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8"/>
  </p:notesMasterIdLst>
  <p:handoutMasterIdLst>
    <p:handoutMasterId r:id="rId29"/>
  </p:handoutMasterIdLst>
  <p:sldIdLst>
    <p:sldId id="268" r:id="rId3"/>
    <p:sldId id="302" r:id="rId4"/>
    <p:sldId id="269" r:id="rId5"/>
    <p:sldId id="271" r:id="rId6"/>
    <p:sldId id="275" r:id="rId7"/>
    <p:sldId id="276" r:id="rId8"/>
    <p:sldId id="277" r:id="rId9"/>
    <p:sldId id="282" r:id="rId10"/>
    <p:sldId id="285" r:id="rId11"/>
    <p:sldId id="287" r:id="rId12"/>
    <p:sldId id="288" r:id="rId13"/>
    <p:sldId id="289" r:id="rId14"/>
    <p:sldId id="295" r:id="rId15"/>
    <p:sldId id="296" r:id="rId16"/>
    <p:sldId id="294" r:id="rId17"/>
    <p:sldId id="297" r:id="rId18"/>
    <p:sldId id="291" r:id="rId19"/>
    <p:sldId id="292" r:id="rId20"/>
    <p:sldId id="293" r:id="rId21"/>
    <p:sldId id="266" r:id="rId22"/>
    <p:sldId id="290" r:id="rId23"/>
    <p:sldId id="298" r:id="rId24"/>
    <p:sldId id="301" r:id="rId25"/>
    <p:sldId id="299" r:id="rId26"/>
    <p:sldId id="300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5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14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10/26/2016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10/26/2016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39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75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54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78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8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Jain | HB650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561F-CC51-448B-98BB-08715925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1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  <p:sldLayoutId id="2147484107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Vikas Jain</a:t>
            </a:r>
            <a:endParaRPr lang="en-US" dirty="0"/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HB650 Status</a:t>
            </a:r>
          </a:p>
        </p:txBody>
      </p:sp>
    </p:spTree>
    <p:extLst>
      <p:ext uri="{BB962C8B-B14F-4D97-AF65-F5344CB8AC3E}">
        <p14:creationId xmlns:p14="http://schemas.microsoft.com/office/powerpoint/2010/main" val="291986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89" y="3270164"/>
            <a:ext cx="5048998" cy="2678542"/>
          </a:xfrm>
          <a:prstGeom prst="rect">
            <a:avLst/>
          </a:prstGeo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10700" y="91281"/>
            <a:ext cx="9134475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400" dirty="0" smtClean="0">
                <a:latin typeface="Helvetica" panose="020B0604020202020204" pitchFamily="34" charset="0"/>
              </a:rPr>
              <a:t>Dressed cavity preparation by tack welding</a:t>
            </a:r>
          </a:p>
        </p:txBody>
      </p:sp>
      <p:sp>
        <p:nvSpPr>
          <p:cNvPr id="13" name="Content Placeholder 29"/>
          <p:cNvSpPr txBox="1">
            <a:spLocks/>
          </p:cNvSpPr>
          <p:nvPr/>
        </p:nvSpPr>
        <p:spPr bwMode="auto">
          <a:xfrm>
            <a:off x="3458313" y="6032215"/>
            <a:ext cx="2286704" cy="3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Dressing the Bare Cavity</a:t>
            </a:r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1" name="Content Placeholder 29"/>
          <p:cNvSpPr txBox="1">
            <a:spLocks/>
          </p:cNvSpPr>
          <p:nvPr/>
        </p:nvSpPr>
        <p:spPr bwMode="auto">
          <a:xfrm>
            <a:off x="6221468" y="1085182"/>
            <a:ext cx="1851614" cy="2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Titanium Helium Tank</a:t>
            </a:r>
          </a:p>
          <a:p>
            <a:pPr marL="1030288" lvl="1"/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5494638" y="1222386"/>
            <a:ext cx="726830" cy="491084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9"/>
          <p:cNvSpPr txBox="1">
            <a:spLocks/>
          </p:cNvSpPr>
          <p:nvPr/>
        </p:nvSpPr>
        <p:spPr bwMode="auto">
          <a:xfrm>
            <a:off x="6689687" y="3648098"/>
            <a:ext cx="1257245" cy="5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Titanium Transition Ring</a:t>
            </a:r>
          </a:p>
          <a:p>
            <a:pPr marL="1030288" lvl="1"/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612084" y="4120906"/>
            <a:ext cx="375268" cy="25795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0" t="20246" r="701" b="19241"/>
          <a:stretch/>
        </p:blipFill>
        <p:spPr>
          <a:xfrm>
            <a:off x="-10771" y="1051626"/>
            <a:ext cx="5644655" cy="18419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63" y="1051626"/>
            <a:ext cx="3793137" cy="18419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103" y="2817323"/>
            <a:ext cx="550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Insertion device (medium bertha) for cavity dressing</a:t>
            </a:r>
            <a:endParaRPr lang="en-US" sz="18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23067" y="2557967"/>
            <a:ext cx="576996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20033" y="2982172"/>
            <a:ext cx="350335" cy="543453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47839" y="6322104"/>
            <a:ext cx="4070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Helvetica" panose="020B0604020202020204" pitchFamily="34" charset="0"/>
                <a:ea typeface="Geneva" pitchFamily="121" charset="-128"/>
              </a:rPr>
              <a:t>CAVITY DRESSING STEPS</a:t>
            </a:r>
            <a:endParaRPr lang="en-US" altLang="en-US" b="1" dirty="0">
              <a:solidFill>
                <a:srgbClr val="FF0000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733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07" y="3384222"/>
            <a:ext cx="3316191" cy="26635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2" y="3384223"/>
            <a:ext cx="3320273" cy="2663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68" y="345845"/>
            <a:ext cx="3645135" cy="2733851"/>
          </a:xfrm>
          <a:prstGeom prst="rect">
            <a:avLst/>
          </a:prstGeom>
        </p:spPr>
      </p:pic>
      <p:sp>
        <p:nvSpPr>
          <p:cNvPr id="13" name="Content Placeholder 29"/>
          <p:cNvSpPr txBox="1">
            <a:spLocks/>
          </p:cNvSpPr>
          <p:nvPr/>
        </p:nvSpPr>
        <p:spPr bwMode="auto">
          <a:xfrm>
            <a:off x="2213598" y="6100523"/>
            <a:ext cx="4364284" cy="472085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Glovebox TIG Welding</a:t>
            </a:r>
            <a:endParaRPr lang="en-US" altLang="en-US" sz="1400" b="1" dirty="0" smtClean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1030288" lvl="1" algn="ctr"/>
            <a:endParaRPr lang="en-US" altLang="en-US" sz="11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1" name="Content Placeholder 29"/>
          <p:cNvSpPr txBox="1">
            <a:spLocks/>
          </p:cNvSpPr>
          <p:nvPr/>
        </p:nvSpPr>
        <p:spPr bwMode="auto">
          <a:xfrm>
            <a:off x="1158241" y="3347943"/>
            <a:ext cx="1121084" cy="3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TIG Weld #1</a:t>
            </a:r>
          </a:p>
          <a:p>
            <a:pPr marL="1030288" lvl="1"/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>
            <a:off x="2279325" y="3511635"/>
            <a:ext cx="850374" cy="89137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9"/>
          <p:cNvSpPr txBox="1">
            <a:spLocks/>
          </p:cNvSpPr>
          <p:nvPr/>
        </p:nvSpPr>
        <p:spPr bwMode="auto">
          <a:xfrm>
            <a:off x="6754584" y="3346248"/>
            <a:ext cx="1101324" cy="27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TIG Weld #2</a:t>
            </a:r>
          </a:p>
          <a:p>
            <a:pPr marL="1030288" lvl="1"/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737820" y="3384223"/>
            <a:ext cx="951549" cy="143967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9"/>
          <p:cNvSpPr txBox="1">
            <a:spLocks/>
          </p:cNvSpPr>
          <p:nvPr/>
        </p:nvSpPr>
        <p:spPr bwMode="auto">
          <a:xfrm>
            <a:off x="7237759" y="3909093"/>
            <a:ext cx="1101324" cy="27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TIG Weld #3</a:t>
            </a:r>
          </a:p>
          <a:p>
            <a:pPr marL="1030288" lvl="1"/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403834" y="4054704"/>
            <a:ext cx="875115" cy="41363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84" y="541356"/>
            <a:ext cx="3303614" cy="2774179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129699" y="1815930"/>
            <a:ext cx="2016886" cy="19197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00123" y="6636839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V. Jain | HB650 status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852982" y="-72573"/>
            <a:ext cx="2724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Cavity </a:t>
            </a:r>
            <a:r>
              <a:rPr lang="en-US" altLang="en-US" dirty="0" smtClean="0">
                <a:latin typeface="Helvetica" panose="020B0604020202020204" pitchFamily="34" charset="0"/>
              </a:rPr>
              <a:t>Dressing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t="10684" b="2278"/>
          <a:stretch/>
        </p:blipFill>
        <p:spPr>
          <a:xfrm>
            <a:off x="1600352" y="4023360"/>
            <a:ext cx="5494005" cy="2381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5" y="1009947"/>
            <a:ext cx="4660877" cy="2452793"/>
          </a:xfrm>
          <a:prstGeom prst="rect">
            <a:avLst/>
          </a:prstGeom>
        </p:spPr>
      </p:pic>
      <p:sp>
        <p:nvSpPr>
          <p:cNvPr id="30" name="Title 28"/>
          <p:cNvSpPr txBox="1">
            <a:spLocks/>
          </p:cNvSpPr>
          <p:nvPr/>
        </p:nvSpPr>
        <p:spPr bwMode="auto">
          <a:xfrm>
            <a:off x="2185692" y="-95468"/>
            <a:ext cx="6515100" cy="52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/>
            </a:r>
            <a:b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/>
            </a:r>
            <a:b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/>
            </a:r>
            <a:b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MR10"/>
              </a:rPr>
              <a:t/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latin typeface="CMR10"/>
              </a:rPr>
            </a:b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MR10"/>
              </a:rPr>
              <a:t>HB </a:t>
            </a:r>
            <a:r>
              <a:rPr lang="en-US" altLang="en-US" sz="2800" dirty="0">
                <a:solidFill>
                  <a:schemeClr val="tx2">
                    <a:lumMod val="75000"/>
                  </a:schemeClr>
                </a:solidFill>
                <a:latin typeface="CMR10"/>
              </a:rPr>
              <a:t>650 MHz  </a:t>
            </a:r>
            <a:r>
              <a:rPr lang="en-US" altLang="en-US" sz="2800" dirty="0" smtClean="0">
                <a:solidFill>
                  <a:schemeClr val="tx2">
                    <a:lumMod val="75000"/>
                  </a:schemeClr>
                </a:solidFill>
                <a:latin typeface="CMR10"/>
              </a:rPr>
              <a:t>Dressed Cavity</a:t>
            </a:r>
            <a:endParaRPr lang="en-US" altLang="en-US" sz="2800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09010" y="2033042"/>
            <a:ext cx="841897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Long Cylinder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188064" y="1459518"/>
            <a:ext cx="1311798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Transition ring MC end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461580" y="1689059"/>
            <a:ext cx="1305127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Transition ring FP end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24084" y="3015344"/>
            <a:ext cx="994503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Bellow assembly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710601" y="2668785"/>
            <a:ext cx="784109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Support lugs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420121" y="3263020"/>
            <a:ext cx="738424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Helium inlet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30480" y="851050"/>
            <a:ext cx="1320314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2-phase pipe assembly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66808" y="3768274"/>
            <a:ext cx="862737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Tuner Support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669125" y="1655725"/>
            <a:ext cx="692818" cy="21929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4C97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defTabSz="342900">
              <a:defRPr/>
            </a:pPr>
            <a:r>
              <a:rPr lang="en-US" sz="825" kern="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Lifting lugs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5319204" y="1058799"/>
            <a:ext cx="118984" cy="221786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Arrow Connector 44"/>
          <p:cNvCxnSpPr/>
          <p:nvPr/>
        </p:nvCxnSpPr>
        <p:spPr>
          <a:xfrm>
            <a:off x="6341214" y="1752582"/>
            <a:ext cx="338553" cy="1247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6" name="Straight Arrow Connector 45"/>
          <p:cNvCxnSpPr>
            <a:stCxn id="43" idx="1"/>
          </p:cNvCxnSpPr>
          <p:nvPr/>
        </p:nvCxnSpPr>
        <p:spPr>
          <a:xfrm flipH="1">
            <a:off x="4953164" y="1765371"/>
            <a:ext cx="715961" cy="126895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7" name="Straight Arrow Connector 46"/>
          <p:cNvCxnSpPr/>
          <p:nvPr/>
        </p:nvCxnSpPr>
        <p:spPr>
          <a:xfrm flipV="1">
            <a:off x="4023698" y="2606499"/>
            <a:ext cx="323657" cy="408845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8" name="Straight Arrow Connector 47"/>
          <p:cNvCxnSpPr/>
          <p:nvPr/>
        </p:nvCxnSpPr>
        <p:spPr>
          <a:xfrm flipV="1">
            <a:off x="4688108" y="2606499"/>
            <a:ext cx="130640" cy="1149060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9" name="Straight Arrow Connector 48"/>
          <p:cNvCxnSpPr/>
          <p:nvPr/>
        </p:nvCxnSpPr>
        <p:spPr>
          <a:xfrm flipH="1" flipV="1">
            <a:off x="5050022" y="3263020"/>
            <a:ext cx="366815" cy="94215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Arrow Connector 49"/>
          <p:cNvCxnSpPr/>
          <p:nvPr/>
        </p:nvCxnSpPr>
        <p:spPr>
          <a:xfrm>
            <a:off x="4092801" y="1908350"/>
            <a:ext cx="281626" cy="246737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" name="Straight Arrow Connector 50"/>
          <p:cNvCxnSpPr/>
          <p:nvPr/>
        </p:nvCxnSpPr>
        <p:spPr>
          <a:xfrm flipH="1">
            <a:off x="5833254" y="2246259"/>
            <a:ext cx="118984" cy="221786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2" name="Straight Arrow Connector 51"/>
          <p:cNvCxnSpPr>
            <a:stCxn id="38" idx="3"/>
          </p:cNvCxnSpPr>
          <p:nvPr/>
        </p:nvCxnSpPr>
        <p:spPr>
          <a:xfrm flipV="1">
            <a:off x="6494710" y="2728877"/>
            <a:ext cx="315045" cy="49554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3" name="Straight Arrow Connector 52"/>
          <p:cNvCxnSpPr/>
          <p:nvPr/>
        </p:nvCxnSpPr>
        <p:spPr>
          <a:xfrm flipH="1">
            <a:off x="5233430" y="2754186"/>
            <a:ext cx="484785" cy="17652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Straight Arrow Connector 53"/>
          <p:cNvCxnSpPr/>
          <p:nvPr/>
        </p:nvCxnSpPr>
        <p:spPr>
          <a:xfrm flipH="1">
            <a:off x="7216193" y="1689058"/>
            <a:ext cx="127911" cy="373413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5" name="Straight Arrow Connector 54"/>
          <p:cNvCxnSpPr>
            <a:stCxn id="39" idx="3"/>
          </p:cNvCxnSpPr>
          <p:nvPr/>
        </p:nvCxnSpPr>
        <p:spPr>
          <a:xfrm flipV="1">
            <a:off x="6158545" y="3211552"/>
            <a:ext cx="242990" cy="161114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" name="Rectangle 2"/>
          <p:cNvSpPr/>
          <p:nvPr/>
        </p:nvSpPr>
        <p:spPr>
          <a:xfrm>
            <a:off x="128556" y="536392"/>
            <a:ext cx="307985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/>
            </a:r>
            <a:b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1600" dirty="0" smtClean="0">
                <a:solidFill>
                  <a:schemeClr val="accent5">
                    <a:lumMod val="50000"/>
                  </a:schemeClr>
                </a:solidFill>
                <a:latin typeface="CMR10"/>
                <a:ea typeface="Geneva" pitchFamily="121" charset="-128"/>
              </a:rPr>
              <a:t>C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CMR10"/>
              </a:rPr>
              <a:t>omponents of </a:t>
            </a:r>
            <a:r>
              <a:rPr lang="en-US" altLang="en-US" sz="1600" dirty="0" smtClean="0">
                <a:solidFill>
                  <a:schemeClr val="accent5">
                    <a:lumMod val="50000"/>
                  </a:schemeClr>
                </a:solidFill>
                <a:latin typeface="CMR10"/>
              </a:rPr>
              <a:t>Dressed Cavity same/ similar to LB650 are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MC &amp; FP End groups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Helium vessel (item 1 to 10)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Tuner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Coupler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en-US" sz="16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Magnetic shield</a:t>
            </a:r>
          </a:p>
          <a:p>
            <a:pPr marL="342900" indent="-342900" algn="ctr">
              <a:buFont typeface="+mj-lt"/>
              <a:buAutoNum type="arabicPeriod"/>
            </a:pPr>
            <a:endParaRPr lang="en-US" altLang="en-US" sz="16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7" name="Rectangle 6"/>
          <p:cNvSpPr/>
          <p:nvPr/>
        </p:nvSpPr>
        <p:spPr>
          <a:xfrm>
            <a:off x="3975250" y="5846041"/>
            <a:ext cx="2954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rgbClr val="00B5E2">
                    <a:lumMod val="50000"/>
                  </a:srgbClr>
                </a:solidFill>
                <a:latin typeface="CMR10"/>
              </a:rPr>
              <a:t>Dressed </a:t>
            </a:r>
            <a:r>
              <a:rPr lang="en-US" altLang="en-US" sz="1600" dirty="0" smtClean="0">
                <a:solidFill>
                  <a:srgbClr val="00B5E2">
                    <a:lumMod val="50000"/>
                  </a:srgbClr>
                </a:solidFill>
                <a:latin typeface="CMR10"/>
              </a:rPr>
              <a:t>Cavity in Strong-back</a:t>
            </a:r>
          </a:p>
          <a:p>
            <a:r>
              <a:rPr lang="en-US" altLang="en-US" sz="1600" dirty="0" smtClean="0">
                <a:solidFill>
                  <a:srgbClr val="00B5E2">
                    <a:lumMod val="50000"/>
                  </a:srgbClr>
                </a:solidFill>
                <a:latin typeface="CMR10"/>
              </a:rPr>
              <a:t>of CM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uner_half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8318"/>
          <a:stretch/>
        </p:blipFill>
        <p:spPr>
          <a:xfrm>
            <a:off x="4383129" y="938032"/>
            <a:ext cx="4743714" cy="2809994"/>
          </a:xfrm>
          <a:prstGeom prst="rect">
            <a:avLst/>
          </a:prstGeom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-298595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Tuner for 650MHz SCRF cavity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5"/>
          <a:srcRect l="56135" t="18536" r="20674" b="37284"/>
          <a:stretch/>
        </p:blipFill>
        <p:spPr bwMode="auto">
          <a:xfrm>
            <a:off x="207001" y="1008086"/>
            <a:ext cx="3266271" cy="3827527"/>
          </a:xfrm>
          <a:prstGeom prst="rect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Isosceles Triangle 3"/>
          <p:cNvSpPr/>
          <p:nvPr/>
        </p:nvSpPr>
        <p:spPr>
          <a:xfrm>
            <a:off x="3674076" y="3146854"/>
            <a:ext cx="189470" cy="16475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62" y="2084176"/>
            <a:ext cx="804742" cy="298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1117" y="1178758"/>
            <a:ext cx="755970" cy="298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121" y="612500"/>
            <a:ext cx="1944793" cy="298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065" y="3185237"/>
            <a:ext cx="1956986" cy="29873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749643" y="1713473"/>
            <a:ext cx="131806" cy="1383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9643" y="3402230"/>
            <a:ext cx="368915" cy="10379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000502" y="1357335"/>
            <a:ext cx="988601" cy="1201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76" name="Straight Arrow Connector 24575"/>
          <p:cNvCxnSpPr/>
          <p:nvPr/>
        </p:nvCxnSpPr>
        <p:spPr>
          <a:xfrm>
            <a:off x="1709089" y="2296880"/>
            <a:ext cx="3506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79" name="Straight Arrow Connector 24578"/>
          <p:cNvCxnSpPr>
            <a:stCxn id="15" idx="2"/>
          </p:cNvCxnSpPr>
          <p:nvPr/>
        </p:nvCxnSpPr>
        <p:spPr>
          <a:xfrm flipH="1">
            <a:off x="1424091" y="911230"/>
            <a:ext cx="37427" cy="416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81" name="Straight Arrow Connector 24580"/>
          <p:cNvCxnSpPr>
            <a:stCxn id="15" idx="2"/>
          </p:cNvCxnSpPr>
          <p:nvPr/>
        </p:nvCxnSpPr>
        <p:spPr>
          <a:xfrm>
            <a:off x="1461518" y="911230"/>
            <a:ext cx="422886" cy="267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83" name="Picture 245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053" y="3654639"/>
            <a:ext cx="1115665" cy="652329"/>
          </a:xfrm>
          <a:prstGeom prst="rect">
            <a:avLst/>
          </a:prstGeom>
        </p:spPr>
      </p:pic>
      <p:cxnSp>
        <p:nvCxnSpPr>
          <p:cNvPr id="24585" name="Straight Arrow Connector 24584"/>
          <p:cNvCxnSpPr/>
          <p:nvPr/>
        </p:nvCxnSpPr>
        <p:spPr>
          <a:xfrm>
            <a:off x="2000502" y="3833625"/>
            <a:ext cx="433412" cy="87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87" name="Straight Arrow Connector 24586"/>
          <p:cNvCxnSpPr/>
          <p:nvPr/>
        </p:nvCxnSpPr>
        <p:spPr>
          <a:xfrm>
            <a:off x="1928220" y="4035393"/>
            <a:ext cx="411326" cy="165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88" name="Picture 2458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4649" y="698946"/>
            <a:ext cx="560881" cy="463336"/>
          </a:xfrm>
          <a:prstGeom prst="rect">
            <a:avLst/>
          </a:prstGeom>
        </p:spPr>
      </p:pic>
      <p:cxnSp>
        <p:nvCxnSpPr>
          <p:cNvPr id="24590" name="Straight Arrow Connector 24589"/>
          <p:cNvCxnSpPr>
            <a:stCxn id="24588" idx="1"/>
          </p:cNvCxnSpPr>
          <p:nvPr/>
        </p:nvCxnSpPr>
        <p:spPr>
          <a:xfrm flipH="1">
            <a:off x="2217208" y="930614"/>
            <a:ext cx="477441" cy="2316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1242" y="4864578"/>
            <a:ext cx="2034058" cy="1293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2604" y="1477488"/>
            <a:ext cx="1868039" cy="1084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Analysis of tuner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Tuning ratio for motor ~ 20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Tuning ratio for </a:t>
            </a:r>
            <a:r>
              <a:rPr lang="en-US" sz="1200" dirty="0" smtClean="0"/>
              <a:t>piezo </a:t>
            </a:r>
            <a:r>
              <a:rPr lang="en-US" sz="1200" dirty="0"/>
              <a:t>~ </a:t>
            </a:r>
            <a:r>
              <a:rPr lang="en-US" sz="1200" dirty="0" smtClean="0"/>
              <a:t>2  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Tuner Stiffness ~ 68 </a:t>
            </a:r>
            <a:r>
              <a:rPr lang="en-US" sz="1100" dirty="0" err="1" smtClean="0"/>
              <a:t>kN</a:t>
            </a:r>
            <a:r>
              <a:rPr lang="en-US" sz="1100" dirty="0" smtClean="0"/>
              <a:t>/mm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3722" y="6024463"/>
            <a:ext cx="2252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Equivalent spring model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14705" y="2526279"/>
            <a:ext cx="1729914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Half </a:t>
            </a:r>
            <a:r>
              <a:rPr lang="en-US" sz="1100" dirty="0"/>
              <a:t>model of tuner with boundary conditions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4699" y="507882"/>
            <a:ext cx="3898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  <a:latin typeface="Helvetica"/>
              </a:rPr>
              <a:t>C</a:t>
            </a:r>
            <a:r>
              <a:rPr lang="en-US" sz="1800" dirty="0" smtClean="0">
                <a:solidFill>
                  <a:srgbClr val="FF0000"/>
                </a:solidFill>
                <a:latin typeface="Helvetica"/>
              </a:rPr>
              <a:t>ommon </a:t>
            </a:r>
            <a:r>
              <a:rPr lang="en-US" sz="1800" dirty="0">
                <a:solidFill>
                  <a:srgbClr val="FF0000"/>
                </a:solidFill>
                <a:latin typeface="Helvetica"/>
              </a:rPr>
              <a:t>tuner for </a:t>
            </a:r>
            <a:r>
              <a:rPr lang="en-US" sz="1800" dirty="0" smtClean="0">
                <a:solidFill>
                  <a:srgbClr val="FF0000"/>
                </a:solidFill>
                <a:latin typeface="Helvetica"/>
              </a:rPr>
              <a:t>LB &amp; </a:t>
            </a:r>
            <a:r>
              <a:rPr lang="en-US" sz="1800" dirty="0">
                <a:solidFill>
                  <a:srgbClr val="FF0000"/>
                </a:solidFill>
                <a:latin typeface="Helvetica"/>
              </a:rPr>
              <a:t>HB </a:t>
            </a:r>
            <a:r>
              <a:rPr lang="en-US" sz="1800" dirty="0" smtClean="0">
                <a:solidFill>
                  <a:srgbClr val="FF0000"/>
                </a:solidFill>
                <a:latin typeface="Helvetica"/>
              </a:rPr>
              <a:t>cavities</a:t>
            </a:r>
            <a:endParaRPr lang="en-US" sz="1800" dirty="0">
              <a:solidFill>
                <a:srgbClr val="FF0000"/>
              </a:solidFill>
              <a:latin typeface="Helvetica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04" y="4035393"/>
            <a:ext cx="2793438" cy="21364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94491" y="4098282"/>
            <a:ext cx="2529093" cy="20736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6373435"/>
            <a:ext cx="65796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rgbClr val="FF0000"/>
                </a:solidFill>
              </a:rPr>
              <a:t>*Y.M</a:t>
            </a:r>
            <a:r>
              <a:rPr lang="en-US" sz="1050" dirty="0">
                <a:solidFill>
                  <a:srgbClr val="FF0000"/>
                </a:solidFill>
              </a:rPr>
              <a:t>. </a:t>
            </a:r>
            <a:r>
              <a:rPr lang="en-US" sz="1050" dirty="0" err="1">
                <a:solidFill>
                  <a:srgbClr val="FF0000"/>
                </a:solidFill>
              </a:rPr>
              <a:t>Pischalnikov</a:t>
            </a:r>
            <a:r>
              <a:rPr lang="en-US" sz="1050" dirty="0">
                <a:solidFill>
                  <a:srgbClr val="FF0000"/>
                </a:solidFill>
              </a:rPr>
              <a:t>, </a:t>
            </a:r>
            <a:r>
              <a:rPr lang="en-US" sz="1050" dirty="0" smtClean="0">
                <a:solidFill>
                  <a:srgbClr val="FF0000"/>
                </a:solidFill>
              </a:rPr>
              <a:t>B. Evgeni, V. Jain, et </a:t>
            </a:r>
            <a:r>
              <a:rPr lang="en-US" sz="1050" dirty="0" err="1" smtClean="0">
                <a:solidFill>
                  <a:srgbClr val="FF0000"/>
                </a:solidFill>
              </a:rPr>
              <a:t>al,“Testing</a:t>
            </a:r>
            <a:r>
              <a:rPr lang="en-US" sz="1050" dirty="0" smtClean="0">
                <a:solidFill>
                  <a:srgbClr val="FF0000"/>
                </a:solidFill>
              </a:rPr>
              <a:t> </a:t>
            </a:r>
            <a:r>
              <a:rPr lang="en-US" sz="1050" dirty="0">
                <a:solidFill>
                  <a:srgbClr val="FF0000"/>
                </a:solidFill>
              </a:rPr>
              <a:t>of the Prototype Tuner for 650MHz SRF Cavities for PIP II Project”, 28th International Linear Accelerator Conference, 25-30 September 2016, East Lansing, MI, </a:t>
            </a:r>
            <a:r>
              <a:rPr lang="en-US" sz="1050" dirty="0" smtClean="0">
                <a:solidFill>
                  <a:srgbClr val="FF0000"/>
                </a:solidFill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2637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8"/>
          <a:stretch/>
        </p:blipFill>
        <p:spPr bwMode="auto">
          <a:xfrm>
            <a:off x="4930140" y="2941068"/>
            <a:ext cx="3177540" cy="3113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34712" y="3732293"/>
            <a:ext cx="39049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RF coupler for LB650 and HB650 cavities is </a:t>
            </a:r>
            <a:r>
              <a:rPr lang="en-GB" sz="2000" kern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same.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dirty="0"/>
              <a:t>Coupler has a single room temperature coaxial ceramic window. </a:t>
            </a: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dirty="0" smtClean="0"/>
              <a:t>The </a:t>
            </a:r>
            <a:r>
              <a:rPr lang="en-GB" sz="2000" dirty="0"/>
              <a:t>window diameter is 4’’. Central conductor of the coupler is cooled by air.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48146" y="6466267"/>
            <a:ext cx="62498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rgbClr val="FF0000"/>
                </a:solidFill>
              </a:rPr>
              <a:t>S. </a:t>
            </a:r>
            <a:r>
              <a:rPr lang="en-US" sz="1050" dirty="0" err="1">
                <a:solidFill>
                  <a:srgbClr val="FF0000"/>
                </a:solidFill>
              </a:rPr>
              <a:t>Kazakov</a:t>
            </a:r>
            <a:r>
              <a:rPr lang="en-US" sz="1050" dirty="0">
                <a:solidFill>
                  <a:srgbClr val="FF0000"/>
                </a:solidFill>
              </a:rPr>
              <a:t> et al., “Design of Main Coupler for 650 MHz SC Cavities of PIP-II Project”, </a:t>
            </a:r>
            <a:r>
              <a:rPr lang="en-US" sz="1050" b="1" dirty="0">
                <a:solidFill>
                  <a:srgbClr val="FF0000"/>
                </a:solidFill>
              </a:rPr>
              <a:t>MOPOB24, </a:t>
            </a:r>
            <a:r>
              <a:rPr lang="en-US" sz="1050" dirty="0" smtClean="0">
                <a:solidFill>
                  <a:srgbClr val="FF0000"/>
                </a:solidFill>
              </a:rPr>
              <a:t>NAPAC 2016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0175" y="94716"/>
            <a:ext cx="4556760" cy="383303"/>
          </a:xfrm>
        </p:spPr>
        <p:txBody>
          <a:bodyPr/>
          <a:lstStyle/>
          <a:p>
            <a:r>
              <a:rPr lang="en-US" sz="2400" dirty="0"/>
              <a:t>C</a:t>
            </a:r>
            <a:r>
              <a:rPr lang="en-US" sz="2400" dirty="0" smtClean="0"/>
              <a:t>oupler for HB 650 MHz design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" y="916061"/>
            <a:ext cx="4734649" cy="2774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0140" y="889843"/>
            <a:ext cx="43510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Current status</a:t>
            </a:r>
            <a:r>
              <a:rPr lang="en-US" sz="1800" dirty="0" smtClean="0"/>
              <a:t>:</a:t>
            </a:r>
            <a:endParaRPr lang="en-US" sz="1800" dirty="0"/>
          </a:p>
          <a:p>
            <a:pPr lvl="1"/>
            <a:r>
              <a:rPr lang="en-US" sz="1800" dirty="0"/>
              <a:t>Electrical, thermal designs are done.</a:t>
            </a:r>
          </a:p>
          <a:p>
            <a:pPr lvl="1"/>
            <a:r>
              <a:rPr lang="en-US" sz="1800" dirty="0"/>
              <a:t>Mechanical design is done.</a:t>
            </a:r>
          </a:p>
          <a:p>
            <a:pPr lvl="1"/>
            <a:r>
              <a:rPr lang="en-US" sz="1800" dirty="0"/>
              <a:t>Review is scheduled at the end of November.</a:t>
            </a:r>
          </a:p>
          <a:p>
            <a:pPr lvl="1"/>
            <a:r>
              <a:rPr lang="en-US" sz="1800" dirty="0"/>
              <a:t>Test stand will be </a:t>
            </a:r>
            <a:r>
              <a:rPr lang="en-US" sz="1800" dirty="0" smtClean="0"/>
              <a:t>design by Q2 CY17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5697013" y="598346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Main Coupler Port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498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805474" y="103664"/>
            <a:ext cx="8686800" cy="641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650 MHz </a:t>
            </a:r>
            <a:r>
              <a:rPr lang="en-US" sz="2800" dirty="0" smtClean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 = 0.9 Bare cavity work at FNAL</a:t>
            </a:r>
            <a:endParaRPr lang="en-US" sz="2800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283"/>
            <a:ext cx="9144000" cy="53663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5"/>
            <a:ext cx="9144000" cy="534067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3" name="Rectangle 2"/>
          <p:cNvSpPr/>
          <p:nvPr/>
        </p:nvSpPr>
        <p:spPr>
          <a:xfrm>
            <a:off x="2439601" y="5660074"/>
            <a:ext cx="670439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Total 5 bare cavities at FNAL (4 from AES+1 PAVAC)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HB650 Cavity performance testing at FNAL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32174"/>
            <a:ext cx="8672513" cy="400955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sp>
        <p:nvSpPr>
          <p:cNvPr id="10" name="Rectangle 9"/>
          <p:cNvSpPr/>
          <p:nvPr/>
        </p:nvSpPr>
        <p:spPr>
          <a:xfrm>
            <a:off x="228600" y="5797580"/>
            <a:ext cx="7310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*A</a:t>
            </a:r>
            <a:r>
              <a:rPr lang="en-US" sz="1100" dirty="0"/>
              <a:t>. M. Rowe, et al </a:t>
            </a:r>
            <a:r>
              <a:rPr lang="en-US" sz="1100" dirty="0" smtClean="0"/>
              <a:t>, CAVITY </a:t>
            </a:r>
            <a:r>
              <a:rPr lang="en-US" sz="1100" dirty="0"/>
              <a:t>PROCESSING AND PREPARATION OF 650 MHz ELLIPTICAL CELL CAVITIES FOR </a:t>
            </a:r>
            <a:r>
              <a:rPr lang="en-US" sz="1100" dirty="0" smtClean="0"/>
              <a:t>PIP-II</a:t>
            </a:r>
            <a:r>
              <a:rPr lang="en-US" sz="1400" dirty="0" smtClean="0"/>
              <a:t>, </a:t>
            </a:r>
            <a:r>
              <a:rPr lang="en-US" sz="1200" dirty="0" smtClean="0"/>
              <a:t>LINAC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8210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 Progress: 1-cell HB650 (RRCAT)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980524"/>
            <a:ext cx="8672513" cy="13797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RRCAT/IUAC Fabricated one </a:t>
            </a:r>
            <a:r>
              <a:rPr lang="en-US" dirty="0" err="1"/>
              <a:t>Nb</a:t>
            </a:r>
            <a:r>
              <a:rPr lang="en-US" dirty="0"/>
              <a:t> HB650 650 MHz single-cell cavity (July 2013). 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Processed &amp; tested at FNAL/ANL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The cavity achieved </a:t>
            </a:r>
            <a:r>
              <a:rPr lang="en-US" dirty="0" err="1">
                <a:solidFill>
                  <a:srgbClr val="404040"/>
                </a:solidFill>
              </a:rPr>
              <a:t>E</a:t>
            </a:r>
            <a:r>
              <a:rPr lang="en-US" baseline="-25000" dirty="0" err="1">
                <a:solidFill>
                  <a:srgbClr val="404040"/>
                </a:solidFill>
              </a:rPr>
              <a:t>acc</a:t>
            </a:r>
            <a:r>
              <a:rPr lang="en-US" dirty="0">
                <a:solidFill>
                  <a:srgbClr val="404040"/>
                </a:solidFill>
              </a:rPr>
              <a:t> 19.3 MV/m with Q &gt; 4E10 at 2K</a:t>
            </a:r>
            <a:r>
              <a:rPr lang="en-US" dirty="0" smtClean="0">
                <a:solidFill>
                  <a:srgbClr val="404040"/>
                </a:solidFill>
              </a:rPr>
              <a:t>.</a:t>
            </a: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54" y="2360247"/>
            <a:ext cx="2889754" cy="3749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215" y="2595368"/>
            <a:ext cx="4155726" cy="3091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7543" y="5690604"/>
            <a:ext cx="2416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FNAL—Grassellino, </a:t>
            </a:r>
            <a:r>
              <a:rPr lang="en-US" sz="1100" dirty="0" err="1" smtClean="0"/>
              <a:t>Menlnychuk</a:t>
            </a:r>
            <a:r>
              <a:rPr lang="en-US" sz="1100" dirty="0" smtClean="0"/>
              <a:t>, </a:t>
            </a:r>
            <a:r>
              <a:rPr lang="en-US" sz="1100" dirty="0"/>
              <a:t>Sergatskov, </a:t>
            </a:r>
            <a:r>
              <a:rPr lang="en-US" sz="1100" dirty="0" smtClean="0"/>
              <a:t>et al.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827032" y="5721206"/>
            <a:ext cx="1900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RRCAT -- </a:t>
            </a:r>
            <a:r>
              <a:rPr lang="en-US" sz="1100" dirty="0" err="1" smtClean="0"/>
              <a:t>Puntambekar</a:t>
            </a:r>
            <a:r>
              <a:rPr lang="en-US" sz="1100" dirty="0" smtClean="0"/>
              <a:t>, et al. </a:t>
            </a:r>
            <a:endParaRPr lang="en-US" sz="1100" dirty="0"/>
          </a:p>
        </p:txBody>
      </p:sp>
      <p:sp>
        <p:nvSpPr>
          <p:cNvPr id="10" name="Oval 9"/>
          <p:cNvSpPr/>
          <p:nvPr/>
        </p:nvSpPr>
        <p:spPr>
          <a:xfrm>
            <a:off x="7573108" y="3548184"/>
            <a:ext cx="93784" cy="13286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964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68740" cy="641739"/>
          </a:xfrm>
        </p:spPr>
        <p:txBody>
          <a:bodyPr/>
          <a:lstStyle/>
          <a:p>
            <a:r>
              <a:rPr lang="en-US" sz="2800" dirty="0" smtClean="0"/>
              <a:t>IIFC Progress: </a:t>
            </a:r>
            <a:r>
              <a:rPr lang="en-US" dirty="0" smtClean="0"/>
              <a:t>5-cell </a:t>
            </a:r>
            <a:r>
              <a:rPr lang="en-US" dirty="0"/>
              <a:t>HB650 </a:t>
            </a:r>
            <a:r>
              <a:rPr lang="en-US" dirty="0" smtClean="0"/>
              <a:t>Cavity work at RRCAT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167"/>
            <a:ext cx="8672513" cy="3100372"/>
          </a:xfrm>
        </p:spPr>
        <p:txBody>
          <a:bodyPr/>
          <a:lstStyle/>
          <a:p>
            <a:r>
              <a:rPr lang="en-US" sz="2000" dirty="0"/>
              <a:t>The drawings for 5-cell </a:t>
            </a:r>
            <a:r>
              <a:rPr lang="en-US" sz="2000" dirty="0" smtClean="0"/>
              <a:t>bare HB650 </a:t>
            </a:r>
            <a:r>
              <a:rPr lang="en-US" sz="2000" dirty="0"/>
              <a:t>cavity </a:t>
            </a:r>
            <a:r>
              <a:rPr lang="en-US" sz="2000" dirty="0" smtClean="0"/>
              <a:t>fabrication were released </a:t>
            </a:r>
            <a:r>
              <a:rPr lang="en-US" sz="2000" dirty="0"/>
              <a:t>by Fermilab on 10 February </a:t>
            </a:r>
            <a:r>
              <a:rPr lang="en-US" sz="2000" dirty="0" smtClean="0"/>
              <a:t>2016 </a:t>
            </a:r>
          </a:p>
          <a:p>
            <a:r>
              <a:rPr lang="en-US" sz="2000" dirty="0" smtClean="0"/>
              <a:t>The drawings for dressed HB650 cavity fabrication and prototype tuners were released </a:t>
            </a:r>
            <a:r>
              <a:rPr lang="en-US" sz="2000" dirty="0"/>
              <a:t>by </a:t>
            </a:r>
            <a:r>
              <a:rPr lang="en-US" sz="2000" dirty="0" err="1"/>
              <a:t>Fermilab</a:t>
            </a:r>
            <a:r>
              <a:rPr lang="en-US" sz="2000" dirty="0"/>
              <a:t> on </a:t>
            </a:r>
            <a:r>
              <a:rPr lang="en-US" sz="2000" dirty="0" smtClean="0"/>
              <a:t>30 June </a:t>
            </a:r>
            <a:r>
              <a:rPr lang="en-US" sz="2000" dirty="0"/>
              <a:t>2016</a:t>
            </a:r>
          </a:p>
          <a:p>
            <a:r>
              <a:rPr lang="en-US" sz="2000" dirty="0"/>
              <a:t>Based on these drawings, RRCAT has initiated work on 5-cell HB650 cavity fabrication.</a:t>
            </a:r>
          </a:p>
          <a:p>
            <a:pPr lvl="1"/>
            <a:r>
              <a:rPr lang="en-US" sz="2000" dirty="0"/>
              <a:t>Prototype mid and end half cells have been formed.</a:t>
            </a:r>
          </a:p>
          <a:p>
            <a:pPr lvl="1"/>
            <a:r>
              <a:rPr lang="en-US" sz="2000" dirty="0"/>
              <a:t>Components for end group are under machining</a:t>
            </a:r>
          </a:p>
          <a:p>
            <a:pPr lvl="1"/>
            <a:r>
              <a:rPr lang="en-US" sz="2000" dirty="0"/>
              <a:t>First prototype dumb-bell is </a:t>
            </a:r>
            <a:r>
              <a:rPr lang="en-US" sz="2000" dirty="0" smtClean="0"/>
              <a:t>fabricated.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4" y="4111811"/>
            <a:ext cx="1816765" cy="1365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353" y="4063038"/>
            <a:ext cx="1804572" cy="1414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419" y="4011218"/>
            <a:ext cx="3920068" cy="1566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138982" y="5569845"/>
            <a:ext cx="3411049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HB650 B=0.92 End Group Components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82" y="5528112"/>
            <a:ext cx="2922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Formed  Half cells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773302" y="5564314"/>
            <a:ext cx="2487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1</a:t>
            </a:r>
            <a:r>
              <a:rPr lang="en-US" altLang="en-US" sz="1600" baseline="300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st</a:t>
            </a:r>
            <a:r>
              <a:rPr lang="en-US" altLang="en-US" sz="16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 Dumb-bell B=0.92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5466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7820"/>
            <a:ext cx="8686800" cy="356783"/>
          </a:xfrm>
        </p:spPr>
        <p:txBody>
          <a:bodyPr/>
          <a:lstStyle/>
          <a:p>
            <a:r>
              <a:rPr lang="en-US" sz="2000" dirty="0" smtClean="0"/>
              <a:t>Schedule </a:t>
            </a:r>
            <a:r>
              <a:rPr lang="en-US" sz="2000" dirty="0"/>
              <a:t>for 1</a:t>
            </a:r>
            <a:r>
              <a:rPr lang="en-US" sz="2000" baseline="30000" dirty="0"/>
              <a:t>st </a:t>
            </a:r>
            <a:r>
              <a:rPr lang="en-US" sz="2000" dirty="0" smtClean="0"/>
              <a:t>HB650 </a:t>
            </a:r>
            <a:r>
              <a:rPr lang="en-US" sz="2000" dirty="0"/>
              <a:t>Cavity Dressing </a:t>
            </a:r>
            <a:r>
              <a:rPr lang="en-US" sz="2000" dirty="0" smtClean="0"/>
              <a:t>at </a:t>
            </a:r>
            <a:r>
              <a:rPr lang="en-US" sz="2000" dirty="0"/>
              <a:t>FNAL and at RRCAT </a:t>
            </a:r>
            <a:r>
              <a:rPr lang="en-US" sz="2000" dirty="0" smtClean="0"/>
              <a:t>	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44752"/>
            <a:ext cx="8755380" cy="568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Vikas  Jain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>
              <a:lnSpc>
                <a:spcPct val="150000"/>
              </a:lnSpc>
              <a:buNone/>
            </a:pPr>
            <a:r>
              <a:rPr lang="en-US" sz="1800" dirty="0" smtClean="0"/>
              <a:t>Bachelor in </a:t>
            </a:r>
            <a:r>
              <a:rPr lang="en-US" sz="1800" dirty="0"/>
              <a:t>Mechanical engineer- </a:t>
            </a:r>
            <a:r>
              <a:rPr lang="en-US" sz="1800" dirty="0" smtClean="0"/>
              <a:t>1992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1800" dirty="0"/>
              <a:t>Ph.D. in 2011 from Indian Institute of Technology, Bombay, Mumbai</a:t>
            </a:r>
            <a:r>
              <a:rPr lang="en-US" sz="1800" dirty="0" smtClean="0"/>
              <a:t>.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1800" dirty="0" smtClean="0"/>
              <a:t>Joined Institute for Plasma Research, Gandhinagar, 1994 (Tokamak research)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1800" dirty="0" smtClean="0"/>
              <a:t>Joined RRCAT, Indore -2001 (Accelerator research); 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1800" dirty="0" smtClean="0"/>
              <a:t>Worked for LHC 2002-2005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1800" dirty="0" smtClean="0"/>
              <a:t>Associated with IIFC since 2009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45206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6476"/>
            <a:ext cx="8686800" cy="3259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HB </a:t>
            </a:r>
            <a:r>
              <a:rPr lang="en-US" dirty="0"/>
              <a:t>650 </a:t>
            </a:r>
            <a:r>
              <a:rPr lang="en-US" dirty="0" smtClean="0"/>
              <a:t>Prototype </a:t>
            </a:r>
            <a:r>
              <a:rPr lang="en-US" dirty="0" err="1" smtClean="0"/>
              <a:t>Cryomodule</a:t>
            </a:r>
            <a:r>
              <a:rPr lang="en-US" dirty="0" smtClean="0"/>
              <a:t> Status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7" name="Picture 2" descr="image0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471"/>
            <a:ext cx="7787640" cy="424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8" name="Content Placeholder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4670714"/>
            <a:ext cx="8821775" cy="1490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5403"/>
            <a:ext cx="8730255" cy="525153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Development of 650 MHz elliptical cavities has been initiated for PIP-II project.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Multi-cell cavity results to date meet current performance specifications, but gap exists with 1-cell performance.  Improvements likely with additional processing and testing R&amp;D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FNAL is working on dressing of b=0.9 650 MHz cavity. HB650 B=0.9 Dressed cavity #1 processing and VTS Complete by Sept 17.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 RRCAT is working for the development of b=0.92 650 MHz cavity. HB650 B=0.92 Dressed cavity #1 processing and VTS Complete by Sept 18.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err="1"/>
              <a:t>Cryomodule</a:t>
            </a:r>
            <a:r>
              <a:rPr lang="en-US" sz="1800" dirty="0"/>
              <a:t> for  HB650 is being developed jointly.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1st or Prototype HB650 CM will have three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=0.92 650 MHz cavities &amp; three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=0.9 650 MHz cavities.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Fabrication of HB650 CM is to be complete by Q1 of CY2020.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9457" y="5914056"/>
            <a:ext cx="565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THANKS FOR YOUR KIND ATTENTION</a:t>
            </a:r>
            <a:endParaRPr lang="en-US" sz="28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8239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10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6770" y="809961"/>
            <a:ext cx="5183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713F9"/>
                </a:solidFill>
              </a:rPr>
              <a:t>HB650 </a:t>
            </a:r>
            <a:r>
              <a:rPr lang="en-US" b="1" dirty="0" smtClean="0">
                <a:solidFill>
                  <a:srgbClr val="0713F9"/>
                </a:solidFill>
                <a:latin typeface="Symbol" panose="05050102010706020507" pitchFamily="18" charset="2"/>
              </a:rPr>
              <a:t>b</a:t>
            </a:r>
            <a:r>
              <a:rPr lang="en-US" b="1" dirty="0" smtClean="0">
                <a:solidFill>
                  <a:srgbClr val="0713F9"/>
                </a:solidFill>
              </a:rPr>
              <a:t>=0.92 </a:t>
            </a:r>
            <a:r>
              <a:rPr lang="en-US" b="1" dirty="0" smtClean="0">
                <a:solidFill>
                  <a:srgbClr val="0713F9"/>
                </a:solidFill>
                <a:sym typeface="Wingdings" panose="05000000000000000000" pitchFamily="2" charset="2"/>
              </a:rPr>
              <a:t> 500 </a:t>
            </a:r>
            <a:r>
              <a:rPr lang="en-US" b="1" dirty="0">
                <a:solidFill>
                  <a:srgbClr val="0713F9"/>
                </a:solidFill>
                <a:sym typeface="Wingdings" panose="05000000000000000000" pitchFamily="2" charset="2"/>
              </a:rPr>
              <a:t>MeV to </a:t>
            </a:r>
            <a:r>
              <a:rPr lang="en-US" b="1" dirty="0" smtClean="0">
                <a:solidFill>
                  <a:srgbClr val="0713F9"/>
                </a:solidFill>
                <a:sym typeface="Wingdings" panose="05000000000000000000" pitchFamily="2" charset="2"/>
              </a:rPr>
              <a:t>800 </a:t>
            </a:r>
            <a:r>
              <a:rPr lang="en-US" b="1" dirty="0">
                <a:solidFill>
                  <a:srgbClr val="0713F9"/>
                </a:solidFill>
                <a:sym typeface="Wingdings" panose="05000000000000000000" pitchFamily="2" charset="2"/>
              </a:rPr>
              <a:t>MeV</a:t>
            </a:r>
            <a:r>
              <a:rPr lang="en-US" b="1" dirty="0">
                <a:solidFill>
                  <a:srgbClr val="0713F9"/>
                </a:solidFill>
              </a:rPr>
              <a:t> </a:t>
            </a:r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796"/>
          <a:stretch/>
        </p:blipFill>
        <p:spPr>
          <a:xfrm>
            <a:off x="336921" y="1436913"/>
            <a:ext cx="8140853" cy="4545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40137" y="1436913"/>
            <a:ext cx="1637212" cy="4049487"/>
          </a:xfrm>
          <a:prstGeom prst="rect">
            <a:avLst/>
          </a:prstGeom>
          <a:solidFill>
            <a:schemeClr val="accent3">
              <a:lumMod val="60000"/>
              <a:lumOff val="40000"/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Elliptical cavities for PIP-II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8845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64931" y="188178"/>
            <a:ext cx="3195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Mechanical Analysis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14875" y="5879724"/>
            <a:ext cx="38291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Bottom supported cavity in CM</a:t>
            </a:r>
            <a:endParaRPr lang="en-US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928" y="4234721"/>
            <a:ext cx="3545072" cy="176585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" y="805988"/>
            <a:ext cx="5544857" cy="3334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13587"/>
          <a:stretch/>
        </p:blipFill>
        <p:spPr>
          <a:xfrm>
            <a:off x="6033689" y="1257750"/>
            <a:ext cx="3037930" cy="249891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Up Arrow 13"/>
          <p:cNvSpPr/>
          <p:nvPr/>
        </p:nvSpPr>
        <p:spPr>
          <a:xfrm>
            <a:off x="7809876" y="3573628"/>
            <a:ext cx="449705" cy="129664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11825" r="30276" b="17525"/>
          <a:stretch/>
        </p:blipFill>
        <p:spPr bwMode="auto">
          <a:xfrm>
            <a:off x="54071" y="4207132"/>
            <a:ext cx="2790559" cy="1728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818325" y="4620694"/>
            <a:ext cx="263759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226695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TimesNewRomanPSMT"/>
                <a:ea typeface="Times New Roman" panose="02020603050405020304" pitchFamily="18" charset="0"/>
              </a:rPr>
              <a:t>Maximum shrinkage of cavity due to cool-down to 2K</a:t>
            </a:r>
          </a:p>
          <a:p>
            <a:pPr lvl="1" indent="226695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TimesNewRomanPSMT"/>
                <a:ea typeface="Times New Roman" panose="02020603050405020304" pitchFamily="18" charset="0"/>
              </a:rPr>
              <a:t>1.9 mm  at tuner end  and </a:t>
            </a:r>
          </a:p>
          <a:p>
            <a:pPr lvl="1" indent="226695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TimesNewRomanPSMT"/>
                <a:ea typeface="Times New Roman" panose="02020603050405020304" pitchFamily="18" charset="0"/>
              </a:rPr>
              <a:t>0.455mm at coupler end.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Jain | HB650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50" y="372246"/>
            <a:ext cx="4028474" cy="2634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787" y="374583"/>
            <a:ext cx="4175608" cy="2632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1" y="3113850"/>
            <a:ext cx="4028474" cy="3023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787" y="3113850"/>
            <a:ext cx="4175608" cy="30233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99458" y="6278207"/>
            <a:ext cx="5502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Helvetica" panose="020B0604020202020204" pitchFamily="34" charset="0"/>
                <a:ea typeface="Geneva" pitchFamily="121" charset="-128"/>
              </a:rPr>
              <a:t>BARE CAVITY FABRICATION STEPS</a:t>
            </a:r>
            <a:endParaRPr lang="en-US" altLang="en-US" b="1" dirty="0">
              <a:solidFill>
                <a:srgbClr val="FF0000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25450" y="663575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307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351391"/>
            <a:ext cx="8686800" cy="427877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90621"/>
            <a:ext cx="8672513" cy="53748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SRF program for PIP-II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cavities</a:t>
            </a:r>
          </a:p>
          <a:p>
            <a:pPr lvl="2"/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RF Simulations</a:t>
            </a:r>
          </a:p>
          <a:p>
            <a:pPr lvl="2"/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Coupled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Simulations</a:t>
            </a:r>
          </a:p>
          <a:p>
            <a:pPr lvl="3"/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LFD, </a:t>
            </a:r>
            <a:r>
              <a:rPr lang="en-US" sz="1400" b="1" dirty="0" err="1" smtClean="0">
                <a:solidFill>
                  <a:schemeClr val="accent6">
                    <a:lumMod val="50000"/>
                  </a:schemeClr>
                </a:solidFill>
              </a:rPr>
              <a:t>df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400" b="1" dirty="0" err="1" smtClean="0">
                <a:solidFill>
                  <a:schemeClr val="accent6">
                    <a:lumMod val="50000"/>
                  </a:schemeClr>
                </a:solidFill>
              </a:rPr>
              <a:t>dp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 dependence of cavity on tuner stiffness 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lvl="2"/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Mechanical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Simulations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Fabrication methodology of the SRF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cavity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Tuner Design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Coupler design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IIFC and FNAL progress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Schedule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for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HB650 Cavity Dressing </a:t>
            </a:r>
            <a:endParaRPr lang="en-US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 650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Cryomodule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status &amp; Schedule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Summary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2680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" t="5103" r="-158" b="24316"/>
          <a:stretch/>
        </p:blipFill>
        <p:spPr>
          <a:xfrm>
            <a:off x="1417432" y="601986"/>
            <a:ext cx="6329935" cy="1875295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8658" t="12214" r="329" b="24648"/>
          <a:stretch/>
        </p:blipFill>
        <p:spPr>
          <a:xfrm>
            <a:off x="1969176" y="2553734"/>
            <a:ext cx="5199019" cy="3927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own Arrow 3"/>
          <p:cNvSpPr/>
          <p:nvPr/>
        </p:nvSpPr>
        <p:spPr>
          <a:xfrm rot="4121623">
            <a:off x="5633955" y="471473"/>
            <a:ext cx="294785" cy="3064045"/>
          </a:xfrm>
          <a:prstGeom prst="downArrow">
            <a:avLst>
              <a:gd name="adj1" fmla="val 50000"/>
              <a:gd name="adj2" fmla="val 163428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  <a:lumMod val="79000"/>
                  <a:lumOff val="2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64096" y="6168866"/>
            <a:ext cx="7434279" cy="738666"/>
            <a:chOff x="1017436" y="5983320"/>
            <a:chExt cx="7434279" cy="738666"/>
          </a:xfrm>
        </p:grpSpPr>
        <p:sp>
          <p:nvSpPr>
            <p:cNvPr id="6" name="Rectangle 5"/>
            <p:cNvSpPr/>
            <p:nvPr/>
          </p:nvSpPr>
          <p:spPr>
            <a:xfrm>
              <a:off x="2085432" y="6009440"/>
              <a:ext cx="6126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Symbol" panose="05050102010706020507" pitchFamily="18" charset="2"/>
                </a:rPr>
                <a:t>b</a:t>
              </a:r>
              <a:r>
                <a:rPr lang="en-US" sz="1200" b="1" dirty="0" smtClean="0"/>
                <a:t> = 0.9</a:t>
              </a:r>
              <a:endParaRPr lang="en-US" sz="1200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6366" y="5993174"/>
              <a:ext cx="6126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Symbol" panose="05050102010706020507" pitchFamily="18" charset="2"/>
                </a:rPr>
                <a:t>b</a:t>
              </a:r>
              <a:r>
                <a:rPr lang="en-US" sz="1200" b="1" dirty="0" smtClean="0"/>
                <a:t> = 0.9</a:t>
              </a:r>
              <a:endParaRPr lang="en-US" sz="12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91281" y="5993175"/>
              <a:ext cx="6126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Symbol" panose="05050102010706020507" pitchFamily="18" charset="2"/>
                </a:rPr>
                <a:t>b</a:t>
              </a:r>
              <a:r>
                <a:rPr lang="en-US" sz="1200" b="1" dirty="0" smtClean="0"/>
                <a:t> = 0.9</a:t>
              </a:r>
              <a:endParaRPr lang="en-US" sz="12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82400" y="5983322"/>
              <a:ext cx="6912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Symbol" panose="05050102010706020507" pitchFamily="18" charset="2"/>
                </a:rPr>
                <a:t>b</a:t>
              </a:r>
              <a:r>
                <a:rPr lang="en-US" sz="1200" b="1" dirty="0" smtClean="0"/>
                <a:t> = 0.92</a:t>
              </a:r>
              <a:endParaRPr lang="en-US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77485" y="5983321"/>
              <a:ext cx="7008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Symbol" panose="05050102010706020507" pitchFamily="18" charset="2"/>
                </a:rPr>
                <a:t>b = 0.92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18386" y="5983320"/>
              <a:ext cx="7008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Symbol" panose="05050102010706020507" pitchFamily="18" charset="2"/>
                </a:rPr>
                <a:t>b = 0.92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017436" y="6321876"/>
              <a:ext cx="74342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 smtClean="0">
                  <a:solidFill>
                    <a:schemeClr val="accent3">
                      <a:lumMod val="50000"/>
                    </a:schemeClr>
                  </a:solidFill>
                </a:rPr>
                <a:t>Protoype</a:t>
              </a:r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 </a:t>
              </a:r>
              <a:r>
                <a:rPr lang="en-US" sz="2000" dirty="0">
                  <a:solidFill>
                    <a:schemeClr val="accent3">
                      <a:lumMod val="50000"/>
                    </a:schemeClr>
                  </a:solidFill>
                </a:rPr>
                <a:t>HB 650 </a:t>
              </a:r>
              <a:r>
                <a:rPr lang="en-US" sz="2000" dirty="0" err="1" smtClean="0">
                  <a:solidFill>
                    <a:schemeClr val="accent3">
                      <a:lumMod val="50000"/>
                    </a:schemeClr>
                  </a:solidFill>
                </a:rPr>
                <a:t>Cryomodule</a:t>
              </a:r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 will have 3 </a:t>
              </a:r>
              <a:r>
                <a:rPr lang="en-US" sz="2000" dirty="0" err="1" smtClean="0">
                  <a:solidFill>
                    <a:schemeClr val="accent3">
                      <a:lumMod val="50000"/>
                    </a:schemeClr>
                  </a:solidFill>
                </a:rPr>
                <a:t>Fermilab</a:t>
              </a:r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 &amp; 3 RRCAT cavities </a:t>
              </a:r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545004" y="94513"/>
            <a:ext cx="2252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HB650 R&amp;D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9"/>
            <a:ext cx="8686800" cy="419427"/>
          </a:xfrm>
        </p:spPr>
        <p:txBody>
          <a:bodyPr/>
          <a:lstStyle/>
          <a:p>
            <a:pPr algn="ctr"/>
            <a:r>
              <a:rPr lang="en-US" dirty="0" smtClean="0"/>
              <a:t>650 MHz Design Methodology Adopted</a:t>
            </a:r>
            <a:endParaRPr lang="en-US" dirty="0"/>
          </a:p>
        </p:txBody>
      </p:sp>
      <p:pic>
        <p:nvPicPr>
          <p:cNvPr id="16" name="Content Placeholder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52" y="488180"/>
            <a:ext cx="5029200" cy="3771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2" y="641083"/>
            <a:ext cx="2575558" cy="2791617"/>
          </a:xfrm>
          <a:prstGeom prst="rect">
            <a:avLst/>
          </a:prstGeom>
        </p:spPr>
      </p:pic>
      <p:pic>
        <p:nvPicPr>
          <p:cNvPr id="18" name="Content Placeholder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t="39917" r="20323" b="56809"/>
          <a:stretch/>
        </p:blipFill>
        <p:spPr>
          <a:xfrm>
            <a:off x="5089490" y="1625573"/>
            <a:ext cx="3761509" cy="228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64450" y="3496343"/>
            <a:ext cx="5582370" cy="2723858"/>
            <a:chOff x="3264450" y="3496343"/>
            <a:chExt cx="5582370" cy="27238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2541" y="3496343"/>
              <a:ext cx="3764279" cy="272385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264450" y="5463618"/>
              <a:ext cx="2294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RF Dimension </a:t>
              </a:r>
              <a:r>
                <a:rPr lang="en-US" dirty="0" smtClean="0">
                  <a:sym typeface="Wingdings" panose="05000000000000000000" pitchFamily="2" charset="2"/>
                </a:rPr>
                <a:t></a:t>
              </a:r>
              <a:endParaRPr lang="en-US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515111"/>
              </p:ext>
            </p:extLst>
          </p:nvPr>
        </p:nvGraphicFramePr>
        <p:xfrm>
          <a:off x="189982" y="4749541"/>
          <a:ext cx="3131820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8005"/>
                <a:gridCol w="883815"/>
              </a:tblGrid>
              <a:tr h="1638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Cavity Parameters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HB650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70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β</a:t>
                      </a:r>
                      <a:r>
                        <a:rPr lang="en-GB" sz="1200" baseline="-25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G</a:t>
                      </a:r>
                      <a:endParaRPr lang="en-US" sz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0.92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986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</a:t>
                      </a:r>
                      <a:r>
                        <a:rPr lang="en-GB" sz="1200" baseline="-25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opt</a:t>
                      </a:r>
                      <a:endParaRPr lang="en-US" sz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0.97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38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R/Q(β</a:t>
                      </a:r>
                      <a:r>
                        <a:rPr lang="en-GB" sz="1200" baseline="-25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G</a:t>
                      </a: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), Ohms</a:t>
                      </a:r>
                      <a:endParaRPr lang="en-US" sz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576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38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</a:t>
                      </a:r>
                      <a:r>
                        <a:rPr lang="en-GB" sz="1200" baseline="-25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surf</a:t>
                      </a: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/E(β</a:t>
                      </a:r>
                      <a:r>
                        <a:rPr lang="en-GB" sz="1200" baseline="-25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G</a:t>
                      </a: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en-US" sz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383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</a:t>
                      </a:r>
                      <a:r>
                        <a:rPr lang="en-GB" sz="1200" baseline="-25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surf</a:t>
                      </a: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/E(β</a:t>
                      </a:r>
                      <a:r>
                        <a:rPr lang="en-GB" sz="1200" baseline="-250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G</a:t>
                      </a: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), mT/MV/m</a:t>
                      </a:r>
                      <a:endParaRPr lang="en-US" sz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3.94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160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G, Ohms</a:t>
                      </a:r>
                      <a:endParaRPr lang="en-US" sz="120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260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2710"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Energy gain per cavity MeV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19.9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4230320"/>
            <a:ext cx="5821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HB650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=0.92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</a:t>
            </a:r>
            <a:r>
              <a:rPr lang="en-US" dirty="0"/>
              <a:t>500 MeV to 800 MeV 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3493294" y="4627439"/>
            <a:ext cx="247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46266" y="4635059"/>
            <a:ext cx="1633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E-Mag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Coupled Analysis (HB650) for Mechanical Design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93568"/>
            <a:ext cx="8686799" cy="26259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843" y="3594706"/>
            <a:ext cx="6224607" cy="26079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6088" y="893568"/>
            <a:ext cx="52931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2D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01737" y="5660689"/>
            <a:ext cx="57900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80146" y="5660688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RF Domain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2878" y="3657601"/>
            <a:ext cx="2137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Cavity domain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03320" y="4061460"/>
            <a:ext cx="434340" cy="274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480560" y="5410200"/>
            <a:ext cx="845820" cy="350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219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61244" y="-756864"/>
            <a:ext cx="826248" cy="407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62452" y="560654"/>
            <a:ext cx="824122" cy="407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85" y="3790816"/>
            <a:ext cx="3728558" cy="1476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5778" y="679273"/>
            <a:ext cx="184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 Field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85778" y="1888814"/>
            <a:ext cx="184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 Field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459072" y="4346072"/>
            <a:ext cx="1380881" cy="343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1153" y="5370462"/>
            <a:ext cx="309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Cavity boundary (mm)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253197" y="4294544"/>
            <a:ext cx="686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(Pa)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157702" y="3277387"/>
            <a:ext cx="25809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Radiation pressure</a:t>
            </a:r>
            <a:endParaRPr lang="en-US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071" y="1930915"/>
            <a:ext cx="4179136" cy="14965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5760" y="5732362"/>
            <a:ext cx="4330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Coupled </a:t>
            </a:r>
            <a:r>
              <a:rPr lang="en-US" dirty="0"/>
              <a:t>Analysis (HB650</a:t>
            </a:r>
            <a:r>
              <a:rPr lang="en-US" dirty="0" smtClean="0"/>
              <a:t>) for LFD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51031" y="911774"/>
            <a:ext cx="38731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Effect of tuner stiffness on </a:t>
            </a:r>
          </a:p>
          <a:p>
            <a:r>
              <a:rPr lang="en-US" b="1" dirty="0" err="1" smtClean="0"/>
              <a:t>df</a:t>
            </a:r>
            <a:r>
              <a:rPr lang="en-US" b="1" dirty="0" smtClean="0"/>
              <a:t>/</a:t>
            </a:r>
            <a:r>
              <a:rPr lang="en-US" b="1" dirty="0" err="1" smtClean="0"/>
              <a:t>dp</a:t>
            </a:r>
            <a:r>
              <a:rPr lang="en-US" b="1" dirty="0" smtClean="0"/>
              <a:t>, LFD and Mech. modes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960311" y="3001627"/>
            <a:ext cx="4092249" cy="168293"/>
          </a:xfrm>
          <a:prstGeom prst="rect">
            <a:avLst/>
          </a:prstGeom>
          <a:solidFill>
            <a:srgbClr val="00B0F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50600" y="165844"/>
            <a:ext cx="219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4C97"/>
                </a:solidFill>
                <a:latin typeface="Helvetica"/>
              </a:rPr>
              <a:t>LFD Analysis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608" y="3890361"/>
            <a:ext cx="3470138" cy="16004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88047" y="3499136"/>
            <a:ext cx="206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Modal Analysis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17587" y="5420374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Longitudinal Mode #1</a:t>
            </a:r>
            <a:endParaRPr lang="en-US" sz="1800" dirty="0"/>
          </a:p>
        </p:txBody>
      </p:sp>
      <p:sp>
        <p:nvSpPr>
          <p:cNvPr id="22" name="Rectangle 21"/>
          <p:cNvSpPr/>
          <p:nvPr/>
        </p:nvSpPr>
        <p:spPr>
          <a:xfrm>
            <a:off x="493021" y="6432715"/>
            <a:ext cx="6694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T.N. </a:t>
            </a:r>
            <a:r>
              <a:rPr lang="en-US" sz="1200" dirty="0" err="1">
                <a:solidFill>
                  <a:srgbClr val="FF0000"/>
                </a:solidFill>
              </a:rPr>
              <a:t>Khabiboulline</a:t>
            </a:r>
            <a:r>
              <a:rPr lang="en-US" sz="1200" dirty="0">
                <a:solidFill>
                  <a:srgbClr val="FF0000"/>
                </a:solidFill>
              </a:rPr>
              <a:t>, </a:t>
            </a:r>
            <a:r>
              <a:rPr lang="en-US" sz="1200" dirty="0" smtClean="0">
                <a:solidFill>
                  <a:srgbClr val="FF0000"/>
                </a:solidFill>
              </a:rPr>
              <a:t>et al “Mechanical Optimization </a:t>
            </a:r>
            <a:r>
              <a:rPr lang="en-US" sz="1200" dirty="0">
                <a:solidFill>
                  <a:srgbClr val="FF0000"/>
                </a:solidFill>
              </a:rPr>
              <a:t>of High Beta 650 MHz Cavity for Pulse and CW </a:t>
            </a:r>
            <a:r>
              <a:rPr lang="en-US" sz="1200" dirty="0" smtClean="0">
                <a:solidFill>
                  <a:srgbClr val="FF0000"/>
                </a:solidFill>
              </a:rPr>
              <a:t>Operation </a:t>
            </a:r>
            <a:r>
              <a:rPr lang="en-US" sz="1200" dirty="0">
                <a:solidFill>
                  <a:srgbClr val="FF0000"/>
                </a:solidFill>
              </a:rPr>
              <a:t>of PIP-II Project”, </a:t>
            </a:r>
            <a:r>
              <a:rPr lang="en-US" sz="1200" b="1" dirty="0">
                <a:solidFill>
                  <a:srgbClr val="FF0000"/>
                </a:solidFill>
              </a:rPr>
              <a:t>THPB014</a:t>
            </a:r>
            <a:r>
              <a:rPr lang="en-US" sz="1200" dirty="0">
                <a:solidFill>
                  <a:srgbClr val="FF0000"/>
                </a:solidFill>
              </a:rPr>
              <a:t>, </a:t>
            </a:r>
            <a:r>
              <a:rPr lang="en-US" sz="1200" dirty="0" smtClean="0">
                <a:solidFill>
                  <a:srgbClr val="FF0000"/>
                </a:solidFill>
              </a:rPr>
              <a:t>SRF-2015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360704" y="-85032"/>
            <a:ext cx="4422621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HB650 Loads Cases for </a:t>
            </a:r>
          </a:p>
          <a:p>
            <a:r>
              <a:rPr lang="en-US" b="1" dirty="0" smtClean="0"/>
              <a:t>Stress Analysis as per ASME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2" y="921895"/>
            <a:ext cx="4037614" cy="1687422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1" y="2621910"/>
            <a:ext cx="4053686" cy="36890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56592" y="4149376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SCLs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4227226" y="906655"/>
            <a:ext cx="48481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Different loads applicable to cavity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Gravity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L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iquid 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helium pressure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head</a:t>
            </a:r>
            <a:endParaRPr lang="en-US" sz="2000" dirty="0">
              <a:latin typeface="TimesNewRomanPSMT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P2 = 2 bar at room temp. p1=p3=0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Cool-down shrinkage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to 2K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P2 =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4 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bar at room temp.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p1=p3=0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uner 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extension and </a:t>
            </a:r>
            <a:endParaRPr lang="en-US" sz="2000" dirty="0" smtClean="0">
              <a:latin typeface="TimesNewRomanPSMT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C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avity 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vacuum failure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loads p3=1bar</a:t>
            </a:r>
          </a:p>
        </p:txBody>
      </p:sp>
      <p:sp>
        <p:nvSpPr>
          <p:cNvPr id="3" name="Rectangle 2"/>
          <p:cNvSpPr/>
          <p:nvPr/>
        </p:nvSpPr>
        <p:spPr>
          <a:xfrm>
            <a:off x="4242631" y="3573548"/>
            <a:ext cx="48327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Results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5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load cases with different combination were qualified.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All applicable stress categories have been evaluated at the stress classification lines.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It was found that in all cases the stresses are below the allowable values.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021" y="6432715"/>
            <a:ext cx="66945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V. Jain, et al “650 MHz Elliptical Cavities for PIP-II </a:t>
            </a:r>
            <a:r>
              <a:rPr lang="en-US" sz="1200" dirty="0">
                <a:solidFill>
                  <a:srgbClr val="FF0000"/>
                </a:solidFill>
              </a:rPr>
              <a:t>Project”, </a:t>
            </a:r>
            <a:r>
              <a:rPr lang="en-US" sz="1200" b="1" dirty="0" smtClean="0">
                <a:solidFill>
                  <a:srgbClr val="FF0000"/>
                </a:solidFill>
              </a:rPr>
              <a:t>WEB3C003</a:t>
            </a:r>
            <a:r>
              <a:rPr lang="en-US" sz="1200" dirty="0" smtClean="0">
                <a:solidFill>
                  <a:srgbClr val="FF0000"/>
                </a:solidFill>
              </a:rPr>
              <a:t>, NAPAC-2016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251752"/>
            <a:ext cx="8686800" cy="427877"/>
          </a:xfrm>
        </p:spPr>
        <p:txBody>
          <a:bodyPr/>
          <a:lstStyle/>
          <a:p>
            <a:r>
              <a:rPr lang="en-GB" dirty="0"/>
              <a:t>Dressed cavity 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801549"/>
            <a:ext cx="8768214" cy="5671989"/>
          </a:xfrm>
        </p:spPr>
        <p:txBody>
          <a:bodyPr/>
          <a:lstStyle/>
          <a:p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Bare Cavity Fabrication &amp; qualification</a:t>
            </a:r>
          </a:p>
          <a:p>
            <a:pPr lvl="2"/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The </a:t>
            </a:r>
            <a:r>
              <a:rPr lang="en-US" dirty="0">
                <a:latin typeface="TimesNewRomanPSMT"/>
                <a:ea typeface="Times New Roman" panose="02020603050405020304" pitchFamily="18" charset="0"/>
              </a:rPr>
              <a:t>development of bare cavity </a:t>
            </a:r>
            <a:endParaRPr lang="en-US" dirty="0" smtClean="0">
              <a:latin typeface="TimesNewRomanPSMT"/>
              <a:ea typeface="Times New Roman" panose="02020603050405020304" pitchFamily="18" charset="0"/>
            </a:endParaRPr>
          </a:p>
          <a:p>
            <a:pPr lvl="2"/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Qualifications </a:t>
            </a:r>
            <a:r>
              <a:rPr lang="en-US" dirty="0">
                <a:latin typeface="TimesNewRomanPSMT"/>
                <a:ea typeface="Times New Roman" panose="02020603050405020304" pitchFamily="18" charset="0"/>
              </a:rPr>
              <a:t>consists of leak tests, inspection, and RF QC tests. </a:t>
            </a:r>
            <a:endParaRPr lang="en-US" dirty="0" smtClean="0">
              <a:latin typeface="TimesNewRomanPSMT"/>
              <a:ea typeface="Times New Roman" panose="02020603050405020304" pitchFamily="18" charset="0"/>
            </a:endParaRPr>
          </a:p>
          <a:p>
            <a:pPr lvl="2"/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Processing BCP</a:t>
            </a:r>
            <a:r>
              <a:rPr lang="en-US" dirty="0">
                <a:latin typeface="TimesNewRomanPSMT"/>
                <a:ea typeface="Times New Roman" panose="02020603050405020304" pitchFamily="18" charset="0"/>
              </a:rPr>
              <a:t>, EP, </a:t>
            </a:r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HPR </a:t>
            </a:r>
            <a:r>
              <a:rPr lang="en-US" dirty="0" smtClean="0">
                <a:latin typeface="TimesNewRomanPSMT"/>
                <a:ea typeface="Times New Roman" panose="02020603050405020304" pitchFamily="18" charset="0"/>
                <a:sym typeface="Wingdings" panose="05000000000000000000" pitchFamily="2" charset="2"/>
              </a:rPr>
              <a:t> VTS testing</a:t>
            </a:r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 </a:t>
            </a:r>
          </a:p>
          <a:p>
            <a:r>
              <a:rPr lang="en-US" dirty="0" smtClean="0">
                <a:latin typeface="TimesNewRomanPSMT"/>
              </a:rPr>
              <a:t>Cavity Dressing</a:t>
            </a:r>
          </a:p>
          <a:p>
            <a:pPr lvl="2"/>
            <a:r>
              <a:rPr lang="en-US" dirty="0" smtClean="0"/>
              <a:t>Fabrication of helium </a:t>
            </a:r>
            <a:r>
              <a:rPr lang="en-US" dirty="0"/>
              <a:t>vessel, bellow and end transition </a:t>
            </a:r>
            <a:r>
              <a:rPr lang="en-US" dirty="0" smtClean="0"/>
              <a:t>ring.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following tools/fixtures are used for cavity dressing:-</a:t>
            </a:r>
          </a:p>
          <a:p>
            <a:pPr lvl="4"/>
            <a:r>
              <a:rPr lang="en-US" dirty="0"/>
              <a:t>a. Insertion device (medium bertha) for preparing cavity for dressing. </a:t>
            </a:r>
            <a:endParaRPr lang="en-US" dirty="0" smtClean="0"/>
          </a:p>
          <a:p>
            <a:pPr lvl="4"/>
            <a:r>
              <a:rPr lang="en-US" dirty="0" smtClean="0"/>
              <a:t>b</a:t>
            </a:r>
            <a:r>
              <a:rPr lang="en-US" dirty="0"/>
              <a:t>. Rotating fixture to revolve cavity during welding.</a:t>
            </a:r>
          </a:p>
          <a:p>
            <a:pPr lvl="4"/>
            <a:r>
              <a:rPr lang="en-US" dirty="0"/>
              <a:t>c. Globe box for welding 5-cell 650 cavities in inert </a:t>
            </a:r>
            <a:r>
              <a:rPr lang="en-US" dirty="0" smtClean="0"/>
              <a:t>atm.</a:t>
            </a:r>
          </a:p>
          <a:p>
            <a:pPr marL="914400" lvl="2" indent="0">
              <a:buNone/>
            </a:pPr>
            <a:r>
              <a:rPr lang="en-US" dirty="0" smtClean="0"/>
              <a:t>During the entire fabrication process the dressed cavity RF frequency is monitored and kept within the specified limit. </a:t>
            </a:r>
          </a:p>
          <a:p>
            <a:pPr lvl="2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Jain | HB650 status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827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586</TotalTime>
  <Words>1172</Words>
  <Application>Microsoft Office PowerPoint</Application>
  <PresentationFormat>On-screen Show (4:3)</PresentationFormat>
  <Paragraphs>211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Microsoft YaHei</vt:lpstr>
      <vt:lpstr>MS PGothic</vt:lpstr>
      <vt:lpstr>MS PGothic</vt:lpstr>
      <vt:lpstr>Arial</vt:lpstr>
      <vt:lpstr>Calibri</vt:lpstr>
      <vt:lpstr>CMR10</vt:lpstr>
      <vt:lpstr>Geneva</vt:lpstr>
      <vt:lpstr>Helvetica</vt:lpstr>
      <vt:lpstr>Symbol</vt:lpstr>
      <vt:lpstr>Times New Roman</vt:lpstr>
      <vt:lpstr>TimesNewRomanPSMT</vt:lpstr>
      <vt:lpstr>Wingdings</vt:lpstr>
      <vt:lpstr>FNAL_TemplateMac_060514</vt:lpstr>
      <vt:lpstr>Fermilab: Footer Only</vt:lpstr>
      <vt:lpstr>PowerPoint Presentation</vt:lpstr>
      <vt:lpstr>Vikas  Jain</vt:lpstr>
      <vt:lpstr>Outline</vt:lpstr>
      <vt:lpstr>PowerPoint Presentation</vt:lpstr>
      <vt:lpstr>650 MHz Design Methodology Adopted</vt:lpstr>
      <vt:lpstr>Coupled Analysis (HB650) for Mechanical Design</vt:lpstr>
      <vt:lpstr>PowerPoint Presentation</vt:lpstr>
      <vt:lpstr>PowerPoint Presentation</vt:lpstr>
      <vt:lpstr>Dressed cavity fabrication</vt:lpstr>
      <vt:lpstr>Dressed cavity preparation by tack welding</vt:lpstr>
      <vt:lpstr>PowerPoint Presentation</vt:lpstr>
      <vt:lpstr>PowerPoint Presentation</vt:lpstr>
      <vt:lpstr>Tuner for 650MHz SCRF cavity</vt:lpstr>
      <vt:lpstr>Coupler for HB 650 MHz design</vt:lpstr>
      <vt:lpstr>PowerPoint Presentation</vt:lpstr>
      <vt:lpstr>HB650 Cavity performance testing at FNAL</vt:lpstr>
      <vt:lpstr>IIFC Progress: 1-cell HB650 (RRCAT)</vt:lpstr>
      <vt:lpstr>IIFC Progress: 5-cell HB650 Cavity work at RRCAT</vt:lpstr>
      <vt:lpstr>Schedule for 1st HB650 Cavity Dressing at FNAL and at RRCAT  </vt:lpstr>
      <vt:lpstr>HB 650 Prototype Cryomodule Status</vt:lpstr>
      <vt:lpstr>Summary</vt:lpstr>
      <vt:lpstr>PowerPoint Presentation</vt:lpstr>
      <vt:lpstr>Elliptical cavities for PIP-II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Vikas kumar Jain x3000 32167N</dc:creator>
  <cp:lastModifiedBy>Vikas kumar Jain x3000 32167N</cp:lastModifiedBy>
  <cp:revision>49</cp:revision>
  <cp:lastPrinted>2014-01-20T19:40:21Z</cp:lastPrinted>
  <dcterms:created xsi:type="dcterms:W3CDTF">2016-10-26T00:25:35Z</dcterms:created>
  <dcterms:modified xsi:type="dcterms:W3CDTF">2016-10-26T20:55:23Z</dcterms:modified>
</cp:coreProperties>
</file>