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32"/>
  </p:notesMasterIdLst>
  <p:handoutMasterIdLst>
    <p:handoutMasterId r:id="rId33"/>
  </p:handoutMasterIdLst>
  <p:sldIdLst>
    <p:sldId id="294" r:id="rId2"/>
    <p:sldId id="298" r:id="rId3"/>
    <p:sldId id="314" r:id="rId4"/>
    <p:sldId id="335" r:id="rId5"/>
    <p:sldId id="336" r:id="rId6"/>
    <p:sldId id="312" r:id="rId7"/>
    <p:sldId id="313" r:id="rId8"/>
    <p:sldId id="299" r:id="rId9"/>
    <p:sldId id="300" r:id="rId10"/>
    <p:sldId id="301" r:id="rId11"/>
    <p:sldId id="302" r:id="rId12"/>
    <p:sldId id="303" r:id="rId13"/>
    <p:sldId id="304" r:id="rId14"/>
    <p:sldId id="355" r:id="rId15"/>
    <p:sldId id="345" r:id="rId16"/>
    <p:sldId id="352" r:id="rId17"/>
    <p:sldId id="346" r:id="rId18"/>
    <p:sldId id="354" r:id="rId19"/>
    <p:sldId id="338" r:id="rId20"/>
    <p:sldId id="353" r:id="rId21"/>
    <p:sldId id="339" r:id="rId22"/>
    <p:sldId id="340" r:id="rId23"/>
    <p:sldId id="337" r:id="rId24"/>
    <p:sldId id="350" r:id="rId25"/>
    <p:sldId id="357" r:id="rId26"/>
    <p:sldId id="347" r:id="rId27"/>
    <p:sldId id="305" r:id="rId28"/>
    <p:sldId id="349" r:id="rId29"/>
    <p:sldId id="356" r:id="rId30"/>
    <p:sldId id="333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505050"/>
    <a:srgbClr val="006600"/>
    <a:srgbClr val="404040"/>
    <a:srgbClr val="004C97"/>
    <a:srgbClr val="50504E"/>
    <a:srgbClr val="4E4E4E"/>
    <a:srgbClr val="63666A"/>
    <a:srgbClr val="99D6EA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 snapToObjects="1" showGuides="1">
      <p:cViewPr varScale="1">
        <p:scale>
          <a:sx n="113" d="100"/>
          <a:sy n="113" d="100"/>
        </p:scale>
        <p:origin x="1392" y="9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264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807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024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734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82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309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0775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0507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7257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919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911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57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22150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9279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98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9272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7973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58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43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82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848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9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94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373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778232" y="6505786"/>
            <a:ext cx="79534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1" y="6504213"/>
            <a:ext cx="3372556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dirty="0" smtClean="0"/>
              <a:t>Tom Nicol | DOE Independent Project Review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06762" y="6529265"/>
            <a:ext cx="41433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98" y="6441831"/>
            <a:ext cx="763802" cy="4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11/19/2016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8141587" y="6515100"/>
            <a:ext cx="447675" cy="241300"/>
          </a:xfrm>
        </p:spPr>
        <p:txBody>
          <a:bodyPr/>
          <a:lstStyle>
            <a:lvl1pPr algn="r">
              <a:defRPr/>
            </a:lvl1pPr>
          </a:lstStyle>
          <a:p>
            <a:fld id="{90FB1247-EF23-4B88-8BDA-71F359827C17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Content Placeholder 2"/>
          <p:cNvSpPr>
            <a:spLocks noGrp="1"/>
          </p:cNvSpPr>
          <p:nvPr>
            <p:ph idx="22"/>
          </p:nvPr>
        </p:nvSpPr>
        <p:spPr>
          <a:xfrm>
            <a:off x="3355146" y="1037743"/>
            <a:ext cx="5607636" cy="500022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>
                <a:solidFill>
                  <a:srgbClr val="404040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 b="1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000" b="1">
                <a:solidFill>
                  <a:srgbClr val="C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 b="1">
                <a:solidFill>
                  <a:schemeClr val="accent2">
                    <a:lumMod val="75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600" b="1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1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11/19/2016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Tom Nicol | DOE Independent Project Review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BE4C-D1F1-4075-A8F6-BB070F9DB9D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2304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4" r:id="rId8"/>
    <p:sldLayoutId id="2147484125" r:id="rId9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Tom </a:t>
            </a:r>
            <a:r>
              <a:rPr lang="en-US" dirty="0" smtClean="0"/>
              <a:t>Nicol, LB650 SPM</a:t>
            </a:r>
            <a:r>
              <a:rPr lang="en-US" dirty="0"/>
              <a:t>	</a:t>
            </a:r>
          </a:p>
          <a:p>
            <a:r>
              <a:rPr lang="en-US" dirty="0" smtClean="0"/>
              <a:t>DOE Independent Project Review of PIP-II</a:t>
            </a:r>
            <a:endParaRPr lang="en-US" dirty="0"/>
          </a:p>
          <a:p>
            <a:r>
              <a:rPr lang="en-US" dirty="0" smtClean="0"/>
              <a:t>15 November 2016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mtClean="0"/>
              <a:t>LB650 Cavity </a:t>
            </a:r>
            <a:r>
              <a:rPr lang="en-US" dirty="0" smtClean="0"/>
              <a:t>and Cryomodule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90089" y="5711418"/>
            <a:ext cx="16493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Cold-shocking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60499" y="5731453"/>
            <a:ext cx="12261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MSLD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92" y="3445246"/>
            <a:ext cx="2491474" cy="22466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88" y="3456233"/>
            <a:ext cx="1294541" cy="22466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499" y="3456233"/>
            <a:ext cx="1226177" cy="22356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492" y="5714193"/>
            <a:ext cx="24914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EBW,IUAC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8428" y="3467220"/>
            <a:ext cx="2156972" cy="223569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758428" y="5717124"/>
            <a:ext cx="21569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RF measurement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2088769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Cavity Inspection </a:t>
            </a:r>
            <a:r>
              <a:rPr lang="en-US" sz="2000" dirty="0" smtClean="0">
                <a:latin typeface="+mn-lt"/>
              </a:rPr>
              <a:t>after welding.</a:t>
            </a:r>
            <a:endParaRPr lang="en-US" sz="2000" dirty="0">
              <a:latin typeface="+mn-lt"/>
            </a:endParaRPr>
          </a:p>
          <a:p>
            <a:pPr lvl="1"/>
            <a:r>
              <a:rPr lang="en-US" sz="2000" dirty="0" smtClean="0">
                <a:latin typeface="+mn-lt"/>
              </a:rPr>
              <a:t>Cold-shocking </a:t>
            </a:r>
            <a:r>
              <a:rPr lang="en-US" sz="2000" dirty="0">
                <a:latin typeface="+mn-lt"/>
              </a:rPr>
              <a:t>with LN</a:t>
            </a:r>
            <a:r>
              <a:rPr lang="en-US" sz="2000" baseline="-25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 : 3 </a:t>
            </a:r>
            <a:r>
              <a:rPr lang="en-US" sz="2000" dirty="0" smtClean="0">
                <a:latin typeface="+mn-lt"/>
              </a:rPr>
              <a:t>cycles</a:t>
            </a:r>
            <a:endParaRPr lang="en-US" sz="2000" dirty="0">
              <a:latin typeface="+mn-lt"/>
            </a:endParaRPr>
          </a:p>
          <a:p>
            <a:pPr lvl="1"/>
            <a:r>
              <a:rPr lang="en-US" sz="2000" dirty="0" smtClean="0">
                <a:latin typeface="+mn-lt"/>
              </a:rPr>
              <a:t>Leak check</a:t>
            </a:r>
            <a:endParaRPr lang="en-US" sz="2000" dirty="0">
              <a:latin typeface="+mn-lt"/>
            </a:endParaRPr>
          </a:p>
          <a:p>
            <a:pPr lvl="1"/>
            <a:r>
              <a:rPr lang="en-US" sz="2000" dirty="0">
                <a:latin typeface="+mn-lt"/>
              </a:rPr>
              <a:t>RF </a:t>
            </a:r>
            <a:r>
              <a:rPr lang="en-US" sz="2000" dirty="0" smtClean="0">
                <a:latin typeface="+mn-lt"/>
              </a:rPr>
              <a:t>measurement</a:t>
            </a:r>
            <a:endParaRPr lang="en-US" sz="2000" dirty="0">
              <a:latin typeface="+mn-lt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 anchor="b" anchorCtr="0"/>
          <a:lstStyle/>
          <a:p>
            <a:r>
              <a:rPr lang="en-US" dirty="0"/>
              <a:t>IIFC single-cell LB650 (at VECC)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11/19/2016</a:t>
            </a:r>
            <a:endParaRPr lang="en-IN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N" smtClean="0"/>
              <a:t>Tom Nicol | DOE Independent Project Review</a:t>
            </a:r>
            <a:endParaRPr lang="en-IN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2ABE4C-D1F1-4075-A8F6-BB070F9DB9D3}" type="slidenum">
              <a:rPr lang="en-IN" smtClean="0"/>
              <a:pPr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707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5" y="4114076"/>
            <a:ext cx="2063109" cy="15815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7229" b="4883"/>
          <a:stretch/>
        </p:blipFill>
        <p:spPr>
          <a:xfrm>
            <a:off x="2159507" y="4109478"/>
            <a:ext cx="2548896" cy="16000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624" y="4120992"/>
            <a:ext cx="2117036" cy="15815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r="6089"/>
          <a:stretch/>
        </p:blipFill>
        <p:spPr>
          <a:xfrm>
            <a:off x="6967792" y="4120991"/>
            <a:ext cx="2086077" cy="15815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245" y="5702569"/>
            <a:ext cx="20631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RF measurement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59507" y="5702569"/>
            <a:ext cx="25488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EP at ANL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97624" y="5704790"/>
            <a:ext cx="21170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Before EP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67792" y="5709483"/>
            <a:ext cx="20860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After EP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2674838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Inner conductor of VTS couplers were trimmed to </a:t>
            </a:r>
            <a:r>
              <a:rPr lang="en-US" sz="2000" dirty="0" smtClean="0">
                <a:latin typeface="+mn-lt"/>
              </a:rPr>
              <a:t>the required </a:t>
            </a:r>
            <a:r>
              <a:rPr lang="en-US" sz="2000" dirty="0" smtClean="0">
                <a:latin typeface="+mn-lt"/>
              </a:rPr>
              <a:t>length.</a:t>
            </a:r>
            <a:endParaRPr lang="en-US" sz="2000" dirty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RF measurement </a:t>
            </a:r>
            <a:r>
              <a:rPr lang="en-US" sz="2000" dirty="0">
                <a:latin typeface="+mn-lt"/>
              </a:rPr>
              <a:t>with VTS </a:t>
            </a:r>
            <a:r>
              <a:rPr lang="en-US" sz="2000" dirty="0" smtClean="0">
                <a:latin typeface="+mn-lt"/>
              </a:rPr>
              <a:t>couplers.</a:t>
            </a: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Electro polishing at </a:t>
            </a:r>
            <a:r>
              <a:rPr lang="en-US" sz="2000" dirty="0" smtClean="0">
                <a:latin typeface="+mn-lt"/>
              </a:rPr>
              <a:t>Argonne </a:t>
            </a:r>
            <a:r>
              <a:rPr lang="en-US" sz="2000" dirty="0" smtClean="0">
                <a:latin typeface="+mn-lt"/>
              </a:rPr>
              <a:t>in May </a:t>
            </a:r>
            <a:r>
              <a:rPr lang="en-US" sz="2000" dirty="0" smtClean="0">
                <a:latin typeface="+mn-lt"/>
              </a:rPr>
              <a:t>2016.</a:t>
            </a:r>
            <a:endParaRPr lang="en-US" sz="2000" dirty="0">
              <a:latin typeface="+mn-lt"/>
            </a:endParaRPr>
          </a:p>
          <a:p>
            <a:pPr lvl="1"/>
            <a:r>
              <a:rPr lang="en-US" sz="2000" dirty="0">
                <a:latin typeface="+mn-lt"/>
              </a:rPr>
              <a:t>120 µm bulk EP (Total process time : 560 minutes</a:t>
            </a:r>
            <a:r>
              <a:rPr lang="en-US" sz="2000" dirty="0" smtClean="0">
                <a:latin typeface="+mn-lt"/>
              </a:rPr>
              <a:t>).</a:t>
            </a:r>
            <a:endParaRPr lang="en-US" sz="2000" dirty="0">
              <a:latin typeface="+mn-lt"/>
            </a:endParaRPr>
          </a:p>
          <a:p>
            <a:pPr lvl="1"/>
            <a:r>
              <a:rPr lang="en-US" sz="2000" dirty="0">
                <a:latin typeface="+mn-lt"/>
              </a:rPr>
              <a:t>Ultrasonic thickness measurement after </a:t>
            </a:r>
            <a:r>
              <a:rPr lang="en-US" sz="2000" dirty="0" smtClean="0">
                <a:latin typeface="+mn-lt"/>
              </a:rPr>
              <a:t>EP.</a:t>
            </a:r>
            <a:endParaRPr lang="en-US" sz="2000" dirty="0">
              <a:latin typeface="+mn-lt"/>
            </a:endParaRPr>
          </a:p>
          <a:p>
            <a:pPr lvl="1"/>
            <a:r>
              <a:rPr lang="en-US" sz="2000" dirty="0">
                <a:latin typeface="+mn-lt"/>
              </a:rPr>
              <a:t>Process parameters were strictly controlled during the </a:t>
            </a:r>
            <a:r>
              <a:rPr lang="en-US" sz="2000" dirty="0" smtClean="0">
                <a:latin typeface="+mn-lt"/>
              </a:rPr>
              <a:t>process.</a:t>
            </a:r>
            <a:endParaRPr lang="en-US" sz="2000" dirty="0">
              <a:latin typeface="+mn-lt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IIFC single-cell LB650 (at </a:t>
            </a:r>
            <a:r>
              <a:rPr lang="en-US" dirty="0" smtClean="0"/>
              <a:t>Fermilab/Argonne)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11/19/2016</a:t>
            </a:r>
            <a:endParaRPr lang="en-I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N" smtClean="0"/>
              <a:t>Tom Nicol | DOE Independent Project Review</a:t>
            </a:r>
            <a:endParaRPr lang="en-I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2ABE4C-D1F1-4075-A8F6-BB070F9DB9D3}" type="slidenum">
              <a:rPr lang="en-IN" smtClean="0"/>
              <a:pPr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38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0684"/>
          <a:stretch/>
        </p:blipFill>
        <p:spPr>
          <a:xfrm>
            <a:off x="40534" y="3737189"/>
            <a:ext cx="2120774" cy="2065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891" y="3742061"/>
            <a:ext cx="2271617" cy="2054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87"/>
          <a:stretch/>
        </p:blipFill>
        <p:spPr>
          <a:xfrm>
            <a:off x="4641542" y="3742061"/>
            <a:ext cx="2206066" cy="20406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534" y="5814776"/>
            <a:ext cx="2064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HPR, ANL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5616" y="5802448"/>
            <a:ext cx="22716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Baking, FNAL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41542" y="5789543"/>
            <a:ext cx="22060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Optical </a:t>
            </a:r>
            <a:r>
              <a:rPr lang="en-US" sz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nspection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/>
          <a:srcRect l="7819" t="13513" r="72090" b="18244"/>
          <a:stretch/>
        </p:blipFill>
        <p:spPr>
          <a:xfrm>
            <a:off x="6965642" y="3749676"/>
            <a:ext cx="1980089" cy="20387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965642" y="5809253"/>
            <a:ext cx="19800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VTS </a:t>
            </a:r>
            <a:r>
              <a:rPr lang="en-US" sz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nsert </a:t>
            </a:r>
            <a:r>
              <a:rPr lang="en-US" sz="1400" dirty="0" err="1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assy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IIFC single-cell LB650 (at Fermilab/Argonne)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11/19/2016</a:t>
            </a:r>
            <a:endParaRPr lang="en-IN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N" smtClean="0"/>
              <a:t>Tom Nicol | DOE Independent Project Review</a:t>
            </a:r>
            <a:endParaRPr lang="en-IN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2ABE4C-D1F1-4075-A8F6-BB070F9DB9D3}" type="slidenum">
              <a:rPr lang="en-IN" smtClean="0"/>
              <a:pPr/>
              <a:t>12</a:t>
            </a:fld>
            <a:endParaRPr lang="en-IN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2135716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High pressure rinsing at </a:t>
            </a:r>
            <a:r>
              <a:rPr lang="en-US" sz="2000" dirty="0" smtClean="0">
                <a:latin typeface="+mn-lt"/>
              </a:rPr>
              <a:t>Argonne.</a:t>
            </a: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800°C baking at FNAL for 3 hours at </a:t>
            </a:r>
            <a:r>
              <a:rPr lang="en-US" sz="2000" dirty="0" smtClean="0">
                <a:latin typeface="+mn-lt"/>
              </a:rPr>
              <a:t>Fermilab in June 2016.</a:t>
            </a:r>
            <a:endParaRPr lang="en-US" sz="2000" dirty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Optical </a:t>
            </a:r>
            <a:r>
              <a:rPr lang="en-US" sz="2000" dirty="0">
                <a:latin typeface="+mn-lt"/>
              </a:rPr>
              <a:t>Inspection of cavity RF surface at </a:t>
            </a:r>
            <a:r>
              <a:rPr lang="en-US" sz="2000" dirty="0" smtClean="0">
                <a:latin typeface="+mn-lt"/>
              </a:rPr>
              <a:t>FNAL.</a:t>
            </a:r>
            <a:endParaRPr lang="en-US" sz="2000" dirty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Final </a:t>
            </a:r>
            <a:r>
              <a:rPr lang="en-US" sz="2000" dirty="0">
                <a:latin typeface="+mn-lt"/>
              </a:rPr>
              <a:t>HPR at </a:t>
            </a:r>
            <a:r>
              <a:rPr lang="en-US" sz="2000" dirty="0" smtClean="0">
                <a:latin typeface="+mn-lt"/>
              </a:rPr>
              <a:t>Argonne.</a:t>
            </a: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VTS Assembly at </a:t>
            </a:r>
            <a:r>
              <a:rPr lang="en-US" sz="2000" dirty="0" smtClean="0">
                <a:latin typeface="+mn-lt"/>
              </a:rPr>
              <a:t>Fermilab </a:t>
            </a:r>
            <a:r>
              <a:rPr lang="en-US" sz="2000" dirty="0">
                <a:latin typeface="+mn-lt"/>
              </a:rPr>
              <a:t>on 30th June </a:t>
            </a:r>
            <a:r>
              <a:rPr lang="en-US" sz="2000" dirty="0" smtClean="0">
                <a:latin typeface="+mn-lt"/>
              </a:rPr>
              <a:t>2016.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339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00108"/>
            <a:ext cx="5619987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715140" y="928670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5857884" y="1071546"/>
            <a:ext cx="31432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Maximum gradient: 34.5 MV/m @2 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No quench </a:t>
            </a:r>
            <a:r>
              <a:rPr lang="en-US" sz="1800" dirty="0">
                <a:solidFill>
                  <a:srgbClr val="000000"/>
                </a:solidFill>
              </a:rPr>
              <a:t>at full RF power       </a:t>
            </a:r>
            <a:r>
              <a:rPr lang="en-US" sz="1800" dirty="0" smtClean="0">
                <a:solidFill>
                  <a:srgbClr val="000000"/>
                </a:solidFill>
              </a:rPr>
              <a:t>~200 W.</a:t>
            </a:r>
            <a:endParaRPr lang="en-US" sz="18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30 </a:t>
            </a:r>
            <a:r>
              <a:rPr lang="en-US" sz="1800" dirty="0">
                <a:solidFill>
                  <a:srgbClr val="000000"/>
                </a:solidFill>
              </a:rPr>
              <a:t>MV/m </a:t>
            </a:r>
            <a:r>
              <a:rPr lang="en-US" sz="1800" dirty="0" err="1" smtClean="0">
                <a:solidFill>
                  <a:srgbClr val="000000"/>
                </a:solidFill>
              </a:rPr>
              <a:t>Eacc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at </a:t>
            </a:r>
            <a:r>
              <a:rPr lang="en-US" sz="1800" dirty="0">
                <a:solidFill>
                  <a:srgbClr val="000000"/>
                </a:solidFill>
              </a:rPr>
              <a:t>unloaded cavity quality factor  </a:t>
            </a:r>
            <a:r>
              <a:rPr lang="en-US" sz="1800" dirty="0" smtClean="0">
                <a:solidFill>
                  <a:srgbClr val="000000"/>
                </a:solidFill>
              </a:rPr>
              <a:t>Q</a:t>
            </a:r>
            <a:r>
              <a:rPr lang="en-US" sz="1800" baseline="-25000" dirty="0" smtClean="0">
                <a:solidFill>
                  <a:srgbClr val="000000"/>
                </a:solidFill>
              </a:rPr>
              <a:t>0</a:t>
            </a:r>
            <a:r>
              <a:rPr lang="en-US" sz="1800" dirty="0" smtClean="0">
                <a:solidFill>
                  <a:srgbClr val="000000"/>
                </a:solidFill>
              </a:rPr>
              <a:t>=1.5E+10.</a:t>
            </a:r>
            <a:endParaRPr lang="en-US" sz="18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rgbClr val="000000"/>
                </a:solidFill>
              </a:rPr>
              <a:t>Eacc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&amp; </a:t>
            </a:r>
            <a:r>
              <a:rPr lang="en-US" sz="1800" dirty="0" smtClean="0">
                <a:solidFill>
                  <a:srgbClr val="000000"/>
                </a:solidFill>
              </a:rPr>
              <a:t>Q</a:t>
            </a:r>
            <a:r>
              <a:rPr lang="en-US" sz="1800" baseline="-25000" dirty="0" smtClean="0">
                <a:solidFill>
                  <a:srgbClr val="000000"/>
                </a:solidFill>
              </a:rPr>
              <a:t>0</a:t>
            </a:r>
            <a:r>
              <a:rPr lang="en-US" sz="1800" dirty="0" smtClean="0">
                <a:solidFill>
                  <a:srgbClr val="000000"/>
                </a:solidFill>
              </a:rPr>
              <a:t> - greater </a:t>
            </a:r>
            <a:r>
              <a:rPr lang="en-US" sz="1800" dirty="0">
                <a:solidFill>
                  <a:srgbClr val="000000"/>
                </a:solidFill>
              </a:rPr>
              <a:t>than required in </a:t>
            </a:r>
            <a:r>
              <a:rPr lang="en-US" sz="1800" dirty="0" smtClean="0">
                <a:solidFill>
                  <a:srgbClr val="000000"/>
                </a:solidFill>
              </a:rPr>
              <a:t>FRS.</a:t>
            </a:r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5013030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VTS Test Results on </a:t>
            </a:r>
            <a:r>
              <a:rPr lang="en-US" sz="1800" dirty="0" smtClean="0">
                <a:solidFill>
                  <a:srgbClr val="000000"/>
                </a:solidFill>
              </a:rPr>
              <a:t>6</a:t>
            </a:r>
            <a:r>
              <a:rPr lang="en-US" sz="1800" baseline="30000" dirty="0" smtClean="0">
                <a:solidFill>
                  <a:srgbClr val="000000"/>
                </a:solidFill>
              </a:rPr>
              <a:t>th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July 2016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VTS test results of LB650 VECC single-cell cavity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r>
              <a:rPr lang="en-US" smtClean="0"/>
              <a:t>11/19/2016</a:t>
            </a:r>
            <a:endParaRPr lang="en-IN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N" dirty="0" smtClean="0"/>
              <a:t>Tom Nicol | DOE Independent Project Review</a:t>
            </a:r>
            <a:endParaRPr lang="en-IN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2ABE4C-D1F1-4075-A8F6-BB070F9DB9D3}" type="slidenum">
              <a:rPr lang="en-IN" smtClean="0"/>
              <a:pPr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9973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 and HB650 division of responsibility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827611"/>
            <a:ext cx="8672513" cy="5412317"/>
          </a:xfrm>
        </p:spPr>
        <p:txBody>
          <a:bodyPr/>
          <a:lstStyle/>
          <a:p>
            <a:r>
              <a:rPr lang="en-US" altLang="en-US" sz="1800" b="1" dirty="0">
                <a:latin typeface="+mn-lt"/>
              </a:rPr>
              <a:t>Low beta cavities</a:t>
            </a:r>
          </a:p>
          <a:p>
            <a:pPr lvl="1"/>
            <a:r>
              <a:rPr lang="en-US" altLang="en-US" sz="1800" dirty="0">
                <a:latin typeface="+mn-lt"/>
              </a:rPr>
              <a:t>Fermilab – RF and end group design</a:t>
            </a:r>
          </a:p>
          <a:p>
            <a:pPr lvl="1"/>
            <a:r>
              <a:rPr lang="en-US" altLang="en-US" sz="1800" dirty="0">
                <a:latin typeface="+mn-lt"/>
              </a:rPr>
              <a:t>VECC – Bare and dressed cavity mechanical design and fabrication</a:t>
            </a:r>
          </a:p>
          <a:p>
            <a:r>
              <a:rPr lang="en-US" altLang="en-US" sz="1800" dirty="0">
                <a:latin typeface="+mn-lt"/>
              </a:rPr>
              <a:t>High beta (0.92) cavities</a:t>
            </a:r>
          </a:p>
          <a:p>
            <a:pPr lvl="1"/>
            <a:r>
              <a:rPr lang="en-US" altLang="en-US" sz="1800" dirty="0">
                <a:latin typeface="+mn-lt"/>
              </a:rPr>
              <a:t>Fermilab – RF and bare and dressed mechanical design</a:t>
            </a:r>
          </a:p>
          <a:p>
            <a:pPr lvl="1"/>
            <a:r>
              <a:rPr lang="en-US" altLang="en-US" sz="1800" dirty="0">
                <a:latin typeface="+mn-lt"/>
              </a:rPr>
              <a:t>RRCAT – Bare and dressed cavity fabrication</a:t>
            </a:r>
          </a:p>
          <a:p>
            <a:r>
              <a:rPr lang="en-US" altLang="en-US" sz="1800" dirty="0">
                <a:latin typeface="+mn-lt"/>
              </a:rPr>
              <a:t>High beta (0.90) cavities </a:t>
            </a:r>
            <a:r>
              <a:rPr lang="en-US" altLang="en-US" sz="1800" i="1" dirty="0">
                <a:latin typeface="+mn-lt"/>
              </a:rPr>
              <a:t>(beta 0.90 is an earlier design, superseded by 0.92 – both will be used in the first high beta cryomodule)</a:t>
            </a:r>
          </a:p>
          <a:p>
            <a:pPr lvl="1"/>
            <a:r>
              <a:rPr lang="en-US" altLang="en-US" sz="1800" dirty="0">
                <a:latin typeface="+mn-lt"/>
              </a:rPr>
              <a:t>Fermilab – Bare and dressed cavity design and fabrication</a:t>
            </a:r>
          </a:p>
          <a:p>
            <a:r>
              <a:rPr lang="en-US" altLang="en-US" sz="1800" b="1" dirty="0" smtClean="0">
                <a:latin typeface="+mn-lt"/>
              </a:rPr>
              <a:t>Low </a:t>
            </a:r>
            <a:r>
              <a:rPr lang="en-US" altLang="en-US" sz="1800" b="1" dirty="0">
                <a:latin typeface="+mn-lt"/>
              </a:rPr>
              <a:t>beta cryomodule</a:t>
            </a:r>
          </a:p>
          <a:p>
            <a:pPr lvl="1"/>
            <a:r>
              <a:rPr lang="en-US" altLang="en-US" sz="1800" dirty="0" smtClean="0">
                <a:latin typeface="+mn-lt"/>
              </a:rPr>
              <a:t>DAE and Fermilab </a:t>
            </a:r>
            <a:r>
              <a:rPr lang="en-US" altLang="en-US" sz="1800" dirty="0" smtClean="0">
                <a:latin typeface="+mn-lt"/>
              </a:rPr>
              <a:t>– </a:t>
            </a:r>
            <a:r>
              <a:rPr lang="en-US" altLang="en-US" sz="1800" dirty="0">
                <a:latin typeface="+mn-lt"/>
              </a:rPr>
              <a:t>Complete cryomodule </a:t>
            </a:r>
            <a:r>
              <a:rPr lang="en-US" altLang="en-US" sz="1800" dirty="0" smtClean="0">
                <a:latin typeface="+mn-lt"/>
              </a:rPr>
              <a:t>design with specifications from Fermilab</a:t>
            </a:r>
          </a:p>
          <a:p>
            <a:r>
              <a:rPr lang="en-US" altLang="en-US" sz="1800" dirty="0" smtClean="0">
                <a:latin typeface="+mn-lt"/>
              </a:rPr>
              <a:t>High </a:t>
            </a:r>
            <a:r>
              <a:rPr lang="en-US" altLang="en-US" sz="1800" dirty="0">
                <a:latin typeface="+mn-lt"/>
              </a:rPr>
              <a:t>beta cryomodule</a:t>
            </a:r>
          </a:p>
          <a:p>
            <a:pPr lvl="1"/>
            <a:r>
              <a:rPr lang="en-US" altLang="en-US" sz="1800" dirty="0">
                <a:latin typeface="+mn-lt"/>
              </a:rPr>
              <a:t>Fermilab and RRCAT – Complete cryomodule design</a:t>
            </a:r>
          </a:p>
          <a:p>
            <a:r>
              <a:rPr lang="en-US" altLang="en-US" sz="1800" dirty="0" smtClean="0">
                <a:latin typeface="+mn-lt"/>
              </a:rPr>
              <a:t>Tuner </a:t>
            </a:r>
            <a:r>
              <a:rPr lang="en-US" altLang="en-US" sz="1800" dirty="0">
                <a:latin typeface="+mn-lt"/>
              </a:rPr>
              <a:t>design and fabrication</a:t>
            </a:r>
          </a:p>
          <a:p>
            <a:pPr lvl="1"/>
            <a:r>
              <a:rPr lang="en-US" altLang="en-US" sz="1800" dirty="0">
                <a:latin typeface="+mn-lt"/>
              </a:rPr>
              <a:t>Fermilab – Prototype tuner design and fabrication</a:t>
            </a:r>
          </a:p>
          <a:p>
            <a:r>
              <a:rPr lang="en-US" altLang="en-US" sz="1800" dirty="0">
                <a:latin typeface="+mn-lt"/>
              </a:rPr>
              <a:t>Input coupler design and fabrication</a:t>
            </a:r>
          </a:p>
          <a:p>
            <a:pPr lvl="1"/>
            <a:r>
              <a:rPr lang="en-US" altLang="en-US" sz="1800" dirty="0">
                <a:latin typeface="+mn-lt"/>
              </a:rPr>
              <a:t>Fermilab – Prototype coupler design and fabrication</a:t>
            </a:r>
          </a:p>
          <a:p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326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LB650 mechanical design dimensions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18661"/>
              </p:ext>
            </p:extLst>
          </p:nvPr>
        </p:nvGraphicFramePr>
        <p:xfrm>
          <a:off x="259933" y="803662"/>
          <a:ext cx="8274468" cy="5569864"/>
        </p:xfrm>
        <a:graphic>
          <a:graphicData uri="http://schemas.openxmlformats.org/drawingml/2006/table">
            <a:tbl>
              <a:tblPr/>
              <a:tblGrid>
                <a:gridCol w="22327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695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693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028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016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Dimensional parameters</a:t>
                      </a:r>
                      <a:endParaRPr lang="en-IN" sz="1400" b="1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Cold</a:t>
                      </a:r>
                      <a:r>
                        <a:rPr lang="en-IN" sz="1400" b="1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dimension</a:t>
                      </a:r>
                      <a:endParaRPr lang="en-US" sz="1400" b="1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(as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designed)</a:t>
                      </a:r>
                      <a:endParaRPr lang="en-IN" sz="1400" b="1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mm)</a:t>
                      </a:r>
                      <a:endParaRPr lang="en-IN" sz="1400" b="1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Cold</a:t>
                      </a:r>
                      <a:r>
                        <a:rPr lang="en-IN" sz="1400" b="1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d</a:t>
                      </a: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imension</a:t>
                      </a:r>
                      <a:endParaRPr lang="en-IN" sz="1400" b="1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Pre- </a:t>
                      </a: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BCP treatment of </a:t>
                      </a:r>
                      <a:endParaRPr lang="en-IN" sz="1400" b="1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250 </a:t>
                      </a: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  <a:sym typeface="Symbol"/>
                        </a:rPr>
                        <a:t></a:t>
                      </a: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mm)</a:t>
                      </a:r>
                      <a:endParaRPr lang="en-IN" sz="1400" b="1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Warm</a:t>
                      </a:r>
                      <a:r>
                        <a:rPr lang="en-IN" sz="1400" b="1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d</a:t>
                      </a: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imension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(for fabrication)</a:t>
                      </a:r>
                      <a:endParaRPr lang="en-IN" sz="1400" b="1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(mm)</a:t>
                      </a:r>
                      <a:endParaRPr lang="en-IN" sz="1400" b="1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3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Equator radius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194.646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194.396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194.674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3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Iris radius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41.5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41.25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41.30899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3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A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52.14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51.89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51.9642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3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B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55.75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55.82972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3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a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12.95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13.2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13.21888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3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b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23.55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23.8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23.83403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95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Iris radius</a:t>
                      </a:r>
                      <a:endParaRPr lang="en-IN" sz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(for end cell)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59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58.75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58.83401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7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A</a:t>
                      </a:r>
                      <a:endParaRPr lang="en-IN" sz="1400" b="1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(for end cell)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53.52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53.27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53.34618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9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B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(for end cell)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47.75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47.81828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39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(for end cell)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10.8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11.05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11.0658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39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b</a:t>
                      </a:r>
                      <a:endParaRPr lang="en-IN" sz="1400" b="1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(for end cell)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25.7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25.95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25.98711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56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Equator flat (end cell)</a:t>
                      </a:r>
                      <a:endParaRPr lang="en-IN" sz="1400" b="1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3.79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3.79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3.79542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568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Iris flat (mid cell)</a:t>
                      </a:r>
                      <a:endParaRPr lang="en-IN" sz="1400" b="1" dirty="0">
                        <a:solidFill>
                          <a:srgbClr val="0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2.61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2.61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2.613732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13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Half </a:t>
                      </a: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cell length </a:t>
                      </a: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(L/2)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70.335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70.335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70.43488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105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LB650 cavity end group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233103" y="804672"/>
            <a:ext cx="4442903" cy="5329428"/>
            <a:chOff x="2233103" y="804672"/>
            <a:chExt cx="4442903" cy="53294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8400" y="1181100"/>
              <a:ext cx="3827013" cy="4953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233103" y="804672"/>
              <a:ext cx="42376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  <a:ea typeface="+mn-ea"/>
                </a:rPr>
                <a:t>Field probe and tuner end group</a:t>
              </a:r>
              <a:endParaRPr lang="en-US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503714" y="3697146"/>
              <a:ext cx="0" cy="56860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769078" y="3307761"/>
              <a:ext cx="0" cy="56860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667000" y="2593692"/>
              <a:ext cx="0" cy="2206908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632587" y="4322802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</a:rPr>
                <a:t>Ø=118 mm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2514600" y="3941903"/>
              <a:ext cx="3276600" cy="20497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114800" y="2522012"/>
              <a:ext cx="0" cy="56860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4114800" y="2806315"/>
              <a:ext cx="1676400" cy="1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847206" y="3592064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</a:rPr>
                <a:t>L=176 mm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776452" y="2522012"/>
              <a:ext cx="0" cy="56860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866871" y="2839605"/>
              <a:ext cx="1193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</a:rPr>
                <a:t>L=91 mm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53518" y="1570852"/>
              <a:ext cx="1324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</a:rPr>
                <a:t>Ø=12 mm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3962400" y="2133600"/>
              <a:ext cx="253566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3830893" y="2023585"/>
              <a:ext cx="5997" cy="1673561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833018" y="2880836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</a:rPr>
                <a:t>L=89.5mm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3453342" y="3650732"/>
              <a:ext cx="803787" cy="512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225948" y="967618"/>
            <a:ext cx="21285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Tuner end group design details developed at Fermilab and made available to VECC for low beta cavity design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01238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LB650 cavity end group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2624239" y="940064"/>
            <a:ext cx="4869251" cy="5166276"/>
            <a:chOff x="2107483" y="147650"/>
            <a:chExt cx="6086571" cy="645784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07483" y="182092"/>
              <a:ext cx="4524375" cy="6423402"/>
            </a:xfrm>
            <a:prstGeom prst="rect">
              <a:avLst/>
            </a:prstGeom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3372399" y="3631120"/>
              <a:ext cx="0" cy="56860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420399" y="3610623"/>
              <a:ext cx="0" cy="56860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863534" y="3854657"/>
              <a:ext cx="21479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 smtClean="0">
                  <a:solidFill>
                    <a:prstClr val="black"/>
                  </a:solidFill>
                  <a:latin typeface="Calibri"/>
                  <a:ea typeface="+mn-ea"/>
                </a:rPr>
                <a:t>L</a:t>
              </a:r>
              <a:r>
                <a:rPr lang="en-US" sz="1400" dirty="0" err="1" smtClean="0">
                  <a:solidFill>
                    <a:prstClr val="black"/>
                  </a:solidFill>
                  <a:latin typeface="Calibri"/>
                  <a:ea typeface="+mn-ea"/>
                </a:rPr>
                <a:t>beam_Pipe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</a:rPr>
                <a:t>=183 mm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6321339" y="2706010"/>
              <a:ext cx="0" cy="1984585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365254" y="3127663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</a:rPr>
                <a:t>Ø=118 mm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62890" y="1267369"/>
              <a:ext cx="1324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</a:rPr>
                <a:t>Ø=72.9 mm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723902" y="147650"/>
              <a:ext cx="288907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  <a:ea typeface="+mn-ea"/>
                </a:rPr>
                <a:t>FPC end group</a:t>
              </a:r>
              <a:endParaRPr lang="en-US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3372399" y="3874430"/>
              <a:ext cx="3028401" cy="20497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372399" y="2936593"/>
              <a:ext cx="0" cy="56860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000845" y="2916096"/>
              <a:ext cx="0" cy="56860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3372399" y="3200399"/>
              <a:ext cx="1628446" cy="1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3723903" y="2809017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</a:rPr>
                <a:t>L=98 mm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4362890" y="1219200"/>
              <a:ext cx="127591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 flipV="1">
              <a:off x="5663548" y="983029"/>
              <a:ext cx="490448" cy="33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5562600" y="3649344"/>
              <a:ext cx="561755" cy="1439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5722637" y="997464"/>
              <a:ext cx="19599" cy="2666277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5771623" y="1475780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</a:rPr>
                <a:t>L=160 mm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25948" y="967618"/>
            <a:ext cx="21285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Power coupler end group design details developed at Fermilab and made available to VECC for low beta cavity design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12397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Stiffening ring optimizations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46" y="954631"/>
            <a:ext cx="1419842" cy="5158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91712" y="4754190"/>
            <a:ext cx="4737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VECC </a:t>
            </a:r>
            <a:r>
              <a:rPr lang="el-GR" sz="1800" dirty="0"/>
              <a:t>β</a:t>
            </a:r>
            <a:r>
              <a:rPr lang="en-US" sz="1800" dirty="0"/>
              <a:t>=0.61 CAVITY, 2 Rings 70/109mm, Tuner stiffness </a:t>
            </a:r>
            <a:r>
              <a:rPr lang="en-US" sz="1800" dirty="0" smtClean="0"/>
              <a:t>68kN/mm + </a:t>
            </a:r>
            <a:r>
              <a:rPr lang="en-US" sz="1800" dirty="0"/>
              <a:t>no second rings on the both </a:t>
            </a:r>
            <a:r>
              <a:rPr lang="en-US" sz="1800" dirty="0" smtClean="0"/>
              <a:t>end cells </a:t>
            </a:r>
            <a:r>
              <a:rPr lang="en-US" sz="1800" dirty="0"/>
              <a:t>+ 8mm rounding both sides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83516" y="3753958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LFD=-1.21Hz/(MV/m)^2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516" y="1009247"/>
            <a:ext cx="2357762" cy="253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21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 and </a:t>
            </a:r>
            <a:r>
              <a:rPr lang="en-US" dirty="0" smtClean="0"/>
              <a:t>HB650 </a:t>
            </a:r>
            <a:r>
              <a:rPr lang="en-US" dirty="0" smtClean="0"/>
              <a:t>tuner concept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2298"/>
            <a:ext cx="8672513" cy="4577866"/>
          </a:xfrm>
        </p:spPr>
      </p:pic>
    </p:spTree>
    <p:extLst>
      <p:ext uri="{BB962C8B-B14F-4D97-AF65-F5344CB8AC3E}">
        <p14:creationId xmlns:p14="http://schemas.microsoft.com/office/powerpoint/2010/main" val="204868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Program scope.</a:t>
            </a:r>
          </a:p>
          <a:p>
            <a:r>
              <a:rPr lang="en-US" dirty="0" smtClean="0">
                <a:latin typeface="+mn-lt"/>
              </a:rPr>
              <a:t>Milestones and schedule.</a:t>
            </a:r>
          </a:p>
          <a:p>
            <a:r>
              <a:rPr lang="en-US" dirty="0" smtClean="0">
                <a:latin typeface="+mn-lt"/>
              </a:rPr>
              <a:t>R&amp;D status.</a:t>
            </a:r>
          </a:p>
          <a:p>
            <a:r>
              <a:rPr lang="en-US" dirty="0" smtClean="0">
                <a:latin typeface="+mn-lt"/>
              </a:rPr>
              <a:t>Division of responsibility.</a:t>
            </a:r>
          </a:p>
          <a:p>
            <a:r>
              <a:rPr lang="en-US" dirty="0" smtClean="0">
                <a:latin typeface="+mn-lt"/>
              </a:rPr>
              <a:t>Five-cell cavity development.</a:t>
            </a:r>
          </a:p>
          <a:p>
            <a:r>
              <a:rPr lang="en-US" dirty="0" smtClean="0">
                <a:latin typeface="+mn-lt"/>
              </a:rPr>
              <a:t>Ancillary </a:t>
            </a:r>
            <a:r>
              <a:rPr lang="en-US" dirty="0" smtClean="0">
                <a:latin typeface="+mn-lt"/>
              </a:rPr>
              <a:t>hardware development</a:t>
            </a:r>
            <a:r>
              <a:rPr lang="en-US" dirty="0" smtClean="0">
                <a:latin typeface="+mn-lt"/>
              </a:rPr>
              <a:t>.</a:t>
            </a:r>
          </a:p>
          <a:p>
            <a:r>
              <a:rPr lang="en-US" dirty="0" smtClean="0">
                <a:latin typeface="+mn-lt"/>
              </a:rPr>
              <a:t>Current </a:t>
            </a:r>
            <a:r>
              <a:rPr lang="en-US" dirty="0" smtClean="0">
                <a:latin typeface="+mn-lt"/>
              </a:rPr>
              <a:t>status and summary.</a:t>
            </a: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68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 and </a:t>
            </a:r>
            <a:r>
              <a:rPr lang="en-US" dirty="0" smtClean="0"/>
              <a:t>HB650 </a:t>
            </a:r>
            <a:r>
              <a:rPr lang="en-US" dirty="0" smtClean="0"/>
              <a:t>coupler concept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5640216">
            <a:off x="2066327" y="-107652"/>
            <a:ext cx="5011347" cy="712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67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LB650 dressed cavity concept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39487"/>
            <a:ext cx="8672513" cy="4794926"/>
          </a:xfrm>
        </p:spPr>
      </p:pic>
      <p:sp>
        <p:nvSpPr>
          <p:cNvPr id="13" name="TextBox 12"/>
          <p:cNvSpPr txBox="1"/>
          <p:nvPr/>
        </p:nvSpPr>
        <p:spPr>
          <a:xfrm>
            <a:off x="4564856" y="5162928"/>
            <a:ext cx="4471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Helium vessel and pipe connections are compatible with HTS-2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48622" y="2831696"/>
            <a:ext cx="837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Tuner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169679" y="1999455"/>
            <a:ext cx="1602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Power coupler port</a:t>
            </a:r>
            <a:endParaRPr lang="en-US" sz="2000" dirty="0"/>
          </a:p>
        </p:txBody>
      </p:sp>
      <p:cxnSp>
        <p:nvCxnSpPr>
          <p:cNvPr id="16" name="Straight Arrow Connector 15"/>
          <p:cNvCxnSpPr>
            <a:stCxn id="14" idx="3"/>
          </p:cNvCxnSpPr>
          <p:nvPr/>
        </p:nvCxnSpPr>
        <p:spPr>
          <a:xfrm>
            <a:off x="1586173" y="3031751"/>
            <a:ext cx="293427" cy="7867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5" idx="2"/>
          </p:cNvCxnSpPr>
          <p:nvPr/>
        </p:nvCxnSpPr>
        <p:spPr>
          <a:xfrm>
            <a:off x="7970969" y="2707341"/>
            <a:ext cx="411031" cy="6539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184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LB650 cryomodule concept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2084326"/>
            <a:ext cx="8672513" cy="283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44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LB650 cryomodule concept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2087"/>
            <a:ext cx="8672513" cy="4878288"/>
          </a:xfrm>
        </p:spPr>
      </p:pic>
    </p:spTree>
    <p:extLst>
      <p:ext uri="{BB962C8B-B14F-4D97-AF65-F5344CB8AC3E}">
        <p14:creationId xmlns:p14="http://schemas.microsoft.com/office/powerpoint/2010/main" val="2198577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/>
          <a:p>
            <a:r>
              <a:rPr lang="en-US" sz="2000" dirty="0">
                <a:latin typeface="+mn-lt"/>
              </a:rPr>
              <a:t>The first single cell LB650 cavity was tested successfully in VTS to a gradient of 34.5 MV/m.</a:t>
            </a:r>
          </a:p>
          <a:p>
            <a:r>
              <a:rPr lang="en-US" sz="2000" dirty="0">
                <a:latin typeface="+mn-lt"/>
              </a:rPr>
              <a:t>EM design </a:t>
            </a:r>
            <a:r>
              <a:rPr lang="en-US" sz="2000" dirty="0" smtClean="0">
                <a:latin typeface="+mn-lt"/>
              </a:rPr>
              <a:t>of the 5-cavity has </a:t>
            </a:r>
            <a:r>
              <a:rPr lang="en-US" sz="2000" dirty="0">
                <a:latin typeface="+mn-lt"/>
              </a:rPr>
              <a:t>been done and optimization of the stiffening ring size and position is being carried out to meet the FRS criteria for LFD, </a:t>
            </a:r>
            <a:r>
              <a:rPr lang="en-US" sz="2000" dirty="0" err="1">
                <a:latin typeface="+mn-lt"/>
              </a:rPr>
              <a:t>dF</a:t>
            </a:r>
            <a:r>
              <a:rPr lang="en-US" sz="2000" dirty="0">
                <a:latin typeface="+mn-lt"/>
              </a:rPr>
              <a:t>/</a:t>
            </a:r>
            <a:r>
              <a:rPr lang="en-US" sz="2000" dirty="0" err="1">
                <a:latin typeface="+mn-lt"/>
              </a:rPr>
              <a:t>dP</a:t>
            </a:r>
            <a:r>
              <a:rPr lang="en-US" sz="2000" dirty="0">
                <a:latin typeface="+mn-lt"/>
              </a:rPr>
              <a:t> and cavity stiffness</a:t>
            </a:r>
            <a:r>
              <a:rPr lang="en-US" sz="2000" dirty="0" smtClean="0">
                <a:latin typeface="+mn-lt"/>
              </a:rPr>
              <a:t>.</a:t>
            </a:r>
            <a:endParaRPr lang="en-US" sz="2000" dirty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The </a:t>
            </a:r>
            <a:r>
              <a:rPr lang="en-US" sz="2000" dirty="0">
                <a:latin typeface="+mn-lt"/>
              </a:rPr>
              <a:t>mechanical design of the 5-cell LB650 bare cavity is in progress</a:t>
            </a:r>
            <a:r>
              <a:rPr lang="en-US" sz="2000" dirty="0" smtClean="0">
                <a:latin typeface="+mn-lt"/>
              </a:rPr>
              <a:t>.</a:t>
            </a:r>
          </a:p>
          <a:p>
            <a:r>
              <a:rPr lang="en-US" sz="2000" dirty="0">
                <a:latin typeface="+mn-lt"/>
              </a:rPr>
              <a:t>After stiffening ring optimization, </a:t>
            </a:r>
            <a:r>
              <a:rPr lang="en-US" sz="2000" dirty="0" smtClean="0">
                <a:latin typeface="+mn-lt"/>
              </a:rPr>
              <a:t>structural and </a:t>
            </a:r>
            <a:r>
              <a:rPr lang="en-US" sz="2000" dirty="0">
                <a:latin typeface="+mn-lt"/>
              </a:rPr>
              <a:t>modal analysis will be carried out for the LB650 cavity to finalize design</a:t>
            </a:r>
            <a:r>
              <a:rPr lang="en-US" sz="2000" dirty="0" smtClean="0">
                <a:latin typeface="+mn-lt"/>
              </a:rPr>
              <a:t>.</a:t>
            </a: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Helium vessel, tuner, and coupler designs similar to the HB650 designs continue at Fermilab</a:t>
            </a:r>
            <a:r>
              <a:rPr lang="en-US" sz="2000" dirty="0" smtClean="0">
                <a:latin typeface="+mn-lt"/>
              </a:rPr>
              <a:t>.</a:t>
            </a:r>
          </a:p>
          <a:p>
            <a:r>
              <a:rPr lang="en-IN" sz="2000" dirty="0" smtClean="0">
                <a:latin typeface="+mn-lt"/>
              </a:rPr>
              <a:t>Fabrication </a:t>
            </a:r>
            <a:r>
              <a:rPr lang="en-IN" sz="2000" dirty="0">
                <a:latin typeface="+mn-lt"/>
              </a:rPr>
              <a:t>of a 5-cell LB650 cavity will start after a review of the final design.</a:t>
            </a:r>
          </a:p>
          <a:p>
            <a:r>
              <a:rPr lang="en-US" sz="2000" dirty="0">
                <a:latin typeface="+mn-lt"/>
              </a:rPr>
              <a:t>Fabrication of the first 5-cell LB650 cavity is expected to be completed within 24 months of the final design review</a:t>
            </a:r>
            <a:r>
              <a:rPr lang="en-US" sz="2000" dirty="0" smtClean="0">
                <a:latin typeface="+mn-lt"/>
              </a:rPr>
              <a:t>.</a:t>
            </a:r>
          </a:p>
          <a:p>
            <a:r>
              <a:rPr lang="en-US" sz="2000" dirty="0" smtClean="0">
                <a:latin typeface="+mn-lt"/>
              </a:rPr>
              <a:t>Design of the LB650 cryomodule will follow.</a:t>
            </a:r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</a:t>
            </a:r>
            <a:r>
              <a:rPr lang="en-US" dirty="0" smtClean="0"/>
              <a:t>status and summary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825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602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cryomodule parameters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15888"/>
            <a:ext cx="8672513" cy="404212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4008" y="3639312"/>
            <a:ext cx="9006840" cy="5967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11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EaccVSQo.jpg"/>
          <p:cNvPicPr/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242920" y="989583"/>
            <a:ext cx="5572164" cy="44291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4.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50798" y="2862474"/>
            <a:ext cx="2786082" cy="2357454"/>
          </a:xfrm>
          <a:prstGeom prst="rect">
            <a:avLst/>
          </a:prstGeom>
        </p:spPr>
      </p:pic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6015079" y="5245953"/>
            <a:ext cx="2857520" cy="28575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Single-cell LB650 niobium cavity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242920" y="5509255"/>
            <a:ext cx="5572164" cy="785818"/>
          </a:xfrm>
          <a:prstGeom prst="rect">
            <a:avLst/>
          </a:prstGeom>
          <a:solidFill>
            <a:srgbClr val="FFFFFF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Maximum accelerating Gradient: 34.5 MV/m @2K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Times New Roman" pitchFamily="18" charset="0"/>
                <a:cs typeface="Arial" pitchFamily="34" charset="0"/>
              </a:rPr>
              <a:t>Accelerating Gradient of 30 MV/m @2K achieved with unloaded cavity quality factor Q</a:t>
            </a:r>
            <a:r>
              <a:rPr kumimoji="0" lang="en-US" sz="1400" b="1" i="0" u="none" strike="noStrike" cap="none" normalizeH="0" baseline="-25000" dirty="0" smtClean="0">
                <a:ln>
                  <a:noFill/>
                </a:ln>
                <a:solidFill>
                  <a:srgbClr val="E36C0A"/>
                </a:solidFill>
                <a:effectLst/>
                <a:latin typeface="Times New Roman" pitchFamily="18" charset="0"/>
                <a:cs typeface="Arial" pitchFamily="34" charset="0"/>
              </a:rPr>
              <a:t>0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Times New Roman" pitchFamily="18" charset="0"/>
                <a:cs typeface="Arial" pitchFamily="34" charset="0"/>
              </a:rPr>
              <a:t>=1.5E+10.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VTS test results of LB650 VECC single-cell cavity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5792551" y="7191608"/>
            <a:ext cx="795344" cy="241300"/>
          </a:xfrm>
        </p:spPr>
        <p:txBody>
          <a:bodyPr/>
          <a:lstStyle/>
          <a:p>
            <a:r>
              <a:rPr lang="en-US" smtClean="0"/>
              <a:t>11/19/2016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42920" y="7190035"/>
            <a:ext cx="3372556" cy="242873"/>
          </a:xfrm>
        </p:spPr>
        <p:txBody>
          <a:bodyPr/>
          <a:lstStyle/>
          <a:p>
            <a:r>
              <a:rPr lang="en-IN" smtClean="0"/>
              <a:t>Tom Nicol | DOE Independent Project Review</a:t>
            </a:r>
            <a:endParaRPr lang="en-I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321081" y="7215087"/>
            <a:ext cx="414338" cy="241300"/>
          </a:xfrm>
        </p:spPr>
        <p:txBody>
          <a:bodyPr/>
          <a:lstStyle/>
          <a:p>
            <a:fld id="{262ABE4C-D1F1-4075-A8F6-BB070F9DB9D3}" type="slidenum">
              <a:rPr lang="en-IN" smtClean="0"/>
              <a:pPr/>
              <a:t>27</a:t>
            </a:fld>
            <a:endParaRPr lang="en-IN"/>
          </a:p>
        </p:txBody>
      </p:sp>
      <p:sp>
        <p:nvSpPr>
          <p:cNvPr id="11" name="TextBox 10"/>
          <p:cNvSpPr txBox="1"/>
          <p:nvPr/>
        </p:nvSpPr>
        <p:spPr>
          <a:xfrm>
            <a:off x="5921829" y="975170"/>
            <a:ext cx="29507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Cavity could sustain </a:t>
            </a:r>
            <a:r>
              <a:rPr lang="en-US" sz="1800" dirty="0" smtClean="0">
                <a:solidFill>
                  <a:srgbClr val="000000"/>
                </a:solidFill>
              </a:rPr>
              <a:t>74 MV/m peak electric field </a:t>
            </a:r>
            <a:r>
              <a:rPr lang="en-US" sz="1800" dirty="0">
                <a:solidFill>
                  <a:srgbClr val="000000"/>
                </a:solidFill>
              </a:rPr>
              <a:t>and 137 </a:t>
            </a:r>
            <a:r>
              <a:rPr lang="en-US" sz="1800" dirty="0" err="1">
                <a:solidFill>
                  <a:srgbClr val="000000"/>
                </a:solidFill>
              </a:rPr>
              <a:t>mT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peak magnetic field, </a:t>
            </a:r>
            <a:r>
              <a:rPr lang="en-US" sz="1800" dirty="0">
                <a:solidFill>
                  <a:srgbClr val="000000"/>
                </a:solidFill>
              </a:rPr>
              <a:t>with accelerating </a:t>
            </a:r>
            <a:r>
              <a:rPr lang="en-US" sz="1800" dirty="0" smtClean="0">
                <a:solidFill>
                  <a:srgbClr val="000000"/>
                </a:solidFill>
              </a:rPr>
              <a:t>gradient of </a:t>
            </a:r>
            <a:r>
              <a:rPr lang="en-US" sz="1800" dirty="0">
                <a:solidFill>
                  <a:srgbClr val="000000"/>
                </a:solidFill>
              </a:rPr>
              <a:t>34.5 MV/m @ </a:t>
            </a:r>
            <a:r>
              <a:rPr lang="en-US" sz="1800" dirty="0" smtClean="0">
                <a:solidFill>
                  <a:srgbClr val="000000"/>
                </a:solidFill>
              </a:rPr>
              <a:t>2 K.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22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Multipacting analysis – 5-cell LB650 cavity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51031" y="3020177"/>
            <a:ext cx="5029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Particle vs. time (ns) at 2.6 MV/m (mid cell)</a:t>
            </a:r>
            <a:endParaRPr lang="en-IN" sz="18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376" y="5480904"/>
            <a:ext cx="47244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Particles after 16ns at 2.6MV/m (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midcell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)</a:t>
            </a:r>
            <a:endParaRPr lang="en-IN" sz="18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765" y="1043354"/>
            <a:ext cx="3909635" cy="39087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60 </a:t>
            </a:r>
            <a:r>
              <a:rPr lang="en-US" sz="20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mm of equator region has been simulated.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Multipacting </a:t>
            </a:r>
            <a:r>
              <a:rPr lang="en-US" sz="20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Analysis  has been carried out for both mid-cell and end-cell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.</a:t>
            </a:r>
            <a:endParaRPr lang="en-US" sz="20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Multipacting </a:t>
            </a:r>
            <a:r>
              <a:rPr lang="en-US" sz="20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has been found up to 4.8 MV/m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.</a:t>
            </a:r>
            <a:endParaRPr lang="en-US" sz="20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Multipacting </a:t>
            </a:r>
            <a:r>
              <a:rPr lang="en-IN" sz="20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rate is very high in the region of 2.5MV/m</a:t>
            </a:r>
            <a:r>
              <a:rPr lang="en-IN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.</a:t>
            </a:r>
            <a:endParaRPr lang="en-US" sz="20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At </a:t>
            </a:r>
            <a:r>
              <a:rPr lang="en-IN" sz="20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4.8MV/m, increase in particles due to multipacting is very low.</a:t>
            </a:r>
          </a:p>
          <a:p>
            <a:endParaRPr lang="en-IN" sz="800" dirty="0" smtClean="0">
              <a:ln w="1905">
                <a:solidFill>
                  <a:sysClr val="windowText" lastClr="000000"/>
                </a:solidFill>
              </a:ln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043354"/>
            <a:ext cx="3892062" cy="19537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1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908592"/>
            <a:ext cx="4337538" cy="155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8149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Multipacting analysis – 5-cell LB650 cavity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7700" y="3148462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Particle vs. time (ns) at 4.7 MV/m (end cell)</a:t>
            </a:r>
            <a:endParaRPr lang="en-IN" sz="14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3888" y="5715000"/>
            <a:ext cx="3429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Particle after 30ns at 4.7 MV/m(end cell)</a:t>
            </a:r>
            <a:endParaRPr lang="en-IN" sz="14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5800" y="3132667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Particle vs. time (ns) at 17.5 MV/m (mid-cell)(no multipacting)</a:t>
            </a:r>
            <a:endParaRPr lang="en-IN" sz="14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05300" y="57150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Particle vs. time (ns) at 17.5 MV/m(end cell)(No </a:t>
            </a:r>
            <a:r>
              <a:rPr lang="en-US" sz="140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multipacting</a:t>
            </a:r>
            <a:r>
              <a:rPr lang="en-US" sz="14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)</a:t>
            </a:r>
            <a:endParaRPr lang="en-IN" sz="14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143000"/>
            <a:ext cx="38100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1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038600"/>
            <a:ext cx="3886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1143000"/>
            <a:ext cx="41148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" name="Picture 21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886200"/>
            <a:ext cx="39624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4042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PIP-II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/>
              <a:t>11/19/2016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Tom Nicol | DOE Independent Project Review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20" y="987758"/>
            <a:ext cx="8368643" cy="21935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4" t="22416" r="8199" b="26075"/>
          <a:stretch/>
        </p:blipFill>
        <p:spPr>
          <a:xfrm>
            <a:off x="584525" y="3422859"/>
            <a:ext cx="5694593" cy="2773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79118" y="4393972"/>
            <a:ext cx="2716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33 LB650 cavities in 11 cryomodules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005689" y="866650"/>
            <a:ext cx="1253067" cy="6990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15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+mn-lt"/>
              </a:rPr>
              <a:t>Single </a:t>
            </a:r>
            <a:r>
              <a:rPr lang="en-US" sz="2000" dirty="0" smtClean="0">
                <a:latin typeface="+mn-lt"/>
              </a:rPr>
              <a:t>ring  at 70 mm radius</a:t>
            </a: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2 </a:t>
            </a:r>
            <a:r>
              <a:rPr lang="en-US" sz="2000" dirty="0" smtClean="0">
                <a:latin typeface="+mn-lt"/>
              </a:rPr>
              <a:t>rings at 70 and 109 mm radius</a:t>
            </a: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2 rings at 70 and 109 mm </a:t>
            </a:r>
            <a:r>
              <a:rPr lang="en-US" sz="2000" dirty="0" smtClean="0">
                <a:latin typeface="+mn-lt"/>
              </a:rPr>
              <a:t>radius + </a:t>
            </a:r>
            <a:r>
              <a:rPr lang="en-US" sz="2000" dirty="0">
                <a:latin typeface="+mn-lt"/>
              </a:rPr>
              <a:t>second ring on the tuner </a:t>
            </a:r>
            <a:r>
              <a:rPr lang="en-US" sz="2000" dirty="0" smtClean="0">
                <a:latin typeface="+mn-lt"/>
              </a:rPr>
              <a:t>end cell</a:t>
            </a: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2 rings at 70 and 109 mm radius + second ring on the tuner end </a:t>
            </a:r>
            <a:r>
              <a:rPr lang="en-US" sz="2000" dirty="0" smtClean="0">
                <a:latin typeface="+mn-lt"/>
              </a:rPr>
              <a:t>cell + 8 mm thick rounding transition</a:t>
            </a: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2 rings at 70 and 109 mm radius + </a:t>
            </a:r>
            <a:r>
              <a:rPr lang="en-US" sz="2000" dirty="0" smtClean="0">
                <a:latin typeface="+mn-lt"/>
              </a:rPr>
              <a:t>two seconds </a:t>
            </a:r>
            <a:r>
              <a:rPr lang="en-US" sz="2000" dirty="0">
                <a:latin typeface="+mn-lt"/>
              </a:rPr>
              <a:t>ring on the </a:t>
            </a:r>
            <a:r>
              <a:rPr lang="en-US" sz="2000" dirty="0" smtClean="0">
                <a:latin typeface="+mn-lt"/>
              </a:rPr>
              <a:t>both </a:t>
            </a:r>
            <a:r>
              <a:rPr lang="en-US" sz="2000" dirty="0">
                <a:latin typeface="+mn-lt"/>
              </a:rPr>
              <a:t>end </a:t>
            </a:r>
            <a:r>
              <a:rPr lang="en-US" sz="2000" dirty="0" smtClean="0">
                <a:latin typeface="+mn-lt"/>
              </a:rPr>
              <a:t>cells </a:t>
            </a:r>
            <a:r>
              <a:rPr lang="en-US" sz="2000" dirty="0">
                <a:latin typeface="+mn-lt"/>
              </a:rPr>
              <a:t>+ </a:t>
            </a:r>
            <a:r>
              <a:rPr lang="en-US" sz="2000" dirty="0" smtClean="0">
                <a:latin typeface="+mn-lt"/>
              </a:rPr>
              <a:t>8 mm thick rounding transition</a:t>
            </a: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2 rings at 70 and 109 mm radius + </a:t>
            </a:r>
            <a:r>
              <a:rPr lang="en-US" sz="2000" dirty="0" smtClean="0">
                <a:latin typeface="+mn-lt"/>
              </a:rPr>
              <a:t>no rings </a:t>
            </a:r>
            <a:r>
              <a:rPr lang="en-US" sz="2000" dirty="0">
                <a:latin typeface="+mn-lt"/>
              </a:rPr>
              <a:t>on </a:t>
            </a:r>
            <a:r>
              <a:rPr lang="en-US" sz="2000" dirty="0" smtClean="0">
                <a:latin typeface="+mn-lt"/>
              </a:rPr>
              <a:t>end </a:t>
            </a:r>
            <a:r>
              <a:rPr lang="en-US" sz="2000" dirty="0">
                <a:latin typeface="+mn-lt"/>
              </a:rPr>
              <a:t>cells + </a:t>
            </a:r>
            <a:r>
              <a:rPr lang="en-US" sz="2000" dirty="0" smtClean="0">
                <a:latin typeface="+mn-lt"/>
              </a:rPr>
              <a:t>8 mm thick rounding transitions on both ends</a:t>
            </a:r>
            <a:endParaRPr lang="en-US" sz="20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Stiffening ring optimizations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144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942406"/>
            <a:ext cx="4841708" cy="284214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performance parameters from the FRS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11/19/2016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Tom Nicol | DOE Independent Project Review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92" y="2529495"/>
            <a:ext cx="4841708" cy="35422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4712029"/>
            <a:ext cx="336430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/>
              <a:t>Operational requirements from the FRS (ED0001834)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37844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performance parameters from the FRS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11/19/2016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Tom Nicol | DOE Independent Project Review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13812" y="5878286"/>
            <a:ext cx="6116376" cy="35256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/>
              <a:t>Operational requirements from the FRS (ED0001830)</a:t>
            </a:r>
            <a:endParaRPr lang="en-US" sz="1800" dirty="0"/>
          </a:p>
        </p:txBody>
      </p:sp>
      <p:graphicFrame>
        <p:nvGraphicFramePr>
          <p:cNvPr id="11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754532"/>
              </p:ext>
            </p:extLst>
          </p:nvPr>
        </p:nvGraphicFramePr>
        <p:xfrm>
          <a:off x="1635190" y="868906"/>
          <a:ext cx="5873620" cy="4916074"/>
        </p:xfrm>
        <a:graphic>
          <a:graphicData uri="http://schemas.openxmlformats.org/drawingml/2006/table">
            <a:tbl>
              <a:tblPr firstRow="1" firstCol="1" bandRow="1"/>
              <a:tblGrid>
                <a:gridCol w="1167999"/>
                <a:gridCol w="3483974"/>
                <a:gridCol w="1221647"/>
              </a:tblGrid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General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Physical beam aperture, mm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Overall length (flange-to-flange), m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3.9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Overall width, m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Beamline height from the floor, m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Cryomodule height (from floor), m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Ceiling height in the tunnel, m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allowed heat load to 70 K, W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allowed heat load to 5 K, W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allowed heat load to 2 K, W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Maximum number of lifetime thermal cycles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Intermediate thermal shield temperature, K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45-80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Thermal intercept temperatures, K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and 45-80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Cryo-system pressure stability at 2 K (RMS), mbar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~0.1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Environmental contribution to internal field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&lt;0.1 mG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Transverse cavity alignment error, mm RMS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Angular cavity alignment error,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mrad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RMS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Cavities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Number, total per cryomodule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Frequency, MHz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geometric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temperature, K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1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mode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CW and pulsed (0-100%)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energy gain, MV/m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Coupler power rating (TW, full reflection), kW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28" marR="51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7687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LB650 milestones and schedule*</a:t>
            </a:r>
            <a:endParaRPr lang="en-US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9057156"/>
              </p:ext>
            </p:extLst>
          </p:nvPr>
        </p:nvGraphicFramePr>
        <p:xfrm>
          <a:off x="914400" y="971552"/>
          <a:ext cx="7349065" cy="3897428"/>
        </p:xfrm>
        <a:graphic>
          <a:graphicData uri="http://schemas.openxmlformats.org/drawingml/2006/table">
            <a:tbl>
              <a:tblPr/>
              <a:tblGrid>
                <a:gridCol w="5973070"/>
                <a:gridCol w="1375995"/>
              </a:tblGrid>
              <a:tr h="3838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Major Milestone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Delivery Date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Fabricate 1-cell LB650 Cavity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Done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Process and test 1-cell LB650  cavity at Fermilab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Done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Finalize the design of 5-cell LB650 cavity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31-Dec-16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Design review of 5-cell LB650 cavity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31-Jan-17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9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Fabrication of 1</a:t>
                      </a:r>
                      <a:r>
                        <a:rPr lang="en-US" sz="1600" b="0" i="0" u="none" strike="noStrike" baseline="30000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st</a:t>
                      </a:r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 5-cell LB650 cavity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30-Jun-18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Processing and vertical testing </a:t>
                      </a:r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st</a:t>
                      </a:r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5-cell cavity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30-Sep-18</a:t>
                      </a:r>
                      <a:endParaRPr lang="en-US" sz="1600" b="0" i="0" u="none" strike="noStrike" dirty="0">
                        <a:solidFill>
                          <a:srgbClr val="1A1A1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Fabrication of 5-cell LB650 helium vessel and its interface to the end group at DAE laboratories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30-Oct-18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Dressing LB650 cavity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28-Feb-19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49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Testing of 1</a:t>
                      </a:r>
                      <a:r>
                        <a:rPr lang="en-US" sz="1600" b="0" i="0" u="none" strike="noStrike" baseline="30000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st</a:t>
                      </a:r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313131"/>
                          </a:solidFill>
                          <a:effectLst/>
                          <a:latin typeface="Calibri" panose="020F0502020204030204" pitchFamily="34" charset="0"/>
                        </a:rPr>
                        <a:t>5-cell </a:t>
                      </a:r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dressed LB650 at Fermilab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31-May-19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Fabrication of </a:t>
                      </a:r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nd</a:t>
                      </a:r>
                      <a:r>
                        <a:rPr lang="en-US" sz="1600" b="0" i="0" u="none" strike="noStrike" baseline="0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5-cell </a:t>
                      </a:r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LB650 Cavity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30-Oct-18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Processing and Vertical testing </a:t>
                      </a:r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nd</a:t>
                      </a:r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 5-cell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cavity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28-Feb-19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Dressing </a:t>
                      </a:r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nd</a:t>
                      </a:r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 LB650 </a:t>
                      </a:r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Cavity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31-May-19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Testing of 2</a:t>
                      </a:r>
                      <a:r>
                        <a:rPr lang="en-US" sz="1600" b="0" i="0" u="none" strike="noStrike" baseline="3000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nd</a:t>
                      </a:r>
                      <a:r>
                        <a:rPr lang="en-US" sz="1600" b="0" i="0" u="none" strike="noStrike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 5-cell dressed LB650 at Fermilab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30-Sep-19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914400" y="5300627"/>
            <a:ext cx="7315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/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*:	This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schedule takes into account of the presentations made by DAE Sub Project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Managers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January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July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 meetings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IIFC in Mumbai. </a:t>
            </a:r>
            <a:endParaRPr lang="en-US" sz="16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09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LB650 milestones and schedule</a:t>
            </a:r>
            <a:endParaRPr lang="en-US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5352715"/>
              </p:ext>
            </p:extLst>
          </p:nvPr>
        </p:nvGraphicFramePr>
        <p:xfrm>
          <a:off x="914400" y="971552"/>
          <a:ext cx="7315200" cy="2269159"/>
        </p:xfrm>
        <a:graphic>
          <a:graphicData uri="http://schemas.openxmlformats.org/drawingml/2006/table">
            <a:tbl>
              <a:tblPr/>
              <a:tblGrid>
                <a:gridCol w="5945546"/>
                <a:gridCol w="1369654"/>
              </a:tblGrid>
              <a:tr h="3838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Major Milestone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Delivery Date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of LB650 slow and fast tuner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30-Jun-16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of 5-cell LB650 tuner interface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30-Jun-16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38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Fabrication of 5-cell LB650 tuner, motor, readout and its interface to the end group at DAE laboratories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30-Jun-18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of 650 MHz power coupler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30-Apr-17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Fabrication of 650 MHz power coupler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30-Jun-19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38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of 650 MHz LB/HB cryomodule DAE laboratories and Fermilab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30-Jun-18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015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IIFC single-cell LB650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11/19/2016</a:t>
            </a:r>
            <a:endParaRPr lang="en-IN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N" dirty="0" smtClean="0"/>
              <a:t>Tom Nicol | DOE Independent Project Review</a:t>
            </a:r>
            <a:endParaRPr lang="en-IN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2ABE4C-D1F1-4075-A8F6-BB070F9DB9D3}" type="slidenum">
              <a:rPr lang="en-IN" smtClean="0"/>
              <a:pPr/>
              <a:t>8</a:t>
            </a:fld>
            <a:endParaRPr lang="en-IN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To ensure the RF and mechanical design is sound, a single-cell </a:t>
            </a:r>
            <a:r>
              <a:rPr lang="en-US" dirty="0">
                <a:latin typeface="+mn-lt"/>
              </a:rPr>
              <a:t>LB650 niobium </a:t>
            </a:r>
            <a:r>
              <a:rPr lang="en-US" dirty="0" smtClean="0">
                <a:latin typeface="+mn-lt"/>
              </a:rPr>
              <a:t>cavity was designed </a:t>
            </a:r>
            <a:r>
              <a:rPr lang="en-US" dirty="0">
                <a:latin typeface="+mn-lt"/>
              </a:rPr>
              <a:t>and developed by </a:t>
            </a:r>
            <a:r>
              <a:rPr lang="en-US" dirty="0" smtClean="0">
                <a:latin typeface="+mn-lt"/>
              </a:rPr>
              <a:t>VECC </a:t>
            </a:r>
            <a:r>
              <a:rPr lang="en-US" dirty="0">
                <a:latin typeface="+mn-lt"/>
              </a:rPr>
              <a:t>with the help of Electron Beam Welding (EBW) facility at IUAC, New </a:t>
            </a:r>
            <a:r>
              <a:rPr lang="en-US" dirty="0" smtClean="0">
                <a:latin typeface="+mn-lt"/>
              </a:rPr>
              <a:t>Delhi.</a:t>
            </a:r>
          </a:p>
          <a:p>
            <a:r>
              <a:rPr lang="en-US" dirty="0" smtClean="0">
                <a:latin typeface="+mn-lt"/>
              </a:rPr>
              <a:t>The cavity </a:t>
            </a:r>
            <a:r>
              <a:rPr lang="en-US" dirty="0">
                <a:latin typeface="+mn-lt"/>
              </a:rPr>
              <a:t>was sent to </a:t>
            </a:r>
            <a:r>
              <a:rPr lang="en-US" dirty="0" smtClean="0">
                <a:latin typeface="+mn-lt"/>
              </a:rPr>
              <a:t>Fermilab/ANL in March 2016 for </a:t>
            </a:r>
            <a:r>
              <a:rPr lang="en-US" dirty="0">
                <a:latin typeface="+mn-lt"/>
              </a:rPr>
              <a:t>processing and </a:t>
            </a:r>
            <a:r>
              <a:rPr lang="en-US" dirty="0" smtClean="0">
                <a:latin typeface="+mn-lt"/>
              </a:rPr>
              <a:t>testing </a:t>
            </a:r>
            <a:r>
              <a:rPr lang="en-US" dirty="0">
                <a:latin typeface="+mn-lt"/>
              </a:rPr>
              <a:t>in </a:t>
            </a:r>
            <a:r>
              <a:rPr lang="en-US" dirty="0" smtClean="0">
                <a:latin typeface="+mn-lt"/>
              </a:rPr>
              <a:t>vertical test stand </a:t>
            </a:r>
            <a:r>
              <a:rPr lang="en-US" dirty="0">
                <a:latin typeface="+mn-lt"/>
              </a:rPr>
              <a:t>at </a:t>
            </a:r>
            <a:r>
              <a:rPr lang="en-US" dirty="0" smtClean="0">
                <a:latin typeface="+mn-lt"/>
              </a:rPr>
              <a:t>2 K.</a:t>
            </a:r>
          </a:p>
          <a:p>
            <a:r>
              <a:rPr lang="en-US" dirty="0">
                <a:latin typeface="+mn-lt"/>
              </a:rPr>
              <a:t>It achieved </a:t>
            </a:r>
            <a:r>
              <a:rPr lang="en-US" dirty="0" smtClean="0">
                <a:latin typeface="+mn-lt"/>
              </a:rPr>
              <a:t>an accelerating </a:t>
            </a:r>
            <a:r>
              <a:rPr lang="en-US" dirty="0">
                <a:latin typeface="+mn-lt"/>
              </a:rPr>
              <a:t> gradient of  34.5 MV/m</a:t>
            </a:r>
            <a:r>
              <a:rPr lang="en-US" dirty="0" smtClean="0">
                <a:latin typeface="+mn-lt"/>
              </a:rPr>
              <a:t>.</a:t>
            </a:r>
          </a:p>
          <a:p>
            <a:r>
              <a:rPr lang="en-US" dirty="0" smtClean="0">
                <a:latin typeface="+mn-lt"/>
              </a:rPr>
              <a:t>Although the required operating accelerating </a:t>
            </a:r>
            <a:r>
              <a:rPr lang="en-US" dirty="0">
                <a:latin typeface="+mn-lt"/>
              </a:rPr>
              <a:t>gradient is 17 MV/m with Q</a:t>
            </a:r>
            <a:r>
              <a:rPr lang="en-US" baseline="-25000" dirty="0">
                <a:latin typeface="+mn-lt"/>
              </a:rPr>
              <a:t>0</a:t>
            </a:r>
            <a:r>
              <a:rPr lang="en-US" dirty="0">
                <a:latin typeface="+mn-lt"/>
              </a:rPr>
              <a:t>=1.5E+10, </a:t>
            </a:r>
            <a:r>
              <a:rPr lang="en-US" dirty="0" smtClean="0">
                <a:latin typeface="+mn-lt"/>
              </a:rPr>
              <a:t>the cavity </a:t>
            </a:r>
            <a:r>
              <a:rPr lang="en-US" dirty="0">
                <a:latin typeface="+mn-lt"/>
              </a:rPr>
              <a:t>reached up to </a:t>
            </a:r>
            <a:r>
              <a:rPr lang="en-US" dirty="0" smtClean="0">
                <a:latin typeface="+mn-lt"/>
              </a:rPr>
              <a:t>34.5 </a:t>
            </a:r>
            <a:r>
              <a:rPr lang="en-US" dirty="0">
                <a:latin typeface="+mn-lt"/>
              </a:rPr>
              <a:t>MV/m with Q</a:t>
            </a:r>
            <a:r>
              <a:rPr lang="en-US" baseline="-25000" dirty="0">
                <a:latin typeface="+mn-lt"/>
              </a:rPr>
              <a:t>0</a:t>
            </a:r>
            <a:r>
              <a:rPr lang="en-US" dirty="0">
                <a:latin typeface="+mn-lt"/>
              </a:rPr>
              <a:t>=1.5E+10</a:t>
            </a:r>
            <a:r>
              <a:rPr lang="en-US" dirty="0" smtClean="0">
                <a:latin typeface="+mn-lt"/>
              </a:rPr>
              <a:t>.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1979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2649739"/>
          </a:xfrm>
        </p:spPr>
        <p:txBody>
          <a:bodyPr/>
          <a:lstStyle/>
          <a:p>
            <a:r>
              <a:rPr lang="en-US" sz="2000" dirty="0" smtClean="0">
                <a:latin typeface="+mn-lt"/>
              </a:rPr>
              <a:t>Half Cells were formed at local industry in Kolkata, </a:t>
            </a:r>
            <a:r>
              <a:rPr lang="en-US" sz="2000" dirty="0" smtClean="0">
                <a:latin typeface="+mn-lt"/>
              </a:rPr>
              <a:t>India.</a:t>
            </a:r>
            <a:endParaRPr lang="en-US" sz="2000" dirty="0" smtClean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Machining </a:t>
            </a:r>
            <a:r>
              <a:rPr lang="en-US" sz="2000" dirty="0">
                <a:latin typeface="+mn-lt"/>
              </a:rPr>
              <a:t>at VECC </a:t>
            </a:r>
            <a:r>
              <a:rPr lang="en-US" sz="2000" dirty="0" smtClean="0">
                <a:latin typeface="+mn-lt"/>
              </a:rPr>
              <a:t>Workshop.</a:t>
            </a:r>
            <a:endParaRPr lang="en-US" sz="2000" dirty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CMM </a:t>
            </a:r>
            <a:r>
              <a:rPr lang="en-US" sz="2000" dirty="0">
                <a:latin typeface="+mn-lt"/>
              </a:rPr>
              <a:t>inspection at VECC and frequency </a:t>
            </a:r>
            <a:r>
              <a:rPr lang="en-US" sz="2000" dirty="0" smtClean="0">
                <a:latin typeface="+mn-lt"/>
              </a:rPr>
              <a:t>measurement.</a:t>
            </a: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EB welding at IUAC, Delhi. </a:t>
            </a:r>
          </a:p>
          <a:p>
            <a:pPr lvl="1"/>
            <a:r>
              <a:rPr lang="en-US" sz="2000" dirty="0">
                <a:latin typeface="+mn-lt"/>
              </a:rPr>
              <a:t>Welding fixtures were manufactured at local </a:t>
            </a:r>
            <a:r>
              <a:rPr lang="en-US" sz="2000" dirty="0" smtClean="0">
                <a:latin typeface="+mn-lt"/>
              </a:rPr>
              <a:t>Industry</a:t>
            </a:r>
            <a:endParaRPr lang="en-US" sz="2000" dirty="0">
              <a:latin typeface="+mn-lt"/>
            </a:endParaRPr>
          </a:p>
          <a:p>
            <a:pPr lvl="1"/>
            <a:r>
              <a:rPr lang="en-US" sz="2000" dirty="0">
                <a:latin typeface="+mn-lt"/>
              </a:rPr>
              <a:t>Development of weld parameters for future </a:t>
            </a:r>
            <a:r>
              <a:rPr lang="en-US" sz="2000" dirty="0" smtClean="0">
                <a:latin typeface="+mn-lt"/>
              </a:rPr>
              <a:t>multi-cell </a:t>
            </a:r>
            <a:r>
              <a:rPr lang="en-US" sz="2000" dirty="0">
                <a:latin typeface="+mn-lt"/>
              </a:rPr>
              <a:t>cavities</a:t>
            </a:r>
          </a:p>
          <a:p>
            <a:pPr lvl="1"/>
            <a:r>
              <a:rPr lang="en-US" sz="2000" dirty="0">
                <a:latin typeface="+mn-lt"/>
              </a:rPr>
              <a:t>Past </a:t>
            </a:r>
            <a:r>
              <a:rPr lang="en-US" sz="2000" dirty="0" smtClean="0">
                <a:latin typeface="+mn-lt"/>
              </a:rPr>
              <a:t>experience </a:t>
            </a:r>
            <a:r>
              <a:rPr lang="en-US" sz="2000" dirty="0">
                <a:latin typeface="+mn-lt"/>
              </a:rPr>
              <a:t>of IUAC helped to complete successful welding </a:t>
            </a:r>
          </a:p>
          <a:p>
            <a:endParaRPr lang="en-US" sz="20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IIFC single-cell LB650 (at VECC)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11/19/2016</a:t>
            </a:r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N" smtClean="0"/>
              <a:t>Tom Nicol | DOE Independent Project Review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2ABE4C-D1F1-4075-A8F6-BB070F9DB9D3}" type="slidenum">
              <a:rPr lang="en-IN" smtClean="0"/>
              <a:pPr/>
              <a:t>9</a:t>
            </a:fld>
            <a:endParaRPr lang="en-IN"/>
          </a:p>
        </p:txBody>
      </p:sp>
      <p:sp>
        <p:nvSpPr>
          <p:cNvPr id="26" name="Rectangle 25"/>
          <p:cNvSpPr/>
          <p:nvPr/>
        </p:nvSpPr>
        <p:spPr>
          <a:xfrm>
            <a:off x="285720" y="5575775"/>
            <a:ext cx="17401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Forming set up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5843" y="5584068"/>
            <a:ext cx="17259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Half-cell machining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857620" y="5584038"/>
            <a:ext cx="1677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CMM inspection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half-cell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306762" y="5504150"/>
            <a:ext cx="16280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EBW,IUAC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0" y="3929066"/>
            <a:ext cx="1677635" cy="164307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44" y="3929066"/>
            <a:ext cx="1648155" cy="15750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70" y="3929066"/>
            <a:ext cx="1725980" cy="164307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3929066"/>
            <a:ext cx="1740153" cy="1631336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9224" y="3929066"/>
            <a:ext cx="164307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581051" y="5592584"/>
            <a:ext cx="1634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RF measurement of half cell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71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4070</TotalTime>
  <Words>1943</Words>
  <Application>Microsoft Office PowerPoint</Application>
  <PresentationFormat>On-screen Show (4:3)</PresentationFormat>
  <Paragraphs>460</Paragraphs>
  <Slides>30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MS PGothic</vt:lpstr>
      <vt:lpstr>MS PGothic</vt:lpstr>
      <vt:lpstr>SimSun</vt:lpstr>
      <vt:lpstr>Arial</vt:lpstr>
      <vt:lpstr>Calibri</vt:lpstr>
      <vt:lpstr>Geneva</vt:lpstr>
      <vt:lpstr>Helvetica</vt:lpstr>
      <vt:lpstr>Symbol</vt:lpstr>
      <vt:lpstr>Times New Roman</vt:lpstr>
      <vt:lpstr>Wingdings</vt:lpstr>
      <vt:lpstr>Fermilab_PPT_090815</vt:lpstr>
      <vt:lpstr>PowerPoint Presentation</vt:lpstr>
      <vt:lpstr>Outline</vt:lpstr>
      <vt:lpstr>PIP-II</vt:lpstr>
      <vt:lpstr>Cavity performance parameters from the FRS</vt:lpstr>
      <vt:lpstr>Cryomodule performance parameters from the FRS</vt:lpstr>
      <vt:lpstr>LB650 milestones and schedule*</vt:lpstr>
      <vt:lpstr>LB650 milestones and schedule</vt:lpstr>
      <vt:lpstr>IIFC single-cell LB650</vt:lpstr>
      <vt:lpstr>IIFC single-cell LB650 (at VECC)</vt:lpstr>
      <vt:lpstr>IIFC single-cell LB650 (at VECC)</vt:lpstr>
      <vt:lpstr>IIFC single-cell LB650 (at Fermilab/Argonne)</vt:lpstr>
      <vt:lpstr>IIFC single-cell LB650 (at Fermilab/Argonne)</vt:lpstr>
      <vt:lpstr>VTS test results of LB650 VECC single-cell cavity</vt:lpstr>
      <vt:lpstr>LB and HB650 division of responsibility</vt:lpstr>
      <vt:lpstr>LB650 mechanical design dimensions</vt:lpstr>
      <vt:lpstr>LB650 cavity end group</vt:lpstr>
      <vt:lpstr>LB650 cavity end group</vt:lpstr>
      <vt:lpstr>Stiffening ring optimizations</vt:lpstr>
      <vt:lpstr>LB and HB650 tuner concept</vt:lpstr>
      <vt:lpstr>LB and HB650 coupler concept</vt:lpstr>
      <vt:lpstr>LB650 dressed cavity concept</vt:lpstr>
      <vt:lpstr>LB650 cryomodule concept</vt:lpstr>
      <vt:lpstr>LB650 cryomodule concept</vt:lpstr>
      <vt:lpstr>Current status and summary</vt:lpstr>
      <vt:lpstr>Backup slides</vt:lpstr>
      <vt:lpstr>General cryomodule parameters</vt:lpstr>
      <vt:lpstr>VTS test results of LB650 VECC single-cell cavity</vt:lpstr>
      <vt:lpstr>Multipacting analysis – 5-cell LB650 cavity</vt:lpstr>
      <vt:lpstr>Multipacting analysis – 5-cell LB650 cavity</vt:lpstr>
      <vt:lpstr>Stiffening ring optimizations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D. Holmes x3988,3211 05964N</dc:creator>
  <cp:lastModifiedBy>Thomas H. Nicol x3441 03380N</cp:lastModifiedBy>
  <cp:revision>118</cp:revision>
  <cp:lastPrinted>2014-01-20T19:40:21Z</cp:lastPrinted>
  <dcterms:created xsi:type="dcterms:W3CDTF">2016-07-25T19:56:26Z</dcterms:created>
  <dcterms:modified xsi:type="dcterms:W3CDTF">2016-10-26T18:52:58Z</dcterms:modified>
</cp:coreProperties>
</file>