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6"/>
  </p:notesMasterIdLst>
  <p:handoutMasterIdLst>
    <p:handoutMasterId r:id="rId27"/>
  </p:handoutMasterIdLst>
  <p:sldIdLst>
    <p:sldId id="294" r:id="rId2"/>
    <p:sldId id="322" r:id="rId3"/>
    <p:sldId id="298" r:id="rId4"/>
    <p:sldId id="299" r:id="rId5"/>
    <p:sldId id="311" r:id="rId6"/>
    <p:sldId id="314" r:id="rId7"/>
    <p:sldId id="300" r:id="rId8"/>
    <p:sldId id="305" r:id="rId9"/>
    <p:sldId id="307" r:id="rId10"/>
    <p:sldId id="308" r:id="rId11"/>
    <p:sldId id="309" r:id="rId12"/>
    <p:sldId id="323" r:id="rId13"/>
    <p:sldId id="301" r:id="rId14"/>
    <p:sldId id="302" r:id="rId15"/>
    <p:sldId id="303" r:id="rId16"/>
    <p:sldId id="310" r:id="rId17"/>
    <p:sldId id="312" r:id="rId18"/>
    <p:sldId id="313" r:id="rId19"/>
    <p:sldId id="315" r:id="rId20"/>
    <p:sldId id="306" r:id="rId21"/>
    <p:sldId id="320" r:id="rId22"/>
    <p:sldId id="319" r:id="rId23"/>
    <p:sldId id="318" r:id="rId24"/>
    <p:sldId id="317" r:id="rId2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6600"/>
    <a:srgbClr val="000000"/>
    <a:srgbClr val="404040"/>
    <a:srgbClr val="004C97"/>
    <a:srgbClr val="50504E"/>
    <a:srgbClr val="4E4E4E"/>
    <a:srgbClr val="63666A"/>
    <a:srgbClr val="99D6E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5852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445" y="53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F1BC4-E99C-44F0-B971-2713C07400EE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067699-A63F-4BA2-A633-6F82D928F334}">
      <dgm:prSet phldrT="[Text]"/>
      <dgm:spPr/>
      <dgm:t>
        <a:bodyPr/>
        <a:lstStyle/>
        <a:p>
          <a:r>
            <a:rPr lang="en-US" dirty="0" smtClean="0"/>
            <a:t>Step 1.  L3/SME Detail Cost  Development and Validation</a:t>
          </a:r>
          <a:endParaRPr lang="en-US" dirty="0"/>
        </a:p>
      </dgm:t>
    </dgm:pt>
    <dgm:pt modelId="{B8F8ED2A-10A0-49CF-8BE2-FEC89D680CE2}" type="parTrans" cxnId="{008AB8B0-9A8D-4C5E-8561-09A63C3C6A99}">
      <dgm:prSet/>
      <dgm:spPr/>
      <dgm:t>
        <a:bodyPr/>
        <a:lstStyle/>
        <a:p>
          <a:endParaRPr lang="en-US"/>
        </a:p>
      </dgm:t>
    </dgm:pt>
    <dgm:pt modelId="{3A909B46-6533-4E47-9587-1C0D3E66EDAD}" type="sibTrans" cxnId="{008AB8B0-9A8D-4C5E-8561-09A63C3C6A99}">
      <dgm:prSet/>
      <dgm:spPr/>
      <dgm:t>
        <a:bodyPr/>
        <a:lstStyle/>
        <a:p>
          <a:endParaRPr lang="en-US"/>
        </a:p>
      </dgm:t>
    </dgm:pt>
    <dgm:pt modelId="{1AD14F4A-6A9F-4413-A55B-22184BD6DB03}">
      <dgm:prSet phldrT="[Text]"/>
      <dgm:spPr/>
      <dgm:t>
        <a:bodyPr/>
        <a:lstStyle/>
        <a:p>
          <a:r>
            <a:rPr lang="en-US" dirty="0" smtClean="0"/>
            <a:t>Step 2.  International Contribution Defined</a:t>
          </a:r>
          <a:endParaRPr lang="en-US" dirty="0"/>
        </a:p>
      </dgm:t>
    </dgm:pt>
    <dgm:pt modelId="{1A5467CA-7AF5-44DD-9531-BC14917CE568}" type="parTrans" cxnId="{544166AB-5E09-4587-B072-4491036B67B2}">
      <dgm:prSet/>
      <dgm:spPr/>
      <dgm:t>
        <a:bodyPr/>
        <a:lstStyle/>
        <a:p>
          <a:endParaRPr lang="en-US"/>
        </a:p>
      </dgm:t>
    </dgm:pt>
    <dgm:pt modelId="{6C5B6F83-7C9B-425C-8F1C-5B3DE62EEEC8}" type="sibTrans" cxnId="{544166AB-5E09-4587-B072-4491036B67B2}">
      <dgm:prSet/>
      <dgm:spPr/>
      <dgm:t>
        <a:bodyPr/>
        <a:lstStyle/>
        <a:p>
          <a:endParaRPr lang="en-US"/>
        </a:p>
      </dgm:t>
    </dgm:pt>
    <dgm:pt modelId="{CFEA27C9-104B-4ED2-9FA2-99F1E9EBBE9B}">
      <dgm:prSet phldrT="[Text]"/>
      <dgm:spPr/>
      <dgm:t>
        <a:bodyPr/>
        <a:lstStyle/>
        <a:p>
          <a:r>
            <a:rPr lang="en-US" dirty="0" smtClean="0"/>
            <a:t>Step 3.  Data Consolidated and  Prepared for Management Review </a:t>
          </a:r>
          <a:endParaRPr lang="en-US" dirty="0"/>
        </a:p>
      </dgm:t>
    </dgm:pt>
    <dgm:pt modelId="{CF9C64DA-E8C7-4FFD-AE57-8F8D902CFF28}" type="parTrans" cxnId="{3070C933-55E4-47AE-9424-1D20EC9AECA8}">
      <dgm:prSet/>
      <dgm:spPr/>
      <dgm:t>
        <a:bodyPr/>
        <a:lstStyle/>
        <a:p>
          <a:endParaRPr lang="en-US"/>
        </a:p>
      </dgm:t>
    </dgm:pt>
    <dgm:pt modelId="{D0069F92-EA9F-45FE-BA5D-519916A87DAD}" type="sibTrans" cxnId="{3070C933-55E4-47AE-9424-1D20EC9AECA8}">
      <dgm:prSet/>
      <dgm:spPr/>
      <dgm:t>
        <a:bodyPr/>
        <a:lstStyle/>
        <a:p>
          <a:endParaRPr lang="en-US"/>
        </a:p>
      </dgm:t>
    </dgm:pt>
    <dgm:pt modelId="{C2316CF1-8F3E-403D-BB7F-E3876CCCC9F0}">
      <dgm:prSet phldrT="[Text]"/>
      <dgm:spPr/>
      <dgm:t>
        <a:bodyPr/>
        <a:lstStyle/>
        <a:p>
          <a:r>
            <a:rPr lang="en-US" dirty="0" smtClean="0"/>
            <a:t>Step 4.  Review of L3/SME Cost Estimates and Updates Request, if Necessary</a:t>
          </a:r>
          <a:endParaRPr lang="en-US" dirty="0"/>
        </a:p>
      </dgm:t>
    </dgm:pt>
    <dgm:pt modelId="{DB1FF3EE-865F-4A9D-BF4A-7CEB020FE15F}" type="parTrans" cxnId="{48FDFC12-7DE9-433E-A571-A8303A5E73B1}">
      <dgm:prSet/>
      <dgm:spPr/>
      <dgm:t>
        <a:bodyPr/>
        <a:lstStyle/>
        <a:p>
          <a:endParaRPr lang="en-US"/>
        </a:p>
      </dgm:t>
    </dgm:pt>
    <dgm:pt modelId="{E91ECFE0-E18F-4F0C-8A89-021D90F19614}" type="sibTrans" cxnId="{48FDFC12-7DE9-433E-A571-A8303A5E73B1}">
      <dgm:prSet/>
      <dgm:spPr/>
      <dgm:t>
        <a:bodyPr/>
        <a:lstStyle/>
        <a:p>
          <a:endParaRPr lang="en-US"/>
        </a:p>
      </dgm:t>
    </dgm:pt>
    <dgm:pt modelId="{26A819DD-8B6F-4D9C-AD2A-AAF8DD37518D}">
      <dgm:prSet/>
      <dgm:spPr/>
      <dgm:t>
        <a:bodyPr/>
        <a:lstStyle/>
        <a:p>
          <a:r>
            <a:rPr lang="en-US" dirty="0" smtClean="0"/>
            <a:t>Step 5.  Repeat Steps 1 to 4 As Necessary</a:t>
          </a:r>
          <a:endParaRPr lang="en-US" dirty="0"/>
        </a:p>
      </dgm:t>
    </dgm:pt>
    <dgm:pt modelId="{098CA59F-5830-4136-8D2F-F852ACCC0B4A}" type="parTrans" cxnId="{E4E99ABC-6906-4C08-9582-363D3A1CE1BA}">
      <dgm:prSet/>
      <dgm:spPr/>
      <dgm:t>
        <a:bodyPr/>
        <a:lstStyle/>
        <a:p>
          <a:endParaRPr lang="en-US"/>
        </a:p>
      </dgm:t>
    </dgm:pt>
    <dgm:pt modelId="{B0F4EE0D-3F6E-4294-9D11-849D16C3FFF5}" type="sibTrans" cxnId="{E4E99ABC-6906-4C08-9582-363D3A1CE1BA}">
      <dgm:prSet/>
      <dgm:spPr/>
      <dgm:t>
        <a:bodyPr/>
        <a:lstStyle/>
        <a:p>
          <a:endParaRPr lang="en-US"/>
        </a:p>
      </dgm:t>
    </dgm:pt>
    <dgm:pt modelId="{8866F6BA-258F-4DED-99DB-6F4B6F24D52C}" type="pres">
      <dgm:prSet presAssocID="{A7EF1BC4-E99C-44F0-B971-2713C07400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FF6306-6AB1-42BD-B30D-77E6E6FBB7A0}" type="pres">
      <dgm:prSet presAssocID="{46067699-A63F-4BA2-A633-6F82D928F33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BC8E7-41C7-48FD-8DA1-CE9C363BED7A}" type="pres">
      <dgm:prSet presAssocID="{3A909B46-6533-4E47-9587-1C0D3E66EDA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8CB76CE-C35D-45FD-A366-D29C52265F1C}" type="pres">
      <dgm:prSet presAssocID="{3A909B46-6533-4E47-9587-1C0D3E66EDA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995DDA4-E72B-411B-AE8F-B1CB378B52BA}" type="pres">
      <dgm:prSet presAssocID="{1AD14F4A-6A9F-4413-A55B-22184BD6DB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110F2-00DE-476B-B9D4-04E4B1021B11}" type="pres">
      <dgm:prSet presAssocID="{6C5B6F83-7C9B-425C-8F1C-5B3DE62EEEC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399183D-57AC-4E1D-AF4A-292AB2524F6E}" type="pres">
      <dgm:prSet presAssocID="{6C5B6F83-7C9B-425C-8F1C-5B3DE62EEEC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BF45B27-E866-4117-A082-EBE8F5E0C57A}" type="pres">
      <dgm:prSet presAssocID="{CFEA27C9-104B-4ED2-9FA2-99F1E9EBBE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43E7F-A5AE-47FD-AEB7-ADED3CC7EEA2}" type="pres">
      <dgm:prSet presAssocID="{D0069F92-EA9F-45FE-BA5D-519916A87DA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7AEE7C9-AD77-447D-AF38-5418380383F2}" type="pres">
      <dgm:prSet presAssocID="{D0069F92-EA9F-45FE-BA5D-519916A87DA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9F4295A1-F851-4F39-AB98-5450A65422F1}" type="pres">
      <dgm:prSet presAssocID="{C2316CF1-8F3E-403D-BB7F-E3876CCCC9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2D8A4-774A-4F65-83BA-F076674CD78A}" type="pres">
      <dgm:prSet presAssocID="{E91ECFE0-E18F-4F0C-8A89-021D90F1961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0D9EA97-9152-49E4-BA90-D596B42A1DB9}" type="pres">
      <dgm:prSet presAssocID="{E91ECFE0-E18F-4F0C-8A89-021D90F1961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E2687CA-45F0-44A0-A6EA-C8E1ED2EA4A1}" type="pres">
      <dgm:prSet presAssocID="{26A819DD-8B6F-4D9C-AD2A-AAF8DD37518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5C237-C1AA-4E60-9635-2DCAB54FE9B8}" type="pres">
      <dgm:prSet presAssocID="{B0F4EE0D-3F6E-4294-9D11-849D16C3FFF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EA36982-8EA2-4F7E-9107-C2E43A73C192}" type="pres">
      <dgm:prSet presAssocID="{B0F4EE0D-3F6E-4294-9D11-849D16C3FFF5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6FF0AFD-660A-4772-899D-E8EF7D70AABD}" type="presOf" srcId="{6C5B6F83-7C9B-425C-8F1C-5B3DE62EEEC8}" destId="{6AC110F2-00DE-476B-B9D4-04E4B1021B11}" srcOrd="0" destOrd="0" presId="urn:microsoft.com/office/officeart/2005/8/layout/cycle2"/>
    <dgm:cxn modelId="{77F5A0FB-8E9E-4C8B-96B1-5FB3DD0D70C2}" type="presOf" srcId="{A7EF1BC4-E99C-44F0-B971-2713C07400EE}" destId="{8866F6BA-258F-4DED-99DB-6F4B6F24D52C}" srcOrd="0" destOrd="0" presId="urn:microsoft.com/office/officeart/2005/8/layout/cycle2"/>
    <dgm:cxn modelId="{71782E58-6D54-41CC-B536-F910DE65AD99}" type="presOf" srcId="{D0069F92-EA9F-45FE-BA5D-519916A87DAD}" destId="{57AEE7C9-AD77-447D-AF38-5418380383F2}" srcOrd="1" destOrd="0" presId="urn:microsoft.com/office/officeart/2005/8/layout/cycle2"/>
    <dgm:cxn modelId="{05B9C5AB-72FB-40FB-A862-1812C890740C}" type="presOf" srcId="{B0F4EE0D-3F6E-4294-9D11-849D16C3FFF5}" destId="{4B15C237-C1AA-4E60-9635-2DCAB54FE9B8}" srcOrd="0" destOrd="0" presId="urn:microsoft.com/office/officeart/2005/8/layout/cycle2"/>
    <dgm:cxn modelId="{4CD35C7E-10A4-49F5-9B28-1B60B6EE50A7}" type="presOf" srcId="{1AD14F4A-6A9F-4413-A55B-22184BD6DB03}" destId="{4995DDA4-E72B-411B-AE8F-B1CB378B52BA}" srcOrd="0" destOrd="0" presId="urn:microsoft.com/office/officeart/2005/8/layout/cycle2"/>
    <dgm:cxn modelId="{645D44E3-6DC9-497C-9478-5F982B04FA2B}" type="presOf" srcId="{D0069F92-EA9F-45FE-BA5D-519916A87DAD}" destId="{B7C43E7F-A5AE-47FD-AEB7-ADED3CC7EEA2}" srcOrd="0" destOrd="0" presId="urn:microsoft.com/office/officeart/2005/8/layout/cycle2"/>
    <dgm:cxn modelId="{E1B5C795-A6DB-4C75-B51B-2782074DB634}" type="presOf" srcId="{E91ECFE0-E18F-4F0C-8A89-021D90F19614}" destId="{60D9EA97-9152-49E4-BA90-D596B42A1DB9}" srcOrd="1" destOrd="0" presId="urn:microsoft.com/office/officeart/2005/8/layout/cycle2"/>
    <dgm:cxn modelId="{7140EF12-FEE8-4D96-91E1-D94AA74296D2}" type="presOf" srcId="{26A819DD-8B6F-4D9C-AD2A-AAF8DD37518D}" destId="{FE2687CA-45F0-44A0-A6EA-C8E1ED2EA4A1}" srcOrd="0" destOrd="0" presId="urn:microsoft.com/office/officeart/2005/8/layout/cycle2"/>
    <dgm:cxn modelId="{3070C933-55E4-47AE-9424-1D20EC9AECA8}" srcId="{A7EF1BC4-E99C-44F0-B971-2713C07400EE}" destId="{CFEA27C9-104B-4ED2-9FA2-99F1E9EBBE9B}" srcOrd="2" destOrd="0" parTransId="{CF9C64DA-E8C7-4FFD-AE57-8F8D902CFF28}" sibTransId="{D0069F92-EA9F-45FE-BA5D-519916A87DAD}"/>
    <dgm:cxn modelId="{008AB8B0-9A8D-4C5E-8561-09A63C3C6A99}" srcId="{A7EF1BC4-E99C-44F0-B971-2713C07400EE}" destId="{46067699-A63F-4BA2-A633-6F82D928F334}" srcOrd="0" destOrd="0" parTransId="{B8F8ED2A-10A0-49CF-8BE2-FEC89D680CE2}" sibTransId="{3A909B46-6533-4E47-9587-1C0D3E66EDAD}"/>
    <dgm:cxn modelId="{BBB5ED10-8510-41DE-A8EB-3E3D5AB8275C}" type="presOf" srcId="{6C5B6F83-7C9B-425C-8F1C-5B3DE62EEEC8}" destId="{5399183D-57AC-4E1D-AF4A-292AB2524F6E}" srcOrd="1" destOrd="0" presId="urn:microsoft.com/office/officeart/2005/8/layout/cycle2"/>
    <dgm:cxn modelId="{E4E99ABC-6906-4C08-9582-363D3A1CE1BA}" srcId="{A7EF1BC4-E99C-44F0-B971-2713C07400EE}" destId="{26A819DD-8B6F-4D9C-AD2A-AAF8DD37518D}" srcOrd="4" destOrd="0" parTransId="{098CA59F-5830-4136-8D2F-F852ACCC0B4A}" sibTransId="{B0F4EE0D-3F6E-4294-9D11-849D16C3FFF5}"/>
    <dgm:cxn modelId="{5103D405-8C49-41F4-8E93-961313345881}" type="presOf" srcId="{B0F4EE0D-3F6E-4294-9D11-849D16C3FFF5}" destId="{CEA36982-8EA2-4F7E-9107-C2E43A73C192}" srcOrd="1" destOrd="0" presId="urn:microsoft.com/office/officeart/2005/8/layout/cycle2"/>
    <dgm:cxn modelId="{FBDA4588-18B2-4015-A669-C9EAC16A1B81}" type="presOf" srcId="{3A909B46-6533-4E47-9587-1C0D3E66EDAD}" destId="{6F0BC8E7-41C7-48FD-8DA1-CE9C363BED7A}" srcOrd="0" destOrd="0" presId="urn:microsoft.com/office/officeart/2005/8/layout/cycle2"/>
    <dgm:cxn modelId="{B60BC49A-1F7F-4001-B02D-A39EAEBDA09A}" type="presOf" srcId="{3A909B46-6533-4E47-9587-1C0D3E66EDAD}" destId="{28CB76CE-C35D-45FD-A366-D29C52265F1C}" srcOrd="1" destOrd="0" presId="urn:microsoft.com/office/officeart/2005/8/layout/cycle2"/>
    <dgm:cxn modelId="{647CBD16-51F0-44B7-A6C7-1FAEC2AE7BC3}" type="presOf" srcId="{46067699-A63F-4BA2-A633-6F82D928F334}" destId="{BAFF6306-6AB1-42BD-B30D-77E6E6FBB7A0}" srcOrd="0" destOrd="0" presId="urn:microsoft.com/office/officeart/2005/8/layout/cycle2"/>
    <dgm:cxn modelId="{544166AB-5E09-4587-B072-4491036B67B2}" srcId="{A7EF1BC4-E99C-44F0-B971-2713C07400EE}" destId="{1AD14F4A-6A9F-4413-A55B-22184BD6DB03}" srcOrd="1" destOrd="0" parTransId="{1A5467CA-7AF5-44DD-9531-BC14917CE568}" sibTransId="{6C5B6F83-7C9B-425C-8F1C-5B3DE62EEEC8}"/>
    <dgm:cxn modelId="{48FDFC12-7DE9-433E-A571-A8303A5E73B1}" srcId="{A7EF1BC4-E99C-44F0-B971-2713C07400EE}" destId="{C2316CF1-8F3E-403D-BB7F-E3876CCCC9F0}" srcOrd="3" destOrd="0" parTransId="{DB1FF3EE-865F-4A9D-BF4A-7CEB020FE15F}" sibTransId="{E91ECFE0-E18F-4F0C-8A89-021D90F19614}"/>
    <dgm:cxn modelId="{25EA3569-A11B-49A5-95E7-286D5557C89F}" type="presOf" srcId="{CFEA27C9-104B-4ED2-9FA2-99F1E9EBBE9B}" destId="{0BF45B27-E866-4117-A082-EBE8F5E0C57A}" srcOrd="0" destOrd="0" presId="urn:microsoft.com/office/officeart/2005/8/layout/cycle2"/>
    <dgm:cxn modelId="{AE044128-1399-45AE-A979-3D888E77E510}" type="presOf" srcId="{C2316CF1-8F3E-403D-BB7F-E3876CCCC9F0}" destId="{9F4295A1-F851-4F39-AB98-5450A65422F1}" srcOrd="0" destOrd="0" presId="urn:microsoft.com/office/officeart/2005/8/layout/cycle2"/>
    <dgm:cxn modelId="{3F0DF377-6C9F-4E17-8994-036408646439}" type="presOf" srcId="{E91ECFE0-E18F-4F0C-8A89-021D90F19614}" destId="{E9D2D8A4-774A-4F65-83BA-F076674CD78A}" srcOrd="0" destOrd="0" presId="urn:microsoft.com/office/officeart/2005/8/layout/cycle2"/>
    <dgm:cxn modelId="{DCF371A0-3406-45AE-8B36-27FE3023ACE8}" type="presParOf" srcId="{8866F6BA-258F-4DED-99DB-6F4B6F24D52C}" destId="{BAFF6306-6AB1-42BD-B30D-77E6E6FBB7A0}" srcOrd="0" destOrd="0" presId="urn:microsoft.com/office/officeart/2005/8/layout/cycle2"/>
    <dgm:cxn modelId="{60C74C3A-3647-47C6-9F08-F24D7104C125}" type="presParOf" srcId="{8866F6BA-258F-4DED-99DB-6F4B6F24D52C}" destId="{6F0BC8E7-41C7-48FD-8DA1-CE9C363BED7A}" srcOrd="1" destOrd="0" presId="urn:microsoft.com/office/officeart/2005/8/layout/cycle2"/>
    <dgm:cxn modelId="{7BAFE493-1955-4175-8C31-2500242D215B}" type="presParOf" srcId="{6F0BC8E7-41C7-48FD-8DA1-CE9C363BED7A}" destId="{28CB76CE-C35D-45FD-A366-D29C52265F1C}" srcOrd="0" destOrd="0" presId="urn:microsoft.com/office/officeart/2005/8/layout/cycle2"/>
    <dgm:cxn modelId="{DADCE402-C0AD-4A7C-B4FB-D08D524B8691}" type="presParOf" srcId="{8866F6BA-258F-4DED-99DB-6F4B6F24D52C}" destId="{4995DDA4-E72B-411B-AE8F-B1CB378B52BA}" srcOrd="2" destOrd="0" presId="urn:microsoft.com/office/officeart/2005/8/layout/cycle2"/>
    <dgm:cxn modelId="{4852586C-F569-4AFD-9E6C-AA153808D482}" type="presParOf" srcId="{8866F6BA-258F-4DED-99DB-6F4B6F24D52C}" destId="{6AC110F2-00DE-476B-B9D4-04E4B1021B11}" srcOrd="3" destOrd="0" presId="urn:microsoft.com/office/officeart/2005/8/layout/cycle2"/>
    <dgm:cxn modelId="{E22C2C35-D576-45E0-B209-FED0CCD241DA}" type="presParOf" srcId="{6AC110F2-00DE-476B-B9D4-04E4B1021B11}" destId="{5399183D-57AC-4E1D-AF4A-292AB2524F6E}" srcOrd="0" destOrd="0" presId="urn:microsoft.com/office/officeart/2005/8/layout/cycle2"/>
    <dgm:cxn modelId="{36C39E23-72EE-4D68-B4FC-C257522812DB}" type="presParOf" srcId="{8866F6BA-258F-4DED-99DB-6F4B6F24D52C}" destId="{0BF45B27-E866-4117-A082-EBE8F5E0C57A}" srcOrd="4" destOrd="0" presId="urn:microsoft.com/office/officeart/2005/8/layout/cycle2"/>
    <dgm:cxn modelId="{9AC49B08-CAB1-421C-9F9D-30271DD32F4F}" type="presParOf" srcId="{8866F6BA-258F-4DED-99DB-6F4B6F24D52C}" destId="{B7C43E7F-A5AE-47FD-AEB7-ADED3CC7EEA2}" srcOrd="5" destOrd="0" presId="urn:microsoft.com/office/officeart/2005/8/layout/cycle2"/>
    <dgm:cxn modelId="{C6582B7A-5B5C-4ADE-B5FF-0EBCB6578240}" type="presParOf" srcId="{B7C43E7F-A5AE-47FD-AEB7-ADED3CC7EEA2}" destId="{57AEE7C9-AD77-447D-AF38-5418380383F2}" srcOrd="0" destOrd="0" presId="urn:microsoft.com/office/officeart/2005/8/layout/cycle2"/>
    <dgm:cxn modelId="{2092459D-175C-4D90-A09D-2525F8E5C5AE}" type="presParOf" srcId="{8866F6BA-258F-4DED-99DB-6F4B6F24D52C}" destId="{9F4295A1-F851-4F39-AB98-5450A65422F1}" srcOrd="6" destOrd="0" presId="urn:microsoft.com/office/officeart/2005/8/layout/cycle2"/>
    <dgm:cxn modelId="{A95A7E20-C851-4A2A-AF12-D387B62B86B4}" type="presParOf" srcId="{8866F6BA-258F-4DED-99DB-6F4B6F24D52C}" destId="{E9D2D8A4-774A-4F65-83BA-F076674CD78A}" srcOrd="7" destOrd="0" presId="urn:microsoft.com/office/officeart/2005/8/layout/cycle2"/>
    <dgm:cxn modelId="{69EB750F-05E1-45C2-A7B8-C434C5F53160}" type="presParOf" srcId="{E9D2D8A4-774A-4F65-83BA-F076674CD78A}" destId="{60D9EA97-9152-49E4-BA90-D596B42A1DB9}" srcOrd="0" destOrd="0" presId="urn:microsoft.com/office/officeart/2005/8/layout/cycle2"/>
    <dgm:cxn modelId="{B4834536-9E06-4D94-9852-16FAD39546F4}" type="presParOf" srcId="{8866F6BA-258F-4DED-99DB-6F4B6F24D52C}" destId="{FE2687CA-45F0-44A0-A6EA-C8E1ED2EA4A1}" srcOrd="8" destOrd="0" presId="urn:microsoft.com/office/officeart/2005/8/layout/cycle2"/>
    <dgm:cxn modelId="{8CD3190A-F69F-4348-BB50-4BC36DEA8FD7}" type="presParOf" srcId="{8866F6BA-258F-4DED-99DB-6F4B6F24D52C}" destId="{4B15C237-C1AA-4E60-9635-2DCAB54FE9B8}" srcOrd="9" destOrd="0" presId="urn:microsoft.com/office/officeart/2005/8/layout/cycle2"/>
    <dgm:cxn modelId="{4439FC37-AC99-4727-AFE7-FEB0D840B133}" type="presParOf" srcId="{4B15C237-C1AA-4E60-9635-2DCAB54FE9B8}" destId="{CEA36982-8EA2-4F7E-9107-C2E43A73C1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F6306-6AB1-42BD-B30D-77E6E6FBB7A0}">
      <dsp:nvSpPr>
        <dsp:cNvPr id="0" name=""/>
        <dsp:cNvSpPr/>
      </dsp:nvSpPr>
      <dsp:spPr>
        <a:xfrm>
          <a:off x="2818364" y="1324"/>
          <a:ext cx="1607714" cy="16077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Step 1.  L3/SME Detail Cost  Development and Validation</a:t>
          </a:r>
          <a:endParaRPr lang="en-US" sz="1300" kern="1200" dirty="0"/>
        </a:p>
      </dsp:txBody>
      <dsp:txXfrm>
        <a:off x="3053808" y="236768"/>
        <a:ext cx="1136826" cy="1136826"/>
      </dsp:txXfrm>
    </dsp:sp>
    <dsp:sp modelId="{6F0BC8E7-41C7-48FD-8DA1-CE9C363BED7A}">
      <dsp:nvSpPr>
        <dsp:cNvPr id="0" name=""/>
        <dsp:cNvSpPr/>
      </dsp:nvSpPr>
      <dsp:spPr>
        <a:xfrm rot="2160000">
          <a:off x="4375013" y="1235686"/>
          <a:ext cx="426325" cy="5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387226" y="1306619"/>
        <a:ext cx="298428" cy="325561"/>
      </dsp:txXfrm>
    </dsp:sp>
    <dsp:sp modelId="{4995DDA4-E72B-411B-AE8F-B1CB378B52BA}">
      <dsp:nvSpPr>
        <dsp:cNvPr id="0" name=""/>
        <dsp:cNvSpPr/>
      </dsp:nvSpPr>
      <dsp:spPr>
        <a:xfrm>
          <a:off x="4769795" y="1419122"/>
          <a:ext cx="1607714" cy="16077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Step 2.  International Contribution Defined</a:t>
          </a:r>
          <a:endParaRPr lang="en-US" sz="1300" kern="1200" dirty="0"/>
        </a:p>
      </dsp:txBody>
      <dsp:txXfrm>
        <a:off x="5005239" y="1654566"/>
        <a:ext cx="1136826" cy="1136826"/>
      </dsp:txXfrm>
    </dsp:sp>
    <dsp:sp modelId="{6AC110F2-00DE-476B-B9D4-04E4B1021B11}">
      <dsp:nvSpPr>
        <dsp:cNvPr id="0" name=""/>
        <dsp:cNvSpPr/>
      </dsp:nvSpPr>
      <dsp:spPr>
        <a:xfrm rot="6480000">
          <a:off x="4991528" y="3087225"/>
          <a:ext cx="426325" cy="5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5075238" y="3134927"/>
        <a:ext cx="298428" cy="325561"/>
      </dsp:txXfrm>
    </dsp:sp>
    <dsp:sp modelId="{0BF45B27-E866-4117-A082-EBE8F5E0C57A}">
      <dsp:nvSpPr>
        <dsp:cNvPr id="0" name=""/>
        <dsp:cNvSpPr/>
      </dsp:nvSpPr>
      <dsp:spPr>
        <a:xfrm>
          <a:off x="4024415" y="3713167"/>
          <a:ext cx="1607714" cy="16077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Step 3.  Data Consolidated and  Prepared for Management Review </a:t>
          </a:r>
          <a:endParaRPr lang="en-US" sz="1300" kern="1200" dirty="0"/>
        </a:p>
      </dsp:txBody>
      <dsp:txXfrm>
        <a:off x="4259859" y="3948611"/>
        <a:ext cx="1136826" cy="1136826"/>
      </dsp:txXfrm>
    </dsp:sp>
    <dsp:sp modelId="{B7C43E7F-A5AE-47FD-AEB7-ADED3CC7EEA2}">
      <dsp:nvSpPr>
        <dsp:cNvPr id="0" name=""/>
        <dsp:cNvSpPr/>
      </dsp:nvSpPr>
      <dsp:spPr>
        <a:xfrm rot="10800000">
          <a:off x="3421124" y="4245723"/>
          <a:ext cx="426325" cy="5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3549021" y="4354244"/>
        <a:ext cx="298428" cy="325561"/>
      </dsp:txXfrm>
    </dsp:sp>
    <dsp:sp modelId="{9F4295A1-F851-4F39-AB98-5450A65422F1}">
      <dsp:nvSpPr>
        <dsp:cNvPr id="0" name=""/>
        <dsp:cNvSpPr/>
      </dsp:nvSpPr>
      <dsp:spPr>
        <a:xfrm>
          <a:off x="1612313" y="3713167"/>
          <a:ext cx="1607714" cy="16077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Step 4.  Review of L3/SME Cost Estimates and Updates Request, if Necessary</a:t>
          </a:r>
          <a:endParaRPr lang="en-US" sz="1300" kern="1200" dirty="0"/>
        </a:p>
      </dsp:txBody>
      <dsp:txXfrm>
        <a:off x="1847757" y="3948611"/>
        <a:ext cx="1136826" cy="1136826"/>
      </dsp:txXfrm>
    </dsp:sp>
    <dsp:sp modelId="{E9D2D8A4-774A-4F65-83BA-F076674CD78A}">
      <dsp:nvSpPr>
        <dsp:cNvPr id="0" name=""/>
        <dsp:cNvSpPr/>
      </dsp:nvSpPr>
      <dsp:spPr>
        <a:xfrm rot="15120000">
          <a:off x="1834046" y="3110175"/>
          <a:ext cx="426325" cy="5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917756" y="3279515"/>
        <a:ext cx="298428" cy="325561"/>
      </dsp:txXfrm>
    </dsp:sp>
    <dsp:sp modelId="{FE2687CA-45F0-44A0-A6EA-C8E1ED2EA4A1}">
      <dsp:nvSpPr>
        <dsp:cNvPr id="0" name=""/>
        <dsp:cNvSpPr/>
      </dsp:nvSpPr>
      <dsp:spPr>
        <a:xfrm>
          <a:off x="866932" y="1419122"/>
          <a:ext cx="1607714" cy="160771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Step 5.  Repeat Steps 1 to 4 As Necessary</a:t>
          </a:r>
          <a:endParaRPr lang="en-US" sz="1300" kern="1200" dirty="0"/>
        </a:p>
      </dsp:txBody>
      <dsp:txXfrm>
        <a:off x="1102376" y="1654566"/>
        <a:ext cx="1136826" cy="1136826"/>
      </dsp:txXfrm>
    </dsp:sp>
    <dsp:sp modelId="{4B15C237-C1AA-4E60-9635-2DCAB54FE9B8}">
      <dsp:nvSpPr>
        <dsp:cNvPr id="0" name=""/>
        <dsp:cNvSpPr/>
      </dsp:nvSpPr>
      <dsp:spPr>
        <a:xfrm rot="19440000">
          <a:off x="2423581" y="1249871"/>
          <a:ext cx="426325" cy="542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435794" y="1395980"/>
        <a:ext cx="298428" cy="325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5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00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7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25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4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3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9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Supplemental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9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9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41864" y="650578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11/15/2016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fld id="{E2C8D085-CA59-418F-A512-1E1EF8842555}" type="datetime1">
              <a:rPr lang="en-US" altLang="en-US" smtClean="0"/>
              <a:t>10/27/2016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Don Mitchell | PIP-II Project Costing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9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  <p:sldLayoutId id="2147484125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Christopher (Chris) Jacobsen</a:t>
            </a:r>
            <a:r>
              <a:rPr lang="en-US" dirty="0"/>
              <a:t>	</a:t>
            </a:r>
          </a:p>
          <a:p>
            <a:r>
              <a:rPr lang="en-US" dirty="0" smtClean="0"/>
              <a:t>DOE Independent Project Review of PIP-II</a:t>
            </a:r>
            <a:endParaRPr lang="en-US" dirty="0"/>
          </a:p>
          <a:p>
            <a:r>
              <a:rPr lang="en-US" dirty="0" smtClean="0"/>
              <a:t>15 November 2016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Cost Estimate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41709"/>
            <a:ext cx="8686800" cy="427877"/>
          </a:xfrm>
        </p:spPr>
        <p:txBody>
          <a:bodyPr/>
          <a:lstStyle/>
          <a:p>
            <a:r>
              <a:rPr lang="en-US" sz="2400" dirty="0" smtClean="0"/>
              <a:t>PIP-II Project Estimate in Direct Cost by Funding Source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56" y="790523"/>
            <a:ext cx="7963429" cy="532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756"/>
            <a:ext cx="8686800" cy="427877"/>
          </a:xfrm>
        </p:spPr>
        <p:txBody>
          <a:bodyPr/>
          <a:lstStyle/>
          <a:p>
            <a:r>
              <a:rPr lang="en-US" dirty="0"/>
              <a:t>PIP-II Project DOE Scope - DOE TPC </a:t>
            </a:r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41" y="863252"/>
            <a:ext cx="8630241" cy="51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Detail Cost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Chris Jacobsen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46" y="712916"/>
            <a:ext cx="7498080" cy="4229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981" y="2415726"/>
            <a:ext cx="6526732" cy="3743913"/>
          </a:xfrm>
          <a:prstGeom prst="rect">
            <a:avLst/>
          </a:prstGeom>
          <a:effectLst>
            <a:outerShdw sx="102000" sy="102000" algn="ctr" rotWithShape="0">
              <a:srgbClr val="FF0000"/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01556" y="2080011"/>
            <a:ext cx="5937070" cy="1734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637208" y="2253456"/>
            <a:ext cx="701418" cy="162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59486" y="2253456"/>
            <a:ext cx="1442070" cy="1622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1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32806"/>
            <a:ext cx="8672513" cy="5059363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6"/>
                </a:solidFill>
              </a:rPr>
              <a:t>Based on DOE Cost Estimating Guide (DOE Guide 413.3-21)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Inputs </a:t>
            </a:r>
            <a:r>
              <a:rPr lang="en-US" sz="2000" dirty="0">
                <a:solidFill>
                  <a:schemeClr val="accent6"/>
                </a:solidFill>
              </a:rPr>
              <a:t>used to evaluate </a:t>
            </a:r>
            <a:r>
              <a:rPr lang="en-US" sz="2000" b="1" dirty="0">
                <a:solidFill>
                  <a:schemeClr val="accent6"/>
                </a:solidFill>
              </a:rPr>
              <a:t>Project Definition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Scope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Requirements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Specifications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Project Plans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Drawings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Calculations</a:t>
            </a: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Learning from Past Projects</a:t>
            </a:r>
          </a:p>
          <a:p>
            <a:pPr lvl="1"/>
            <a:endParaRPr lang="en-US" sz="1800" dirty="0">
              <a:solidFill>
                <a:schemeClr val="accent6"/>
              </a:solidFill>
            </a:endParaRPr>
          </a:p>
          <a:p>
            <a:pPr marL="214313" indent="-214313"/>
            <a:r>
              <a:rPr lang="en-US" sz="2000" b="1" dirty="0">
                <a:solidFill>
                  <a:schemeClr val="accent6"/>
                </a:solidFill>
              </a:rPr>
              <a:t>Project Definition </a:t>
            </a:r>
            <a:r>
              <a:rPr lang="en-US" sz="1600" i="1" dirty="0">
                <a:solidFill>
                  <a:schemeClr val="accent6"/>
                </a:solidFill>
              </a:rPr>
              <a:t>(% of complete definition, i.e. 100% = fully defined)</a:t>
            </a:r>
            <a:endParaRPr lang="en-US" sz="2000" i="1" dirty="0">
              <a:solidFill>
                <a:schemeClr val="accent6"/>
              </a:solidFill>
            </a:endParaRP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 SRF Components – </a:t>
            </a:r>
            <a:r>
              <a:rPr lang="en-US" sz="1800" dirty="0" smtClean="0">
                <a:solidFill>
                  <a:schemeClr val="accent6"/>
                </a:solidFill>
              </a:rPr>
              <a:t>40%</a:t>
            </a:r>
            <a:endParaRPr lang="en-US" sz="1800" dirty="0">
              <a:solidFill>
                <a:schemeClr val="accent6"/>
              </a:solidFill>
            </a:endParaRP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 RF Components – </a:t>
            </a:r>
            <a:r>
              <a:rPr lang="en-US" sz="1800" dirty="0" smtClean="0">
                <a:solidFill>
                  <a:schemeClr val="accent6"/>
                </a:solidFill>
              </a:rPr>
              <a:t>40%</a:t>
            </a:r>
            <a:endParaRPr lang="en-US" sz="1800" dirty="0">
              <a:solidFill>
                <a:schemeClr val="accent6"/>
              </a:solidFill>
            </a:endParaRP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 Conventional Facilities – </a:t>
            </a:r>
            <a:r>
              <a:rPr lang="en-US" sz="1800" dirty="0" smtClean="0">
                <a:solidFill>
                  <a:schemeClr val="accent6"/>
                </a:solidFill>
              </a:rPr>
              <a:t>20%</a:t>
            </a:r>
            <a:endParaRPr lang="en-US" sz="1800" dirty="0">
              <a:solidFill>
                <a:schemeClr val="accent6"/>
              </a:solidFill>
            </a:endParaRPr>
          </a:p>
          <a:p>
            <a:pPr lvl="1"/>
            <a:r>
              <a:rPr lang="en-US" sz="1800" dirty="0">
                <a:solidFill>
                  <a:schemeClr val="accent6"/>
                </a:solidFill>
              </a:rPr>
              <a:t> Cryogenics Infrastructure  - </a:t>
            </a:r>
            <a:r>
              <a:rPr lang="en-US" sz="1800" dirty="0" smtClean="0">
                <a:solidFill>
                  <a:schemeClr val="accent6"/>
                </a:solidFill>
              </a:rPr>
              <a:t>25%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93879"/>
            <a:ext cx="8686800" cy="427877"/>
          </a:xfrm>
        </p:spPr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Methodology – Cost </a:t>
            </a:r>
            <a:r>
              <a:rPr lang="en-US" altLang="en-US" dirty="0" smtClean="0">
                <a:latin typeface="Helvetica" panose="020B0604020202020204" pitchFamily="34" charset="0"/>
              </a:rPr>
              <a:t>Range Per DOE Cost Estimating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451894"/>
            <a:ext cx="8672513" cy="579019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accent6"/>
                </a:solidFill>
              </a:rPr>
              <a:t>Expected Accuracy Range</a:t>
            </a: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Low range: -10%, High range: 26%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Methodology – Cost Range cont.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37184" y="822944"/>
            <a:ext cx="7704842" cy="4670951"/>
            <a:chOff x="637184" y="1190199"/>
            <a:chExt cx="7724152" cy="458115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2" t="22674" r="12045" b="46660"/>
            <a:stretch/>
          </p:blipFill>
          <p:spPr>
            <a:xfrm>
              <a:off x="637184" y="1190199"/>
              <a:ext cx="7724152" cy="4581152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461345" y="3410263"/>
              <a:ext cx="1739065" cy="1326860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33084" y="1829630"/>
              <a:ext cx="1765519" cy="1003390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51285" y="1357256"/>
              <a:ext cx="1512355" cy="1466816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27023" y="3567483"/>
              <a:ext cx="1071036" cy="1008333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983784" y="3567483"/>
              <a:ext cx="1278610" cy="1070327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262394" y="4028090"/>
              <a:ext cx="3183961" cy="0"/>
            </a:xfrm>
            <a:prstGeom prst="straightConnector1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3200400" y="2620194"/>
              <a:ext cx="3232684" cy="1266711"/>
            </a:xfrm>
            <a:prstGeom prst="straightConnector1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87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Methodology – Cost Range cont.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9" y="939479"/>
            <a:ext cx="4850282" cy="51244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1443093" y="2854496"/>
            <a:ext cx="629586" cy="1326630"/>
          </a:xfrm>
          <a:prstGeom prst="rect">
            <a:avLst/>
          </a:prstGeom>
          <a:solidFill>
            <a:schemeClr val="accent1">
              <a:alpha val="7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/>
                </a:solidFill>
              </a:rPr>
              <a:t>PIP-II</a:t>
            </a:r>
            <a:endParaRPr lang="en-US" sz="1400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9233" y="875346"/>
            <a:ext cx="30130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PIP-II current state is in Class 3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Per the DOE chart, the cost range  recommendation is ~-10%</a:t>
            </a:r>
            <a:r>
              <a:rPr lang="en-US" dirty="0" smtClean="0">
                <a:sym typeface="Wingdings" panose="05000000000000000000" pitchFamily="2" charset="2"/>
              </a:rPr>
              <a:t>~</a:t>
            </a:r>
            <a:r>
              <a:rPr lang="en-US" dirty="0" smtClean="0"/>
              <a:t>30%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PIP-II chooses to use: -</a:t>
            </a:r>
            <a:r>
              <a:rPr lang="en-US" dirty="0"/>
              <a:t>10%</a:t>
            </a:r>
            <a:r>
              <a:rPr lang="en-US" dirty="0" smtClean="0">
                <a:sym typeface="Wingdings" panose="05000000000000000000" pitchFamily="2" charset="2"/>
              </a:rPr>
              <a:t>26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6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53687"/>
            <a:ext cx="8686800" cy="427877"/>
          </a:xfrm>
        </p:spPr>
        <p:txBody>
          <a:bodyPr/>
          <a:lstStyle/>
          <a:p>
            <a:r>
              <a:rPr lang="en-US" dirty="0" smtClean="0"/>
              <a:t>PIP-II Project Cost to DOE – Cost Range </a:t>
            </a:r>
            <a:br>
              <a:rPr lang="en-US" dirty="0" smtClean="0"/>
            </a:br>
            <a:r>
              <a:rPr lang="en-US" dirty="0" smtClean="0"/>
              <a:t>Based on Class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70" y="1597053"/>
            <a:ext cx="6691130" cy="35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Project </a:t>
            </a:r>
            <a:r>
              <a:rPr lang="en-US" dirty="0" smtClean="0"/>
              <a:t>Cost Status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49" y="721593"/>
            <a:ext cx="820750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 smtClean="0"/>
              <a:t>Detailed cost estimates </a:t>
            </a:r>
            <a:r>
              <a:rPr lang="en-US" dirty="0" smtClean="0"/>
              <a:t>exist at Level 3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Cost estimate reflects international contributions</a:t>
            </a:r>
            <a:endParaRPr lang="en-US" dirty="0" smtClean="0"/>
          </a:p>
          <a:p>
            <a:pPr>
              <a:spcAft>
                <a:spcPts val="800"/>
              </a:spcAft>
            </a:pPr>
            <a:r>
              <a:rPr lang="en-US" dirty="0" smtClean="0"/>
              <a:t>Cost estimate synchronized In RLS in collaboration with L3 managers and APM-PR</a:t>
            </a:r>
          </a:p>
          <a:p>
            <a:pPr>
              <a:spcAft>
                <a:spcPts val="800"/>
              </a:spcAft>
            </a:pPr>
            <a:r>
              <a:rPr lang="en-US" dirty="0" smtClean="0"/>
              <a:t>Actual cost incurred is aligned to WBS and reported to DOE</a:t>
            </a:r>
            <a:endParaRPr lang="en-US" dirty="0"/>
          </a:p>
          <a:p>
            <a:pPr>
              <a:spcAft>
                <a:spcPts val="800"/>
              </a:spcAft>
            </a:pPr>
            <a:r>
              <a:rPr lang="en-US" dirty="0" smtClean="0"/>
              <a:t>Revised </a:t>
            </a:r>
            <a:r>
              <a:rPr lang="en-US" dirty="0"/>
              <a:t>cost </a:t>
            </a:r>
            <a:r>
              <a:rPr lang="en-US" dirty="0" smtClean="0"/>
              <a:t>estimate </a:t>
            </a:r>
            <a:r>
              <a:rPr lang="en-US" dirty="0"/>
              <a:t>for </a:t>
            </a:r>
            <a:r>
              <a:rPr lang="en-US" dirty="0" smtClean="0"/>
              <a:t>CD-1, </a:t>
            </a:r>
            <a:r>
              <a:rPr lang="en-US" dirty="0" smtClean="0"/>
              <a:t>if </a:t>
            </a:r>
            <a:r>
              <a:rPr lang="en-US" dirty="0" smtClean="0"/>
              <a:t>necessary will </a:t>
            </a:r>
            <a:r>
              <a:rPr lang="en-US" dirty="0"/>
              <a:t>leverage data and process from CD-0 IPR – documented BOE will be updated/modified as necessary</a:t>
            </a:r>
          </a:p>
          <a:p>
            <a:pPr>
              <a:spcAft>
                <a:spcPts val="800"/>
              </a:spcAft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8555" y="19606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#3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and  supplementary </a:t>
            </a:r>
            <a:r>
              <a:rPr lang="en-US" dirty="0" smtClean="0"/>
              <a:t>information to this presentation can be found after this slide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Backup-Supplementary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7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PIP-II Financial Manager</a:t>
            </a:r>
          </a:p>
          <a:p>
            <a:r>
              <a:rPr lang="en-US" dirty="0" smtClean="0"/>
              <a:t>Over 25 years in a financial management role in not-for-profit and commercial environments with emphasis on budgeting and cost </a:t>
            </a:r>
            <a:r>
              <a:rPr lang="en-US" dirty="0" smtClean="0"/>
              <a:t>management</a:t>
            </a:r>
            <a:endParaRPr lang="en-US" dirty="0" smtClean="0"/>
          </a:p>
          <a:p>
            <a:r>
              <a:rPr lang="en-US" dirty="0" smtClean="0"/>
              <a:t>4.5 years experience in national laboratory environment at both Argonne National Laboratory and Fermilab</a:t>
            </a:r>
          </a:p>
          <a:p>
            <a:r>
              <a:rPr lang="en-US" dirty="0"/>
              <a:t>Certified Public Accountant (CPA) 1996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(Chris) Jacobsen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Your Name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Project Estimate in Direct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47" y="735448"/>
            <a:ext cx="76539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PIP-II </a:t>
            </a:r>
            <a:r>
              <a:rPr lang="en-US" sz="2200" dirty="0" err="1"/>
              <a:t>linac</a:t>
            </a:r>
            <a:r>
              <a:rPr lang="en-US" sz="2200" dirty="0"/>
              <a:t> estimate is benchmarked against the actual cost of constructing the Spallation Neutron Source </a:t>
            </a:r>
            <a:r>
              <a:rPr lang="en-US" sz="2200" dirty="0" err="1"/>
              <a:t>linac</a:t>
            </a:r>
            <a:r>
              <a:rPr lang="en-US" sz="2200" dirty="0"/>
              <a:t> at Oak Ridge National Laboratory.</a:t>
            </a:r>
          </a:p>
          <a:p>
            <a:r>
              <a:rPr lang="en-US" sz="2200" dirty="0" smtClean="0"/>
              <a:t>Methodology:</a:t>
            </a:r>
            <a:endParaRPr lang="en-US" sz="2200" dirty="0"/>
          </a:p>
          <a:p>
            <a:pPr lvl="1"/>
            <a:r>
              <a:rPr lang="en-US" sz="2000" dirty="0"/>
              <a:t>The available SNS costing data is based in 2003 dollars.</a:t>
            </a:r>
          </a:p>
          <a:p>
            <a:pPr lvl="1"/>
            <a:r>
              <a:rPr lang="en-US" sz="2000" dirty="0"/>
              <a:t>The 1000 MeV </a:t>
            </a:r>
            <a:r>
              <a:rPr lang="en-US" sz="2000" dirty="0" err="1"/>
              <a:t>linac</a:t>
            </a:r>
            <a:r>
              <a:rPr lang="en-US" sz="2000" dirty="0"/>
              <a:t> costs are isolated and combined with appropriate pro-rating of project management and global systems (e.g. controls)</a:t>
            </a:r>
          </a:p>
          <a:p>
            <a:pPr lvl="1"/>
            <a:r>
              <a:rPr lang="en-US" sz="2000" dirty="0"/>
              <a:t>Scaled to 800 MeV based on incremental cost/MeV in the SNS HB section</a:t>
            </a:r>
          </a:p>
          <a:p>
            <a:pPr lvl="1"/>
            <a:r>
              <a:rPr lang="en-US" sz="2000" dirty="0"/>
              <a:t>2003 – 2020 escalation at 2.4%/year: factor of </a:t>
            </a:r>
            <a:r>
              <a:rPr lang="en-US" sz="2000" dirty="0" smtClean="0"/>
              <a:t>1.5</a:t>
            </a:r>
          </a:p>
          <a:p>
            <a:pPr lvl="1"/>
            <a:r>
              <a:rPr lang="en-US" sz="2000" dirty="0" smtClean="0"/>
              <a:t>Differences </a:t>
            </a:r>
            <a:r>
              <a:rPr lang="en-US" sz="2000" dirty="0"/>
              <a:t>in accelerator efficiency and overall beam power levels tend to make SNS more expensive than PIP-II </a:t>
            </a:r>
            <a:r>
              <a:rPr lang="en-US" sz="2000" dirty="0" err="1"/>
              <a:t>linac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200" dirty="0"/>
              <a:t>Chris Jacobsen | DOE IPR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92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26" y="943206"/>
            <a:ext cx="4809470" cy="531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Benchmark – SNS Linac 2003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8029"/>
            <a:ext cx="1076325" cy="241300"/>
          </a:xfrm>
        </p:spPr>
        <p:txBody>
          <a:bodyPr/>
          <a:lstStyle/>
          <a:p>
            <a:r>
              <a:rPr lang="en-US" altLang="en-US" dirty="0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773" y="6515100"/>
            <a:ext cx="4433370" cy="241300"/>
          </a:xfrm>
        </p:spPr>
        <p:txBody>
          <a:bodyPr/>
          <a:lstStyle/>
          <a:p>
            <a:r>
              <a:rPr lang="fi-FI" sz="1200" dirty="0"/>
              <a:t>Chris Jacobsen | DOE IPR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380714" y="2569022"/>
            <a:ext cx="3499514" cy="2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actual cost of constructing the 1000 MeV SNS accelerator have been escalated to 2020 dollars and scaled to match PIP-II at 800 MeV.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377" y="884296"/>
            <a:ext cx="3740188" cy="16847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838669"/>
            <a:ext cx="477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2229" y="1146748"/>
            <a:ext cx="4809467" cy="307298"/>
          </a:xfrm>
          <a:prstGeom prst="rect">
            <a:avLst/>
          </a:prstGeom>
          <a:solidFill>
            <a:srgbClr val="004C97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2226" y="2788170"/>
            <a:ext cx="4809470" cy="148660"/>
          </a:xfrm>
          <a:prstGeom prst="rect">
            <a:avLst/>
          </a:prstGeom>
          <a:solidFill>
            <a:srgbClr val="004C97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4709" y="5414504"/>
            <a:ext cx="4796987" cy="324560"/>
          </a:xfrm>
          <a:prstGeom prst="rect">
            <a:avLst/>
          </a:prstGeom>
          <a:solidFill>
            <a:srgbClr val="004C97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8748" y="4426403"/>
            <a:ext cx="4792948" cy="156436"/>
          </a:xfrm>
          <a:prstGeom prst="rect">
            <a:avLst/>
          </a:prstGeom>
          <a:solidFill>
            <a:srgbClr val="004C97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32017" y="6042431"/>
            <a:ext cx="1047126" cy="2178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837335" y="4976309"/>
            <a:ext cx="2586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SNS costs do not include R&amp;D, Beam Transfer expenses, or existing beam-line upgrades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4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19" y="997245"/>
            <a:ext cx="4451858" cy="343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Benchmark – SNS </a:t>
            </a:r>
            <a:r>
              <a:rPr lang="en-US" altLang="en-US" dirty="0" smtClean="0">
                <a:latin typeface="Helvetica" panose="020B0604020202020204" pitchFamily="34" charset="0"/>
              </a:rPr>
              <a:t>compared to PIP-II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105" y="4684423"/>
            <a:ext cx="8672513" cy="1649963"/>
          </a:xfrm>
        </p:spPr>
        <p:txBody>
          <a:bodyPr/>
          <a:lstStyle/>
          <a:p>
            <a:r>
              <a:rPr lang="en-US" dirty="0" smtClean="0"/>
              <a:t>PIP-II R&amp;D</a:t>
            </a:r>
            <a:r>
              <a:rPr lang="en-US" dirty="0"/>
              <a:t> </a:t>
            </a:r>
            <a:r>
              <a:rPr lang="en-US" dirty="0" smtClean="0"/>
              <a:t>+ Beam Transfer</a:t>
            </a:r>
            <a:r>
              <a:rPr lang="en-US" dirty="0"/>
              <a:t> </a:t>
            </a:r>
            <a:r>
              <a:rPr lang="en-US" dirty="0" smtClean="0"/>
              <a:t>+ Upgrades to Booster +  Recycler + Main Injector = $171,464,326</a:t>
            </a:r>
          </a:p>
          <a:p>
            <a:pPr lvl="1"/>
            <a:r>
              <a:rPr lang="en-US" dirty="0" smtClean="0"/>
              <a:t>For apples to apples comparison, subtract from TPC of PIP-II</a:t>
            </a:r>
          </a:p>
          <a:p>
            <a:r>
              <a:rPr lang="en-US" dirty="0" smtClean="0"/>
              <a:t>PIP-II comparison cost = $</a:t>
            </a:r>
            <a:r>
              <a:rPr lang="en-US" dirty="0">
                <a:solidFill>
                  <a:schemeClr val="accent6"/>
                </a:solidFill>
              </a:rPr>
              <a:t>568,376,083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200" dirty="0"/>
              <a:t>Chris Jacobsen | DOE IPR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23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22719" y="2111122"/>
            <a:ext cx="4443136" cy="2094869"/>
            <a:chOff x="2011877" y="2051162"/>
            <a:chExt cx="4443136" cy="2094869"/>
          </a:xfrm>
        </p:grpSpPr>
        <p:sp>
          <p:nvSpPr>
            <p:cNvPr id="9" name="Rectangle 8"/>
            <p:cNvSpPr/>
            <p:nvPr/>
          </p:nvSpPr>
          <p:spPr>
            <a:xfrm>
              <a:off x="2011877" y="3934918"/>
              <a:ext cx="4438136" cy="211113"/>
            </a:xfrm>
            <a:prstGeom prst="rect">
              <a:avLst/>
            </a:prstGeom>
            <a:solidFill>
              <a:srgbClr val="004C97">
                <a:alpha val="2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14377" y="3322827"/>
              <a:ext cx="4438136" cy="211113"/>
            </a:xfrm>
            <a:prstGeom prst="rect">
              <a:avLst/>
            </a:prstGeom>
            <a:solidFill>
              <a:srgbClr val="004C97">
                <a:alpha val="2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16877" y="2051162"/>
              <a:ext cx="4438136" cy="211113"/>
            </a:xfrm>
            <a:prstGeom prst="rect">
              <a:avLst/>
            </a:prstGeom>
            <a:solidFill>
              <a:srgbClr val="004C97">
                <a:alpha val="2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73" y="997245"/>
            <a:ext cx="3297373" cy="20881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4104" y="3153639"/>
            <a:ext cx="34995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PIP-II estimate without removing international</a:t>
            </a:r>
            <a:br>
              <a:rPr lang="en-US" dirty="0" smtClean="0"/>
            </a:br>
            <a:r>
              <a:rPr lang="en-US" dirty="0" smtClean="0"/>
              <a:t>in-kind contributions.</a:t>
            </a:r>
            <a:br>
              <a:rPr lang="en-US" dirty="0" smtClean="0"/>
            </a:br>
            <a:r>
              <a:rPr lang="en-US" sz="2000" i="1" dirty="0" smtClean="0">
                <a:solidFill>
                  <a:srgbClr val="FF0000"/>
                </a:solidFill>
              </a:rPr>
              <a:t>For cost comparison only!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6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Benchmark -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z="1200" dirty="0"/>
              <a:t>Chris Jacobsen | DOE IPR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228950" y="5709006"/>
            <a:ext cx="4661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PIP-II estimate is 19</a:t>
            </a:r>
            <a:r>
              <a:rPr lang="en-US" dirty="0"/>
              <a:t>% less than </a:t>
            </a:r>
            <a:r>
              <a:rPr lang="en-US" dirty="0" smtClean="0"/>
              <a:t>SNS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7590"/>
          <a:stretch/>
        </p:blipFill>
        <p:spPr>
          <a:xfrm>
            <a:off x="452437" y="1241781"/>
            <a:ext cx="4538272" cy="221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6"/>
          <a:stretch/>
        </p:blipFill>
        <p:spPr>
          <a:xfrm>
            <a:off x="3968878" y="3158604"/>
            <a:ext cx="4544521" cy="2212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5119141" y="1369195"/>
            <a:ext cx="3949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SNS / PIP-II </a:t>
            </a:r>
            <a:r>
              <a:rPr lang="en-US" dirty="0" smtClean="0"/>
              <a:t>comparison </a:t>
            </a:r>
            <a:r>
              <a:rPr lang="en-US" dirty="0">
                <a:solidFill>
                  <a:srgbClr val="FF0000"/>
                </a:solidFill>
              </a:rPr>
              <a:t>$701,491,844 </a:t>
            </a:r>
            <a:r>
              <a:rPr lang="en-US" sz="2000" dirty="0">
                <a:solidFill>
                  <a:srgbClr val="FF0000"/>
                </a:solidFill>
              </a:rPr>
              <a:t>vs</a:t>
            </a:r>
            <a:r>
              <a:rPr lang="en-US" dirty="0">
                <a:solidFill>
                  <a:srgbClr val="FF0000"/>
                </a:solidFill>
              </a:rPr>
              <a:t> $568,376,083</a:t>
            </a:r>
          </a:p>
        </p:txBody>
      </p:sp>
    </p:spTree>
    <p:extLst>
      <p:ext uri="{BB962C8B-B14F-4D97-AF65-F5344CB8AC3E}">
        <p14:creationId xmlns:p14="http://schemas.microsoft.com/office/powerpoint/2010/main" val="39344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Methodology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International Deliverables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Overview </a:t>
            </a:r>
            <a:r>
              <a:rPr lang="en-US" altLang="en-US" dirty="0">
                <a:latin typeface="Helvetica" panose="020B0604020202020204" pitchFamily="34" charset="0"/>
              </a:rPr>
              <a:t>of the Total Project </a:t>
            </a:r>
            <a:r>
              <a:rPr lang="en-US" altLang="en-US" dirty="0" smtClean="0">
                <a:latin typeface="Helvetica" panose="020B0604020202020204" pitchFamily="34" charset="0"/>
              </a:rPr>
              <a:t>Cost</a:t>
            </a:r>
            <a:endParaRPr lang="en-US" altLang="en-US" dirty="0">
              <a:latin typeface="Helvetica" panose="020B0604020202020204" pitchFamily="34" charset="0"/>
            </a:endParaRPr>
          </a:p>
          <a:p>
            <a:r>
              <a:rPr lang="en-US" dirty="0"/>
              <a:t>Project Estimate in </a:t>
            </a:r>
            <a:r>
              <a:rPr lang="en-US" dirty="0" smtClean="0"/>
              <a:t>Core </a:t>
            </a:r>
            <a:r>
              <a:rPr lang="en-US" dirty="0"/>
              <a:t>Costs (Point Estimate)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Cost Range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Summary</a:t>
            </a:r>
            <a:endParaRPr lang="en-US" altLang="en-US" dirty="0">
              <a:latin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anose="020B0604020202020204" pitchFamily="34" charset="0"/>
              </a:rPr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 smtClean="0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 smtClean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8555" y="19606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baseline="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#3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starting point for the estimation is the P5 estimate from 2013</a:t>
            </a:r>
          </a:p>
          <a:p>
            <a:pPr lvl="1"/>
            <a:r>
              <a:rPr lang="en-US" sz="1800" dirty="0"/>
              <a:t>All 2013 estimates were </a:t>
            </a:r>
            <a:r>
              <a:rPr lang="en-US" sz="1800" dirty="0" smtClean="0"/>
              <a:t>reviewed/updated </a:t>
            </a:r>
            <a:r>
              <a:rPr lang="en-US" sz="1800" dirty="0"/>
              <a:t>as </a:t>
            </a:r>
            <a:r>
              <a:rPr lang="en-US" sz="1800" dirty="0" smtClean="0"/>
              <a:t>necessary, in advance of he June 2015 IPR</a:t>
            </a:r>
            <a:endParaRPr lang="en-US" sz="1800" dirty="0"/>
          </a:p>
          <a:p>
            <a:pPr lvl="1"/>
            <a:r>
              <a:rPr lang="en-US" sz="1800" dirty="0"/>
              <a:t>Several items not included in the P5 estimate were added:</a:t>
            </a:r>
          </a:p>
          <a:p>
            <a:pPr lvl="2"/>
            <a:r>
              <a:rPr lang="en-US" sz="1700" dirty="0"/>
              <a:t>SRF R&amp;D</a:t>
            </a:r>
          </a:p>
          <a:p>
            <a:pPr lvl="2"/>
            <a:r>
              <a:rPr lang="en-US" sz="1700" dirty="0"/>
              <a:t>LLRF: assumes </a:t>
            </a:r>
            <a:r>
              <a:rPr lang="en-US" sz="1700" dirty="0" smtClean="0"/>
              <a:t>PIP2IT </a:t>
            </a:r>
            <a:r>
              <a:rPr lang="en-US" sz="1700" dirty="0"/>
              <a:t>LLRF is non-recoverable</a:t>
            </a:r>
          </a:p>
          <a:p>
            <a:pPr lvl="2"/>
            <a:r>
              <a:rPr lang="en-US" sz="1700" dirty="0"/>
              <a:t>Warm magnets</a:t>
            </a:r>
          </a:p>
          <a:p>
            <a:pPr lvl="2"/>
            <a:r>
              <a:rPr lang="en-US" sz="1700" dirty="0"/>
              <a:t>RF Interlocks</a:t>
            </a:r>
          </a:p>
          <a:p>
            <a:pPr lvl="2"/>
            <a:r>
              <a:rPr lang="en-US" sz="1700" dirty="0"/>
              <a:t>Recycler upgrade</a:t>
            </a:r>
          </a:p>
          <a:p>
            <a:pPr lvl="2"/>
            <a:r>
              <a:rPr lang="en-US" sz="1700" dirty="0"/>
              <a:t>Booster upgrade</a:t>
            </a:r>
          </a:p>
          <a:p>
            <a:pPr lvl="2"/>
            <a:r>
              <a:rPr lang="en-US" sz="1700" dirty="0"/>
              <a:t>Main Injection upgrade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Subtract </a:t>
            </a:r>
            <a:r>
              <a:rPr lang="en-US" sz="2000" dirty="0" smtClean="0"/>
              <a:t>potential </a:t>
            </a:r>
            <a:r>
              <a:rPr lang="en-US" sz="2000" dirty="0"/>
              <a:t>International in-kind contributions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Add overhead, </a:t>
            </a:r>
            <a:r>
              <a:rPr lang="en-US" sz="2000" dirty="0" smtClean="0"/>
              <a:t>contingency, escalation </a:t>
            </a:r>
            <a:r>
              <a:rPr lang="en-US" sz="2000" dirty="0"/>
              <a:t>= </a:t>
            </a:r>
            <a:r>
              <a:rPr lang="en-US" sz="2000" i="1" dirty="0"/>
              <a:t>Point Cost Estimate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Apply DOE high/low percentages to develop the </a:t>
            </a:r>
            <a:r>
              <a:rPr lang="en-US" sz="2000" i="1" dirty="0"/>
              <a:t>Cost Range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Perform a benchmark cost estimate comparison with SNS </a:t>
            </a:r>
            <a:r>
              <a:rPr lang="en-US" sz="2000" dirty="0" err="1"/>
              <a:t>linac</a:t>
            </a:r>
            <a:endParaRPr lang="en-US" sz="2000" dirty="0"/>
          </a:p>
          <a:p>
            <a:pPr lvl="1"/>
            <a:r>
              <a:rPr lang="en-US" sz="1800" dirty="0"/>
              <a:t>SNS actual costs adjusted to match PIP-II configuration and energy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Methodology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Methodology - </a:t>
            </a:r>
            <a:r>
              <a:rPr lang="en-US" dirty="0"/>
              <a:t>Cost </a:t>
            </a:r>
            <a:r>
              <a:rPr lang="en-US" dirty="0" smtClean="0"/>
              <a:t>Estimation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36803331"/>
              </p:ext>
            </p:extLst>
          </p:nvPr>
        </p:nvGraphicFramePr>
        <p:xfrm>
          <a:off x="715733" y="752021"/>
          <a:ext cx="7244443" cy="5322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51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71363"/>
            <a:ext cx="8686800" cy="427877"/>
          </a:xfrm>
        </p:spPr>
        <p:txBody>
          <a:bodyPr/>
          <a:lstStyle/>
          <a:p>
            <a:r>
              <a:rPr lang="en-US" dirty="0" smtClean="0"/>
              <a:t>Methodology – CD-0 Basis of Estimate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432358"/>
              </p:ext>
            </p:extLst>
          </p:nvPr>
        </p:nvGraphicFramePr>
        <p:xfrm>
          <a:off x="719257" y="719138"/>
          <a:ext cx="7327812" cy="544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Worksheet" r:id="rId4" imgW="7185752" imgH="5333904" progId="Excel.Sheet.12">
                  <p:embed/>
                </p:oleObj>
              </mc:Choice>
              <mc:Fallback>
                <p:oleObj name="Worksheet" r:id="rId4" imgW="7185752" imgH="53339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9257" y="719138"/>
                        <a:ext cx="7327812" cy="5440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73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61504"/>
            <a:ext cx="8672513" cy="5059363"/>
          </a:xfrm>
        </p:spPr>
        <p:txBody>
          <a:bodyPr/>
          <a:lstStyle/>
          <a:p>
            <a:r>
              <a:rPr lang="en-US" sz="2000" b="1" dirty="0"/>
              <a:t>325 MHz SSR1 </a:t>
            </a:r>
            <a:r>
              <a:rPr lang="en-US" sz="2000" b="1" dirty="0" err="1"/>
              <a:t>Cryomodule</a:t>
            </a:r>
            <a:endParaRPr lang="en-US" sz="2000" b="1" dirty="0"/>
          </a:p>
          <a:p>
            <a:pPr lvl="1"/>
            <a:r>
              <a:rPr lang="en-US" sz="1800" dirty="0" smtClean="0"/>
              <a:t>Prototype/Actual</a:t>
            </a:r>
            <a:endParaRPr lang="en-US" sz="1800" dirty="0"/>
          </a:p>
          <a:p>
            <a:pPr lvl="2"/>
            <a:r>
              <a:rPr lang="en-US" sz="1600" dirty="0" smtClean="0"/>
              <a:t>Bill of Materials (BOM) with actuals incurred to date</a:t>
            </a:r>
            <a:endParaRPr lang="en-US" sz="1600" dirty="0"/>
          </a:p>
          <a:p>
            <a:pPr lvl="1"/>
            <a:r>
              <a:rPr lang="en-US" sz="1800" dirty="0" smtClean="0"/>
              <a:t>Engineering estimate</a:t>
            </a:r>
            <a:endParaRPr lang="en-US" sz="1800" dirty="0"/>
          </a:p>
          <a:p>
            <a:pPr lvl="2">
              <a:spcAft>
                <a:spcPts val="800"/>
              </a:spcAft>
            </a:pPr>
            <a:r>
              <a:rPr lang="en-US" sz="1600" dirty="0" smtClean="0"/>
              <a:t>Based on </a:t>
            </a:r>
            <a:r>
              <a:rPr lang="en-US" sz="1600" dirty="0" smtClean="0"/>
              <a:t>BOMs</a:t>
            </a:r>
            <a:endParaRPr lang="en-US" sz="1600" i="1" dirty="0"/>
          </a:p>
          <a:p>
            <a:r>
              <a:rPr lang="en-US" sz="2000" b="1" dirty="0" smtClean="0"/>
              <a:t>RF </a:t>
            </a:r>
            <a:r>
              <a:rPr lang="en-US" sz="2000" b="1" dirty="0"/>
              <a:t>Power</a:t>
            </a:r>
          </a:p>
          <a:p>
            <a:pPr lvl="1"/>
            <a:r>
              <a:rPr lang="en-US" sz="1800" dirty="0" smtClean="0"/>
              <a:t>Parametric estimate</a:t>
            </a:r>
          </a:p>
          <a:p>
            <a:pPr lvl="2"/>
            <a:r>
              <a:rPr lang="en-US" sz="1600" dirty="0" smtClean="0"/>
              <a:t>Solid State </a:t>
            </a:r>
            <a:r>
              <a:rPr lang="en-US" sz="1600" dirty="0"/>
              <a:t>RF </a:t>
            </a:r>
            <a:r>
              <a:rPr lang="en-US" sz="1600" dirty="0" smtClean="0"/>
              <a:t>Amplifier (SSRFA) </a:t>
            </a:r>
            <a:r>
              <a:rPr lang="en-US" sz="1600" dirty="0" smtClean="0"/>
              <a:t>based on $ per </a:t>
            </a:r>
            <a:r>
              <a:rPr lang="en-US" sz="1600" dirty="0" smtClean="0"/>
              <a:t>watt</a:t>
            </a:r>
            <a:endParaRPr lang="en-US" sz="1600" dirty="0"/>
          </a:p>
          <a:p>
            <a:pPr lvl="1"/>
            <a:r>
              <a:rPr lang="en-US" sz="1800" dirty="0" smtClean="0"/>
              <a:t>Engineering estimate</a:t>
            </a:r>
            <a:endParaRPr lang="en-US" sz="1800" dirty="0"/>
          </a:p>
          <a:p>
            <a:pPr lvl="2">
              <a:spcAft>
                <a:spcPts val="800"/>
              </a:spcAft>
            </a:pPr>
            <a:r>
              <a:rPr lang="en-US" sz="1600" dirty="0" smtClean="0"/>
              <a:t>Support infrastructure based on quantity/unit cost</a:t>
            </a:r>
            <a:endParaRPr lang="en-US" sz="1600" i="1" dirty="0"/>
          </a:p>
          <a:p>
            <a:r>
              <a:rPr lang="en-US" sz="2000" b="1" dirty="0"/>
              <a:t>Civil Construction</a:t>
            </a:r>
          </a:p>
          <a:p>
            <a:pPr lvl="1"/>
            <a:r>
              <a:rPr lang="en-US" sz="1800" dirty="0" smtClean="0"/>
              <a:t>Parametric estimates</a:t>
            </a:r>
          </a:p>
          <a:p>
            <a:pPr lvl="2"/>
            <a:r>
              <a:rPr lang="en-US" sz="1600" dirty="0" smtClean="0"/>
              <a:t>Based on pre-conceptual facilities layouts</a:t>
            </a:r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41701"/>
            <a:ext cx="8686800" cy="427877"/>
          </a:xfrm>
        </p:spPr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Methodology – </a:t>
            </a:r>
            <a:r>
              <a:rPr lang="en-US" altLang="en-US" dirty="0"/>
              <a:t>Basis of Estimate </a:t>
            </a:r>
            <a:r>
              <a:rPr lang="en-US" altLang="en-US" dirty="0" smtClean="0"/>
              <a:t>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In-kind contributions will come from multiple sources</a:t>
            </a:r>
          </a:p>
          <a:p>
            <a:pPr lvl="1"/>
            <a:r>
              <a:rPr lang="en-US" dirty="0" smtClean="0"/>
              <a:t>India/DAE </a:t>
            </a:r>
            <a:r>
              <a:rPr lang="en-US" dirty="0"/>
              <a:t>contributions</a:t>
            </a:r>
          </a:p>
          <a:p>
            <a:pPr lvl="2"/>
            <a:r>
              <a:rPr lang="en-US" dirty="0"/>
              <a:t>Signed agreements exist </a:t>
            </a:r>
            <a:r>
              <a:rPr lang="en-US" dirty="0" smtClean="0"/>
              <a:t>today</a:t>
            </a:r>
          </a:p>
          <a:p>
            <a:pPr lvl="3"/>
            <a:r>
              <a:rPr lang="en-US" dirty="0" smtClean="0"/>
              <a:t>R&amp;D phase: specific scope defined</a:t>
            </a:r>
          </a:p>
          <a:p>
            <a:pPr lvl="3"/>
            <a:r>
              <a:rPr lang="en-US" dirty="0" smtClean="0"/>
              <a:t>Construction phase: - general scope and total value defined</a:t>
            </a:r>
            <a:endParaRPr lang="en-US" dirty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Cost estimate based on model of contributions, consistent with R&amp;D program and discussion to date</a:t>
            </a:r>
            <a:endParaRPr lang="en-US" dirty="0"/>
          </a:p>
          <a:p>
            <a:pPr lvl="1"/>
            <a:r>
              <a:rPr lang="en-US" dirty="0"/>
              <a:t>Other contributions</a:t>
            </a:r>
          </a:p>
          <a:p>
            <a:pPr lvl="2"/>
            <a:r>
              <a:rPr lang="en-US" dirty="0"/>
              <a:t>We </a:t>
            </a:r>
            <a:r>
              <a:rPr lang="en-US" dirty="0" smtClean="0"/>
              <a:t>are </a:t>
            </a:r>
            <a:r>
              <a:rPr lang="en-US" dirty="0" smtClean="0"/>
              <a:t>discussing </a:t>
            </a:r>
            <a:r>
              <a:rPr lang="en-US" dirty="0" smtClean="0"/>
              <a:t>additional opportunities </a:t>
            </a:r>
            <a:r>
              <a:rPr lang="en-US" dirty="0"/>
              <a:t>for international </a:t>
            </a:r>
            <a:r>
              <a:rPr lang="en-US" dirty="0" smtClean="0"/>
              <a:t>collaboration with INFN and STFC (see S. Mishra presentation)</a:t>
            </a:r>
            <a:endParaRPr lang="en-US" dirty="0"/>
          </a:p>
          <a:p>
            <a:pPr lvl="2"/>
            <a:r>
              <a:rPr lang="en-US" dirty="0"/>
              <a:t>LB 650 MHz </a:t>
            </a:r>
            <a:r>
              <a:rPr lang="en-US" dirty="0" smtClean="0"/>
              <a:t>cryomodules are assumed to be an international in-kind contribution</a:t>
            </a:r>
          </a:p>
          <a:p>
            <a:pPr lvl="3"/>
            <a:r>
              <a:rPr lang="en-US" dirty="0" smtClean="0"/>
              <a:t>India and/or Europe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International Deliverables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63137" y="1335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3138" y="406982"/>
            <a:ext cx="203797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S. Mishra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Cost </a:t>
            </a:r>
            <a:r>
              <a:rPr lang="en-US" sz="2000" dirty="0"/>
              <a:t>estimate covers the period from </a:t>
            </a:r>
            <a:r>
              <a:rPr lang="en-US" sz="2000" dirty="0" smtClean="0"/>
              <a:t>FY16 </a:t>
            </a:r>
            <a:r>
              <a:rPr lang="en-US" sz="2000" dirty="0"/>
              <a:t>through project </a:t>
            </a:r>
            <a:r>
              <a:rPr lang="en-US" sz="2000" dirty="0" smtClean="0"/>
              <a:t>completion (currently the same as June 2015 IPR)</a:t>
            </a:r>
            <a:endParaRPr lang="en-US" sz="2000" dirty="0"/>
          </a:p>
          <a:p>
            <a:r>
              <a:rPr lang="en-US" sz="2000" dirty="0"/>
              <a:t>Estimate all components as if constructed by Fermilab</a:t>
            </a:r>
          </a:p>
          <a:p>
            <a:r>
              <a:rPr lang="en-US" sz="2000" dirty="0"/>
              <a:t>Subtract all international in-kind contributions</a:t>
            </a:r>
          </a:p>
          <a:p>
            <a:r>
              <a:rPr lang="en-US" sz="2000" dirty="0"/>
              <a:t>M&amp;S estimates were made for all major systems, conventional facilities, and R&amp;D</a:t>
            </a:r>
          </a:p>
          <a:p>
            <a:pPr lvl="1"/>
            <a:r>
              <a:rPr lang="en-US" sz="1800" dirty="0"/>
              <a:t>Scope: R&amp;D + Superconducting Linac + beam transfer line + upgrades to the Recycler Ring, Booster, and Main Ring Injector</a:t>
            </a:r>
          </a:p>
          <a:p>
            <a:pPr lvl="1"/>
            <a:r>
              <a:rPr lang="en-US" sz="1800" dirty="0"/>
              <a:t>Includes component fabrication and </a:t>
            </a:r>
            <a:r>
              <a:rPr lang="en-US" sz="1800" dirty="0" smtClean="0"/>
              <a:t>installation but not commissioning</a:t>
            </a:r>
            <a:endParaRPr lang="en-US" sz="1800" dirty="0"/>
          </a:p>
          <a:p>
            <a:pPr lvl="1"/>
            <a:r>
              <a:rPr lang="en-US" sz="1800" dirty="0"/>
              <a:t>Estimates in direct FY13$</a:t>
            </a:r>
          </a:p>
          <a:p>
            <a:r>
              <a:rPr lang="en-US" sz="2000" dirty="0"/>
              <a:t>The labor is estimated in </a:t>
            </a:r>
            <a:r>
              <a:rPr lang="en-US" sz="2000" i="1" dirty="0"/>
              <a:t>person-years</a:t>
            </a:r>
            <a:r>
              <a:rPr lang="en-US" sz="2000" dirty="0"/>
              <a:t> and by </a:t>
            </a:r>
            <a:r>
              <a:rPr lang="en-US" sz="2000" i="1" dirty="0"/>
              <a:t>skills type </a:t>
            </a:r>
            <a:r>
              <a:rPr lang="en-US" sz="1600" i="1" dirty="0"/>
              <a:t>(OHAP categories)</a:t>
            </a:r>
            <a:endParaRPr lang="en-US" sz="2000" i="1" dirty="0"/>
          </a:p>
          <a:p>
            <a:pPr lvl="1"/>
            <a:r>
              <a:rPr lang="en-US" sz="1800" dirty="0"/>
              <a:t>Translated to dollars at Fermilab FY13 labor rates</a:t>
            </a:r>
          </a:p>
          <a:p>
            <a:pPr lvl="1"/>
            <a:r>
              <a:rPr lang="en-US" sz="1800" dirty="0"/>
              <a:t>Includes </a:t>
            </a:r>
            <a:r>
              <a:rPr lang="en-US" sz="1800" dirty="0" smtClean="0"/>
              <a:t>EDIA</a:t>
            </a:r>
            <a:r>
              <a:rPr lang="en-US" sz="1400" i="1" dirty="0" smtClean="0"/>
              <a:t> </a:t>
            </a:r>
            <a:r>
              <a:rPr lang="en-US" sz="1800" dirty="0"/>
              <a:t>and Project Management</a:t>
            </a:r>
            <a:endParaRPr lang="en-US" sz="1400" dirty="0"/>
          </a:p>
          <a:p>
            <a:r>
              <a:rPr lang="en-US" sz="2000" dirty="0"/>
              <a:t>Apply </a:t>
            </a:r>
            <a:r>
              <a:rPr lang="en-US" sz="2000" dirty="0" smtClean="0"/>
              <a:t>Fermilab </a:t>
            </a:r>
            <a:r>
              <a:rPr lang="en-US" sz="2000" dirty="0"/>
              <a:t>overhead rates</a:t>
            </a:r>
          </a:p>
          <a:p>
            <a:r>
              <a:rPr lang="en-US" sz="2000" dirty="0" smtClean="0"/>
              <a:t>Apply contingency at 35%</a:t>
            </a:r>
            <a:endParaRPr lang="en-US" sz="2000" dirty="0"/>
          </a:p>
          <a:p>
            <a:r>
              <a:rPr lang="en-US" sz="2000" dirty="0"/>
              <a:t>Apply escalation of 18.2% (FY13 to FY20 @ 2.4%/year)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Overview </a:t>
            </a:r>
            <a:r>
              <a:rPr lang="en-US" altLang="en-US" dirty="0" smtClean="0">
                <a:latin typeface="Helvetica" panose="020B0604020202020204" pitchFamily="34" charset="0"/>
              </a:rPr>
              <a:t>of </a:t>
            </a:r>
            <a:r>
              <a:rPr lang="en-US" altLang="en-US" dirty="0">
                <a:latin typeface="Helvetica" panose="020B0604020202020204" pitchFamily="34" charset="0"/>
              </a:rPr>
              <a:t>Total Project Cost to DOE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1866313" cy="242873"/>
          </a:xfrm>
        </p:spPr>
        <p:txBody>
          <a:bodyPr/>
          <a:lstStyle/>
          <a:p>
            <a:r>
              <a:rPr lang="fi-FI" dirty="0"/>
              <a:t>Chris Jacobsen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2727</TotalTime>
  <Words>1176</Words>
  <Application>Microsoft Office PowerPoint</Application>
  <PresentationFormat>On-screen Show (4:3)</PresentationFormat>
  <Paragraphs>218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Worksheet</vt:lpstr>
      <vt:lpstr>PowerPoint Presentation</vt:lpstr>
      <vt:lpstr>Christopher (Chris) Jacobsen</vt:lpstr>
      <vt:lpstr>Outline</vt:lpstr>
      <vt:lpstr>Methodology</vt:lpstr>
      <vt:lpstr>Methodology - Cost Estimation Process</vt:lpstr>
      <vt:lpstr>Methodology – CD-0 Basis of Estimate</vt:lpstr>
      <vt:lpstr>Methodology – Basis of Estimate Examples</vt:lpstr>
      <vt:lpstr>International Deliverables</vt:lpstr>
      <vt:lpstr>Overview of Total Project Cost to DOE</vt:lpstr>
      <vt:lpstr>PIP-II Project Estimate in Direct Cost by Funding Source</vt:lpstr>
      <vt:lpstr>PIP-II Project DOE Scope - DOE TPC Accounting</vt:lpstr>
      <vt:lpstr>PIP-II Detail Cost</vt:lpstr>
      <vt:lpstr>Methodology – Cost Range Per DOE Cost Estimating</vt:lpstr>
      <vt:lpstr>Methodology – Cost Range cont.</vt:lpstr>
      <vt:lpstr>Methodology – Cost Range cont.</vt:lpstr>
      <vt:lpstr>PIP-II Project Cost to DOE – Cost Range  Based on Class</vt:lpstr>
      <vt:lpstr>PIP-II Project Cost Status</vt:lpstr>
      <vt:lpstr>Summary</vt:lpstr>
      <vt:lpstr>Backup-Supplementary Slides</vt:lpstr>
      <vt:lpstr>PIP-II Project Estimate in Direct Costs</vt:lpstr>
      <vt:lpstr>Benchmark</vt:lpstr>
      <vt:lpstr>Benchmark – SNS Linac 2003 Costs</vt:lpstr>
      <vt:lpstr>Benchmark – SNS compared to PIP-II</vt:lpstr>
      <vt:lpstr>Benchmark - Summary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Christopher P. Jacobsen x 16350N</cp:lastModifiedBy>
  <cp:revision>107</cp:revision>
  <cp:lastPrinted>2016-10-21T16:26:46Z</cp:lastPrinted>
  <dcterms:created xsi:type="dcterms:W3CDTF">2016-07-25T19:56:26Z</dcterms:created>
  <dcterms:modified xsi:type="dcterms:W3CDTF">2016-10-27T12:54:29Z</dcterms:modified>
</cp:coreProperties>
</file>