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5" r:id="rId2"/>
  </p:sldMasterIdLst>
  <p:notesMasterIdLst>
    <p:notesMasterId r:id="rId25"/>
  </p:notesMasterIdLst>
  <p:handoutMasterIdLst>
    <p:handoutMasterId r:id="rId26"/>
  </p:handoutMasterIdLst>
  <p:sldIdLst>
    <p:sldId id="294" r:id="rId3"/>
    <p:sldId id="298" r:id="rId4"/>
    <p:sldId id="299" r:id="rId5"/>
    <p:sldId id="301" r:id="rId6"/>
    <p:sldId id="302" r:id="rId7"/>
    <p:sldId id="300" r:id="rId8"/>
    <p:sldId id="304" r:id="rId9"/>
    <p:sldId id="303" r:id="rId10"/>
    <p:sldId id="309" r:id="rId11"/>
    <p:sldId id="305" r:id="rId12"/>
    <p:sldId id="306" r:id="rId13"/>
    <p:sldId id="311" r:id="rId14"/>
    <p:sldId id="312" r:id="rId15"/>
    <p:sldId id="313" r:id="rId16"/>
    <p:sldId id="314" r:id="rId17"/>
    <p:sldId id="315" r:id="rId18"/>
    <p:sldId id="318" r:id="rId19"/>
    <p:sldId id="320" r:id="rId20"/>
    <p:sldId id="327" r:id="rId21"/>
    <p:sldId id="324" r:id="rId22"/>
    <p:sldId id="325" r:id="rId23"/>
    <p:sldId id="32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1278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800F4-4579-43AA-8D1C-4C601C6F94A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5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56F2F-62F8-4BD5-83E6-D3C20E36CF7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0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54F8A-A4D5-4456-AF3F-D990255E9FC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0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6ED46-57A2-47C0-A64C-B6DFECAB6C7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Ioanis Kourbanis</a:t>
            </a:r>
            <a:r>
              <a:rPr lang="en-US" dirty="0"/>
              <a:t>	</a:t>
            </a:r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Booster/Recycler/Main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magnet system</a:t>
            </a:r>
          </a:p>
          <a:p>
            <a:pPr lvl="1"/>
            <a:r>
              <a:rPr lang="en-US" dirty="0" smtClean="0"/>
              <a:t>Booster is a 15 Hz resonance system</a:t>
            </a:r>
          </a:p>
          <a:p>
            <a:r>
              <a:rPr lang="en-US" dirty="0" smtClean="0"/>
              <a:t>Pulsed devices</a:t>
            </a:r>
          </a:p>
          <a:p>
            <a:pPr lvl="1"/>
            <a:r>
              <a:rPr lang="en-US" dirty="0" smtClean="0"/>
              <a:t>Injection bump</a:t>
            </a:r>
          </a:p>
          <a:p>
            <a:pPr lvl="1"/>
            <a:r>
              <a:rPr lang="en-US" dirty="0" smtClean="0"/>
              <a:t>Extraction systems</a:t>
            </a:r>
          </a:p>
          <a:p>
            <a:pPr lvl="2"/>
            <a:r>
              <a:rPr lang="en-US" dirty="0" smtClean="0"/>
              <a:t>Kickers </a:t>
            </a:r>
          </a:p>
          <a:p>
            <a:pPr lvl="2"/>
            <a:r>
              <a:rPr lang="en-US" dirty="0" err="1" smtClean="0"/>
              <a:t>Septas</a:t>
            </a:r>
            <a:endParaRPr lang="en-US" dirty="0" smtClean="0"/>
          </a:p>
          <a:p>
            <a:pPr lvl="2"/>
            <a:r>
              <a:rPr lang="en-US" dirty="0" smtClean="0"/>
              <a:t>Correctors</a:t>
            </a:r>
          </a:p>
          <a:p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Lab built around 15 Hz clock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Hz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7" y="1746386"/>
            <a:ext cx="4432176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1"/>
          <a:stretch/>
        </p:blipFill>
        <p:spPr>
          <a:xfrm>
            <a:off x="5844416" y="3840001"/>
            <a:ext cx="3159760" cy="1280160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83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Magnets 20 Hz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14400"/>
            <a:ext cx="9144000" cy="556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We have looked at Booster 20 Hz operations several times….most recently by AD/EE support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(George Krafczyk)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‘Measurements were performed on both a Booster gradient magnet and a Booster choke with the intent to compare the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15 Hz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losses with the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20 Hz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4C9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losses for a proposed Booster upgrade.’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This analysis suggests that running the booster at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20 Hz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with a current equal to the present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15 Hz Booster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will require about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3.9%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more power.  Capacitor voltage will increase by about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32%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and the resonant capacitor at each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“Girder”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must decrease from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~8.33 mF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to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~4.69 mF. 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This also carries the implication that the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RMS current per µF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will also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increase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 as well.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MS PGothic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35" y="4039700"/>
            <a:ext cx="6172200" cy="21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98384"/>
            <a:ext cx="2716823" cy="294715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DOE IPR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359" y="6468409"/>
            <a:ext cx="31441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324378"/>
            <a:ext cx="5762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0013" y="1846385"/>
            <a:ext cx="232471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Slip stack and accelerate 50% more intensity.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Run MI at lower energies.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3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Accelerator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slip stack and accelerate 50% more intensity.</a:t>
            </a:r>
          </a:p>
          <a:p>
            <a:pPr lvl="1"/>
            <a:r>
              <a:rPr lang="en-US" dirty="0" smtClean="0"/>
              <a:t>Power loss from slip stacking (8 GeV)</a:t>
            </a:r>
          </a:p>
          <a:p>
            <a:pPr lvl="1"/>
            <a:r>
              <a:rPr lang="en-US" dirty="0" smtClean="0"/>
              <a:t>RF Power (Acceleration)</a:t>
            </a:r>
          </a:p>
          <a:p>
            <a:pPr lvl="0"/>
            <a:r>
              <a:rPr lang="en-US" dirty="0"/>
              <a:t>Running Recycler 53 MHz Cavities </a:t>
            </a:r>
            <a:r>
              <a:rPr lang="en-US" dirty="0" smtClean="0"/>
              <a:t>CW (Running at 60 GeV)</a:t>
            </a:r>
          </a:p>
          <a:p>
            <a:r>
              <a:rPr lang="en-US" dirty="0" smtClean="0"/>
              <a:t>Transition crossing.</a:t>
            </a:r>
          </a:p>
          <a:p>
            <a:r>
              <a:rPr lang="en-US" dirty="0" smtClean="0"/>
              <a:t>Electron cloud.</a:t>
            </a:r>
          </a:p>
          <a:p>
            <a:r>
              <a:rPr lang="en-US" dirty="0" smtClean="0"/>
              <a:t>Beam loss control/mitigation.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9964" y="6515100"/>
            <a:ext cx="2405990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322729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maintain the same power loss from slip stacking with 50% more intensity per bunch (120 GeV operation).</a:t>
            </a:r>
          </a:p>
          <a:p>
            <a:pPr lvl="1"/>
            <a:r>
              <a:rPr lang="en-US" dirty="0" smtClean="0"/>
              <a:t>Increase slip stacking efficiency from 95% to 97%.</a:t>
            </a:r>
          </a:p>
          <a:p>
            <a:pPr lvl="1"/>
            <a:r>
              <a:rPr lang="en-US" dirty="0" smtClean="0"/>
              <a:t>Limits on longitudinal </a:t>
            </a:r>
            <a:r>
              <a:rPr lang="en-US" dirty="0"/>
              <a:t>e</a:t>
            </a:r>
            <a:r>
              <a:rPr lang="en-US" dirty="0" smtClean="0"/>
              <a:t>mittance and bunch height from Booster beam are not much different than the </a:t>
            </a:r>
            <a:r>
              <a:rPr lang="en-US" dirty="0" err="1" smtClean="0"/>
              <a:t>NOvA</a:t>
            </a:r>
            <a:r>
              <a:rPr lang="en-US" dirty="0" smtClean="0"/>
              <a:t> ones due to the higher frequency separation and RF voltage.</a:t>
            </a:r>
          </a:p>
          <a:p>
            <a:pPr lvl="1"/>
            <a:r>
              <a:rPr lang="en-US" dirty="0" smtClean="0"/>
              <a:t>Higher chromaticity will be required.</a:t>
            </a:r>
          </a:p>
          <a:p>
            <a:r>
              <a:rPr lang="en-US" dirty="0" smtClean="0"/>
              <a:t>For MI operation at energies lower than 120 GeV the power loss will increase up to 50% in both MI and RR.</a:t>
            </a:r>
          </a:p>
          <a:p>
            <a:pPr lvl="1"/>
            <a:r>
              <a:rPr lang="en-US" dirty="0" smtClean="0"/>
              <a:t>Have no un-controlled losses (Collimators).</a:t>
            </a:r>
          </a:p>
          <a:p>
            <a:pPr lvl="1"/>
            <a:r>
              <a:rPr lang="en-US" dirty="0" smtClean="0"/>
              <a:t>Collimators should be able to handle the extra loss.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915" y="6494928"/>
            <a:ext cx="2728862" cy="261471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69315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and Required MI RF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8636" y="6462514"/>
            <a:ext cx="2592633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8" y="1181941"/>
            <a:ext cx="6543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450" y="5595108"/>
            <a:ext cx="76831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RF System does not have the power to accelerate the PIP-II Beam intensities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011" y="1181942"/>
            <a:ext cx="143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11" y="4930588"/>
            <a:ext cx="766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Maximum Beam Intensity capable with current RF system. It is 27% higher than the required Beam Intensity for PIP I (4.9E13).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RF Options for higher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the current RF cavities with two power tubes instead of one in a push-pull configuration.</a:t>
            </a:r>
          </a:p>
          <a:p>
            <a:pPr lvl="1"/>
            <a:r>
              <a:rPr lang="en-US" dirty="0" smtClean="0"/>
              <a:t>Need to double the number of modulators and solid state drivers.</a:t>
            </a:r>
          </a:p>
          <a:p>
            <a:r>
              <a:rPr lang="en-US" dirty="0" smtClean="0"/>
              <a:t>Use a new more powerful power tube (EIMAC 4CW250,000B).</a:t>
            </a:r>
          </a:p>
          <a:p>
            <a:pPr lvl="1"/>
            <a:r>
              <a:rPr lang="en-US" dirty="0" smtClean="0"/>
              <a:t>New mounting configuration (much longer tube).</a:t>
            </a:r>
          </a:p>
          <a:p>
            <a:pPr lvl="1"/>
            <a:r>
              <a:rPr lang="en-US" dirty="0" smtClean="0"/>
              <a:t>New modulators and upgraded PA cooling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have established an R&amp;D plan to test and evaluate both options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estimate ~2 years for the R&amp;D plan.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287" y="6515100"/>
            <a:ext cx="2624382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RR RF 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341"/>
            <a:ext cx="7962900" cy="4810259"/>
          </a:xfrm>
        </p:spPr>
        <p:txBody>
          <a:bodyPr/>
          <a:lstStyle/>
          <a:p>
            <a:r>
              <a:rPr lang="en-US" dirty="0" smtClean="0"/>
              <a:t>The present Recycler 53 MHz cavities used for slip stacking have a high power dissipation (90 KW, 60% DF) because of the low R/Q (13 Ohms).</a:t>
            </a:r>
          </a:p>
          <a:p>
            <a:r>
              <a:rPr lang="en-US" dirty="0" smtClean="0"/>
              <a:t>Running MI at energies as low as 60 GeV will require the slip stacking cavities to run CW.</a:t>
            </a:r>
          </a:p>
          <a:p>
            <a:r>
              <a:rPr lang="en-US" dirty="0" smtClean="0"/>
              <a:t>Running Booster at 20 Hz will require higher RF voltage (140 KV instead of 80 KV).</a:t>
            </a:r>
          </a:p>
          <a:p>
            <a:pPr lvl="1"/>
            <a:r>
              <a:rPr lang="en-US" dirty="0" smtClean="0"/>
              <a:t>We only have space for 3 cavities</a:t>
            </a:r>
          </a:p>
          <a:p>
            <a:r>
              <a:rPr lang="en-US" dirty="0" smtClean="0"/>
              <a:t>We will need a different cavity design with higher R/Q and active beam loading compensation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Preliminary design exists.</a:t>
            </a:r>
          </a:p>
          <a:p>
            <a:pPr lvl="1"/>
            <a:r>
              <a:rPr lang="en-US" dirty="0" smtClean="0"/>
              <a:t>Estimate ~ 2years to finalizing the design and be ready to build a prototype.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7882" y="6488205"/>
            <a:ext cx="2487706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309282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design of a first order gamma-t jump system for the Main Injector was completed as part of the Project X Reference design</a:t>
                </a:r>
                <a:r>
                  <a:rPr lang="en-US" dirty="0"/>
                  <a:t> </a:t>
                </a:r>
                <a:r>
                  <a:rPr lang="en-US" dirty="0" smtClean="0"/>
                  <a:t>(2.3 MW operation). </a:t>
                </a:r>
              </a:p>
              <a:p>
                <a:r>
                  <a:rPr lang="en-US" dirty="0" smtClean="0"/>
                  <a:t>Transition crossing simulations for the PIP II intensities and emittances have confirmed that the gamma-t jump system is needed for loss free transition crossing.</a:t>
                </a:r>
              </a:p>
              <a:p>
                <a:pPr lvl="1"/>
                <a:r>
                  <a:rPr lang="en-US" dirty="0" smtClean="0"/>
                  <a:t>Only half of the originally planned gamma-t jump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1/2 unit) will be required.</a:t>
                </a:r>
              </a:p>
              <a:p>
                <a:pPr lvl="1"/>
                <a:r>
                  <a:rPr lang="en-US" dirty="0" smtClean="0"/>
                  <a:t>We plan to revisit the MI transition crossing simulations with the new codes currently under development.</a:t>
                </a:r>
              </a:p>
              <a:p>
                <a:pPr lvl="1"/>
                <a:r>
                  <a:rPr lang="en-US" dirty="0" smtClean="0"/>
                  <a:t>Finding space for gamma-t quad placement is an issue.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711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7524" y="6515100"/>
            <a:ext cx="2392729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14119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742" y="6535644"/>
            <a:ext cx="1076325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7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MI Transition crossing simulations with a gamma-t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30" y="1043046"/>
            <a:ext cx="8672513" cy="4987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691071"/>
            <a:ext cx="3813464" cy="132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3023356"/>
            <a:ext cx="3819815" cy="1653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469565"/>
            <a:ext cx="3819815" cy="1653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1071"/>
            <a:ext cx="3418609" cy="2093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1279"/>
            <a:ext cx="3418609" cy="2109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4465" y="1174176"/>
            <a:ext cx="296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</a:rPr>
              <a:t>Longitudinal Distributions at 40 GeV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42" y="1222571"/>
            <a:ext cx="324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</a:rPr>
              <a:t>Lattice Functions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6338" y="1679958"/>
            <a:ext cx="1547446" cy="40011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0505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SYNERGIA Simulations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Ainsworth et 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204" y="2049864"/>
            <a:ext cx="11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No-Jump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4820" y="4193028"/>
                <a:ext cx="1108735" cy="345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08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𝐮𝐧𝐢𝐭</m:t>
                      </m:r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08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𝐣𝐮𝐦𝐩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87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20" y="4193028"/>
                <a:ext cx="1108735" cy="345672"/>
              </a:xfrm>
              <a:prstGeom prst="rect">
                <a:avLst/>
              </a:prstGeom>
              <a:blipFill>
                <a:blip r:embed="rId6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in PIP II.</a:t>
            </a:r>
          </a:p>
          <a:p>
            <a:r>
              <a:rPr lang="en-US" dirty="0" smtClean="0"/>
              <a:t>Booster R&amp;D.</a:t>
            </a:r>
          </a:p>
          <a:p>
            <a:r>
              <a:rPr lang="en-US" dirty="0" smtClean="0"/>
              <a:t>MI/RR in PIP II.</a:t>
            </a:r>
          </a:p>
          <a:p>
            <a:r>
              <a:rPr lang="en-US" dirty="0" smtClean="0"/>
              <a:t>MI/RR R&amp;D and Issues.</a:t>
            </a:r>
          </a:p>
          <a:p>
            <a:r>
              <a:rPr lang="en-US" dirty="0" smtClean="0"/>
              <a:t>Conclusions.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Ioanis Kourbanis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measurements in MI indicate that beam scrubbing is quite effective in reducing the SEY of the beam pipe so no electron cloud problems are anticipated.</a:t>
            </a:r>
          </a:p>
          <a:p>
            <a:pPr lvl="1"/>
            <a:r>
              <a:rPr lang="en-US" dirty="0" smtClean="0"/>
              <a:t>Beam scrubbing has also been observed in Recycler during slip stacking commissioning.</a:t>
            </a:r>
            <a:endParaRPr lang="en-US" dirty="0"/>
          </a:p>
          <a:p>
            <a:r>
              <a:rPr lang="en-US" dirty="0" smtClean="0"/>
              <a:t>Electron cloud simulations indicate that a SEY smaller than 1.4 will be sufficient for suppressing the e-cloud in both MI and Recycler.</a:t>
            </a:r>
          </a:p>
          <a:p>
            <a:r>
              <a:rPr lang="en-US" dirty="0" smtClean="0"/>
              <a:t>We have the capability to coat both the MI and the Recycler beam pipe.</a:t>
            </a:r>
          </a:p>
          <a:p>
            <a:pPr lvl="1"/>
            <a:r>
              <a:rPr lang="en-US" dirty="0" smtClean="0"/>
              <a:t>The MI beam coating has to be done in situ.</a:t>
            </a:r>
          </a:p>
          <a:p>
            <a:pPr lvl="1"/>
            <a:r>
              <a:rPr lang="en-US" dirty="0" smtClean="0"/>
              <a:t>The Recycler beam pipe can be replaced.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4808" y="6515100"/>
            <a:ext cx="2490953" cy="234576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296209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and control the space charge losses with the higher intensity beam in MI and Recycler.</a:t>
            </a:r>
          </a:p>
          <a:p>
            <a:pPr lvl="1"/>
            <a:r>
              <a:rPr lang="en-US" dirty="0" smtClean="0"/>
              <a:t>In MI the collimators intercept most of these losses.</a:t>
            </a:r>
          </a:p>
          <a:p>
            <a:pPr lvl="1"/>
            <a:r>
              <a:rPr lang="en-US" dirty="0" smtClean="0"/>
              <a:t>One primary and two secondary collimators were installed</a:t>
            </a:r>
            <a:r>
              <a:rPr lang="en-US" dirty="0"/>
              <a:t> </a:t>
            </a:r>
            <a:r>
              <a:rPr lang="en-US" dirty="0" smtClean="0"/>
              <a:t>during the current shutdown in the Recycler. </a:t>
            </a:r>
          </a:p>
          <a:p>
            <a:r>
              <a:rPr lang="en-US" dirty="0" smtClean="0"/>
              <a:t>Realistic simulations(real apertures, magnet multipoles, space charge..) using SYNERGIA are under way.</a:t>
            </a:r>
          </a:p>
          <a:p>
            <a:pPr lvl="1"/>
            <a:r>
              <a:rPr lang="en-US" dirty="0" smtClean="0"/>
              <a:t>Comparing slip  stacking in PIP II to current</a:t>
            </a:r>
            <a:r>
              <a:rPr lang="en-US" dirty="0"/>
              <a:t> </a:t>
            </a:r>
            <a:r>
              <a:rPr lang="en-US" dirty="0" smtClean="0"/>
              <a:t>operations.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7370" y="6394450"/>
            <a:ext cx="2652692" cy="241300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Ioanis Kourbanis | DOE IPR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94450"/>
            <a:ext cx="497541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ECFF-F207-4C65-B9B5-95271AC2022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Booster injection girder for PIP II is the biggest item that we need to finalize the design.</a:t>
            </a:r>
          </a:p>
          <a:p>
            <a:r>
              <a:rPr lang="en-US" dirty="0" smtClean="0"/>
              <a:t>The progress that being made in Booster higher flux operations will help us understand most of the high intensity PIP II issues.</a:t>
            </a:r>
          </a:p>
          <a:p>
            <a:r>
              <a:rPr lang="en-US" dirty="0" smtClean="0"/>
              <a:t>We need to </a:t>
            </a:r>
            <a:r>
              <a:rPr lang="en-US" dirty="0" smtClean="0"/>
              <a:t>establish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plan for upgrading the MI RF </a:t>
            </a:r>
            <a:r>
              <a:rPr lang="en-US" dirty="0" smtClean="0"/>
              <a:t>power and finalize the design of the RR 53 MHz ASAP.</a:t>
            </a:r>
            <a:endParaRPr lang="en-US" dirty="0" smtClean="0"/>
          </a:p>
          <a:p>
            <a:r>
              <a:rPr lang="en-US" dirty="0" smtClean="0"/>
              <a:t>Loss control in MI/Recycler will continue to be a challenge.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11/15/2016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DOE IPR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78CA2-75EA-4F42-B0AF-FB097537354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 PIP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985090"/>
              </p:ext>
            </p:extLst>
          </p:nvPr>
        </p:nvGraphicFramePr>
        <p:xfrm>
          <a:off x="429419" y="992866"/>
          <a:ext cx="552291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3" imgW="5522219" imgH="3886070" progId="Word.Document.12">
                  <p:embed/>
                </p:oleObj>
              </mc:Choice>
              <mc:Fallback>
                <p:oleObj name="Document" r:id="rId3" imgW="5522219" imgH="388607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419" y="992866"/>
                        <a:ext cx="5522913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5015" y="1892164"/>
            <a:ext cx="31389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 II will 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higher </a:t>
            </a: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intensity and 33% higher frequency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the planned PIP </a:t>
            </a:r>
            <a:r>
              <a:rPr 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operations.</a:t>
            </a:r>
            <a:endParaRPr lang="en-US" sz="180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PIP flux FY17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2.3e17 </a:t>
            </a:r>
            <a:r>
              <a:rPr lang="en-US" sz="17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pph</a:t>
            </a:r>
            <a:endParaRPr lang="en-US" sz="17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PIP-II 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flux: 3.5e17pph</a:t>
            </a:r>
            <a:r>
              <a:rPr lang="en-US" sz="17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(15Hz)</a:t>
            </a:r>
          </a:p>
          <a:p>
            <a:r>
              <a:rPr lang="en-US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PIP-II flux: 4.6E17pph (20Hz)</a:t>
            </a:r>
            <a:endParaRPr lang="en-US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278234" y="1343558"/>
            <a:ext cx="1176672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8754" y="1831992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72130" y="2063626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124" y="2283452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34942" y="2496848"/>
            <a:ext cx="1063256" cy="276447"/>
          </a:xfrm>
          <a:prstGeom prst="ellipse">
            <a:avLst/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injection point at L11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injection girder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Space charge mitigation: painting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stripping foil system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H°, H- absorber</a:t>
            </a:r>
          </a:p>
          <a:p>
            <a:r>
              <a:rPr lang="en-US" dirty="0" smtClean="0"/>
              <a:t>RF capture</a:t>
            </a:r>
          </a:p>
          <a:p>
            <a:pPr lvl="1"/>
            <a:r>
              <a:rPr lang="en-US" dirty="0" smtClean="0"/>
              <a:t>Capture scheme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cavities</a:t>
            </a:r>
          </a:p>
          <a:p>
            <a:r>
              <a:rPr lang="en-US" dirty="0" smtClean="0"/>
              <a:t>Transition crossing</a:t>
            </a:r>
          </a:p>
          <a:p>
            <a:r>
              <a:rPr lang="en-US" dirty="0" smtClean="0"/>
              <a:t>Damper upgrades </a:t>
            </a:r>
            <a:endParaRPr lang="en-US" dirty="0"/>
          </a:p>
          <a:p>
            <a:pPr lvl="1"/>
            <a:r>
              <a:rPr lang="en-US" dirty="0" smtClean="0"/>
              <a:t>Longitudinal quad damping during transition</a:t>
            </a:r>
          </a:p>
          <a:p>
            <a:pPr lvl="1"/>
            <a:r>
              <a:rPr lang="en-US" dirty="0" smtClean="0"/>
              <a:t>Longitudinal coupled bunch mode damping at high field</a:t>
            </a:r>
          </a:p>
          <a:p>
            <a:pPr lvl="1"/>
            <a:r>
              <a:rPr lang="en-US" dirty="0" smtClean="0"/>
              <a:t>Transverse dampers for coupled bunch modes.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R&amp;D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Collimation system</a:t>
            </a:r>
          </a:p>
          <a:p>
            <a:pPr lvl="1"/>
            <a:r>
              <a:rPr lang="en-US" dirty="0" smtClean="0"/>
              <a:t>Evaluation of the present system w.r.t expected PIP II</a:t>
            </a:r>
          </a:p>
          <a:p>
            <a:r>
              <a:rPr lang="en-US" dirty="0" smtClean="0"/>
              <a:t>New shielding </a:t>
            </a:r>
            <a:r>
              <a:rPr lang="en-US" dirty="0" smtClean="0"/>
              <a:t>assessment</a:t>
            </a:r>
            <a:endParaRPr lang="en-US" dirty="0" smtClean="0"/>
          </a:p>
          <a:p>
            <a:r>
              <a:rPr lang="en-US" dirty="0" smtClean="0"/>
              <a:t>Beam quality at extraction</a:t>
            </a:r>
          </a:p>
          <a:p>
            <a:pPr lvl="1"/>
            <a:r>
              <a:rPr lang="en-US" dirty="0" smtClean="0"/>
              <a:t>Beam emittances and </a:t>
            </a:r>
            <a:r>
              <a:rPr lang="en-US" dirty="0" err="1" smtClean="0"/>
              <a:t>dp</a:t>
            </a:r>
            <a:r>
              <a:rPr lang="en-US" dirty="0" smtClean="0"/>
              <a:t>/p</a:t>
            </a: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Hz operation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GMPS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Pulsed systems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II Injection into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4" y="1147646"/>
            <a:ext cx="6497821" cy="4499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3356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953000"/>
            <a:ext cx="457200" cy="381000"/>
          </a:xfrm>
          <a:prstGeom prst="rect">
            <a:avLst/>
          </a:prstGeom>
          <a:noFill/>
          <a:ln w="38100" cap="flat" cmpd="sng" algn="ctr">
            <a:solidFill>
              <a:srgbClr val="0097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mtClean="0">
              <a:solidFill>
                <a:srgbClr val="004C97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4419600"/>
            <a:ext cx="457200" cy="381000"/>
          </a:xfrm>
          <a:prstGeom prst="rect">
            <a:avLst/>
          </a:prstGeom>
          <a:noFill/>
          <a:ln w="38100" cap="flat" cmpd="sng" algn="ctr">
            <a:solidFill>
              <a:srgbClr val="0097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mtClean="0">
              <a:solidFill>
                <a:srgbClr val="004C97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236542"/>
            <a:ext cx="3082556" cy="646331"/>
          </a:xfrm>
          <a:prstGeom prst="rect">
            <a:avLst/>
          </a:prstGeom>
          <a:solidFill>
            <a:srgbClr val="99D6E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Present injection point at L1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New injection point  at L11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44009" y="2492290"/>
            <a:ext cx="4547191" cy="1209487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Arrow Connector 12"/>
          <p:cNvCxnSpPr/>
          <p:nvPr/>
        </p:nvCxnSpPr>
        <p:spPr>
          <a:xfrm flipH="1">
            <a:off x="2356665" y="2796363"/>
            <a:ext cx="3434535" cy="120789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298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can enter either horizontally or </a:t>
            </a:r>
            <a:r>
              <a:rPr lang="en-US" dirty="0" smtClean="0"/>
              <a:t>vertically.</a:t>
            </a:r>
            <a:endParaRPr lang="en-US" dirty="0" smtClean="0"/>
          </a:p>
          <a:p>
            <a:r>
              <a:rPr lang="en-US" dirty="0" smtClean="0"/>
              <a:t>A new 3 bump system that take 800 MeV beam (2x stronger)</a:t>
            </a:r>
          </a:p>
          <a:p>
            <a:r>
              <a:rPr lang="en-US" dirty="0" smtClean="0"/>
              <a:t>Beam painting to mitigate space charge effects because of longer injection time (0.6 </a:t>
            </a:r>
            <a:r>
              <a:rPr lang="en-US" dirty="0" err="1" smtClean="0"/>
              <a:t>msec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Carbon foil for stripping (315 turns vs 15 turns)</a:t>
            </a:r>
          </a:p>
          <a:p>
            <a:pPr lvl="1"/>
            <a:r>
              <a:rPr lang="en-US" dirty="0" smtClean="0"/>
              <a:t>Lifetime effects</a:t>
            </a:r>
          </a:p>
          <a:p>
            <a:r>
              <a:rPr lang="en-US" dirty="0" smtClean="0"/>
              <a:t>New beam absorber for H° and H-</a:t>
            </a:r>
          </a:p>
          <a:p>
            <a:pPr lvl="1"/>
            <a:r>
              <a:rPr lang="en-US" dirty="0" smtClean="0"/>
              <a:t>Build inside a gradient magnet</a:t>
            </a:r>
          </a:p>
          <a:p>
            <a:pPr lvl="1"/>
            <a:r>
              <a:rPr lang="en-US" dirty="0" smtClean="0"/>
              <a:t>Design new stronger and shorter gradient magnet to make space for an absorber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about 2 years to finalize the design.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Booster injection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Injection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6" y="971550"/>
            <a:ext cx="6960900" cy="50593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46297" y="1389690"/>
            <a:ext cx="6393711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U</a:t>
            </a:r>
            <a:r>
              <a:rPr lang="en-US" sz="1400" dirty="0" smtClean="0"/>
              <a:t>sing </a:t>
            </a:r>
            <a:r>
              <a:rPr lang="en-US" sz="1400" dirty="0"/>
              <a:t>a three-bump chicane within the unmodified length of the long 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3275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 for injection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Ioanis Kourbanis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2101746"/>
            <a:ext cx="7789808" cy="3404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0602" y="1540701"/>
            <a:ext cx="65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New shorter gradient magnets; larger absorber outside the magnet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726478" y="1077238"/>
            <a:ext cx="13528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D. Johnson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3766</TotalTime>
  <Words>1398</Words>
  <Application>Microsoft Office PowerPoint</Application>
  <PresentationFormat>On-screen Show (4:3)</PresentationFormat>
  <Paragraphs>211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Wingdings</vt:lpstr>
      <vt:lpstr>Fermilab_PPT_090815</vt:lpstr>
      <vt:lpstr>FNAL_TemplateMac_060514</vt:lpstr>
      <vt:lpstr>Document</vt:lpstr>
      <vt:lpstr>PowerPoint Presentation</vt:lpstr>
      <vt:lpstr>Outline</vt:lpstr>
      <vt:lpstr>Booster in PIP II</vt:lpstr>
      <vt:lpstr>Booster R&amp;D </vt:lpstr>
      <vt:lpstr>R&amp;D (cont’d)</vt:lpstr>
      <vt:lpstr>PIP II Injection into Booster</vt:lpstr>
      <vt:lpstr>New Booster injection girder</vt:lpstr>
      <vt:lpstr>Vertical Injection Concept</vt:lpstr>
      <vt:lpstr>Alternative design for injection girder</vt:lpstr>
      <vt:lpstr>20 Hz operations</vt:lpstr>
      <vt:lpstr>Booster Magnets 20 Hz </vt:lpstr>
      <vt:lpstr>MI/RR Performance Requirements</vt:lpstr>
      <vt:lpstr>MI/RR Accelerator Issues</vt:lpstr>
      <vt:lpstr>Slip Stacking in the Recycler</vt:lpstr>
      <vt:lpstr>Present and Required MI RF Capabilities</vt:lpstr>
      <vt:lpstr>MI RF Options for higher power </vt:lpstr>
      <vt:lpstr>New RR RF Cavities </vt:lpstr>
      <vt:lpstr>Transition crossing</vt:lpstr>
      <vt:lpstr>MI Transition crossing simulations with a gamma-t jump</vt:lpstr>
      <vt:lpstr>Electron Cloud</vt:lpstr>
      <vt:lpstr>Loss control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Ioanis Kourbanis</cp:lastModifiedBy>
  <cp:revision>101</cp:revision>
  <cp:lastPrinted>2014-01-20T19:40:21Z</cp:lastPrinted>
  <dcterms:created xsi:type="dcterms:W3CDTF">2016-07-25T19:56:26Z</dcterms:created>
  <dcterms:modified xsi:type="dcterms:W3CDTF">2016-10-27T14:02:01Z</dcterms:modified>
</cp:coreProperties>
</file>