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41"/>
  </p:notesMasterIdLst>
  <p:handoutMasterIdLst>
    <p:handoutMasterId r:id="rId42"/>
  </p:handoutMasterIdLst>
  <p:sldIdLst>
    <p:sldId id="257" r:id="rId2"/>
    <p:sldId id="308" r:id="rId3"/>
    <p:sldId id="258" r:id="rId4"/>
    <p:sldId id="305" r:id="rId5"/>
    <p:sldId id="261" r:id="rId6"/>
    <p:sldId id="259" r:id="rId7"/>
    <p:sldId id="297" r:id="rId8"/>
    <p:sldId id="298" r:id="rId9"/>
    <p:sldId id="306" r:id="rId10"/>
    <p:sldId id="303" r:id="rId11"/>
    <p:sldId id="288" r:id="rId12"/>
    <p:sldId id="291" r:id="rId13"/>
    <p:sldId id="309" r:id="rId14"/>
    <p:sldId id="304" r:id="rId15"/>
    <p:sldId id="266" r:id="rId16"/>
    <p:sldId id="263" r:id="rId17"/>
    <p:sldId id="265" r:id="rId18"/>
    <p:sldId id="268" r:id="rId19"/>
    <p:sldId id="299" r:id="rId20"/>
    <p:sldId id="301" r:id="rId21"/>
    <p:sldId id="307" r:id="rId22"/>
    <p:sldId id="283" r:id="rId23"/>
    <p:sldId id="284" r:id="rId24"/>
    <p:sldId id="285" r:id="rId25"/>
    <p:sldId id="277" r:id="rId26"/>
    <p:sldId id="293" r:id="rId27"/>
    <p:sldId id="294" r:id="rId28"/>
    <p:sldId id="286" r:id="rId29"/>
    <p:sldId id="287" r:id="rId30"/>
    <p:sldId id="310" r:id="rId31"/>
    <p:sldId id="270" r:id="rId32"/>
    <p:sldId id="271" r:id="rId33"/>
    <p:sldId id="278" r:id="rId34"/>
    <p:sldId id="292" r:id="rId35"/>
    <p:sldId id="281" r:id="rId36"/>
    <p:sldId id="282" r:id="rId37"/>
    <p:sldId id="264" r:id="rId38"/>
    <p:sldId id="269" r:id="rId39"/>
    <p:sldId id="267" r:id="rId40"/>
  </p:sldIdLst>
  <p:sldSz cx="9144000" cy="6858000" type="screen4x3"/>
  <p:notesSz cx="6985000" cy="92837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M. Steimel x4826 09728N" initials="JMSx0"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6600"/>
    <a:srgbClr val="000000"/>
    <a:srgbClr val="404040"/>
    <a:srgbClr val="004C97"/>
    <a:srgbClr val="50504E"/>
    <a:srgbClr val="4E4E4E"/>
    <a:srgbClr val="63666A"/>
    <a:srgbClr val="99D6EA"/>
    <a:srgbClr val="50505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9" autoAdjust="0"/>
    <p:restoredTop sz="94660"/>
  </p:normalViewPr>
  <p:slideViewPr>
    <p:cSldViewPr snapToGrid="0" snapToObjects="1" showGuides="1">
      <p:cViewPr varScale="1">
        <p:scale>
          <a:sx n="229" d="100"/>
          <a:sy n="229" d="100"/>
        </p:scale>
        <p:origin x="1656" y="19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sorterViewPr>
    <p:cViewPr>
      <p:scale>
        <a:sx n="200" d="100"/>
        <a:sy n="200" d="100"/>
      </p:scale>
      <p:origin x="0" y="12192"/>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4%20Channel%20Upconverter\Rev%20C\Documents\PIP-II%204-Channel%20Upconverter%20Measurements%20(Rev%20C).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4%20Channel%20Upconverter\Rev%20C\Documents\PIP-II%204-Channel%20Upconverter%20Measurements%20(Rev%20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8%20Channel%20Downconverter\PIP-II%208%20Ch%20Receiver%20Rev%20A%20Measuremen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beamssrv1.fnal.gov\rf.bd\Projects\LLRF\Components\Hardware\Chassis%20Modules\PIP-II%208%20Channel%20Downconverter\PIP-II%208%20Ch%20Receiver%20Rev%20A%20Measuremen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RF Output vs IF Input</a:t>
            </a:r>
          </a:p>
        </c:rich>
      </c:tx>
      <c:layout/>
      <c:overlay val="0"/>
      <c:spPr>
        <a:noFill/>
        <a:ln>
          <a:noFill/>
        </a:ln>
        <a:effectLst/>
      </c:spPr>
    </c:title>
    <c:autoTitleDeleted val="0"/>
    <c:plotArea>
      <c:layout>
        <c:manualLayout>
          <c:layoutTarget val="inner"/>
          <c:xMode val="edge"/>
          <c:yMode val="edge"/>
          <c:x val="0.100573042773485"/>
          <c:y val="0.196811449291714"/>
          <c:w val="0.795640964892482"/>
          <c:h val="0.667081341015994"/>
        </c:manualLayout>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'[PIP-II 4-Channel Upconverter Measurements (Rev C).xlsx]Sheet1'!$B$1104:$B$1121</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C).xlsx]Sheet1'!$F$1104:$F$1121</c:f>
              <c:numCache>
                <c:formatCode>General</c:formatCode>
                <c:ptCount val="18"/>
                <c:pt idx="0">
                  <c:v>-0.58</c:v>
                </c:pt>
                <c:pt idx="1">
                  <c:v>0.44</c:v>
                </c:pt>
                <c:pt idx="2">
                  <c:v>1.48</c:v>
                </c:pt>
                <c:pt idx="3">
                  <c:v>2.46</c:v>
                </c:pt>
                <c:pt idx="4">
                  <c:v>3.42</c:v>
                </c:pt>
                <c:pt idx="5">
                  <c:v>4.44</c:v>
                </c:pt>
                <c:pt idx="6">
                  <c:v>5.42</c:v>
                </c:pt>
                <c:pt idx="7">
                  <c:v>6.44</c:v>
                </c:pt>
                <c:pt idx="8">
                  <c:v>7.42</c:v>
                </c:pt>
                <c:pt idx="9">
                  <c:v>8.43</c:v>
                </c:pt>
                <c:pt idx="10">
                  <c:v>9.43</c:v>
                </c:pt>
                <c:pt idx="11">
                  <c:v>10.42</c:v>
                </c:pt>
                <c:pt idx="12">
                  <c:v>11.41</c:v>
                </c:pt>
                <c:pt idx="13">
                  <c:v>12.38</c:v>
                </c:pt>
                <c:pt idx="14">
                  <c:v>13.36</c:v>
                </c:pt>
                <c:pt idx="15">
                  <c:v>14.29</c:v>
                </c:pt>
                <c:pt idx="16">
                  <c:v>15.12</c:v>
                </c:pt>
                <c:pt idx="17">
                  <c:v>15.72</c:v>
                </c:pt>
              </c:numCache>
            </c:numRef>
          </c:yVal>
          <c:smooth val="1"/>
          <c:extLst xmlns:c16r2="http://schemas.microsoft.com/office/drawing/2015/06/chart">
            <c:ext xmlns:c16="http://schemas.microsoft.com/office/drawing/2014/chart" uri="{C3380CC4-5D6E-409C-BE32-E72D297353CC}">
              <c16:uniqueId val="{00000000-6649-4013-ADDC-D2650076B843}"/>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'[PIP-II 4-Channel Upconverter Measurements (Rev C).xlsx]Sheet1'!$B$1125:$B$1142</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C).xlsx]Sheet1'!$F$1125:$F$1142</c:f>
              <c:numCache>
                <c:formatCode>General</c:formatCode>
                <c:ptCount val="18"/>
                <c:pt idx="0">
                  <c:v>-1.17</c:v>
                </c:pt>
                <c:pt idx="1">
                  <c:v>-0.15</c:v>
                </c:pt>
                <c:pt idx="2">
                  <c:v>0.89</c:v>
                </c:pt>
                <c:pt idx="3">
                  <c:v>1.88</c:v>
                </c:pt>
                <c:pt idx="4">
                  <c:v>2.85</c:v>
                </c:pt>
                <c:pt idx="5">
                  <c:v>3.86</c:v>
                </c:pt>
                <c:pt idx="6">
                  <c:v>4.85</c:v>
                </c:pt>
                <c:pt idx="7">
                  <c:v>5.87</c:v>
                </c:pt>
                <c:pt idx="8">
                  <c:v>6.85</c:v>
                </c:pt>
                <c:pt idx="9">
                  <c:v>7.87</c:v>
                </c:pt>
                <c:pt idx="10">
                  <c:v>8.870000000000002</c:v>
                </c:pt>
                <c:pt idx="11">
                  <c:v>9.86</c:v>
                </c:pt>
                <c:pt idx="12">
                  <c:v>10.86</c:v>
                </c:pt>
                <c:pt idx="13">
                  <c:v>11.83</c:v>
                </c:pt>
                <c:pt idx="14">
                  <c:v>12.82</c:v>
                </c:pt>
                <c:pt idx="15">
                  <c:v>13.74</c:v>
                </c:pt>
                <c:pt idx="16">
                  <c:v>14.54</c:v>
                </c:pt>
                <c:pt idx="17">
                  <c:v>15.16</c:v>
                </c:pt>
              </c:numCache>
            </c:numRef>
          </c:yVal>
          <c:smooth val="1"/>
          <c:extLst xmlns:c16r2="http://schemas.microsoft.com/office/drawing/2015/06/chart">
            <c:ext xmlns:c16="http://schemas.microsoft.com/office/drawing/2014/chart" uri="{C3380CC4-5D6E-409C-BE32-E72D297353CC}">
              <c16:uniqueId val="{00000001-6649-4013-ADDC-D2650076B843}"/>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'[PIP-II 4-Channel Upconverter Measurements (Rev C).xlsx]Sheet1'!$B$1146:$B$1163</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C).xlsx]Sheet1'!$F$1146:$F$1163</c:f>
              <c:numCache>
                <c:formatCode>General</c:formatCode>
                <c:ptCount val="18"/>
                <c:pt idx="0">
                  <c:v>-1.5</c:v>
                </c:pt>
                <c:pt idx="1">
                  <c:v>-0.48</c:v>
                </c:pt>
                <c:pt idx="2">
                  <c:v>0.57</c:v>
                </c:pt>
                <c:pt idx="3">
                  <c:v>1.54</c:v>
                </c:pt>
                <c:pt idx="4">
                  <c:v>2.53</c:v>
                </c:pt>
                <c:pt idx="5">
                  <c:v>3.54</c:v>
                </c:pt>
                <c:pt idx="6">
                  <c:v>4.53</c:v>
                </c:pt>
                <c:pt idx="7">
                  <c:v>5.55</c:v>
                </c:pt>
                <c:pt idx="8">
                  <c:v>6.53</c:v>
                </c:pt>
                <c:pt idx="9">
                  <c:v>7.54</c:v>
                </c:pt>
                <c:pt idx="10">
                  <c:v>8.55</c:v>
                </c:pt>
                <c:pt idx="11">
                  <c:v>9.530000000000001</c:v>
                </c:pt>
                <c:pt idx="12">
                  <c:v>10.51</c:v>
                </c:pt>
                <c:pt idx="13">
                  <c:v>11.48</c:v>
                </c:pt>
                <c:pt idx="14">
                  <c:v>12.47</c:v>
                </c:pt>
                <c:pt idx="15">
                  <c:v>13.39</c:v>
                </c:pt>
                <c:pt idx="16">
                  <c:v>14.19</c:v>
                </c:pt>
                <c:pt idx="17">
                  <c:v>14.84</c:v>
                </c:pt>
              </c:numCache>
            </c:numRef>
          </c:yVal>
          <c:smooth val="1"/>
          <c:extLst xmlns:c16r2="http://schemas.microsoft.com/office/drawing/2015/06/chart">
            <c:ext xmlns:c16="http://schemas.microsoft.com/office/drawing/2014/chart" uri="{C3380CC4-5D6E-409C-BE32-E72D297353CC}">
              <c16:uniqueId val="{00000002-6649-4013-ADDC-D2650076B843}"/>
            </c:ext>
          </c:extLst>
        </c:ser>
        <c:dLbls>
          <c:showLegendKey val="0"/>
          <c:showVal val="0"/>
          <c:showCatName val="0"/>
          <c:showSerName val="0"/>
          <c:showPercent val="0"/>
          <c:showBubbleSize val="0"/>
        </c:dLbls>
        <c:axId val="2094274688"/>
        <c:axId val="2094283072"/>
      </c:scatterChart>
      <c:valAx>
        <c:axId val="2094274688"/>
        <c:scaling>
          <c:orientation val="minMax"/>
          <c:min val="-15.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20 MHz IF Input (dBm) </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094283072"/>
        <c:crossesAt val="-2.0"/>
        <c:crossBetween val="midCat"/>
      </c:valAx>
      <c:valAx>
        <c:axId val="2094283072"/>
        <c:scaling>
          <c:orientation val="minMax"/>
          <c:max val="16.0"/>
          <c:min val="-2.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RF Output (dBm)</a:t>
                </a:r>
              </a:p>
            </c:rich>
          </c:tx>
          <c:layout>
            <c:manualLayout>
              <c:xMode val="edge"/>
              <c:yMode val="edge"/>
              <c:x val="0.0"/>
              <c:y val="0.31904133385726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094274688"/>
        <c:crossesAt val="-15.0"/>
        <c:crossBetween val="midCat"/>
      </c:valAx>
      <c:spPr>
        <a:noFill/>
        <a:ln>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mn-lt"/>
                <a:ea typeface="+mn-ea"/>
                <a:cs typeface="+mn-cs"/>
              </a:defRPr>
            </a:pPr>
            <a:r>
              <a:rPr lang="en-US" sz="1000">
                <a:solidFill>
                  <a:schemeClr val="tx1"/>
                </a:solidFill>
              </a:rPr>
              <a:t>RF Output Linearity</a:t>
            </a:r>
          </a:p>
        </c:rich>
      </c:tx>
      <c:layout/>
      <c:overlay val="0"/>
      <c:spPr>
        <a:noFill/>
        <a:ln>
          <a:noFill/>
        </a:ln>
        <a:effectLst/>
      </c:spPr>
    </c:title>
    <c:autoTitleDeleted val="0"/>
    <c:plotArea>
      <c:layout>
        <c:manualLayout>
          <c:layoutTarget val="inner"/>
          <c:xMode val="edge"/>
          <c:yMode val="edge"/>
          <c:x val="0.127053390658163"/>
          <c:y val="0.149414360982142"/>
          <c:w val="0.642404174732093"/>
          <c:h val="0.735058836799744"/>
        </c:manualLayout>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'[PIP-II 4-Channel Upconverter Measurements (Rev C).xlsx]Sheet1'!$B$1104:$B$1121</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C).xlsx]Sheet1'!$H$1104:$H$1121</c:f>
              <c:numCache>
                <c:formatCode>General</c:formatCode>
                <c:ptCount val="18"/>
                <c:pt idx="0">
                  <c:v>0.0</c:v>
                </c:pt>
                <c:pt idx="1">
                  <c:v>0.229993617744662</c:v>
                </c:pt>
                <c:pt idx="2">
                  <c:v>0.688395157906629</c:v>
                </c:pt>
                <c:pt idx="3">
                  <c:v>0.459458264847301</c:v>
                </c:pt>
                <c:pt idx="4">
                  <c:v>0.0</c:v>
                </c:pt>
                <c:pt idx="5">
                  <c:v>0.229993617744662</c:v>
                </c:pt>
                <c:pt idx="6">
                  <c:v>0.0</c:v>
                </c:pt>
                <c:pt idx="7">
                  <c:v>0.229993617744662</c:v>
                </c:pt>
                <c:pt idx="8">
                  <c:v>0.0</c:v>
                </c:pt>
                <c:pt idx="9">
                  <c:v>0.115063006349481</c:v>
                </c:pt>
                <c:pt idx="10">
                  <c:v>0.115063006349492</c:v>
                </c:pt>
                <c:pt idx="11">
                  <c:v>0.0</c:v>
                </c:pt>
                <c:pt idx="12">
                  <c:v>-0.115195553816849</c:v>
                </c:pt>
                <c:pt idx="13">
                  <c:v>-0.461579027839498</c:v>
                </c:pt>
                <c:pt idx="14">
                  <c:v>-0.693166885180463</c:v>
                </c:pt>
                <c:pt idx="15">
                  <c:v>-1.507936657269151</c:v>
                </c:pt>
                <c:pt idx="16">
                  <c:v>-3.514216667934389</c:v>
                </c:pt>
                <c:pt idx="17">
                  <c:v>-8.3926914021204</c:v>
                </c:pt>
              </c:numCache>
            </c:numRef>
          </c:yVal>
          <c:smooth val="1"/>
          <c:extLst xmlns:c16r2="http://schemas.microsoft.com/office/drawing/2015/06/chart">
            <c:ext xmlns:c16="http://schemas.microsoft.com/office/drawing/2014/chart" uri="{C3380CC4-5D6E-409C-BE32-E72D297353CC}">
              <c16:uniqueId val="{00000000-C4CF-4E4B-A687-4EECD30E2BBE}"/>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'[PIP-II 4-Channel Upconverter Measurements (Rev C).xlsx]Sheet1'!$B$1125:$B$1142</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C).xlsx]Sheet1'!$H$1125:$H$1142</c:f>
              <c:numCache>
                <c:formatCode>General</c:formatCode>
                <c:ptCount val="18"/>
                <c:pt idx="0">
                  <c:v>0.0</c:v>
                </c:pt>
                <c:pt idx="1">
                  <c:v>0.229993617744662</c:v>
                </c:pt>
                <c:pt idx="2">
                  <c:v>0.688395157906607</c:v>
                </c:pt>
                <c:pt idx="3">
                  <c:v>0.573992604704321</c:v>
                </c:pt>
                <c:pt idx="4">
                  <c:v>0.229993617744673</c:v>
                </c:pt>
                <c:pt idx="5">
                  <c:v>0.344791986523163</c:v>
                </c:pt>
                <c:pt idx="6">
                  <c:v>0.229993617744684</c:v>
                </c:pt>
                <c:pt idx="7">
                  <c:v>0.45945826484729</c:v>
                </c:pt>
                <c:pt idx="8">
                  <c:v>0.229993617744662</c:v>
                </c:pt>
                <c:pt idx="9">
                  <c:v>0.459458264847312</c:v>
                </c:pt>
                <c:pt idx="10">
                  <c:v>0.45945826484729</c:v>
                </c:pt>
                <c:pt idx="11">
                  <c:v>0.344791986523152</c:v>
                </c:pt>
                <c:pt idx="12">
                  <c:v>0.344791986523152</c:v>
                </c:pt>
                <c:pt idx="13">
                  <c:v>0.0</c:v>
                </c:pt>
                <c:pt idx="14">
                  <c:v>-0.115195553816894</c:v>
                </c:pt>
                <c:pt idx="15">
                  <c:v>-1.041550052821383</c:v>
                </c:pt>
                <c:pt idx="16">
                  <c:v>-3.395110098237142</c:v>
                </c:pt>
                <c:pt idx="17">
                  <c:v>-8.01896208818904</c:v>
                </c:pt>
              </c:numCache>
            </c:numRef>
          </c:yVal>
          <c:smooth val="1"/>
          <c:extLst xmlns:c16r2="http://schemas.microsoft.com/office/drawing/2015/06/chart">
            <c:ext xmlns:c16="http://schemas.microsoft.com/office/drawing/2014/chart" uri="{C3380CC4-5D6E-409C-BE32-E72D297353CC}">
              <c16:uniqueId val="{00000001-C4CF-4E4B-A687-4EECD30E2BBE}"/>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'[PIP-II 4-Channel Upconverter Measurements (Rev C).xlsx]Sheet1'!$B$1146:$B$1163</c:f>
              <c:numCache>
                <c:formatCode>General</c:formatCode>
                <c:ptCount val="18"/>
                <c:pt idx="0">
                  <c:v>-15.0</c:v>
                </c:pt>
                <c:pt idx="1">
                  <c:v>-14.0</c:v>
                </c:pt>
                <c:pt idx="2">
                  <c:v>-13.0</c:v>
                </c:pt>
                <c:pt idx="3">
                  <c:v>-12.0</c:v>
                </c:pt>
                <c:pt idx="4">
                  <c:v>-11.0</c:v>
                </c:pt>
                <c:pt idx="5">
                  <c:v>-10.0</c:v>
                </c:pt>
                <c:pt idx="6">
                  <c:v>-9.0</c:v>
                </c:pt>
                <c:pt idx="7">
                  <c:v>-8.0</c:v>
                </c:pt>
                <c:pt idx="8">
                  <c:v>-7.0</c:v>
                </c:pt>
                <c:pt idx="9">
                  <c:v>-6.0</c:v>
                </c:pt>
                <c:pt idx="10">
                  <c:v>-5.0</c:v>
                </c:pt>
                <c:pt idx="11">
                  <c:v>-4.0</c:v>
                </c:pt>
                <c:pt idx="12">
                  <c:v>-3.0</c:v>
                </c:pt>
                <c:pt idx="13">
                  <c:v>-2.0</c:v>
                </c:pt>
                <c:pt idx="14">
                  <c:v>-1.0</c:v>
                </c:pt>
                <c:pt idx="15">
                  <c:v>0.0</c:v>
                </c:pt>
                <c:pt idx="16">
                  <c:v>1.0</c:v>
                </c:pt>
                <c:pt idx="17">
                  <c:v>2.0</c:v>
                </c:pt>
              </c:numCache>
            </c:numRef>
          </c:xVal>
          <c:yVal>
            <c:numRef>
              <c:f>'[PIP-II 4-Channel Upconverter Measurements (Rev C).xlsx]Sheet1'!$H$1146:$H$1163</c:f>
              <c:numCache>
                <c:formatCode>General</c:formatCode>
                <c:ptCount val="18"/>
                <c:pt idx="0">
                  <c:v>0.0</c:v>
                </c:pt>
                <c:pt idx="1">
                  <c:v>0.229993617744662</c:v>
                </c:pt>
                <c:pt idx="2">
                  <c:v>0.802666076091851</c:v>
                </c:pt>
                <c:pt idx="3">
                  <c:v>0.459458264847301</c:v>
                </c:pt>
                <c:pt idx="4">
                  <c:v>0.344791986523152</c:v>
                </c:pt>
                <c:pt idx="5">
                  <c:v>0.459458264847301</c:v>
                </c:pt>
                <c:pt idx="6">
                  <c:v>0.344791986523141</c:v>
                </c:pt>
                <c:pt idx="7">
                  <c:v>0.57399260470431</c:v>
                </c:pt>
                <c:pt idx="8">
                  <c:v>0.344791986523163</c:v>
                </c:pt>
                <c:pt idx="9">
                  <c:v>0.459458264847301</c:v>
                </c:pt>
                <c:pt idx="10">
                  <c:v>0.573992604704354</c:v>
                </c:pt>
                <c:pt idx="11">
                  <c:v>0.344791986523152</c:v>
                </c:pt>
                <c:pt idx="12">
                  <c:v>0.11506300634947</c:v>
                </c:pt>
                <c:pt idx="13">
                  <c:v>-0.23052380778994</c:v>
                </c:pt>
                <c:pt idx="14">
                  <c:v>-0.345984914783903</c:v>
                </c:pt>
                <c:pt idx="15">
                  <c:v>-1.274474881453091</c:v>
                </c:pt>
                <c:pt idx="16">
                  <c:v>-3.633460443104218</c:v>
                </c:pt>
                <c:pt idx="17">
                  <c:v>-7.89467222298288</c:v>
                </c:pt>
              </c:numCache>
            </c:numRef>
          </c:yVal>
          <c:smooth val="1"/>
          <c:extLst xmlns:c16r2="http://schemas.microsoft.com/office/drawing/2015/06/chart">
            <c:ext xmlns:c16="http://schemas.microsoft.com/office/drawing/2014/chart" uri="{C3380CC4-5D6E-409C-BE32-E72D297353CC}">
              <c16:uniqueId val="{00000002-C4CF-4E4B-A687-4EECD30E2BBE}"/>
            </c:ext>
          </c:extLst>
        </c:ser>
        <c:dLbls>
          <c:showLegendKey val="0"/>
          <c:showVal val="0"/>
          <c:showCatName val="0"/>
          <c:showSerName val="0"/>
          <c:showPercent val="0"/>
          <c:showBubbleSize val="0"/>
        </c:dLbls>
        <c:axId val="2093443264"/>
        <c:axId val="2093452224"/>
      </c:scatterChart>
      <c:valAx>
        <c:axId val="2093443264"/>
        <c:scaling>
          <c:orientation val="minMax"/>
          <c:min val="-1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20 MHz IF </a:t>
                </a:r>
                <a:r>
                  <a:rPr lang="en-US" dirty="0"/>
                  <a:t>Input (</a:t>
                </a:r>
                <a:r>
                  <a:rPr lang="en-US" dirty="0" err="1"/>
                  <a:t>dBm</a:t>
                </a:r>
                <a:r>
                  <a:rPr lang="en-US" dirty="0"/>
                  <a:t>)</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3452224"/>
        <c:crossesAt val="-10.0"/>
        <c:crossBetween val="midCat"/>
      </c:valAx>
      <c:valAx>
        <c:axId val="2093452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Error (Volts)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3443264"/>
        <c:crossesAt val="-15.0"/>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IF Output vs RF Input</a:t>
            </a:r>
          </a:p>
        </c:rich>
      </c:tx>
      <c:layout/>
      <c:overlay val="0"/>
      <c:spPr>
        <a:noFill/>
        <a:ln>
          <a:noFill/>
        </a:ln>
        <a:effectLst/>
      </c:spPr>
    </c:title>
    <c:autoTitleDeleted val="0"/>
    <c:plotArea>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Sheet1!$A$350:$A$375</c:f>
              <c:numCache>
                <c:formatCode>General</c:formatCode>
                <c:ptCount val="26"/>
                <c:pt idx="0">
                  <c:v>-10.02</c:v>
                </c:pt>
                <c:pt idx="1">
                  <c:v>-9.02</c:v>
                </c:pt>
                <c:pt idx="2">
                  <c:v>-8.02</c:v>
                </c:pt>
                <c:pt idx="3">
                  <c:v>-7.04</c:v>
                </c:pt>
                <c:pt idx="4">
                  <c:v>-6.03</c:v>
                </c:pt>
                <c:pt idx="5">
                  <c:v>-5.05</c:v>
                </c:pt>
                <c:pt idx="6">
                  <c:v>-4.03</c:v>
                </c:pt>
                <c:pt idx="7">
                  <c:v>-3.0</c:v>
                </c:pt>
                <c:pt idx="8">
                  <c:v>-2.03</c:v>
                </c:pt>
                <c:pt idx="9">
                  <c:v>-1.02</c:v>
                </c:pt>
                <c:pt idx="10">
                  <c:v>-0.02</c:v>
                </c:pt>
                <c:pt idx="11">
                  <c:v>0.96</c:v>
                </c:pt>
                <c:pt idx="12">
                  <c:v>1.97</c:v>
                </c:pt>
                <c:pt idx="13">
                  <c:v>2.97</c:v>
                </c:pt>
                <c:pt idx="14">
                  <c:v>3.96</c:v>
                </c:pt>
                <c:pt idx="15">
                  <c:v>4.96</c:v>
                </c:pt>
                <c:pt idx="16">
                  <c:v>6.37</c:v>
                </c:pt>
                <c:pt idx="17">
                  <c:v>7.31</c:v>
                </c:pt>
                <c:pt idx="18">
                  <c:v>8.32</c:v>
                </c:pt>
                <c:pt idx="19">
                  <c:v>9.27</c:v>
                </c:pt>
                <c:pt idx="20">
                  <c:v>10.28</c:v>
                </c:pt>
                <c:pt idx="21">
                  <c:v>11.26</c:v>
                </c:pt>
                <c:pt idx="22">
                  <c:v>12.24</c:v>
                </c:pt>
                <c:pt idx="23">
                  <c:v>13.23</c:v>
                </c:pt>
                <c:pt idx="24">
                  <c:v>14.22</c:v>
                </c:pt>
                <c:pt idx="25">
                  <c:v>15.24</c:v>
                </c:pt>
              </c:numCache>
            </c:numRef>
          </c:xVal>
          <c:yVal>
            <c:numRef>
              <c:f>Sheet1!$B$350:$B$375</c:f>
              <c:numCache>
                <c:formatCode>General</c:formatCode>
                <c:ptCount val="26"/>
                <c:pt idx="0">
                  <c:v>-11.77</c:v>
                </c:pt>
                <c:pt idx="1">
                  <c:v>-10.76</c:v>
                </c:pt>
                <c:pt idx="2">
                  <c:v>-9.77</c:v>
                </c:pt>
                <c:pt idx="3">
                  <c:v>-8.77</c:v>
                </c:pt>
                <c:pt idx="4">
                  <c:v>-7.77</c:v>
                </c:pt>
                <c:pt idx="5">
                  <c:v>-6.78</c:v>
                </c:pt>
                <c:pt idx="6">
                  <c:v>-5.78</c:v>
                </c:pt>
                <c:pt idx="7">
                  <c:v>-4.76</c:v>
                </c:pt>
                <c:pt idx="8">
                  <c:v>-3.79</c:v>
                </c:pt>
                <c:pt idx="9">
                  <c:v>-2.78</c:v>
                </c:pt>
                <c:pt idx="10">
                  <c:v>-1.78</c:v>
                </c:pt>
                <c:pt idx="11">
                  <c:v>-0.8</c:v>
                </c:pt>
                <c:pt idx="12">
                  <c:v>0.22</c:v>
                </c:pt>
                <c:pt idx="13">
                  <c:v>1.21</c:v>
                </c:pt>
                <c:pt idx="14">
                  <c:v>2.21</c:v>
                </c:pt>
                <c:pt idx="15">
                  <c:v>3.21</c:v>
                </c:pt>
                <c:pt idx="16">
                  <c:v>4.609999999999998</c:v>
                </c:pt>
                <c:pt idx="17">
                  <c:v>5.56</c:v>
                </c:pt>
                <c:pt idx="18">
                  <c:v>6.56</c:v>
                </c:pt>
                <c:pt idx="19">
                  <c:v>7.49</c:v>
                </c:pt>
                <c:pt idx="20">
                  <c:v>8.45</c:v>
                </c:pt>
                <c:pt idx="21">
                  <c:v>9.280000000000001</c:v>
                </c:pt>
                <c:pt idx="22">
                  <c:v>9.83</c:v>
                </c:pt>
                <c:pt idx="23">
                  <c:v>9.729999999999998</c:v>
                </c:pt>
                <c:pt idx="24">
                  <c:v>9.36</c:v>
                </c:pt>
                <c:pt idx="25">
                  <c:v>9.08</c:v>
                </c:pt>
              </c:numCache>
            </c:numRef>
          </c:yVal>
          <c:smooth val="1"/>
          <c:extLst xmlns:c16r2="http://schemas.microsoft.com/office/drawing/2015/06/chart">
            <c:ext xmlns:c16="http://schemas.microsoft.com/office/drawing/2014/chart" uri="{C3380CC4-5D6E-409C-BE32-E72D297353CC}">
              <c16:uniqueId val="{00000000-AB7B-46DD-BB76-65E2D5D48079}"/>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Sheet1!$A$412:$A$437</c:f>
              <c:numCache>
                <c:formatCode>General</c:formatCode>
                <c:ptCount val="26"/>
                <c:pt idx="0">
                  <c:v>-9.98</c:v>
                </c:pt>
                <c:pt idx="1">
                  <c:v>-9.0</c:v>
                </c:pt>
                <c:pt idx="2">
                  <c:v>-8.0</c:v>
                </c:pt>
                <c:pt idx="3">
                  <c:v>-7.01</c:v>
                </c:pt>
                <c:pt idx="4">
                  <c:v>-6.03</c:v>
                </c:pt>
                <c:pt idx="5">
                  <c:v>-5.06</c:v>
                </c:pt>
                <c:pt idx="6">
                  <c:v>-3.94</c:v>
                </c:pt>
                <c:pt idx="7">
                  <c:v>-2.95</c:v>
                </c:pt>
                <c:pt idx="8">
                  <c:v>-1.95</c:v>
                </c:pt>
                <c:pt idx="9">
                  <c:v>-0.99</c:v>
                </c:pt>
                <c:pt idx="10">
                  <c:v>0.01</c:v>
                </c:pt>
                <c:pt idx="11">
                  <c:v>1.0</c:v>
                </c:pt>
                <c:pt idx="12">
                  <c:v>1.99</c:v>
                </c:pt>
                <c:pt idx="13">
                  <c:v>2.99</c:v>
                </c:pt>
                <c:pt idx="14">
                  <c:v>3.98</c:v>
                </c:pt>
                <c:pt idx="15">
                  <c:v>4.98</c:v>
                </c:pt>
                <c:pt idx="16">
                  <c:v>6.3</c:v>
                </c:pt>
                <c:pt idx="17">
                  <c:v>7.29</c:v>
                </c:pt>
                <c:pt idx="18">
                  <c:v>8.26</c:v>
                </c:pt>
                <c:pt idx="19">
                  <c:v>9.25</c:v>
                </c:pt>
                <c:pt idx="20">
                  <c:v>10.24</c:v>
                </c:pt>
                <c:pt idx="21">
                  <c:v>11.23</c:v>
                </c:pt>
                <c:pt idx="22">
                  <c:v>12.19</c:v>
                </c:pt>
                <c:pt idx="23">
                  <c:v>13.18</c:v>
                </c:pt>
                <c:pt idx="24">
                  <c:v>14.15</c:v>
                </c:pt>
                <c:pt idx="25">
                  <c:v>15.15</c:v>
                </c:pt>
              </c:numCache>
            </c:numRef>
          </c:xVal>
          <c:yVal>
            <c:numRef>
              <c:f>Sheet1!$B$412:$B$437</c:f>
              <c:numCache>
                <c:formatCode>General</c:formatCode>
                <c:ptCount val="26"/>
                <c:pt idx="0">
                  <c:v>-12.03</c:v>
                </c:pt>
                <c:pt idx="1">
                  <c:v>-11.04</c:v>
                </c:pt>
                <c:pt idx="2">
                  <c:v>-10.05</c:v>
                </c:pt>
                <c:pt idx="3">
                  <c:v>-9.05</c:v>
                </c:pt>
                <c:pt idx="4">
                  <c:v>-8.06</c:v>
                </c:pt>
                <c:pt idx="5">
                  <c:v>-7.07</c:v>
                </c:pt>
                <c:pt idx="6">
                  <c:v>-5.97</c:v>
                </c:pt>
                <c:pt idx="7">
                  <c:v>-4.98</c:v>
                </c:pt>
                <c:pt idx="8">
                  <c:v>-3.98</c:v>
                </c:pt>
                <c:pt idx="9">
                  <c:v>-3.01</c:v>
                </c:pt>
                <c:pt idx="10">
                  <c:v>-2.02</c:v>
                </c:pt>
                <c:pt idx="11">
                  <c:v>-1.0</c:v>
                </c:pt>
                <c:pt idx="12">
                  <c:v>0.0</c:v>
                </c:pt>
                <c:pt idx="13">
                  <c:v>0.99</c:v>
                </c:pt>
                <c:pt idx="14">
                  <c:v>1.98</c:v>
                </c:pt>
                <c:pt idx="15">
                  <c:v>2.99</c:v>
                </c:pt>
                <c:pt idx="16">
                  <c:v>4.35</c:v>
                </c:pt>
                <c:pt idx="17">
                  <c:v>5.34</c:v>
                </c:pt>
                <c:pt idx="18">
                  <c:v>6.33</c:v>
                </c:pt>
                <c:pt idx="19">
                  <c:v>7.33</c:v>
                </c:pt>
                <c:pt idx="20">
                  <c:v>8.370000000000002</c:v>
                </c:pt>
                <c:pt idx="21">
                  <c:v>9.55</c:v>
                </c:pt>
                <c:pt idx="22">
                  <c:v>10.58</c:v>
                </c:pt>
                <c:pt idx="23">
                  <c:v>11.42</c:v>
                </c:pt>
                <c:pt idx="24">
                  <c:v>12.02</c:v>
                </c:pt>
                <c:pt idx="25">
                  <c:v>12.48</c:v>
                </c:pt>
              </c:numCache>
            </c:numRef>
          </c:yVal>
          <c:smooth val="1"/>
          <c:extLst xmlns:c16r2="http://schemas.microsoft.com/office/drawing/2015/06/chart">
            <c:ext xmlns:c16="http://schemas.microsoft.com/office/drawing/2014/chart" uri="{C3380CC4-5D6E-409C-BE32-E72D297353CC}">
              <c16:uniqueId val="{00000001-AB7B-46DD-BB76-65E2D5D48079}"/>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Sheet1!$A$474:$A$499</c:f>
              <c:numCache>
                <c:formatCode>General</c:formatCode>
                <c:ptCount val="26"/>
                <c:pt idx="0">
                  <c:v>-9.95</c:v>
                </c:pt>
                <c:pt idx="1">
                  <c:v>-8.98</c:v>
                </c:pt>
                <c:pt idx="2">
                  <c:v>-7.99</c:v>
                </c:pt>
                <c:pt idx="3">
                  <c:v>-7.01</c:v>
                </c:pt>
                <c:pt idx="4">
                  <c:v>-6.0</c:v>
                </c:pt>
                <c:pt idx="5">
                  <c:v>-5.03</c:v>
                </c:pt>
                <c:pt idx="6">
                  <c:v>-3.94</c:v>
                </c:pt>
                <c:pt idx="7">
                  <c:v>-2.94</c:v>
                </c:pt>
                <c:pt idx="8">
                  <c:v>-1.97</c:v>
                </c:pt>
                <c:pt idx="9">
                  <c:v>-0.97</c:v>
                </c:pt>
                <c:pt idx="10">
                  <c:v>0.02</c:v>
                </c:pt>
                <c:pt idx="11">
                  <c:v>1.02</c:v>
                </c:pt>
                <c:pt idx="12">
                  <c:v>2.0</c:v>
                </c:pt>
                <c:pt idx="13">
                  <c:v>2.99</c:v>
                </c:pt>
                <c:pt idx="14">
                  <c:v>3.98</c:v>
                </c:pt>
                <c:pt idx="15">
                  <c:v>4.96</c:v>
                </c:pt>
                <c:pt idx="16">
                  <c:v>6.26</c:v>
                </c:pt>
                <c:pt idx="17">
                  <c:v>7.25</c:v>
                </c:pt>
                <c:pt idx="18">
                  <c:v>8.229999999999998</c:v>
                </c:pt>
                <c:pt idx="19">
                  <c:v>9.210000000000001</c:v>
                </c:pt>
                <c:pt idx="20">
                  <c:v>10.2</c:v>
                </c:pt>
                <c:pt idx="21">
                  <c:v>11.18</c:v>
                </c:pt>
                <c:pt idx="22">
                  <c:v>12.16</c:v>
                </c:pt>
                <c:pt idx="23">
                  <c:v>13.14</c:v>
                </c:pt>
                <c:pt idx="24">
                  <c:v>14.11</c:v>
                </c:pt>
                <c:pt idx="25">
                  <c:v>15.06</c:v>
                </c:pt>
              </c:numCache>
            </c:numRef>
          </c:xVal>
          <c:yVal>
            <c:numRef>
              <c:f>Sheet1!$B$474:$B$499</c:f>
              <c:numCache>
                <c:formatCode>General</c:formatCode>
                <c:ptCount val="26"/>
                <c:pt idx="0">
                  <c:v>-11.99</c:v>
                </c:pt>
                <c:pt idx="1">
                  <c:v>-11.01</c:v>
                </c:pt>
                <c:pt idx="2">
                  <c:v>-10.03</c:v>
                </c:pt>
                <c:pt idx="3">
                  <c:v>-9.040000000000001</c:v>
                </c:pt>
                <c:pt idx="4">
                  <c:v>-8.030000000000001</c:v>
                </c:pt>
                <c:pt idx="5">
                  <c:v>-7.05</c:v>
                </c:pt>
                <c:pt idx="6">
                  <c:v>-5.96</c:v>
                </c:pt>
                <c:pt idx="7">
                  <c:v>-4.96</c:v>
                </c:pt>
                <c:pt idx="8">
                  <c:v>-3.97</c:v>
                </c:pt>
                <c:pt idx="9">
                  <c:v>-2.97</c:v>
                </c:pt>
                <c:pt idx="10">
                  <c:v>-1.98</c:v>
                </c:pt>
                <c:pt idx="11">
                  <c:v>-0.99</c:v>
                </c:pt>
                <c:pt idx="12">
                  <c:v>-0.01</c:v>
                </c:pt>
                <c:pt idx="13">
                  <c:v>0.98</c:v>
                </c:pt>
                <c:pt idx="14">
                  <c:v>1.95</c:v>
                </c:pt>
                <c:pt idx="15">
                  <c:v>2.95</c:v>
                </c:pt>
                <c:pt idx="16">
                  <c:v>4.26</c:v>
                </c:pt>
                <c:pt idx="17">
                  <c:v>5.25</c:v>
                </c:pt>
                <c:pt idx="18">
                  <c:v>6.22</c:v>
                </c:pt>
                <c:pt idx="19">
                  <c:v>7.21</c:v>
                </c:pt>
                <c:pt idx="20">
                  <c:v>8.239999999999998</c:v>
                </c:pt>
                <c:pt idx="21">
                  <c:v>9.39</c:v>
                </c:pt>
                <c:pt idx="22">
                  <c:v>10.43</c:v>
                </c:pt>
                <c:pt idx="23">
                  <c:v>11.27</c:v>
                </c:pt>
                <c:pt idx="24">
                  <c:v>11.93</c:v>
                </c:pt>
                <c:pt idx="25">
                  <c:v>12.41</c:v>
                </c:pt>
              </c:numCache>
            </c:numRef>
          </c:yVal>
          <c:smooth val="1"/>
          <c:extLst xmlns:c16r2="http://schemas.microsoft.com/office/drawing/2015/06/chart">
            <c:ext xmlns:c16="http://schemas.microsoft.com/office/drawing/2014/chart" uri="{C3380CC4-5D6E-409C-BE32-E72D297353CC}">
              <c16:uniqueId val="{00000002-AB7B-46DD-BB76-65E2D5D48079}"/>
            </c:ext>
          </c:extLst>
        </c:ser>
        <c:dLbls>
          <c:showLegendKey val="0"/>
          <c:showVal val="0"/>
          <c:showCatName val="0"/>
          <c:showSerName val="0"/>
          <c:showPercent val="0"/>
          <c:showBubbleSize val="0"/>
        </c:dLbls>
        <c:axId val="2077612816"/>
        <c:axId val="2076126912"/>
      </c:scatterChart>
      <c:valAx>
        <c:axId val="2077612816"/>
        <c:scaling>
          <c:orientation val="minMax"/>
          <c:min val="-10.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RF Input (dBm)</a:t>
                </a:r>
              </a:p>
            </c:rich>
          </c:tx>
          <c:layout>
            <c:manualLayout>
              <c:xMode val="edge"/>
              <c:yMode val="edge"/>
              <c:x val="0.371346950181903"/>
              <c:y val="0.915322458080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076126912"/>
        <c:crossesAt val="-15.0"/>
        <c:crossBetween val="midCat"/>
      </c:valAx>
      <c:valAx>
        <c:axId val="2076126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IF Output @ 20 MHz (dBm)</a:t>
                </a:r>
              </a:p>
            </c:rich>
          </c:tx>
          <c:layout>
            <c:manualLayout>
              <c:xMode val="edge"/>
              <c:yMode val="edge"/>
              <c:x val="0.0"/>
              <c:y val="0.2211573251074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077612816"/>
        <c:crossesAt val="-10.0"/>
        <c:crossBetween val="midCat"/>
      </c:valAx>
      <c:spPr>
        <a:noFill/>
        <a:ln>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Output Linearity vs RF Input</a:t>
            </a:r>
          </a:p>
        </c:rich>
      </c:tx>
      <c:layout/>
      <c:overlay val="0"/>
      <c:spPr>
        <a:noFill/>
        <a:ln>
          <a:noFill/>
        </a:ln>
        <a:effectLst/>
      </c:spPr>
    </c:title>
    <c:autoTitleDeleted val="0"/>
    <c:plotArea>
      <c:layout>
        <c:manualLayout>
          <c:layoutTarget val="inner"/>
          <c:xMode val="edge"/>
          <c:yMode val="edge"/>
          <c:x val="0.139287233342229"/>
          <c:y val="0.148895655800266"/>
          <c:w val="0.624116068194065"/>
          <c:h val="0.699943609071858"/>
        </c:manualLayout>
      </c:layout>
      <c:scatterChart>
        <c:scatterStyle val="smoothMarker"/>
        <c:varyColors val="0"/>
        <c:ser>
          <c:idx val="0"/>
          <c:order val="0"/>
          <c:tx>
            <c:v>162.5 MHz</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Sheet1!$A$350:$A$375</c:f>
              <c:numCache>
                <c:formatCode>General</c:formatCode>
                <c:ptCount val="26"/>
                <c:pt idx="0">
                  <c:v>-10.02</c:v>
                </c:pt>
                <c:pt idx="1">
                  <c:v>-9.02</c:v>
                </c:pt>
                <c:pt idx="2">
                  <c:v>-8.02</c:v>
                </c:pt>
                <c:pt idx="3">
                  <c:v>-7.04</c:v>
                </c:pt>
                <c:pt idx="4">
                  <c:v>-6.03</c:v>
                </c:pt>
                <c:pt idx="5">
                  <c:v>-5.05</c:v>
                </c:pt>
                <c:pt idx="6">
                  <c:v>-4.03</c:v>
                </c:pt>
                <c:pt idx="7">
                  <c:v>-3.0</c:v>
                </c:pt>
                <c:pt idx="8">
                  <c:v>-2.03</c:v>
                </c:pt>
                <c:pt idx="9">
                  <c:v>-1.02</c:v>
                </c:pt>
                <c:pt idx="10">
                  <c:v>-0.02</c:v>
                </c:pt>
                <c:pt idx="11">
                  <c:v>0.96</c:v>
                </c:pt>
                <c:pt idx="12">
                  <c:v>1.97</c:v>
                </c:pt>
                <c:pt idx="13">
                  <c:v>2.97</c:v>
                </c:pt>
                <c:pt idx="14">
                  <c:v>3.96</c:v>
                </c:pt>
                <c:pt idx="15">
                  <c:v>4.96</c:v>
                </c:pt>
                <c:pt idx="16">
                  <c:v>6.37</c:v>
                </c:pt>
                <c:pt idx="17">
                  <c:v>7.31</c:v>
                </c:pt>
                <c:pt idx="18">
                  <c:v>8.32</c:v>
                </c:pt>
                <c:pt idx="19">
                  <c:v>9.27</c:v>
                </c:pt>
                <c:pt idx="20">
                  <c:v>10.28</c:v>
                </c:pt>
                <c:pt idx="21">
                  <c:v>11.26</c:v>
                </c:pt>
                <c:pt idx="22">
                  <c:v>12.24</c:v>
                </c:pt>
                <c:pt idx="23">
                  <c:v>13.23</c:v>
                </c:pt>
                <c:pt idx="24">
                  <c:v>14.22</c:v>
                </c:pt>
                <c:pt idx="25">
                  <c:v>15.24</c:v>
                </c:pt>
              </c:numCache>
            </c:numRef>
          </c:xVal>
          <c:yVal>
            <c:numRef>
              <c:f>Sheet1!$Q$350:$Q$375</c:f>
              <c:numCache>
                <c:formatCode>General</c:formatCode>
                <c:ptCount val="26"/>
                <c:pt idx="0">
                  <c:v>0.115063006349481</c:v>
                </c:pt>
                <c:pt idx="1">
                  <c:v>0.22999361774465</c:v>
                </c:pt>
                <c:pt idx="2">
                  <c:v>0.115063006349503</c:v>
                </c:pt>
                <c:pt idx="3">
                  <c:v>0.344791986523196</c:v>
                </c:pt>
                <c:pt idx="4">
                  <c:v>0.229993617744673</c:v>
                </c:pt>
                <c:pt idx="5">
                  <c:v>0.344791986523152</c:v>
                </c:pt>
                <c:pt idx="6">
                  <c:v>0.115063006349481</c:v>
                </c:pt>
                <c:pt idx="7">
                  <c:v>0.0</c:v>
                </c:pt>
                <c:pt idx="8">
                  <c:v>0.0</c:v>
                </c:pt>
                <c:pt idx="9">
                  <c:v>0.0</c:v>
                </c:pt>
                <c:pt idx="10">
                  <c:v>0.0</c:v>
                </c:pt>
                <c:pt idx="11">
                  <c:v>0.0</c:v>
                </c:pt>
                <c:pt idx="12">
                  <c:v>0.115063006349492</c:v>
                </c:pt>
                <c:pt idx="13">
                  <c:v>-2.22044604925031E-14</c:v>
                </c:pt>
                <c:pt idx="14">
                  <c:v>0.115063006349492</c:v>
                </c:pt>
                <c:pt idx="15">
                  <c:v>0.115063006349481</c:v>
                </c:pt>
                <c:pt idx="16">
                  <c:v>0.0</c:v>
                </c:pt>
                <c:pt idx="17">
                  <c:v>0.115063006349492</c:v>
                </c:pt>
                <c:pt idx="18">
                  <c:v>-2.22044604925031E-14</c:v>
                </c:pt>
                <c:pt idx="19">
                  <c:v>-0.230523807789962</c:v>
                </c:pt>
                <c:pt idx="20">
                  <c:v>-0.809160936429576</c:v>
                </c:pt>
                <c:pt idx="21">
                  <c:v>-2.565192625140788</c:v>
                </c:pt>
                <c:pt idx="22">
                  <c:v>-7.77052536943217</c:v>
                </c:pt>
                <c:pt idx="23">
                  <c:v>-22.1799660164872</c:v>
                </c:pt>
                <c:pt idx="24">
                  <c:v>-42.88939585111027</c:v>
                </c:pt>
                <c:pt idx="25">
                  <c:v>-65.95869074375605</c:v>
                </c:pt>
              </c:numCache>
            </c:numRef>
          </c:yVal>
          <c:smooth val="1"/>
          <c:extLst xmlns:c16r2="http://schemas.microsoft.com/office/drawing/2015/06/chart">
            <c:ext xmlns:c16="http://schemas.microsoft.com/office/drawing/2014/chart" uri="{C3380CC4-5D6E-409C-BE32-E72D297353CC}">
              <c16:uniqueId val="{00000000-B9DB-414B-A04E-B15752F6F3C1}"/>
            </c:ext>
          </c:extLst>
        </c:ser>
        <c:ser>
          <c:idx val="1"/>
          <c:order val="1"/>
          <c:tx>
            <c:v>325 MHz</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Sheet1!$A$412:$A$437</c:f>
              <c:numCache>
                <c:formatCode>General</c:formatCode>
                <c:ptCount val="26"/>
                <c:pt idx="0">
                  <c:v>-9.98</c:v>
                </c:pt>
                <c:pt idx="1">
                  <c:v>-9.0</c:v>
                </c:pt>
                <c:pt idx="2">
                  <c:v>-8.0</c:v>
                </c:pt>
                <c:pt idx="3">
                  <c:v>-7.01</c:v>
                </c:pt>
                <c:pt idx="4">
                  <c:v>-6.03</c:v>
                </c:pt>
                <c:pt idx="5">
                  <c:v>-5.06</c:v>
                </c:pt>
                <c:pt idx="6">
                  <c:v>-3.94</c:v>
                </c:pt>
                <c:pt idx="7">
                  <c:v>-2.95</c:v>
                </c:pt>
                <c:pt idx="8">
                  <c:v>-1.95</c:v>
                </c:pt>
                <c:pt idx="9">
                  <c:v>-0.99</c:v>
                </c:pt>
                <c:pt idx="10">
                  <c:v>0.01</c:v>
                </c:pt>
                <c:pt idx="11">
                  <c:v>1.0</c:v>
                </c:pt>
                <c:pt idx="12">
                  <c:v>1.99</c:v>
                </c:pt>
                <c:pt idx="13">
                  <c:v>2.99</c:v>
                </c:pt>
                <c:pt idx="14">
                  <c:v>3.98</c:v>
                </c:pt>
                <c:pt idx="15">
                  <c:v>4.98</c:v>
                </c:pt>
                <c:pt idx="16">
                  <c:v>6.3</c:v>
                </c:pt>
                <c:pt idx="17">
                  <c:v>7.29</c:v>
                </c:pt>
                <c:pt idx="18">
                  <c:v>8.26</c:v>
                </c:pt>
                <c:pt idx="19">
                  <c:v>9.25</c:v>
                </c:pt>
                <c:pt idx="20">
                  <c:v>10.24</c:v>
                </c:pt>
                <c:pt idx="21">
                  <c:v>11.23</c:v>
                </c:pt>
                <c:pt idx="22">
                  <c:v>12.19</c:v>
                </c:pt>
                <c:pt idx="23">
                  <c:v>13.18</c:v>
                </c:pt>
                <c:pt idx="24">
                  <c:v>14.15</c:v>
                </c:pt>
                <c:pt idx="25">
                  <c:v>15.15</c:v>
                </c:pt>
              </c:numCache>
            </c:numRef>
          </c:xVal>
          <c:yVal>
            <c:numRef>
              <c:f>Sheet1!$Q$412:$Q$437</c:f>
              <c:numCache>
                <c:formatCode>General</c:formatCode>
                <c:ptCount val="26"/>
                <c:pt idx="0">
                  <c:v>-0.230523807789962</c:v>
                </c:pt>
                <c:pt idx="1">
                  <c:v>-0.115195553816894</c:v>
                </c:pt>
                <c:pt idx="2">
                  <c:v>-0.230523807789984</c:v>
                </c:pt>
                <c:pt idx="3">
                  <c:v>-0.115195553816894</c:v>
                </c:pt>
                <c:pt idx="4">
                  <c:v>0.0</c:v>
                </c:pt>
                <c:pt idx="5">
                  <c:v>0.229993617744662</c:v>
                </c:pt>
                <c:pt idx="6">
                  <c:v>0.0</c:v>
                </c:pt>
                <c:pt idx="7">
                  <c:v>0.0</c:v>
                </c:pt>
                <c:pt idx="8">
                  <c:v>-2.22044604925031E-14</c:v>
                </c:pt>
                <c:pt idx="9">
                  <c:v>0.115063006349492</c:v>
                </c:pt>
                <c:pt idx="10">
                  <c:v>0.0</c:v>
                </c:pt>
                <c:pt idx="11">
                  <c:v>0.344791986523163</c:v>
                </c:pt>
                <c:pt idx="12">
                  <c:v>0.459458264847301</c:v>
                </c:pt>
                <c:pt idx="13">
                  <c:v>0.344791986523163</c:v>
                </c:pt>
                <c:pt idx="14">
                  <c:v>0.344791986523163</c:v>
                </c:pt>
                <c:pt idx="15">
                  <c:v>0.459458264847301</c:v>
                </c:pt>
                <c:pt idx="16">
                  <c:v>0.916805510723251</c:v>
                </c:pt>
                <c:pt idx="17">
                  <c:v>0.91680551072324</c:v>
                </c:pt>
                <c:pt idx="18">
                  <c:v>1.144690534306092</c:v>
                </c:pt>
                <c:pt idx="19">
                  <c:v>1.258436425313403</c:v>
                </c:pt>
                <c:pt idx="20">
                  <c:v>1.825205698001542</c:v>
                </c:pt>
                <c:pt idx="21">
                  <c:v>3.949418161326912</c:v>
                </c:pt>
                <c:pt idx="22">
                  <c:v>4.720383597634815</c:v>
                </c:pt>
                <c:pt idx="23">
                  <c:v>3.060673069974429</c:v>
                </c:pt>
                <c:pt idx="24">
                  <c:v>-1.157945425989882</c:v>
                </c:pt>
                <c:pt idx="25">
                  <c:v>-7.646521362983488</c:v>
                </c:pt>
              </c:numCache>
            </c:numRef>
          </c:yVal>
          <c:smooth val="1"/>
          <c:extLst xmlns:c16r2="http://schemas.microsoft.com/office/drawing/2015/06/chart">
            <c:ext xmlns:c16="http://schemas.microsoft.com/office/drawing/2014/chart" uri="{C3380CC4-5D6E-409C-BE32-E72D297353CC}">
              <c16:uniqueId val="{00000001-B9DB-414B-A04E-B15752F6F3C1}"/>
            </c:ext>
          </c:extLst>
        </c:ser>
        <c:ser>
          <c:idx val="2"/>
          <c:order val="2"/>
          <c:tx>
            <c:v>650 MHz</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Sheet1!$A$474:$A$499</c:f>
              <c:numCache>
                <c:formatCode>General</c:formatCode>
                <c:ptCount val="26"/>
                <c:pt idx="0">
                  <c:v>-9.95</c:v>
                </c:pt>
                <c:pt idx="1">
                  <c:v>-8.98</c:v>
                </c:pt>
                <c:pt idx="2">
                  <c:v>-7.99</c:v>
                </c:pt>
                <c:pt idx="3">
                  <c:v>-7.01</c:v>
                </c:pt>
                <c:pt idx="4">
                  <c:v>-6.0</c:v>
                </c:pt>
                <c:pt idx="5">
                  <c:v>-5.03</c:v>
                </c:pt>
                <c:pt idx="6">
                  <c:v>-3.94</c:v>
                </c:pt>
                <c:pt idx="7">
                  <c:v>-2.94</c:v>
                </c:pt>
                <c:pt idx="8">
                  <c:v>-1.97</c:v>
                </c:pt>
                <c:pt idx="9">
                  <c:v>-0.97</c:v>
                </c:pt>
                <c:pt idx="10">
                  <c:v>0.02</c:v>
                </c:pt>
                <c:pt idx="11">
                  <c:v>1.02</c:v>
                </c:pt>
                <c:pt idx="12">
                  <c:v>2.0</c:v>
                </c:pt>
                <c:pt idx="13">
                  <c:v>2.99</c:v>
                </c:pt>
                <c:pt idx="14">
                  <c:v>3.98</c:v>
                </c:pt>
                <c:pt idx="15">
                  <c:v>4.96</c:v>
                </c:pt>
                <c:pt idx="16">
                  <c:v>6.26</c:v>
                </c:pt>
                <c:pt idx="17">
                  <c:v>7.25</c:v>
                </c:pt>
                <c:pt idx="18">
                  <c:v>8.229999999999998</c:v>
                </c:pt>
                <c:pt idx="19">
                  <c:v>9.210000000000001</c:v>
                </c:pt>
                <c:pt idx="20">
                  <c:v>10.2</c:v>
                </c:pt>
                <c:pt idx="21">
                  <c:v>11.18</c:v>
                </c:pt>
                <c:pt idx="22">
                  <c:v>12.16</c:v>
                </c:pt>
                <c:pt idx="23">
                  <c:v>13.14</c:v>
                </c:pt>
                <c:pt idx="24">
                  <c:v>14.11</c:v>
                </c:pt>
                <c:pt idx="25">
                  <c:v>15.06</c:v>
                </c:pt>
              </c:numCache>
            </c:numRef>
          </c:xVal>
          <c:yVal>
            <c:numRef>
              <c:f>Sheet1!$Q$474:$Q$499</c:f>
              <c:numCache>
                <c:formatCode>General</c:formatCode>
                <c:ptCount val="26"/>
                <c:pt idx="0">
                  <c:v>-0.46157902783952</c:v>
                </c:pt>
                <c:pt idx="1">
                  <c:v>-0.345984914783926</c:v>
                </c:pt>
                <c:pt idx="2">
                  <c:v>-0.461579027839498</c:v>
                </c:pt>
                <c:pt idx="3">
                  <c:v>-0.345984914783926</c:v>
                </c:pt>
                <c:pt idx="4">
                  <c:v>-0.345984914783903</c:v>
                </c:pt>
                <c:pt idx="5">
                  <c:v>-0.230523807789962</c:v>
                </c:pt>
                <c:pt idx="6">
                  <c:v>-0.230523807789984</c:v>
                </c:pt>
                <c:pt idx="7">
                  <c:v>-0.230523807789984</c:v>
                </c:pt>
                <c:pt idx="8">
                  <c:v>-4.44089209850063E-14</c:v>
                </c:pt>
                <c:pt idx="9">
                  <c:v>0.0</c:v>
                </c:pt>
                <c:pt idx="10">
                  <c:v>0.0</c:v>
                </c:pt>
                <c:pt idx="11">
                  <c:v>-0.115195553816894</c:v>
                </c:pt>
                <c:pt idx="12">
                  <c:v>-0.115195553816894</c:v>
                </c:pt>
                <c:pt idx="13">
                  <c:v>-0.115195553816871</c:v>
                </c:pt>
                <c:pt idx="14">
                  <c:v>-0.345984914783926</c:v>
                </c:pt>
                <c:pt idx="15">
                  <c:v>-0.115195553816871</c:v>
                </c:pt>
                <c:pt idx="16">
                  <c:v>0.0</c:v>
                </c:pt>
                <c:pt idx="17">
                  <c:v>0.0</c:v>
                </c:pt>
                <c:pt idx="18">
                  <c:v>-0.115195553816916</c:v>
                </c:pt>
                <c:pt idx="19">
                  <c:v>-2.22044604925031E-14</c:v>
                </c:pt>
                <c:pt idx="20">
                  <c:v>0.459458264847301</c:v>
                </c:pt>
                <c:pt idx="21">
                  <c:v>2.38872175697874</c:v>
                </c:pt>
                <c:pt idx="22">
                  <c:v>3.060673069974429</c:v>
                </c:pt>
                <c:pt idx="23">
                  <c:v>1.485535719596498</c:v>
                </c:pt>
                <c:pt idx="24">
                  <c:v>-2.093948370767951</c:v>
                </c:pt>
                <c:pt idx="25">
                  <c:v>-7.770525369432191</c:v>
                </c:pt>
              </c:numCache>
            </c:numRef>
          </c:yVal>
          <c:smooth val="1"/>
          <c:extLst xmlns:c16r2="http://schemas.microsoft.com/office/drawing/2015/06/chart">
            <c:ext xmlns:c16="http://schemas.microsoft.com/office/drawing/2014/chart" uri="{C3380CC4-5D6E-409C-BE32-E72D297353CC}">
              <c16:uniqueId val="{00000002-B9DB-414B-A04E-B15752F6F3C1}"/>
            </c:ext>
          </c:extLst>
        </c:ser>
        <c:dLbls>
          <c:showLegendKey val="0"/>
          <c:showVal val="0"/>
          <c:showCatName val="0"/>
          <c:showSerName val="0"/>
          <c:showPercent val="0"/>
          <c:showBubbleSize val="0"/>
        </c:dLbls>
        <c:axId val="2078109072"/>
        <c:axId val="2090174336"/>
      </c:scatterChart>
      <c:valAx>
        <c:axId val="2078109072"/>
        <c:scaling>
          <c:orientation val="minMax"/>
          <c:min val="-10.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RF Input (dBm)</a:t>
                </a:r>
              </a:p>
            </c:rich>
          </c:tx>
          <c:layout>
            <c:manualLayout>
              <c:xMode val="edge"/>
              <c:yMode val="edge"/>
              <c:x val="0.340906884004604"/>
              <c:y val="0.918022939096501"/>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090174336"/>
        <c:crossesAt val="-10.0"/>
        <c:crossBetween val="midCat"/>
      </c:valAx>
      <c:valAx>
        <c:axId val="2090174336"/>
        <c:scaling>
          <c:orientation val="minMax"/>
          <c:max val="10.0"/>
          <c:min val="-10.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 Error (Volts)</a:t>
                </a:r>
              </a:p>
            </c:rich>
          </c:tx>
          <c:layout>
            <c:manualLayout>
              <c:xMode val="edge"/>
              <c:yMode val="edge"/>
              <c:x val="0.0471422570632102"/>
              <c:y val="0.30573774551073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078109072"/>
        <c:crossesAt val="-10.0"/>
        <c:crossBetween val="midCat"/>
      </c:valAx>
      <c:spPr>
        <a:noFill/>
        <a:ln>
          <a:noFill/>
        </a:ln>
        <a:effectLst/>
      </c:spPr>
    </c:plotArea>
    <c:legend>
      <c:legendPos val="r"/>
      <c:layout/>
      <c:overlay val="0"/>
      <c:spPr>
        <a:noFill/>
        <a:ln>
          <a:noFill/>
        </a:ln>
        <a:effectLst/>
      </c:spPr>
      <c:txPr>
        <a:bodyPr rot="0" vert="horz"/>
        <a:lstStyle/>
        <a:p>
          <a:pPr>
            <a:defRPr/>
          </a:pPr>
          <a:endParaRPr lang="en-US"/>
        </a:p>
      </c:txPr>
    </c:legend>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6-11-01T16:33:23.306" idx="1">
    <p:pos x="10" y="10"/>
    <p:text>Could you get a heading for the top rows' breakout?  I can't tell what system it's for.</p:text>
    <p:extLst>
      <p:ext uri="{C676402C-5697-4E1C-873F-D02D1690AC5C}">
        <p15:threadingInfo xmlns:p15="http://schemas.microsoft.com/office/powerpoint/2012/main" timeZoneBias="300"/>
      </p:ext>
    </p:extLst>
  </p:cm>
  <p:cm authorId="1" dt="2016-11-01T16:35:07.535" idx="2">
    <p:pos x="106" y="106"/>
    <p:text>We may want a legend for the different color stars on this graph.</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11-01T16:40:49.032" idx="3">
    <p:pos x="10" y="10"/>
    <p:text>I lost track of MO definition.  I would spell it out.</p:text>
    <p:extLst>
      <p:ext uri="{C676402C-5697-4E1C-873F-D02D1690AC5C}">
        <p15:threadingInfo xmlns:p15="http://schemas.microsoft.com/office/powerpoint/2012/main" timeZoneBias="300"/>
      </p:ext>
    </p:extLst>
  </p:cm>
  <p:cm authorId="1" dt="2016-11-01T16:41:23.799" idx="4">
    <p:pos x="106" y="106"/>
    <p:text>I would also include full word "amplitude" and "degrees" in regulation spec.</p:text>
    <p:extLst>
      <p:ext uri="{C676402C-5697-4E1C-873F-D02D1690AC5C}">
        <p15:threadingInfo xmlns:p15="http://schemas.microsoft.com/office/powerpoint/2012/main" timeZoneBias="300"/>
      </p:ext>
    </p:extLst>
  </p:cm>
  <p:cm authorId="1" dt="2016-11-01T16:42:01.380" idx="5">
    <p:pos x="202" y="202"/>
    <p:text>You remark about 4 RF frequencies in PIP2IT, but show only three in spreadsheet.</p:text>
    <p:extLst>
      <p:ext uri="{C676402C-5697-4E1C-873F-D02D1690AC5C}">
        <p15:threadingInfo xmlns:p15="http://schemas.microsoft.com/office/powerpoint/2012/main" timeZoneBias="300"/>
      </p:ext>
    </p:extLst>
  </p:cm>
  <p:cm authorId="1" dt="2016-11-01T16:42:52.673" idx="6">
    <p:pos x="298" y="298"/>
    <p:text>You should give your table a caption.</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11/3/16</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11/3/16</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31</a:t>
            </a:fld>
            <a:endParaRPr lang="en-US" altLang="en-US"/>
          </a:p>
        </p:txBody>
      </p:sp>
    </p:spTree>
    <p:extLst>
      <p:ext uri="{BB962C8B-B14F-4D97-AF65-F5344CB8AC3E}">
        <p14:creationId xmlns:p14="http://schemas.microsoft.com/office/powerpoint/2010/main" val="28841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A3B79B-1AAD-43DF-99FE-E8932C50B178}" type="slidenum">
              <a:rPr lang="en-US"/>
              <a:t>33</a:t>
            </a:fld>
            <a:endParaRPr lang="en-US"/>
          </a:p>
        </p:txBody>
      </p:sp>
    </p:spTree>
    <p:extLst>
      <p:ext uri="{BB962C8B-B14F-4D97-AF65-F5344CB8AC3E}">
        <p14:creationId xmlns:p14="http://schemas.microsoft.com/office/powerpoint/2010/main" val="989044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ea typeface="+mn-ea"/>
                <a:cs typeface="+mn-cs"/>
              </a:rPr>
              <a:t>\begin{tabular}{</a:t>
            </a:r>
            <a:r>
              <a:rPr lang="en-US" dirty="0" err="1">
                <a:latin typeface="+mn-lt"/>
                <a:ea typeface="+mn-ea"/>
                <a:cs typeface="+mn-cs"/>
              </a:rPr>
              <a:t>c|c|c|c</a:t>
            </a:r>
            <a:r>
              <a:rPr lang="en-US" dirty="0">
                <a:latin typeface="+mn-lt"/>
                <a:ea typeface="+mn-ea"/>
                <a:cs typeface="+mn-cs"/>
              </a:rPr>
              <a:t>}</a:t>
            </a:r>
          </a:p>
          <a:p>
            <a:r>
              <a:rPr lang="en-US" dirty="0">
                <a:latin typeface="+mn-lt"/>
                <a:ea typeface="+mn-ea"/>
                <a:cs typeface="+mn-cs"/>
              </a:rPr>
              <a:t> &amp; initial &amp; transient &amp; steady state  \\ \</a:t>
            </a:r>
            <a:r>
              <a:rPr lang="en-US" dirty="0" err="1">
                <a:latin typeface="+mn-lt"/>
                <a:ea typeface="+mn-ea"/>
                <a:cs typeface="+mn-cs"/>
              </a:rPr>
              <a:t>hline</a:t>
            </a:r>
            <a:endParaRPr lang="en-US" dirty="0">
              <a:latin typeface="+mn-lt"/>
              <a:ea typeface="+mn-ea"/>
              <a:cs typeface="+mn-cs"/>
            </a:endParaRPr>
          </a:p>
          <a:p>
            <a:r>
              <a:rPr lang="fi-FI" dirty="0">
                <a:latin typeface="+mn-lt"/>
                <a:ea typeface="+mn-ea"/>
                <a:cs typeface="+mn-cs"/>
              </a:rPr>
              <a:t>Time &amp; 0 &amp; 7.2 min &amp; 115.4 min \\</a:t>
            </a:r>
          </a:p>
          <a:p>
            <a:r>
              <a:rPr lang="en-US" dirty="0">
                <a:latin typeface="+mn-lt"/>
                <a:ea typeface="+mn-ea"/>
                <a:cs typeface="+mn-cs"/>
              </a:rPr>
              <a:t>$\Delta f_{res}$&amp; 0 &amp; 46.13 kHz&amp; 21.15 kHz  \\</a:t>
            </a:r>
          </a:p>
          <a:p>
            <a:r>
              <a:rPr lang="en-US" dirty="0">
                <a:latin typeface="+mn-lt"/>
                <a:ea typeface="+mn-ea"/>
                <a:cs typeface="+mn-cs"/>
              </a:rPr>
              <a:t>$TT_{101}$ &amp;22.280 $^o$C&amp;25.796 $^</a:t>
            </a:r>
            <a:r>
              <a:rPr lang="en-US" dirty="0" err="1">
                <a:latin typeface="+mn-lt"/>
                <a:ea typeface="+mn-ea"/>
                <a:cs typeface="+mn-cs"/>
              </a:rPr>
              <a:t>o$C</a:t>
            </a:r>
            <a:r>
              <a:rPr lang="en-US" dirty="0">
                <a:latin typeface="+mn-lt"/>
                <a:ea typeface="+mn-ea"/>
                <a:cs typeface="+mn-cs"/>
              </a:rPr>
              <a:t>&amp; 25.649 $^</a:t>
            </a:r>
            <a:r>
              <a:rPr lang="en-US" dirty="0" err="1">
                <a:latin typeface="+mn-lt"/>
                <a:ea typeface="+mn-ea"/>
                <a:cs typeface="+mn-cs"/>
              </a:rPr>
              <a:t>o$C</a:t>
            </a:r>
            <a:r>
              <a:rPr lang="en-US" dirty="0">
                <a:latin typeface="+mn-lt"/>
                <a:ea typeface="+mn-ea"/>
                <a:cs typeface="+mn-cs"/>
              </a:rPr>
              <a:t>  \\ </a:t>
            </a:r>
          </a:p>
          <a:p>
            <a:r>
              <a:rPr lang="en-US" dirty="0">
                <a:latin typeface="+mn-lt"/>
                <a:ea typeface="+mn-ea"/>
                <a:cs typeface="+mn-cs"/>
              </a:rPr>
              <a:t>$TT_{102}$ &amp;31.489 $^</a:t>
            </a:r>
            <a:r>
              <a:rPr lang="en-US" dirty="0" err="1">
                <a:latin typeface="+mn-lt"/>
                <a:ea typeface="+mn-ea"/>
                <a:cs typeface="+mn-cs"/>
              </a:rPr>
              <a:t>o$C</a:t>
            </a:r>
            <a:r>
              <a:rPr lang="en-US" dirty="0">
                <a:latin typeface="+mn-lt"/>
                <a:ea typeface="+mn-ea"/>
                <a:cs typeface="+mn-cs"/>
              </a:rPr>
              <a:t>&amp; 28.126 $^</a:t>
            </a:r>
            <a:r>
              <a:rPr lang="en-US" dirty="0" err="1">
                <a:latin typeface="+mn-lt"/>
                <a:ea typeface="+mn-ea"/>
                <a:cs typeface="+mn-cs"/>
              </a:rPr>
              <a:t>o$C</a:t>
            </a:r>
            <a:r>
              <a:rPr lang="en-US" dirty="0">
                <a:latin typeface="+mn-lt"/>
                <a:ea typeface="+mn-ea"/>
                <a:cs typeface="+mn-cs"/>
              </a:rPr>
              <a:t>&amp; 26.141 $^</a:t>
            </a:r>
            <a:r>
              <a:rPr lang="en-US" dirty="0" err="1">
                <a:latin typeface="+mn-lt"/>
                <a:ea typeface="+mn-ea"/>
                <a:cs typeface="+mn-cs"/>
              </a:rPr>
              <a:t>o$C</a:t>
            </a:r>
            <a:r>
              <a:rPr lang="en-US" dirty="0">
                <a:latin typeface="+mn-lt"/>
                <a:ea typeface="+mn-ea"/>
                <a:cs typeface="+mn-cs"/>
              </a:rPr>
              <a:t>\\</a:t>
            </a:r>
          </a:p>
          <a:p>
            <a:r>
              <a:rPr lang="en-US" dirty="0">
                <a:latin typeface="+mn-lt"/>
                <a:ea typeface="+mn-ea"/>
                <a:cs typeface="+mn-cs"/>
              </a:rPr>
              <a:t>$TT_{103}$&amp; 30.941 $^</a:t>
            </a:r>
            <a:r>
              <a:rPr lang="en-US" dirty="0" err="1">
                <a:latin typeface="+mn-lt"/>
                <a:ea typeface="+mn-ea"/>
                <a:cs typeface="+mn-cs"/>
              </a:rPr>
              <a:t>o$C</a:t>
            </a:r>
            <a:r>
              <a:rPr lang="en-US" dirty="0">
                <a:latin typeface="+mn-lt"/>
                <a:ea typeface="+mn-ea"/>
                <a:cs typeface="+mn-cs"/>
              </a:rPr>
              <a:t>&amp; 27.639 $^</a:t>
            </a:r>
            <a:r>
              <a:rPr lang="en-US" dirty="0" err="1">
                <a:latin typeface="+mn-lt"/>
                <a:ea typeface="+mn-ea"/>
                <a:cs typeface="+mn-cs"/>
              </a:rPr>
              <a:t>o$C</a:t>
            </a:r>
            <a:r>
              <a:rPr lang="en-US" dirty="0">
                <a:latin typeface="+mn-lt"/>
                <a:ea typeface="+mn-ea"/>
                <a:cs typeface="+mn-cs"/>
              </a:rPr>
              <a:t>&amp; 26.284 $^</a:t>
            </a:r>
            <a:r>
              <a:rPr lang="en-US" dirty="0" err="1">
                <a:latin typeface="+mn-lt"/>
                <a:ea typeface="+mn-ea"/>
                <a:cs typeface="+mn-cs"/>
              </a:rPr>
              <a:t>o$C</a:t>
            </a:r>
            <a:r>
              <a:rPr lang="en-US" dirty="0">
                <a:latin typeface="+mn-lt"/>
                <a:ea typeface="+mn-ea"/>
                <a:cs typeface="+mn-cs"/>
              </a:rPr>
              <a:t>\\</a:t>
            </a:r>
          </a:p>
          <a:p>
            <a:r>
              <a:rPr lang="tr-TR" dirty="0">
                <a:latin typeface="+mn-lt"/>
                <a:ea typeface="+mn-ea"/>
                <a:cs typeface="+mn-cs"/>
              </a:rPr>
              <a:t>\</a:t>
            </a:r>
            <a:r>
              <a:rPr lang="tr-TR" dirty="0" err="1">
                <a:latin typeface="+mn-lt"/>
                <a:ea typeface="+mn-ea"/>
                <a:cs typeface="+mn-cs"/>
              </a:rPr>
              <a:t>end</a:t>
            </a:r>
            <a:r>
              <a:rPr lang="tr-TR" dirty="0">
                <a:latin typeface="+mn-lt"/>
                <a:ea typeface="+mn-ea"/>
                <a:cs typeface="+mn-cs"/>
              </a:rPr>
              <a:t>{tabular}</a:t>
            </a:r>
          </a:p>
          <a:p>
            <a:endParaRPr lang="tr-TR" dirty="0">
              <a:latin typeface="+mn-lt"/>
              <a:ea typeface="+mn-ea"/>
              <a:cs typeface="+mn-cs"/>
            </a:endParaRPr>
          </a:p>
          <a:p>
            <a:r>
              <a:rPr lang="en-US" dirty="0">
                <a:latin typeface="+mn-lt"/>
                <a:ea typeface="+mn-ea"/>
                <a:cs typeface="+mn-cs"/>
              </a:rPr>
              <a:t>\begin{tabular}{</a:t>
            </a:r>
            <a:r>
              <a:rPr lang="en-US" dirty="0" err="1">
                <a:latin typeface="+mn-lt"/>
                <a:ea typeface="+mn-ea"/>
                <a:cs typeface="+mn-cs"/>
              </a:rPr>
              <a:t>c|c</a:t>
            </a:r>
            <a:r>
              <a:rPr lang="en-US" dirty="0">
                <a:latin typeface="+mn-lt"/>
                <a:ea typeface="+mn-ea"/>
                <a:cs typeface="+mn-cs"/>
              </a:rPr>
              <a:t>}</a:t>
            </a:r>
          </a:p>
          <a:p>
            <a:r>
              <a:rPr lang="en-US" dirty="0">
                <a:latin typeface="+mn-lt"/>
                <a:ea typeface="+mn-ea"/>
                <a:cs typeface="+mn-cs"/>
              </a:rPr>
              <a:t> flow path &amp; time delay [s] \\ \</a:t>
            </a:r>
            <a:r>
              <a:rPr lang="en-US" dirty="0" err="1">
                <a:latin typeface="+mn-lt"/>
                <a:ea typeface="+mn-ea"/>
                <a:cs typeface="+mn-cs"/>
              </a:rPr>
              <a:t>hline</a:t>
            </a:r>
            <a:endParaRPr lang="en-US" dirty="0">
              <a:latin typeface="+mn-lt"/>
              <a:ea typeface="+mn-ea"/>
              <a:cs typeface="+mn-cs"/>
            </a:endParaRPr>
          </a:p>
          <a:p>
            <a:r>
              <a:rPr lang="en-US" dirty="0">
                <a:latin typeface="+mn-lt"/>
                <a:ea typeface="+mn-ea"/>
                <a:cs typeface="+mn-cs"/>
              </a:rPr>
              <a:t>$TT_{101} \</a:t>
            </a:r>
            <a:r>
              <a:rPr lang="en-US" dirty="0" err="1">
                <a:latin typeface="+mn-lt"/>
                <a:ea typeface="+mn-ea"/>
                <a:cs typeface="+mn-cs"/>
              </a:rPr>
              <a:t>rightarrow</a:t>
            </a:r>
            <a:r>
              <a:rPr lang="en-US" dirty="0">
                <a:latin typeface="+mn-lt"/>
                <a:ea typeface="+mn-ea"/>
                <a:cs typeface="+mn-cs"/>
              </a:rPr>
              <a:t> TT_{103} $&amp; 1.0 \\</a:t>
            </a:r>
          </a:p>
          <a:p>
            <a:r>
              <a:rPr lang="en-US" dirty="0">
                <a:latin typeface="+mn-lt"/>
                <a:ea typeface="+mn-ea"/>
                <a:cs typeface="+mn-cs"/>
              </a:rPr>
              <a:t>$TT_{103} \</a:t>
            </a:r>
            <a:r>
              <a:rPr lang="en-US" dirty="0" err="1">
                <a:latin typeface="+mn-lt"/>
                <a:ea typeface="+mn-ea"/>
                <a:cs typeface="+mn-cs"/>
              </a:rPr>
              <a:t>rightarrow</a:t>
            </a:r>
            <a:r>
              <a:rPr lang="en-US" dirty="0">
                <a:latin typeface="+mn-lt"/>
                <a:ea typeface="+mn-ea"/>
                <a:cs typeface="+mn-cs"/>
              </a:rPr>
              <a:t> TT_{102} $&amp; 17.0 \\</a:t>
            </a:r>
          </a:p>
          <a:p>
            <a:endParaRPr lang="en-US" dirty="0">
              <a:latin typeface="+mn-lt"/>
              <a:ea typeface="+mn-ea"/>
              <a:cs typeface="+mn-cs"/>
            </a:endParaRPr>
          </a:p>
          <a:p>
            <a:r>
              <a:rPr lang="tr-TR" dirty="0">
                <a:latin typeface="+mn-lt"/>
                <a:ea typeface="+mn-ea"/>
                <a:cs typeface="+mn-cs"/>
              </a:rPr>
              <a:t>\</a:t>
            </a:r>
            <a:r>
              <a:rPr lang="tr-TR" dirty="0" err="1">
                <a:latin typeface="+mn-lt"/>
                <a:ea typeface="+mn-ea"/>
                <a:cs typeface="+mn-cs"/>
              </a:rPr>
              <a:t>end</a:t>
            </a:r>
            <a:r>
              <a:rPr lang="tr-TR" dirty="0">
                <a:latin typeface="+mn-lt"/>
                <a:ea typeface="+mn-ea"/>
                <a:cs typeface="+mn-cs"/>
              </a:rPr>
              <a:t>{tabular}  </a:t>
            </a:r>
            <a:endParaRPr lang="en-US" dirty="0"/>
          </a:p>
        </p:txBody>
      </p:sp>
      <p:sp>
        <p:nvSpPr>
          <p:cNvPr id="4" name="Slide Number Placeholder 3"/>
          <p:cNvSpPr>
            <a:spLocks noGrp="1"/>
          </p:cNvSpPr>
          <p:nvPr>
            <p:ph type="sldNum" sz="quarter" idx="10"/>
          </p:nvPr>
        </p:nvSpPr>
        <p:spPr/>
        <p:txBody>
          <a:bodyPr/>
          <a:lstStyle/>
          <a:p>
            <a:fld id="{1970AAB2-BE9C-4D41-BF00-F790C21A41A3}" type="slidenum">
              <a:rPr lang="en-US" smtClean="0"/>
              <a:t>35</a:t>
            </a:fld>
            <a:endParaRPr lang="en-US"/>
          </a:p>
        </p:txBody>
      </p:sp>
    </p:spTree>
    <p:extLst>
      <p:ext uri="{BB962C8B-B14F-4D97-AF65-F5344CB8AC3E}">
        <p14:creationId xmlns:p14="http://schemas.microsoft.com/office/powerpoint/2010/main" val="967240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spcBef>
                <a:spcPts val="1200"/>
              </a:spcBef>
              <a:defRPr sz="2400">
                <a:solidFill>
                  <a:srgbClr val="404040"/>
                </a:solidFill>
              </a:defRPr>
            </a:lvl1pPr>
            <a:lvl2pPr>
              <a:spcBef>
                <a:spcPts val="200"/>
              </a:spcBef>
              <a:defRPr sz="1800">
                <a:solidFill>
                  <a:srgbClr val="404040"/>
                </a:solidFill>
              </a:defRPr>
            </a:lvl2pPr>
            <a:lvl3pPr>
              <a:spcBef>
                <a:spcPts val="0"/>
              </a:spcBef>
              <a:defRPr sz="1600">
                <a:solidFill>
                  <a:srgbClr val="404040"/>
                </a:solidFill>
              </a:defRPr>
            </a:lvl3pPr>
            <a:lvl4pPr>
              <a:spcBef>
                <a:spcPts val="0"/>
              </a:spcBef>
              <a:defRPr sz="1800">
                <a:solidFill>
                  <a:srgbClr val="404040"/>
                </a:solidFill>
              </a:defRPr>
            </a:lvl4pPr>
            <a:lvl5pPr marL="2057400" indent="-228600">
              <a:spcBef>
                <a:spcPts val="0"/>
              </a:spcBef>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r>
              <a:rPr lang="en-US" smtClean="0"/>
              <a:t>11/15/2016</a:t>
            </a:r>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lvl1pPr>
              <a:defRPr/>
            </a:lvl1pPr>
          </a:lstStyle>
          <a:p>
            <a:fld id="{A15A663A-9045-4F5C-A8DD-14283B87C592}" type="slidenum">
              <a:rPr lang="en-US"/>
              <a:pPr/>
              <a:t>‹#›</a:t>
            </a:fld>
            <a:endParaRPr lang="en-US"/>
          </a:p>
        </p:txBody>
      </p:sp>
    </p:spTree>
    <p:extLst>
      <p:ext uri="{BB962C8B-B14F-4D97-AF65-F5344CB8AC3E}">
        <p14:creationId xmlns:p14="http://schemas.microsoft.com/office/powerpoint/2010/main" val="2241588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11/15/2016</a:t>
            </a:r>
            <a:endParaRPr lang="en-US"/>
          </a:p>
        </p:txBody>
      </p:sp>
      <p:sp>
        <p:nvSpPr>
          <p:cNvPr id="6" name="Footer Placeholder 5"/>
          <p:cNvSpPr>
            <a:spLocks noGrp="1"/>
          </p:cNvSpPr>
          <p:nvPr>
            <p:ph type="ftr" sz="quarter" idx="11"/>
          </p:nvPr>
        </p:nvSpPr>
        <p:spPr/>
        <p:txBody>
          <a:bodyPr/>
          <a:lstStyle/>
          <a:p>
            <a:r>
              <a:rPr lang="en-US" smtClean="0"/>
              <a:t>Brian Chase | DOE IPR PIP-II</a:t>
            </a:r>
            <a:endParaRPr lang="en-US"/>
          </a:p>
        </p:txBody>
      </p:sp>
      <p:sp>
        <p:nvSpPr>
          <p:cNvPr id="7" name="Slide Number Placeholder 6"/>
          <p:cNvSpPr>
            <a:spLocks noGrp="1"/>
          </p:cNvSpPr>
          <p:nvPr>
            <p:ph type="sldNum" sz="quarter" idx="12"/>
          </p:nvPr>
        </p:nvSpPr>
        <p:spPr/>
        <p:txBody>
          <a:bodyPr/>
          <a:lstStyle/>
          <a:p>
            <a:fld id="{6FB4E42A-B322-9445-B885-C8A6E97D12F2}" type="slidenum">
              <a:rPr lang="en-US" smtClean="0"/>
              <a:t>‹#›</a:t>
            </a:fld>
            <a:endParaRPr lang="en-US"/>
          </a:p>
        </p:txBody>
      </p:sp>
    </p:spTree>
    <p:extLst>
      <p:ext uri="{BB962C8B-B14F-4D97-AF65-F5344CB8AC3E}">
        <p14:creationId xmlns:p14="http://schemas.microsoft.com/office/powerpoint/2010/main" val="3997072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6927925" y="6505786"/>
            <a:ext cx="784587"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11/15/2016</a:t>
            </a:r>
            <a:endParaRPr lang="en-US" dirty="0"/>
          </a:p>
        </p:txBody>
      </p:sp>
      <p:sp>
        <p:nvSpPr>
          <p:cNvPr id="9" name="Footer Placeholder 4"/>
          <p:cNvSpPr>
            <a:spLocks noGrp="1"/>
          </p:cNvSpPr>
          <p:nvPr>
            <p:ph type="ftr" sz="quarter" idx="3"/>
          </p:nvPr>
        </p:nvSpPr>
        <p:spPr>
          <a:xfrm>
            <a:off x="1530603" y="6504213"/>
            <a:ext cx="266960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smtClean="0"/>
              <a:t>Brian Chase | DOE IPR PIP-II</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1598" y="6441831"/>
            <a:ext cx="763802" cy="416169"/>
          </a:xfrm>
          <a:prstGeom prst="rect">
            <a:avLst/>
          </a:prstGeom>
        </p:spPr>
      </p:pic>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11/15/2016</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smtClean="0"/>
              <a:t>Brian Chase | DOE IPR PIP-II</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smtClean="0"/>
              <a:t>11/15/2016</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fi-FI" smtClean="0"/>
              <a:t>Brian Chase | DOE IPR PIP-II</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11/15/2016</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smtClean="0"/>
              <a:t>Brian Chase | DOE IPR PIP-II</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smtClean="0"/>
              <a:t>11/15/2016</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fi-FI" smtClean="0"/>
              <a:t>Brian Chase | DOE IPR PIP-II</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11/15/2016</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fi-FI" smtClean="0"/>
              <a:t>Brian Chase | DOE IPR PIP-II</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b="1">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p:cNvSpPr>
            <a:spLocks noGrp="1"/>
          </p:cNvSpPr>
          <p:nvPr>
            <p:ph type="title"/>
          </p:nvPr>
        </p:nvSpPr>
        <p:spPr>
          <a:xfrm>
            <a:off x="228600" y="103666"/>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r>
              <a:rPr lang="en-US" altLang="en-US" smtClean="0"/>
              <a:t>11/15/2016</a:t>
            </a:r>
            <a:endParaRPr lang="en-US" altLang="en-US"/>
          </a:p>
        </p:txBody>
      </p:sp>
      <p:sp>
        <p:nvSpPr>
          <p:cNvPr id="6" name="Footer Placeholder 4"/>
          <p:cNvSpPr>
            <a:spLocks noGrp="1"/>
          </p:cNvSpPr>
          <p:nvPr>
            <p:ph type="ftr" sz="quarter" idx="17"/>
          </p:nvPr>
        </p:nvSpPr>
        <p:spPr/>
        <p:txBody>
          <a:bodyPr/>
          <a:lstStyle>
            <a:lvl1pPr>
              <a:defRPr/>
            </a:lvl1pPr>
          </a:lstStyle>
          <a:p>
            <a:pPr>
              <a:defRPr/>
            </a:pPr>
            <a:r>
              <a:rPr lang="fi-FI" smtClean="0"/>
              <a:t>Brian Chase | DOE IPR PIP-II</a:t>
            </a:r>
            <a:endParaRPr lang="en-US" b="1"/>
          </a:p>
        </p:txBody>
      </p:sp>
      <p:sp>
        <p:nvSpPr>
          <p:cNvPr id="7" name="Slide Number Placeholder 5"/>
          <p:cNvSpPr>
            <a:spLocks noGrp="1"/>
          </p:cNvSpPr>
          <p:nvPr>
            <p:ph type="sldNum" sz="quarter" idx="18"/>
          </p:nvPr>
        </p:nvSpPr>
        <p:spPr>
          <a:xfrm>
            <a:off x="8141587" y="6515100"/>
            <a:ext cx="447675" cy="241300"/>
          </a:xfrm>
        </p:spPr>
        <p:txBody>
          <a:bodyPr/>
          <a:lstStyle>
            <a:lvl1pPr algn="r">
              <a:defRPr/>
            </a:lvl1pPr>
          </a:lstStyle>
          <a:p>
            <a:fld id="{90FB1247-EF23-4B88-8BDA-71F359827C17}" type="slidenum">
              <a:rPr lang="en-US" altLang="en-US" smtClean="0"/>
              <a:pPr/>
              <a:t>‹#›</a:t>
            </a:fld>
            <a:endParaRPr lang="en-US" altLang="en-US"/>
          </a:p>
        </p:txBody>
      </p:sp>
      <p:sp>
        <p:nvSpPr>
          <p:cNvPr id="10" name="Content Placeholder 2"/>
          <p:cNvSpPr>
            <a:spLocks noGrp="1"/>
          </p:cNvSpPr>
          <p:nvPr>
            <p:ph idx="22"/>
          </p:nvPr>
        </p:nvSpPr>
        <p:spPr>
          <a:xfrm>
            <a:off x="3355146" y="1037743"/>
            <a:ext cx="5607636" cy="5000226"/>
          </a:xfrm>
          <a:prstGeom prst="rect">
            <a:avLst/>
          </a:prstGeom>
        </p:spPr>
        <p:txBody>
          <a:bodyPr lIns="0" tIns="0" rIns="0" bIns="0"/>
          <a:lstStyle>
            <a:lvl1pPr>
              <a:defRPr sz="2400" b="1">
                <a:solidFill>
                  <a:srgbClr val="404040"/>
                </a:solidFill>
              </a:defRPr>
            </a:lvl1pPr>
            <a:lvl2pPr marL="742950" indent="-285750">
              <a:buFont typeface="Wingdings" panose="05000000000000000000" pitchFamily="2" charset="2"/>
              <a:buChar char="§"/>
              <a:defRPr sz="2200" b="1">
                <a:solidFill>
                  <a:schemeClr val="accent5">
                    <a:lumMod val="75000"/>
                  </a:schemeClr>
                </a:solidFill>
              </a:defRPr>
            </a:lvl2pPr>
            <a:lvl3pPr>
              <a:defRPr sz="2000" b="1">
                <a:solidFill>
                  <a:srgbClr val="C00000"/>
                </a:solidFill>
              </a:defRPr>
            </a:lvl3pPr>
            <a:lvl4pPr marL="1600200" indent="-228600">
              <a:buFont typeface="Wingdings" panose="05000000000000000000" pitchFamily="2" charset="2"/>
              <a:buChar char="§"/>
              <a:defRPr sz="1800" b="1">
                <a:solidFill>
                  <a:schemeClr val="accent2">
                    <a:lumMod val="75000"/>
                  </a:schemeClr>
                </a:solidFill>
              </a:defRPr>
            </a:lvl4pPr>
            <a:lvl5pPr marL="2057400" indent="-228600">
              <a:buFont typeface="Arial"/>
              <a:buChar char="•"/>
              <a:defRPr sz="1600" b="1">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2019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356310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11/15/2016</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smtClean="0"/>
              <a:t>Brian Chase | DOE IPR PIP-II</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4" r:id="rId8"/>
    <p:sldLayoutId id="2147484126" r:id="rId9"/>
    <p:sldLayoutId id="2147484127" r:id="rId10"/>
    <p:sldLayoutId id="2147484128" r:id="rId11"/>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package" Target="../embeddings/Microsoft_Excel_Worksheet1.xlsx"/><Relationship Id="rId5" Type="http://schemas.openxmlformats.org/officeDocument/2006/relationships/image" Target="../media/image9.emf"/><Relationship Id="rId6" Type="http://schemas.openxmlformats.org/officeDocument/2006/relationships/comments" Target="../comments/comment2.xml"/><Relationship Id="rId1" Type="http://schemas.openxmlformats.org/officeDocument/2006/relationships/vmlDrawing" Target="../drawings/vmlDrawing1.vml"/><Relationship Id="rId2"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10.xml"/><Relationship Id="rId2"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10.xml"/><Relationship Id="rId2"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4.tiff"/><Relationship Id="rId3" Type="http://schemas.openxmlformats.org/officeDocument/2006/relationships/image" Target="../media/image2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6.tiff"/><Relationship Id="rId3" Type="http://schemas.openxmlformats.org/officeDocument/2006/relationships/image" Target="../media/image2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gif"/><Relationship Id="rId3" Type="http://schemas.openxmlformats.org/officeDocument/2006/relationships/image" Target="../media/image29.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emf"/><Relationship Id="rId5" Type="http://schemas.openxmlformats.org/officeDocument/2006/relationships/image" Target="../media/image42.emf"/><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 Id="rId3"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10.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smtClean="0"/>
              <a:t>Brian Chase</a:t>
            </a:r>
            <a:r>
              <a:rPr lang="en-US" dirty="0"/>
              <a:t>	</a:t>
            </a:r>
          </a:p>
          <a:p>
            <a:r>
              <a:rPr lang="en-US" dirty="0"/>
              <a:t>DOE Independent Project Review of PIP-II</a:t>
            </a:r>
          </a:p>
          <a:p>
            <a:r>
              <a:rPr lang="en-US" dirty="0"/>
              <a:t>15 November 2016</a:t>
            </a:r>
          </a:p>
          <a:p>
            <a:endParaRPr lang="en-US" dirty="0"/>
          </a:p>
        </p:txBody>
      </p:sp>
      <p:sp>
        <p:nvSpPr>
          <p:cNvPr id="3" name="Text Placeholder 2"/>
          <p:cNvSpPr>
            <a:spLocks noGrp="1"/>
          </p:cNvSpPr>
          <p:nvPr>
            <p:ph type="body" sz="quarter" idx="11"/>
          </p:nvPr>
        </p:nvSpPr>
        <p:spPr/>
        <p:txBody>
          <a:bodyPr>
            <a:noAutofit/>
          </a:bodyPr>
          <a:lstStyle/>
          <a:p>
            <a:r>
              <a:rPr lang="en-US" dirty="0">
                <a:latin typeface="Helvetica" pitchFamily="34" charset="0"/>
              </a:rPr>
              <a:t>Low Level RF Control System</a:t>
            </a:r>
            <a:endParaRPr lang="en-US" dirty="0"/>
          </a:p>
        </p:txBody>
      </p:sp>
    </p:spTree>
    <p:extLst>
      <p:ext uri="{BB962C8B-B14F-4D97-AF65-F5344CB8AC3E}">
        <p14:creationId xmlns:p14="http://schemas.microsoft.com/office/powerpoint/2010/main" val="3870647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PIP2IT  Low Level RF</a:t>
            </a:r>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a:p>
        </p:txBody>
      </p:sp>
      <p:sp>
        <p:nvSpPr>
          <p:cNvPr id="6" name="Slide Number Placeholder 5"/>
          <p:cNvSpPr>
            <a:spLocks noGrp="1"/>
          </p:cNvSpPr>
          <p:nvPr>
            <p:ph type="sldNum" sz="quarter" idx="12"/>
          </p:nvPr>
        </p:nvSpPr>
        <p:spPr/>
        <p:txBody>
          <a:bodyPr/>
          <a:lstStyle/>
          <a:p>
            <a:fld id="{E33319FF-06B4-4914-855C-57D35A0F66DB}" type="slidenum">
              <a:rPr lang="en-US" smtClean="0"/>
              <a:pPr/>
              <a:t>10</a:t>
            </a:fld>
            <a:endParaRPr lang="en-US"/>
          </a:p>
        </p:txBody>
      </p:sp>
      <p:grpSp>
        <p:nvGrpSpPr>
          <p:cNvPr id="28" name="Group 27"/>
          <p:cNvGrpSpPr/>
          <p:nvPr/>
        </p:nvGrpSpPr>
        <p:grpSpPr>
          <a:xfrm>
            <a:off x="304800" y="2413149"/>
            <a:ext cx="8534400" cy="400110"/>
            <a:chOff x="304800" y="2495550"/>
            <a:chExt cx="8534400" cy="400110"/>
          </a:xfrm>
        </p:grpSpPr>
        <p:sp>
          <p:nvSpPr>
            <p:cNvPr id="29" name="TextBox 13"/>
            <p:cNvSpPr txBox="1">
              <a:spLocks noChangeArrowheads="1"/>
            </p:cNvSpPr>
            <p:nvPr/>
          </p:nvSpPr>
          <p:spPr bwMode="auto">
            <a:xfrm>
              <a:off x="3352800" y="2495550"/>
              <a:ext cx="2133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2000" dirty="0" smtClean="0"/>
                <a:t>40 </a:t>
              </a:r>
              <a:r>
                <a:rPr lang="en-US" sz="2000" dirty="0"/>
                <a:t>m, </a:t>
              </a:r>
              <a:r>
                <a:rPr lang="en-US" sz="2000" dirty="0" smtClean="0"/>
                <a:t>~25 </a:t>
              </a:r>
              <a:r>
                <a:rPr lang="en-US" sz="2000" dirty="0"/>
                <a:t>MeV</a:t>
              </a:r>
            </a:p>
          </p:txBody>
        </p:sp>
        <p:cxnSp>
          <p:nvCxnSpPr>
            <p:cNvPr id="30" name="Straight Arrow Connector 29"/>
            <p:cNvCxnSpPr/>
            <p:nvPr/>
          </p:nvCxnSpPr>
          <p:spPr>
            <a:xfrm flipV="1">
              <a:off x="5486400" y="2686050"/>
              <a:ext cx="3352800"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04800" y="2684463"/>
              <a:ext cx="3048000"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93663" y="855028"/>
            <a:ext cx="9004981" cy="1663417"/>
            <a:chOff x="93663" y="852900"/>
            <a:chExt cx="9170335" cy="1665545"/>
          </a:xfrm>
        </p:grpSpPr>
        <p:sp>
          <p:nvSpPr>
            <p:cNvPr id="34" name="TextBox 33"/>
            <p:cNvSpPr txBox="1"/>
            <p:nvPr/>
          </p:nvSpPr>
          <p:spPr>
            <a:xfrm>
              <a:off x="344708" y="1139252"/>
              <a:ext cx="1185894" cy="400110"/>
            </a:xfrm>
            <a:prstGeom prst="rect">
              <a:avLst/>
            </a:prstGeom>
            <a:noFill/>
          </p:spPr>
          <p:txBody>
            <a:bodyPr wrap="square" rtlCol="0">
              <a:spAutoFit/>
            </a:bodyPr>
            <a:lstStyle/>
            <a:p>
              <a:r>
                <a:rPr lang="en-US" sz="2000" b="1" dirty="0" smtClean="0">
                  <a:solidFill>
                    <a:schemeClr val="tx2"/>
                  </a:solidFill>
                </a:rPr>
                <a:t>30 </a:t>
              </a:r>
              <a:r>
                <a:rPr lang="en-US" sz="2000" b="1" dirty="0" err="1" smtClean="0">
                  <a:solidFill>
                    <a:schemeClr val="tx2"/>
                  </a:solidFill>
                </a:rPr>
                <a:t>keV</a:t>
              </a:r>
              <a:endParaRPr lang="en-US" sz="2000" b="1" dirty="0">
                <a:solidFill>
                  <a:schemeClr val="tx2"/>
                </a:solidFill>
              </a:endParaRPr>
            </a:p>
          </p:txBody>
        </p:sp>
        <p:grpSp>
          <p:nvGrpSpPr>
            <p:cNvPr id="35" name="Group 34"/>
            <p:cNvGrpSpPr/>
            <p:nvPr/>
          </p:nvGrpSpPr>
          <p:grpSpPr>
            <a:xfrm>
              <a:off x="93663" y="1120555"/>
              <a:ext cx="8897940" cy="1397890"/>
              <a:chOff x="93663" y="1120555"/>
              <a:chExt cx="8897940" cy="1397890"/>
            </a:xfrm>
          </p:grpSpPr>
          <p:grpSp>
            <p:nvGrpSpPr>
              <p:cNvPr id="42" name="Group 4"/>
              <p:cNvGrpSpPr>
                <a:grpSpLocks/>
              </p:cNvGrpSpPr>
              <p:nvPr/>
            </p:nvGrpSpPr>
            <p:grpSpPr bwMode="auto">
              <a:xfrm>
                <a:off x="93663" y="1493027"/>
                <a:ext cx="8897940" cy="1025418"/>
                <a:chOff x="85409" y="1749187"/>
                <a:chExt cx="9058591" cy="1025628"/>
              </a:xfrm>
            </p:grpSpPr>
            <p:pic>
              <p:nvPicPr>
                <p:cNvPr id="5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5473" y="1846744"/>
                  <a:ext cx="8998527" cy="9280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1" name="TextBox 6"/>
                <p:cNvSpPr txBox="1">
                  <a:spLocks noChangeArrowheads="1"/>
                </p:cNvSpPr>
                <p:nvPr/>
              </p:nvSpPr>
              <p:spPr bwMode="auto">
                <a:xfrm>
                  <a:off x="1174350" y="1760561"/>
                  <a:ext cx="811403" cy="400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RFQ </a:t>
                  </a:r>
                  <a:endParaRPr lang="en-US" sz="2000" dirty="0">
                    <a:solidFill>
                      <a:srgbClr val="C00000"/>
                    </a:solidFill>
                  </a:endParaRPr>
                </a:p>
              </p:txBody>
            </p:sp>
            <p:sp>
              <p:nvSpPr>
                <p:cNvPr id="52" name="TextBox 7"/>
                <p:cNvSpPr txBox="1">
                  <a:spLocks noChangeArrowheads="1"/>
                </p:cNvSpPr>
                <p:nvPr/>
              </p:nvSpPr>
              <p:spPr bwMode="auto">
                <a:xfrm>
                  <a:off x="2902811" y="1749187"/>
                  <a:ext cx="981321" cy="400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MEBT </a:t>
                  </a:r>
                  <a:endParaRPr lang="en-US" sz="2000" dirty="0">
                    <a:solidFill>
                      <a:srgbClr val="C00000"/>
                    </a:solidFill>
                  </a:endParaRPr>
                </a:p>
              </p:txBody>
            </p:sp>
            <p:sp>
              <p:nvSpPr>
                <p:cNvPr id="53" name="TextBox 8"/>
                <p:cNvSpPr txBox="1">
                  <a:spLocks noChangeArrowheads="1"/>
                </p:cNvSpPr>
                <p:nvPr/>
              </p:nvSpPr>
              <p:spPr bwMode="auto">
                <a:xfrm>
                  <a:off x="5056919" y="1757151"/>
                  <a:ext cx="813036" cy="400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HWR</a:t>
                  </a:r>
                  <a:endParaRPr lang="en-US" sz="2000" dirty="0">
                    <a:solidFill>
                      <a:srgbClr val="C00000"/>
                    </a:solidFill>
                  </a:endParaRPr>
                </a:p>
              </p:txBody>
            </p:sp>
            <p:sp>
              <p:nvSpPr>
                <p:cNvPr id="54" name="TextBox 9"/>
                <p:cNvSpPr txBox="1">
                  <a:spLocks noChangeArrowheads="1"/>
                </p:cNvSpPr>
                <p:nvPr/>
              </p:nvSpPr>
              <p:spPr bwMode="auto">
                <a:xfrm>
                  <a:off x="6714496" y="1757150"/>
                  <a:ext cx="871760" cy="400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a:solidFill>
                        <a:srgbClr val="C00000"/>
                      </a:solidFill>
                    </a:rPr>
                    <a:t>SSR1</a:t>
                  </a:r>
                </a:p>
              </p:txBody>
            </p:sp>
            <p:sp>
              <p:nvSpPr>
                <p:cNvPr id="55" name="TextBox 10"/>
                <p:cNvSpPr txBox="1">
                  <a:spLocks noChangeArrowheads="1"/>
                </p:cNvSpPr>
                <p:nvPr/>
              </p:nvSpPr>
              <p:spPr bwMode="auto">
                <a:xfrm>
                  <a:off x="7920832" y="1757353"/>
                  <a:ext cx="1164985" cy="400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HEBT</a:t>
                  </a:r>
                  <a:endParaRPr lang="en-US" sz="2000" dirty="0">
                    <a:solidFill>
                      <a:srgbClr val="C00000"/>
                    </a:solidFill>
                  </a:endParaRPr>
                </a:p>
              </p:txBody>
            </p:sp>
            <p:sp>
              <p:nvSpPr>
                <p:cNvPr id="56" name="TextBox 11"/>
                <p:cNvSpPr txBox="1">
                  <a:spLocks noChangeArrowheads="1"/>
                </p:cNvSpPr>
                <p:nvPr/>
              </p:nvSpPr>
              <p:spPr bwMode="auto">
                <a:xfrm>
                  <a:off x="85409" y="1906935"/>
                  <a:ext cx="842411" cy="400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smtClean="0">
                      <a:solidFill>
                        <a:srgbClr val="C00000"/>
                      </a:solidFill>
                    </a:rPr>
                    <a:t>LEBT</a:t>
                  </a:r>
                  <a:endParaRPr lang="en-US" sz="2000" dirty="0">
                    <a:solidFill>
                      <a:srgbClr val="C00000"/>
                    </a:solidFill>
                  </a:endParaRPr>
                </a:p>
              </p:txBody>
            </p:sp>
          </p:grpSp>
          <p:sp>
            <p:nvSpPr>
              <p:cNvPr id="43" name="TextBox 42"/>
              <p:cNvSpPr txBox="1"/>
              <p:nvPr/>
            </p:nvSpPr>
            <p:spPr>
              <a:xfrm>
                <a:off x="1748392" y="1144347"/>
                <a:ext cx="1506229" cy="400110"/>
              </a:xfrm>
              <a:prstGeom prst="rect">
                <a:avLst/>
              </a:prstGeom>
              <a:noFill/>
            </p:spPr>
            <p:txBody>
              <a:bodyPr wrap="square" rtlCol="0">
                <a:spAutoFit/>
              </a:bodyPr>
              <a:lstStyle/>
              <a:p>
                <a:pPr algn="ctr"/>
                <a:r>
                  <a:rPr lang="en-US" sz="2000" b="1" dirty="0" smtClean="0">
                    <a:solidFill>
                      <a:schemeClr val="tx2"/>
                    </a:solidFill>
                  </a:rPr>
                  <a:t>2.1 MeV</a:t>
                </a:r>
                <a:endParaRPr lang="en-US" sz="2000" b="1" dirty="0">
                  <a:solidFill>
                    <a:schemeClr val="tx2"/>
                  </a:solidFill>
                </a:endParaRPr>
              </a:p>
            </p:txBody>
          </p:sp>
          <p:sp>
            <p:nvSpPr>
              <p:cNvPr id="44" name="TextBox 43"/>
              <p:cNvSpPr txBox="1"/>
              <p:nvPr/>
            </p:nvSpPr>
            <p:spPr>
              <a:xfrm>
                <a:off x="5659021" y="1120555"/>
                <a:ext cx="1079446" cy="400110"/>
              </a:xfrm>
              <a:prstGeom prst="rect">
                <a:avLst/>
              </a:prstGeom>
              <a:noFill/>
            </p:spPr>
            <p:txBody>
              <a:bodyPr wrap="square" rtlCol="0">
                <a:spAutoFit/>
              </a:bodyPr>
              <a:lstStyle/>
              <a:p>
                <a:pPr algn="ctr"/>
                <a:r>
                  <a:rPr lang="en-US" sz="2000" b="1" dirty="0">
                    <a:solidFill>
                      <a:schemeClr val="tx2"/>
                    </a:solidFill>
                  </a:rPr>
                  <a:t>1</a:t>
                </a:r>
                <a:r>
                  <a:rPr lang="en-US" sz="2000" b="1" dirty="0" smtClean="0">
                    <a:solidFill>
                      <a:schemeClr val="tx2"/>
                    </a:solidFill>
                  </a:rPr>
                  <a:t>0 </a:t>
                </a:r>
                <a:r>
                  <a:rPr lang="en-US" sz="2000" b="1" dirty="0">
                    <a:solidFill>
                      <a:schemeClr val="tx2"/>
                    </a:solidFill>
                  </a:rPr>
                  <a:t>M</a:t>
                </a:r>
                <a:r>
                  <a:rPr lang="en-US" sz="2000" b="1" dirty="0" smtClean="0">
                    <a:solidFill>
                      <a:schemeClr val="tx2"/>
                    </a:solidFill>
                  </a:rPr>
                  <a:t>eV</a:t>
                </a:r>
                <a:endParaRPr lang="en-US" sz="2000" b="1" dirty="0">
                  <a:solidFill>
                    <a:schemeClr val="tx2"/>
                  </a:solidFill>
                </a:endParaRPr>
              </a:p>
            </p:txBody>
          </p:sp>
          <p:sp>
            <p:nvSpPr>
              <p:cNvPr id="45" name="TextBox 44"/>
              <p:cNvSpPr txBox="1"/>
              <p:nvPr/>
            </p:nvSpPr>
            <p:spPr>
              <a:xfrm>
                <a:off x="7083802" y="1139252"/>
                <a:ext cx="1171612" cy="400110"/>
              </a:xfrm>
              <a:prstGeom prst="rect">
                <a:avLst/>
              </a:prstGeom>
              <a:noFill/>
            </p:spPr>
            <p:txBody>
              <a:bodyPr wrap="square" rtlCol="0">
                <a:spAutoFit/>
              </a:bodyPr>
              <a:lstStyle/>
              <a:p>
                <a:r>
                  <a:rPr lang="en-US" sz="2000" b="1" dirty="0" smtClean="0">
                    <a:solidFill>
                      <a:schemeClr val="tx2"/>
                    </a:solidFill>
                  </a:rPr>
                  <a:t>25 MeV</a:t>
                </a:r>
                <a:endParaRPr lang="en-US" sz="2000" b="1" dirty="0">
                  <a:solidFill>
                    <a:schemeClr val="tx2"/>
                  </a:solidFill>
                </a:endParaRPr>
              </a:p>
            </p:txBody>
          </p:sp>
          <p:cxnSp>
            <p:nvCxnSpPr>
              <p:cNvPr id="46" name="Straight Arrow Connector 45"/>
              <p:cNvCxnSpPr/>
              <p:nvPr/>
            </p:nvCxnSpPr>
            <p:spPr>
              <a:xfrm>
                <a:off x="806450" y="1540604"/>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2234198" y="1532540"/>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6200525" y="1535109"/>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7668460" y="1548424"/>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grpSp>
        <p:cxnSp>
          <p:nvCxnSpPr>
            <p:cNvPr id="36" name="Straight Arrow Connector 35"/>
            <p:cNvCxnSpPr/>
            <p:nvPr/>
          </p:nvCxnSpPr>
          <p:spPr>
            <a:xfrm>
              <a:off x="193559" y="1053109"/>
              <a:ext cx="8268626" cy="1974"/>
            </a:xfrm>
            <a:prstGeom prst="straightConnector1">
              <a:avLst/>
            </a:prstGeom>
            <a:ln>
              <a:solidFill>
                <a:srgbClr val="0066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225640" y="855028"/>
              <a:ext cx="818584" cy="400110"/>
            </a:xfrm>
            <a:prstGeom prst="rect">
              <a:avLst/>
            </a:prstGeom>
            <a:solidFill>
              <a:schemeClr val="bg1"/>
            </a:solidFill>
          </p:spPr>
          <p:txBody>
            <a:bodyPr wrap="square" rtlCol="0">
              <a:spAutoFit/>
            </a:bodyPr>
            <a:lstStyle/>
            <a:p>
              <a:pPr algn="ctr"/>
              <a:r>
                <a:rPr lang="en-US" sz="2000" b="1" dirty="0" smtClean="0">
                  <a:solidFill>
                    <a:srgbClr val="006600"/>
                  </a:solidFill>
                </a:rPr>
                <a:t>2017</a:t>
              </a:r>
              <a:endParaRPr lang="en-US" sz="2000" b="1" dirty="0">
                <a:solidFill>
                  <a:srgbClr val="006600"/>
                </a:solidFill>
              </a:endParaRPr>
            </a:p>
          </p:txBody>
        </p:sp>
        <p:sp>
          <p:nvSpPr>
            <p:cNvPr id="38" name="TextBox 37"/>
            <p:cNvSpPr txBox="1"/>
            <p:nvPr/>
          </p:nvSpPr>
          <p:spPr>
            <a:xfrm>
              <a:off x="4299391" y="853054"/>
              <a:ext cx="818584" cy="400110"/>
            </a:xfrm>
            <a:prstGeom prst="rect">
              <a:avLst/>
            </a:prstGeom>
            <a:solidFill>
              <a:schemeClr val="bg1"/>
            </a:solidFill>
          </p:spPr>
          <p:txBody>
            <a:bodyPr wrap="square" rtlCol="0">
              <a:spAutoFit/>
            </a:bodyPr>
            <a:lstStyle/>
            <a:p>
              <a:r>
                <a:rPr lang="en-US" sz="2000" b="1" dirty="0" smtClean="0">
                  <a:solidFill>
                    <a:srgbClr val="006600"/>
                  </a:solidFill>
                </a:rPr>
                <a:t>2016</a:t>
              </a:r>
              <a:endParaRPr lang="en-US" sz="2000" b="1" dirty="0">
                <a:solidFill>
                  <a:srgbClr val="006600"/>
                </a:solidFill>
              </a:endParaRPr>
            </a:p>
          </p:txBody>
        </p:sp>
        <p:sp>
          <p:nvSpPr>
            <p:cNvPr id="39" name="TextBox 38"/>
            <p:cNvSpPr txBox="1"/>
            <p:nvPr/>
          </p:nvSpPr>
          <p:spPr>
            <a:xfrm>
              <a:off x="1963073" y="853054"/>
              <a:ext cx="818584" cy="400110"/>
            </a:xfrm>
            <a:prstGeom prst="rect">
              <a:avLst/>
            </a:prstGeom>
            <a:solidFill>
              <a:schemeClr val="bg1"/>
            </a:solidFill>
          </p:spPr>
          <p:txBody>
            <a:bodyPr wrap="square" rtlCol="0">
              <a:spAutoFit/>
            </a:bodyPr>
            <a:lstStyle/>
            <a:p>
              <a:r>
                <a:rPr lang="en-US" sz="2000" b="1" dirty="0" smtClean="0">
                  <a:solidFill>
                    <a:srgbClr val="006600"/>
                  </a:solidFill>
                </a:rPr>
                <a:t>2015</a:t>
              </a:r>
              <a:endParaRPr lang="en-US" sz="2000" b="1" dirty="0">
                <a:solidFill>
                  <a:srgbClr val="006600"/>
                </a:solidFill>
              </a:endParaRPr>
            </a:p>
          </p:txBody>
        </p:sp>
        <p:sp>
          <p:nvSpPr>
            <p:cNvPr id="40" name="TextBox 39"/>
            <p:cNvSpPr txBox="1"/>
            <p:nvPr/>
          </p:nvSpPr>
          <p:spPr>
            <a:xfrm>
              <a:off x="344708" y="855028"/>
              <a:ext cx="818584" cy="400110"/>
            </a:xfrm>
            <a:prstGeom prst="rect">
              <a:avLst/>
            </a:prstGeom>
            <a:solidFill>
              <a:schemeClr val="bg1"/>
            </a:solidFill>
          </p:spPr>
          <p:txBody>
            <a:bodyPr wrap="square" rtlCol="0">
              <a:spAutoFit/>
            </a:bodyPr>
            <a:lstStyle/>
            <a:p>
              <a:r>
                <a:rPr lang="en-US" sz="2000" b="1" dirty="0" smtClean="0">
                  <a:solidFill>
                    <a:srgbClr val="006600"/>
                  </a:solidFill>
                </a:rPr>
                <a:t>Now</a:t>
              </a:r>
              <a:endParaRPr lang="en-US" sz="2000" b="1" dirty="0">
                <a:solidFill>
                  <a:srgbClr val="006600"/>
                </a:solidFill>
              </a:endParaRPr>
            </a:p>
          </p:txBody>
        </p:sp>
        <p:sp>
          <p:nvSpPr>
            <p:cNvPr id="41" name="TextBox 40"/>
            <p:cNvSpPr txBox="1"/>
            <p:nvPr/>
          </p:nvSpPr>
          <p:spPr>
            <a:xfrm>
              <a:off x="8445414" y="852900"/>
              <a:ext cx="818584" cy="400110"/>
            </a:xfrm>
            <a:prstGeom prst="rect">
              <a:avLst/>
            </a:prstGeom>
            <a:solidFill>
              <a:schemeClr val="bg1"/>
            </a:solidFill>
          </p:spPr>
          <p:txBody>
            <a:bodyPr wrap="square" rtlCol="0">
              <a:spAutoFit/>
            </a:bodyPr>
            <a:lstStyle/>
            <a:p>
              <a:pPr algn="ctr"/>
              <a:r>
                <a:rPr lang="en-US" sz="2000" b="1" dirty="0" smtClean="0">
                  <a:solidFill>
                    <a:srgbClr val="006600"/>
                  </a:solidFill>
                </a:rPr>
                <a:t>2018</a:t>
              </a:r>
              <a:endParaRPr lang="en-US" sz="2000" b="1" dirty="0">
                <a:solidFill>
                  <a:srgbClr val="006600"/>
                </a:solidFill>
              </a:endParaRPr>
            </a:p>
          </p:txBody>
        </p:sp>
      </p:grpSp>
      <p:graphicFrame>
        <p:nvGraphicFramePr>
          <p:cNvPr id="57" name="Object 2"/>
          <p:cNvGraphicFramePr>
            <a:graphicFrameLocks noChangeAspect="1"/>
          </p:cNvGraphicFramePr>
          <p:nvPr>
            <p:extLst>
              <p:ext uri="{D42A27DB-BD31-4B8C-83A1-F6EECF244321}">
                <p14:modId xmlns:p14="http://schemas.microsoft.com/office/powerpoint/2010/main" val="3066890532"/>
              </p:ext>
            </p:extLst>
          </p:nvPr>
        </p:nvGraphicFramePr>
        <p:xfrm>
          <a:off x="5734995" y="2836803"/>
          <a:ext cx="2694034" cy="3365717"/>
        </p:xfrm>
        <a:graphic>
          <a:graphicData uri="http://schemas.openxmlformats.org/presentationml/2006/ole">
            <mc:AlternateContent xmlns:mc="http://schemas.openxmlformats.org/markup-compatibility/2006">
              <mc:Choice xmlns:v="urn:schemas-microsoft-com:vml" Requires="v">
                <p:oleObj spid="_x0000_s2079" name="Worksheet" r:id="rId4" imgW="3514864" imgH="4391177" progId="Excel.Sheet.12">
                  <p:embed/>
                </p:oleObj>
              </mc:Choice>
              <mc:Fallback>
                <p:oleObj name="Worksheet" r:id="rId4" imgW="3514864" imgH="4391177"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95" y="2836803"/>
                        <a:ext cx="2694034" cy="3365717"/>
                      </a:xfrm>
                      <a:prstGeom prst="rect">
                        <a:avLst/>
                      </a:prstGeom>
                      <a:noFill/>
                      <a:ln>
                        <a:noFill/>
                      </a:ln>
                      <a:effectLst/>
                      <a:extLst/>
                    </p:spPr>
                  </p:pic>
                </p:oleObj>
              </mc:Fallback>
            </mc:AlternateContent>
          </a:graphicData>
        </a:graphic>
      </p:graphicFrame>
      <p:sp>
        <p:nvSpPr>
          <p:cNvPr id="7" name="TextBox 6"/>
          <p:cNvSpPr txBox="1"/>
          <p:nvPr/>
        </p:nvSpPr>
        <p:spPr>
          <a:xfrm>
            <a:off x="577801" y="3190117"/>
            <a:ext cx="4871496" cy="1938992"/>
          </a:xfrm>
          <a:prstGeom prst="rect">
            <a:avLst/>
          </a:prstGeom>
          <a:noFill/>
        </p:spPr>
        <p:txBody>
          <a:bodyPr wrap="none" rtlCol="0">
            <a:spAutoFit/>
          </a:bodyPr>
          <a:lstStyle/>
          <a:p>
            <a:r>
              <a:rPr lang="en-US" dirty="0" smtClean="0"/>
              <a:t>-   Drive 20 accelerating structures</a:t>
            </a:r>
          </a:p>
          <a:p>
            <a:pPr marL="342900" indent="-342900">
              <a:buFontTx/>
              <a:buChar char="-"/>
            </a:pPr>
            <a:r>
              <a:rPr lang="en-US" dirty="0" smtClean="0"/>
              <a:t>4 RF frequencies</a:t>
            </a:r>
          </a:p>
          <a:p>
            <a:pPr marL="342900" indent="-342900">
              <a:buFontTx/>
              <a:buChar char="-"/>
            </a:pPr>
            <a:r>
              <a:rPr lang="en-US" dirty="0" smtClean="0"/>
              <a:t>MO and phase reference lines</a:t>
            </a:r>
          </a:p>
          <a:p>
            <a:pPr marL="342900" indent="-342900">
              <a:buFontTx/>
              <a:buChar char="-"/>
            </a:pPr>
            <a:r>
              <a:rPr lang="en-US" dirty="0" smtClean="0"/>
              <a:t>0.01% 0.01 deg. regulation goal</a:t>
            </a:r>
          </a:p>
          <a:p>
            <a:endParaRPr lang="en-US" dirty="0"/>
          </a:p>
        </p:txBody>
      </p:sp>
    </p:spTree>
    <p:extLst>
      <p:ext uri="{BB962C8B-B14F-4D97-AF65-F5344CB8AC3E}">
        <p14:creationId xmlns:p14="http://schemas.microsoft.com/office/powerpoint/2010/main" val="677349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Technical Risks</a:t>
            </a:r>
            <a:br>
              <a:rPr lang="en-US" dirty="0"/>
            </a:br>
            <a:endParaRPr lang="en-US" dirty="0"/>
          </a:p>
        </p:txBody>
      </p:sp>
      <p:sp>
        <p:nvSpPr>
          <p:cNvPr id="3" name="Content Placeholder 2"/>
          <p:cNvSpPr>
            <a:spLocks noGrp="1"/>
          </p:cNvSpPr>
          <p:nvPr>
            <p:ph idx="1"/>
          </p:nvPr>
        </p:nvSpPr>
        <p:spPr/>
        <p:txBody>
          <a:bodyPr/>
          <a:lstStyle/>
          <a:p>
            <a:r>
              <a:rPr lang="en-US" dirty="0" smtClean="0"/>
              <a:t>Resonance Control for 5 new cavity designs</a:t>
            </a:r>
          </a:p>
          <a:p>
            <a:pPr lvl="1"/>
            <a:r>
              <a:rPr lang="en-US" dirty="0" smtClean="0"/>
              <a:t>Lorentz Force Detuning compensation for narrow bandwidth cavities operated in pulsed mode</a:t>
            </a:r>
          </a:p>
          <a:p>
            <a:pPr lvl="1"/>
            <a:r>
              <a:rPr lang="en-US" dirty="0" smtClean="0"/>
              <a:t>New cavity designs with new mechanical properties</a:t>
            </a:r>
          </a:p>
          <a:p>
            <a:pPr lvl="1"/>
            <a:r>
              <a:rPr lang="en-US" dirty="0" smtClean="0"/>
              <a:t>~20 Hz half BW with expected 420 Hz Lorentz Force Detuning in </a:t>
            </a:r>
            <a:r>
              <a:rPr lang="en-US" dirty="0" smtClean="0"/>
              <a:t>SSR1</a:t>
            </a:r>
          </a:p>
          <a:p>
            <a:pPr lvl="1"/>
            <a:r>
              <a:rPr lang="en-US" dirty="0" smtClean="0">
                <a:solidFill>
                  <a:schemeClr val="tx1">
                    <a:lumMod val="60000"/>
                    <a:lumOff val="40000"/>
                  </a:schemeClr>
                </a:solidFill>
              </a:rPr>
              <a:t>See resonance control talk</a:t>
            </a:r>
            <a:endParaRPr lang="en-US" dirty="0" smtClean="0">
              <a:solidFill>
                <a:schemeClr val="tx1">
                  <a:lumMod val="60000"/>
                  <a:lumOff val="40000"/>
                </a:schemeClr>
              </a:solidFill>
            </a:endParaRPr>
          </a:p>
          <a:p>
            <a:r>
              <a:rPr lang="en-US" dirty="0" smtClean="0"/>
              <a:t>10</a:t>
            </a:r>
            <a:r>
              <a:rPr lang="en-US" baseline="30000" dirty="0" smtClean="0"/>
              <a:t>-4</a:t>
            </a:r>
            <a:r>
              <a:rPr lang="en-US" dirty="0" smtClean="0"/>
              <a:t> beam energy regulation with pulsed system</a:t>
            </a:r>
          </a:p>
          <a:p>
            <a:pPr marL="742950" lvl="2" indent="-342900">
              <a:spcBef>
                <a:spcPts val="1200"/>
              </a:spcBef>
            </a:pPr>
            <a:r>
              <a:rPr lang="en-US" dirty="0" smtClean="0">
                <a:solidFill>
                  <a:schemeClr val="tx1">
                    <a:lumMod val="60000"/>
                    <a:lumOff val="40000"/>
                  </a:schemeClr>
                </a:solidFill>
              </a:rPr>
              <a:t>Sensitivity analysis in progress</a:t>
            </a:r>
          </a:p>
          <a:p>
            <a:pPr marL="742950" lvl="2" indent="-342900">
              <a:spcBef>
                <a:spcPts val="1200"/>
              </a:spcBef>
            </a:pPr>
            <a:endParaRPr lang="en-US" dirty="0"/>
          </a:p>
          <a:p>
            <a:endParaRPr lang="en-US" dirty="0" smtClean="0"/>
          </a:p>
          <a:p>
            <a:pPr marL="457200" lvl="1" indent="0">
              <a:buNone/>
            </a:pPr>
            <a:endParaRPr lang="en-US" dirty="0" smtClean="0"/>
          </a:p>
        </p:txBody>
      </p:sp>
      <p:sp>
        <p:nvSpPr>
          <p:cNvPr id="4" name="Footer Placeholder 3"/>
          <p:cNvSpPr>
            <a:spLocks noGrp="1"/>
          </p:cNvSpPr>
          <p:nvPr>
            <p:ph type="ftr" sz="quarter" idx="10"/>
          </p:nvPr>
        </p:nvSpPr>
        <p:spPr>
          <a:xfrm>
            <a:off x="865985" y="6504213"/>
            <a:ext cx="2234054" cy="241300"/>
          </a:xfrm>
        </p:spPr>
        <p:txBody>
          <a:bodyPr/>
          <a:lstStyle/>
          <a:p>
            <a:pPr>
              <a:defRPr/>
            </a:pPr>
            <a:r>
              <a:rPr lang="en-US" smtClean="0"/>
              <a:t>Brian Chase | DOE IPR PIP-II</a:t>
            </a:r>
            <a:endParaRPr lang="en-US" dirty="0"/>
          </a:p>
        </p:txBody>
      </p:sp>
      <p:sp>
        <p:nvSpPr>
          <p:cNvPr id="5" name="Slide Number Placeholder 4"/>
          <p:cNvSpPr>
            <a:spLocks noGrp="1"/>
          </p:cNvSpPr>
          <p:nvPr>
            <p:ph type="sldNum" sz="quarter" idx="11"/>
          </p:nvPr>
        </p:nvSpPr>
        <p:spPr>
          <a:xfrm>
            <a:off x="172844" y="6504213"/>
            <a:ext cx="217449" cy="242873"/>
          </a:xfrm>
        </p:spPr>
        <p:txBody>
          <a:bodyPr/>
          <a:lstStyle/>
          <a:p>
            <a:pPr>
              <a:defRPr/>
            </a:pPr>
            <a:fld id="{76BBECFF-F207-4C65-B9B5-95271AC2022A}" type="slidenum">
              <a:rPr lang="en-US" smtClean="0"/>
              <a:pPr>
                <a:defRPr/>
              </a:pPr>
              <a:t>11</a:t>
            </a:fld>
            <a:endParaRPr lang="en-US" dirty="0" smtClean="0"/>
          </a:p>
          <a:p>
            <a:pPr>
              <a:defRPr/>
            </a:pPr>
            <a:endParaRPr lang="en-US" dirty="0"/>
          </a:p>
        </p:txBody>
      </p:sp>
      <p:sp>
        <p:nvSpPr>
          <p:cNvPr id="6" name="Date Placeholder 5"/>
          <p:cNvSpPr>
            <a:spLocks noGrp="1"/>
          </p:cNvSpPr>
          <p:nvPr>
            <p:ph type="dt" sz="half" idx="10"/>
          </p:nvPr>
        </p:nvSpPr>
        <p:spPr>
          <a:xfrm>
            <a:off x="6678612" y="6504213"/>
            <a:ext cx="1076325" cy="241300"/>
          </a:xfrm>
        </p:spPr>
        <p:txBody>
          <a:bodyPr/>
          <a:lstStyle/>
          <a:p>
            <a:r>
              <a:rPr lang="en-US" smtClean="0"/>
              <a:t>11/15/2016</a:t>
            </a:r>
            <a:endParaRPr lang="en-US"/>
          </a:p>
        </p:txBody>
      </p:sp>
      <p:sp>
        <p:nvSpPr>
          <p:cNvPr id="9" name="TextBox 8"/>
          <p:cNvSpPr txBox="1"/>
          <p:nvPr/>
        </p:nvSpPr>
        <p:spPr>
          <a:xfrm>
            <a:off x="2534212" y="4609546"/>
            <a:ext cx="2255237" cy="646331"/>
          </a:xfrm>
          <a:prstGeom prst="rect">
            <a:avLst/>
          </a:prstGeom>
          <a:noFill/>
        </p:spPr>
        <p:txBody>
          <a:bodyPr wrap="square" rtlCol="0">
            <a:spAutoFit/>
          </a:bodyPr>
          <a:lstStyle/>
          <a:p>
            <a:r>
              <a:rPr lang="en-US" sz="1200" dirty="0" smtClean="0"/>
              <a:t>RMS phase along LINAC from 10 </a:t>
            </a:r>
            <a:r>
              <a:rPr lang="en-US" sz="1200" dirty="0" err="1" smtClean="0"/>
              <a:t>deg</a:t>
            </a:r>
            <a:r>
              <a:rPr lang="en-US" sz="1200" dirty="0" smtClean="0"/>
              <a:t> cavity phase change in first HWR</a:t>
            </a:r>
            <a:endParaRPr lang="en-US" sz="12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086" y="3730082"/>
            <a:ext cx="3233854" cy="2425391"/>
          </a:xfrm>
          <a:prstGeom prst="rect">
            <a:avLst/>
          </a:prstGeom>
        </p:spPr>
      </p:pic>
    </p:spTree>
    <p:extLst>
      <p:ext uri="{BB962C8B-B14F-4D97-AF65-F5344CB8AC3E}">
        <p14:creationId xmlns:p14="http://schemas.microsoft.com/office/powerpoint/2010/main" val="1559489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Power budget and </a:t>
            </a:r>
            <a:r>
              <a:rPr lang="en-US" dirty="0" err="1" smtClean="0"/>
              <a:t>Ql</a:t>
            </a:r>
            <a:endParaRPr lang="en-US" dirty="0"/>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 y="875358"/>
            <a:ext cx="6071842" cy="2442315"/>
          </a:xfrm>
        </p:spPr>
      </p:pic>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12</a:t>
            </a:fld>
            <a:endParaRPr lang="en-US"/>
          </a:p>
        </p:txBody>
      </p:sp>
      <p:sp>
        <p:nvSpPr>
          <p:cNvPr id="8" name="Donut 7"/>
          <p:cNvSpPr/>
          <p:nvPr/>
        </p:nvSpPr>
        <p:spPr>
          <a:xfrm>
            <a:off x="1316941" y="791823"/>
            <a:ext cx="1342310" cy="2483587"/>
          </a:xfrm>
          <a:prstGeom prst="donut">
            <a:avLst>
              <a:gd name="adj" fmla="val 379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6071843" y="1097488"/>
            <a:ext cx="2830234" cy="646331"/>
          </a:xfrm>
          <a:prstGeom prst="rect">
            <a:avLst/>
          </a:prstGeom>
          <a:noFill/>
        </p:spPr>
        <p:txBody>
          <a:bodyPr wrap="square" rtlCol="0">
            <a:spAutoFit/>
          </a:bodyPr>
          <a:lstStyle/>
          <a:p>
            <a:r>
              <a:rPr lang="en-US" sz="1800" dirty="0" smtClean="0">
                <a:solidFill>
                  <a:srgbClr val="FF0000"/>
                </a:solidFill>
              </a:rPr>
              <a:t>Total cavity detuning budget including LFD</a:t>
            </a:r>
            <a:endParaRPr lang="en-US" sz="1800" dirty="0">
              <a:solidFill>
                <a:srgbClr val="FF0000"/>
              </a:solidFill>
            </a:endParaRPr>
          </a:p>
        </p:txBody>
      </p:sp>
      <p:pic>
        <p:nvPicPr>
          <p:cNvPr id="10" name="Content Placeholder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785" y="3260899"/>
            <a:ext cx="6008731" cy="2078417"/>
          </a:xfrm>
          <a:prstGeom prst="rect">
            <a:avLst/>
          </a:prstGeom>
        </p:spPr>
      </p:pic>
      <p:sp>
        <p:nvSpPr>
          <p:cNvPr id="11" name="Donut 10"/>
          <p:cNvSpPr/>
          <p:nvPr/>
        </p:nvSpPr>
        <p:spPr>
          <a:xfrm>
            <a:off x="3575180" y="4774605"/>
            <a:ext cx="2611356" cy="409599"/>
          </a:xfrm>
          <a:prstGeom prst="donut">
            <a:avLst>
              <a:gd name="adj" fmla="val 379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6081498" y="1939422"/>
            <a:ext cx="2584850" cy="923330"/>
          </a:xfrm>
          <a:prstGeom prst="rect">
            <a:avLst/>
          </a:prstGeom>
          <a:noFill/>
        </p:spPr>
        <p:txBody>
          <a:bodyPr wrap="none" rtlCol="0">
            <a:spAutoFit/>
          </a:bodyPr>
          <a:lstStyle/>
          <a:p>
            <a:r>
              <a:rPr lang="en-US" sz="1800" dirty="0" smtClean="0">
                <a:solidFill>
                  <a:srgbClr val="FF0000"/>
                </a:solidFill>
              </a:rPr>
              <a:t>Measured LFD is 22 times</a:t>
            </a:r>
          </a:p>
          <a:p>
            <a:r>
              <a:rPr lang="en-US" sz="1800" dirty="0" smtClean="0">
                <a:solidFill>
                  <a:srgbClr val="FF0000"/>
                </a:solidFill>
              </a:rPr>
              <a:t> larger than the entire </a:t>
            </a:r>
          </a:p>
          <a:p>
            <a:r>
              <a:rPr lang="en-US" sz="1800" dirty="0" smtClean="0">
                <a:solidFill>
                  <a:srgbClr val="FF0000"/>
                </a:solidFill>
              </a:rPr>
              <a:t>resonance error budget</a:t>
            </a:r>
            <a:endParaRPr lang="en-US" sz="1800" dirty="0">
              <a:solidFill>
                <a:srgbClr val="FF0000"/>
              </a:solidFill>
            </a:endParaRPr>
          </a:p>
        </p:txBody>
      </p:sp>
      <p:sp>
        <p:nvSpPr>
          <p:cNvPr id="14" name="TextBox 13"/>
          <p:cNvSpPr txBox="1"/>
          <p:nvPr/>
        </p:nvSpPr>
        <p:spPr>
          <a:xfrm>
            <a:off x="6081498" y="4593905"/>
            <a:ext cx="2904498" cy="646331"/>
          </a:xfrm>
          <a:prstGeom prst="rect">
            <a:avLst/>
          </a:prstGeom>
          <a:noFill/>
        </p:spPr>
        <p:txBody>
          <a:bodyPr wrap="none" rtlCol="0">
            <a:spAutoFit/>
          </a:bodyPr>
          <a:lstStyle/>
          <a:p>
            <a:r>
              <a:rPr lang="en-US" sz="1800" dirty="0" smtClean="0"/>
              <a:t>Ongoing cavity design efforts</a:t>
            </a:r>
          </a:p>
          <a:p>
            <a:r>
              <a:rPr lang="en-US" sz="1800" dirty="0" smtClean="0"/>
              <a:t> to lower these numbers</a:t>
            </a:r>
            <a:endParaRPr lang="en-US" sz="1800" dirty="0"/>
          </a:p>
        </p:txBody>
      </p:sp>
      <p:sp>
        <p:nvSpPr>
          <p:cNvPr id="16" name="TextBox 15"/>
          <p:cNvSpPr txBox="1"/>
          <p:nvPr/>
        </p:nvSpPr>
        <p:spPr>
          <a:xfrm>
            <a:off x="6186537" y="3571139"/>
            <a:ext cx="2287894" cy="646331"/>
          </a:xfrm>
          <a:prstGeom prst="rect">
            <a:avLst/>
          </a:prstGeom>
          <a:noFill/>
        </p:spPr>
        <p:txBody>
          <a:bodyPr wrap="square" rtlCol="0">
            <a:spAutoFit/>
          </a:bodyPr>
          <a:lstStyle/>
          <a:p>
            <a:r>
              <a:rPr lang="en-US" sz="1800" dirty="0" smtClean="0"/>
              <a:t>May need real-time feedback during pulse</a:t>
            </a:r>
            <a:endParaRPr lang="en-US" sz="1800" dirty="0"/>
          </a:p>
        </p:txBody>
      </p:sp>
    </p:spTree>
    <p:extLst>
      <p:ext uri="{BB962C8B-B14F-4D97-AF65-F5344CB8AC3E}">
        <p14:creationId xmlns:p14="http://schemas.microsoft.com/office/powerpoint/2010/main" val="2184477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240003"/>
            <a:ext cx="8686800" cy="641739"/>
          </a:xfrm>
        </p:spPr>
        <p:txBody>
          <a:bodyPr/>
          <a:lstStyle/>
          <a:p>
            <a:r>
              <a:rPr lang="en-US" dirty="0" smtClean="0"/>
              <a:t>Example of Microphonic </a:t>
            </a:r>
            <a:r>
              <a:rPr lang="en-US" dirty="0" smtClean="0"/>
              <a:t>Detuning at CMTS-1</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8740" y="931476"/>
            <a:ext cx="6656155" cy="4987925"/>
          </a:xfrm>
        </p:spPr>
      </p:pic>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13</a:t>
            </a:fld>
            <a:endParaRPr lang="en-US"/>
          </a:p>
        </p:txBody>
      </p:sp>
      <p:sp>
        <p:nvSpPr>
          <p:cNvPr id="8" name="TextBox 7"/>
          <p:cNvSpPr txBox="1"/>
          <p:nvPr/>
        </p:nvSpPr>
        <p:spPr>
          <a:xfrm>
            <a:off x="222250" y="1672683"/>
            <a:ext cx="2877789" cy="2677656"/>
          </a:xfrm>
          <a:prstGeom prst="rect">
            <a:avLst/>
          </a:prstGeom>
          <a:noFill/>
        </p:spPr>
        <p:txBody>
          <a:bodyPr wrap="square" rtlCol="0">
            <a:spAutoFit/>
          </a:bodyPr>
          <a:lstStyle/>
          <a:p>
            <a:r>
              <a:rPr lang="en-US" dirty="0" smtClean="0"/>
              <a:t>Main source is believed to be pressure fluctuation from a check valve in the helium return </a:t>
            </a:r>
            <a:r>
              <a:rPr lang="en-US" dirty="0" smtClean="0"/>
              <a:t>line and will be fixed in current shutdown.</a:t>
            </a:r>
            <a:endParaRPr lang="en-US" dirty="0"/>
          </a:p>
        </p:txBody>
      </p:sp>
    </p:spTree>
    <p:extLst>
      <p:ext uri="{BB962C8B-B14F-4D97-AF65-F5344CB8AC3E}">
        <p14:creationId xmlns:p14="http://schemas.microsoft.com/office/powerpoint/2010/main" val="1670966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xie llrf_diagram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73" r="1091" b="51027"/>
          <a:stretch/>
        </p:blipFill>
        <p:spPr>
          <a:xfrm>
            <a:off x="115451" y="691528"/>
            <a:ext cx="8610272" cy="5526648"/>
          </a:xfrm>
        </p:spPr>
      </p:pic>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14</a:t>
            </a:fld>
            <a:endParaRPr lang="en-US"/>
          </a:p>
        </p:txBody>
      </p:sp>
      <p:sp>
        <p:nvSpPr>
          <p:cNvPr id="8" name="Title 1"/>
          <p:cNvSpPr>
            <a:spLocks noGrp="1"/>
          </p:cNvSpPr>
          <p:nvPr>
            <p:ph type="title"/>
          </p:nvPr>
        </p:nvSpPr>
        <p:spPr/>
        <p:txBody>
          <a:bodyPr>
            <a:normAutofit/>
          </a:bodyPr>
          <a:lstStyle/>
          <a:p>
            <a:r>
              <a:rPr lang="en-US" sz="2800" dirty="0" smtClean="0"/>
              <a:t>PIXIE RF Stations Diagram</a:t>
            </a:r>
            <a:endParaRPr lang="en-US" sz="2800" dirty="0"/>
          </a:p>
        </p:txBody>
      </p:sp>
    </p:spTree>
    <p:extLst>
      <p:ext uri="{BB962C8B-B14F-4D97-AF65-F5344CB8AC3E}">
        <p14:creationId xmlns:p14="http://schemas.microsoft.com/office/powerpoint/2010/main" val="2541485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smtClean="0"/>
              <a:t>PIP2IT LLRF rack layout - front and rear view</a:t>
            </a:r>
            <a:endParaRPr lang="en-US" sz="2400" dirty="0"/>
          </a:p>
        </p:txBody>
      </p:sp>
      <p:pic>
        <p:nvPicPr>
          <p:cNvPr id="10" name="Content Placeholder 9" descr="PIXIE Rack Front 3_8_2016.png"/>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r="-10311"/>
          <a:stretch/>
        </p:blipFill>
        <p:spPr>
          <a:xfrm>
            <a:off x="676275" y="1231900"/>
            <a:ext cx="4264025" cy="5029200"/>
          </a:xfrm>
        </p:spPr>
      </p:pic>
      <p:pic>
        <p:nvPicPr>
          <p:cNvPr id="11" name="Content Placeholder 10" descr="PIXIE Rack Back_3_8_2016.pn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t="-4162"/>
          <a:stretch/>
        </p:blipFill>
        <p:spPr>
          <a:xfrm>
            <a:off x="4305300" y="1025421"/>
            <a:ext cx="4698808" cy="4918180"/>
          </a:xfrm>
        </p:spPr>
      </p:pic>
      <p:sp>
        <p:nvSpPr>
          <p:cNvPr id="4" name="Date Placeholder 3"/>
          <p:cNvSpPr>
            <a:spLocks noGrp="1"/>
          </p:cNvSpPr>
          <p:nvPr>
            <p:ph type="dt" sz="half" idx="10"/>
          </p:nvPr>
        </p:nvSpPr>
        <p:spPr>
          <a:xfrm>
            <a:off x="6981587" y="6434316"/>
            <a:ext cx="808612" cy="241300"/>
          </a:xfrm>
        </p:spPr>
        <p:txBody>
          <a:bodyPr/>
          <a:lstStyle/>
          <a:p>
            <a:r>
              <a:rPr lang="en-US" dirty="0" smtClean="0"/>
              <a:t>11/15/2016</a:t>
            </a:r>
            <a:endParaRPr lang="en-US" dirty="0"/>
          </a:p>
        </p:txBody>
      </p:sp>
      <p:sp>
        <p:nvSpPr>
          <p:cNvPr id="5" name="Footer Placeholder 4"/>
          <p:cNvSpPr>
            <a:spLocks noGrp="1"/>
          </p:cNvSpPr>
          <p:nvPr>
            <p:ph type="ftr" sz="quarter" idx="11"/>
          </p:nvPr>
        </p:nvSpPr>
        <p:spPr>
          <a:xfrm>
            <a:off x="676275" y="6496568"/>
            <a:ext cx="5373688" cy="241300"/>
          </a:xfrm>
        </p:spPr>
        <p:txBody>
          <a:bodyPr/>
          <a:lstStyle/>
          <a:p>
            <a:pPr>
              <a:defRPr/>
            </a:pPr>
            <a:r>
              <a:rPr lang="en-US" dirty="0"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15</a:t>
            </a:fld>
            <a:endParaRPr lang="en-US" dirty="0"/>
          </a:p>
        </p:txBody>
      </p:sp>
      <p:sp>
        <p:nvSpPr>
          <p:cNvPr id="12" name="TextBox 11"/>
          <p:cNvSpPr txBox="1"/>
          <p:nvPr/>
        </p:nvSpPr>
        <p:spPr>
          <a:xfrm>
            <a:off x="914400" y="850900"/>
            <a:ext cx="710451" cy="461665"/>
          </a:xfrm>
          <a:prstGeom prst="rect">
            <a:avLst/>
          </a:prstGeom>
          <a:noFill/>
        </p:spPr>
        <p:txBody>
          <a:bodyPr wrap="none" rtlCol="0">
            <a:spAutoFit/>
          </a:bodyPr>
          <a:lstStyle/>
          <a:p>
            <a:r>
              <a:rPr lang="en-US" dirty="0" smtClean="0"/>
              <a:t>RFQ</a:t>
            </a:r>
            <a:endParaRPr lang="en-US" dirty="0"/>
          </a:p>
        </p:txBody>
      </p:sp>
      <p:sp>
        <p:nvSpPr>
          <p:cNvPr id="13" name="TextBox 12"/>
          <p:cNvSpPr txBox="1"/>
          <p:nvPr/>
        </p:nvSpPr>
        <p:spPr>
          <a:xfrm>
            <a:off x="2082800" y="850900"/>
            <a:ext cx="817351" cy="461665"/>
          </a:xfrm>
          <a:prstGeom prst="rect">
            <a:avLst/>
          </a:prstGeom>
          <a:noFill/>
        </p:spPr>
        <p:txBody>
          <a:bodyPr wrap="none" rtlCol="0">
            <a:spAutoFit/>
          </a:bodyPr>
          <a:lstStyle/>
          <a:p>
            <a:r>
              <a:rPr lang="en-US" dirty="0" smtClean="0"/>
              <a:t>HWR</a:t>
            </a:r>
            <a:endParaRPr lang="en-US" dirty="0"/>
          </a:p>
        </p:txBody>
      </p:sp>
      <p:sp>
        <p:nvSpPr>
          <p:cNvPr id="14" name="TextBox 13"/>
          <p:cNvSpPr txBox="1"/>
          <p:nvPr/>
        </p:nvSpPr>
        <p:spPr>
          <a:xfrm>
            <a:off x="3327400" y="838200"/>
            <a:ext cx="634609" cy="461665"/>
          </a:xfrm>
          <a:prstGeom prst="rect">
            <a:avLst/>
          </a:prstGeom>
          <a:noFill/>
        </p:spPr>
        <p:txBody>
          <a:bodyPr wrap="none" rtlCol="0">
            <a:spAutoFit/>
          </a:bodyPr>
          <a:lstStyle/>
          <a:p>
            <a:r>
              <a:rPr lang="en-US" dirty="0" smtClean="0"/>
              <a:t>SSR</a:t>
            </a:r>
            <a:endParaRPr lang="en-US" dirty="0"/>
          </a:p>
        </p:txBody>
      </p:sp>
    </p:spTree>
    <p:extLst>
      <p:ext uri="{BB962C8B-B14F-4D97-AF65-F5344CB8AC3E}">
        <p14:creationId xmlns:p14="http://schemas.microsoft.com/office/powerpoint/2010/main" val="2529844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Reference Lines (162.5, 325, 650 ,1300</a:t>
            </a:r>
            <a:r>
              <a:rPr lang="en-US" dirty="0"/>
              <a:t> </a:t>
            </a:r>
            <a:r>
              <a:rPr lang="en-US" dirty="0" smtClean="0"/>
              <a:t>MHz)</a:t>
            </a:r>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16</a:t>
            </a:fld>
            <a:endParaRPr lang="en-US"/>
          </a:p>
        </p:txBody>
      </p:sp>
      <p:pic>
        <p:nvPicPr>
          <p:cNvPr id="7" name="Content Placeholder 6"/>
          <p:cNvPicPr>
            <a:picLocks noGrp="1"/>
          </p:cNvPicPr>
          <p:nvPr>
            <p:ph idx="1"/>
          </p:nvPr>
        </p:nvPicPr>
        <p:blipFill rotWithShape="1">
          <a:blip r:embed="rId2" cstate="print">
            <a:extLst>
              <a:ext uri="{28A0092B-C50C-407E-A947-70E740481C1C}">
                <a14:useLocalDpi xmlns:a14="http://schemas.microsoft.com/office/drawing/2010/main"/>
              </a:ext>
            </a:extLst>
          </a:blip>
          <a:srcRect t="-3161" b="-6565"/>
          <a:stretch/>
        </p:blipFill>
        <p:spPr bwMode="auto">
          <a:xfrm>
            <a:off x="228600" y="1329875"/>
            <a:ext cx="8672513" cy="3032115"/>
          </a:xfrm>
          <a:prstGeom prst="rect">
            <a:avLst/>
          </a:prstGeom>
          <a:noFill/>
          <a:ln>
            <a:noFill/>
          </a:ln>
        </p:spPr>
      </p:pic>
      <p:sp>
        <p:nvSpPr>
          <p:cNvPr id="8" name="TextBox 7"/>
          <p:cNvSpPr txBox="1"/>
          <p:nvPr/>
        </p:nvSpPr>
        <p:spPr>
          <a:xfrm>
            <a:off x="751334" y="4867343"/>
            <a:ext cx="7848573" cy="830997"/>
          </a:xfrm>
          <a:prstGeom prst="rect">
            <a:avLst/>
          </a:prstGeom>
          <a:noFill/>
        </p:spPr>
        <p:txBody>
          <a:bodyPr wrap="none" rtlCol="0">
            <a:spAutoFit/>
          </a:bodyPr>
          <a:lstStyle/>
          <a:p>
            <a:r>
              <a:rPr lang="en-US" dirty="0" smtClean="0"/>
              <a:t>Multi-frequency Phase References and Local Oscillators</a:t>
            </a:r>
          </a:p>
          <a:p>
            <a:r>
              <a:rPr lang="en-US" dirty="0" smtClean="0"/>
              <a:t>We are building up the first sections for PIP2IT</a:t>
            </a:r>
            <a:endParaRPr lang="en-US" dirty="0"/>
          </a:p>
        </p:txBody>
      </p:sp>
    </p:spTree>
    <p:extLst>
      <p:ext uri="{BB962C8B-B14F-4D97-AF65-F5344CB8AC3E}">
        <p14:creationId xmlns:p14="http://schemas.microsoft.com/office/powerpoint/2010/main" val="815109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LLRF Station Diagram for 4 cavities</a:t>
            </a:r>
            <a:endParaRPr lang="en-US" dirty="0"/>
          </a:p>
        </p:txBody>
      </p:sp>
      <p:pic>
        <p:nvPicPr>
          <p:cNvPr id="7" name="Content Placeholder 6" descr="LLRF System Interconnect Diagram 02-17-2016.pd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5202" r="-15202" b="8880"/>
          <a:stretch/>
        </p:blipFill>
        <p:spPr>
          <a:xfrm>
            <a:off x="34729" y="1043046"/>
            <a:ext cx="9423757" cy="4938654"/>
          </a:xfrm>
        </p:spPr>
      </p:pic>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17</a:t>
            </a:fld>
            <a:endParaRPr lang="en-US"/>
          </a:p>
        </p:txBody>
      </p:sp>
    </p:spTree>
    <p:extLst>
      <p:ext uri="{BB962C8B-B14F-4D97-AF65-F5344CB8AC3E}">
        <p14:creationId xmlns:p14="http://schemas.microsoft.com/office/powerpoint/2010/main" val="428136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65125" y="1510720"/>
            <a:ext cx="6944405" cy="4755571"/>
          </a:xfrm>
        </p:spPr>
      </p:pic>
      <p:sp>
        <p:nvSpPr>
          <p:cNvPr id="2" name="Title 1"/>
          <p:cNvSpPr>
            <a:spLocks noGrp="1"/>
          </p:cNvSpPr>
          <p:nvPr>
            <p:ph type="title"/>
          </p:nvPr>
        </p:nvSpPr>
        <p:spPr/>
        <p:txBody>
          <a:bodyPr/>
          <a:lstStyle/>
          <a:p>
            <a:r>
              <a:rPr lang="en-US" dirty="0" smtClean="0"/>
              <a:t>System on Chip Multi-channel Field Controller</a:t>
            </a:r>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a:xfrm>
            <a:off x="530879" y="6514248"/>
            <a:ext cx="5373688" cy="241300"/>
          </a:xfrm>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18</a:t>
            </a:fld>
            <a:endParaRPr lang="en-US"/>
          </a:p>
        </p:txBody>
      </p:sp>
      <p:sp>
        <p:nvSpPr>
          <p:cNvPr id="8" name="TextBox 7"/>
          <p:cNvSpPr txBox="1"/>
          <p:nvPr/>
        </p:nvSpPr>
        <p:spPr>
          <a:xfrm>
            <a:off x="298524" y="1006062"/>
            <a:ext cx="2191375" cy="461665"/>
          </a:xfrm>
          <a:prstGeom prst="rect">
            <a:avLst/>
          </a:prstGeom>
          <a:noFill/>
        </p:spPr>
        <p:txBody>
          <a:bodyPr wrap="none" rtlCol="0">
            <a:spAutoFit/>
          </a:bodyPr>
          <a:lstStyle/>
          <a:p>
            <a:r>
              <a:rPr lang="en-US" dirty="0" smtClean="0"/>
              <a:t>(16) 14 bit ADCs</a:t>
            </a:r>
            <a:endParaRPr lang="en-US" dirty="0"/>
          </a:p>
        </p:txBody>
      </p:sp>
      <p:sp>
        <p:nvSpPr>
          <p:cNvPr id="9" name="TextBox 8"/>
          <p:cNvSpPr txBox="1"/>
          <p:nvPr/>
        </p:nvSpPr>
        <p:spPr>
          <a:xfrm>
            <a:off x="2899200" y="1006062"/>
            <a:ext cx="1965803" cy="461665"/>
          </a:xfrm>
          <a:prstGeom prst="rect">
            <a:avLst/>
          </a:prstGeom>
          <a:noFill/>
        </p:spPr>
        <p:txBody>
          <a:bodyPr wrap="none" rtlCol="0">
            <a:spAutoFit/>
          </a:bodyPr>
          <a:lstStyle/>
          <a:p>
            <a:r>
              <a:rPr lang="en-US" dirty="0" smtClean="0"/>
              <a:t>(8)14 bit DACs</a:t>
            </a:r>
            <a:endParaRPr lang="en-US" dirty="0"/>
          </a:p>
        </p:txBody>
      </p:sp>
      <p:sp>
        <p:nvSpPr>
          <p:cNvPr id="10" name="TextBox 9"/>
          <p:cNvSpPr txBox="1"/>
          <p:nvPr/>
        </p:nvSpPr>
        <p:spPr>
          <a:xfrm>
            <a:off x="5188189" y="1006062"/>
            <a:ext cx="2523648" cy="461665"/>
          </a:xfrm>
          <a:prstGeom prst="rect">
            <a:avLst/>
          </a:prstGeom>
          <a:noFill/>
        </p:spPr>
        <p:txBody>
          <a:bodyPr wrap="none" rtlCol="0">
            <a:spAutoFit/>
          </a:bodyPr>
          <a:lstStyle/>
          <a:p>
            <a:r>
              <a:rPr lang="en-US" dirty="0" smtClean="0"/>
              <a:t>System on Module</a:t>
            </a:r>
            <a:endParaRPr lang="en-US" dirty="0"/>
          </a:p>
        </p:txBody>
      </p:sp>
      <p:cxnSp>
        <p:nvCxnSpPr>
          <p:cNvPr id="12" name="Straight Arrow Connector 11"/>
          <p:cNvCxnSpPr/>
          <p:nvPr/>
        </p:nvCxnSpPr>
        <p:spPr>
          <a:xfrm>
            <a:off x="1641607" y="1712403"/>
            <a:ext cx="743498" cy="27300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832717" y="1487676"/>
            <a:ext cx="911988" cy="17145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027232" y="1510720"/>
            <a:ext cx="1675542" cy="1965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075502" y="1644851"/>
            <a:ext cx="2024517" cy="1384995"/>
          </a:xfrm>
          <a:prstGeom prst="rect">
            <a:avLst/>
          </a:prstGeom>
          <a:noFill/>
        </p:spPr>
        <p:txBody>
          <a:bodyPr wrap="square" rtlCol="0">
            <a:spAutoFit/>
          </a:bodyPr>
          <a:lstStyle/>
          <a:p>
            <a:r>
              <a:rPr lang="en-US" sz="1400" dirty="0" smtClean="0"/>
              <a:t>Dual core Arm processor</a:t>
            </a:r>
          </a:p>
          <a:p>
            <a:r>
              <a:rPr lang="en-US" sz="1400" dirty="0" smtClean="0"/>
              <a:t>with FPGA eliminates</a:t>
            </a:r>
          </a:p>
          <a:p>
            <a:r>
              <a:rPr lang="en-US" sz="1400" dirty="0" smtClean="0"/>
              <a:t>the need for a backplane and CPU card</a:t>
            </a:r>
            <a:endParaRPr lang="en-US" sz="1400" dirty="0"/>
          </a:p>
        </p:txBody>
      </p:sp>
    </p:spTree>
    <p:extLst>
      <p:ext uri="{BB962C8B-B14F-4D97-AF65-F5344CB8AC3E}">
        <p14:creationId xmlns:p14="http://schemas.microsoft.com/office/powerpoint/2010/main" val="4077026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 4-Channel </a:t>
            </a:r>
            <a:r>
              <a:rPr lang="en-US" altLang="en-US" dirty="0" err="1" smtClean="0">
                <a:latin typeface="Helvetica" panose="020B0604020202020204" pitchFamily="34" charset="0"/>
                <a:ea typeface="Geneva" pitchFamily="121" charset="-128"/>
              </a:rPr>
              <a:t>Upconverter</a:t>
            </a:r>
            <a:endParaRPr lang="en-US" altLang="en-US" dirty="0" smtClean="0">
              <a:latin typeface="Helvetica" panose="020B0604020202020204" pitchFamily="34" charset="0"/>
              <a:ea typeface="Geneva" pitchFamily="121" charset="-128"/>
            </a:endParaRPr>
          </a:p>
        </p:txBody>
      </p:sp>
      <p:sp>
        <p:nvSpPr>
          <p:cNvPr id="24578" name="Content Placeholder 29"/>
          <p:cNvSpPr>
            <a:spLocks noGrp="1"/>
          </p:cNvSpPr>
          <p:nvPr>
            <p:ph idx="1"/>
          </p:nvPr>
        </p:nvSpPr>
        <p:spPr bwMode="auto">
          <a:xfrm>
            <a:off x="228600" y="1042988"/>
            <a:ext cx="8672513" cy="49879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lvl="0"/>
            <a:r>
              <a:rPr lang="en-US" sz="1400" dirty="0" smtClean="0"/>
              <a:t>20 </a:t>
            </a:r>
            <a:r>
              <a:rPr lang="en-US" sz="1400" dirty="0"/>
              <a:t>MHz IF input </a:t>
            </a:r>
            <a:r>
              <a:rPr lang="en-US" sz="1400" dirty="0" smtClean="0"/>
              <a:t>-2 </a:t>
            </a:r>
            <a:r>
              <a:rPr lang="en-US" sz="1400" dirty="0" err="1"/>
              <a:t>dBm</a:t>
            </a:r>
            <a:r>
              <a:rPr lang="en-US" sz="1400" dirty="0"/>
              <a:t> max</a:t>
            </a:r>
          </a:p>
          <a:p>
            <a:pPr lvl="0"/>
            <a:r>
              <a:rPr lang="en-US" sz="1400" dirty="0" smtClean="0"/>
              <a:t>162.5, 325, and 650 MHz </a:t>
            </a:r>
            <a:r>
              <a:rPr lang="en-US" sz="1400" dirty="0"/>
              <a:t>Output, +</a:t>
            </a:r>
            <a:r>
              <a:rPr lang="en-US" sz="1400" dirty="0" smtClean="0"/>
              <a:t>11 </a:t>
            </a:r>
            <a:r>
              <a:rPr lang="en-US" sz="1400" dirty="0" err="1"/>
              <a:t>dBm</a:t>
            </a:r>
            <a:r>
              <a:rPr lang="en-US" sz="1400" dirty="0"/>
              <a:t> max</a:t>
            </a:r>
          </a:p>
          <a:p>
            <a:pPr lvl="0"/>
            <a:r>
              <a:rPr lang="en-US" sz="1400" dirty="0" smtClean="0"/>
              <a:t>13 </a:t>
            </a:r>
            <a:r>
              <a:rPr lang="en-US" sz="1400" dirty="0"/>
              <a:t>dB IF to RF Conversion Gain typ.</a:t>
            </a:r>
          </a:p>
          <a:p>
            <a:pPr lvl="0"/>
            <a:r>
              <a:rPr lang="en-US" sz="1400" dirty="0" smtClean="0"/>
              <a:t>Channel </a:t>
            </a:r>
            <a:r>
              <a:rPr lang="en-US" sz="1400" dirty="0"/>
              <a:t>to Channel Isolation &gt; </a:t>
            </a:r>
            <a:r>
              <a:rPr lang="en-US" sz="1400" dirty="0" smtClean="0"/>
              <a:t>88 dB</a:t>
            </a:r>
            <a:endParaRPr lang="en-US" sz="1400" dirty="0"/>
          </a:p>
          <a:p>
            <a:pPr lvl="0"/>
            <a:r>
              <a:rPr lang="en-US" sz="1400" dirty="0"/>
              <a:t>Spurious Signal Suppression &gt; </a:t>
            </a:r>
            <a:r>
              <a:rPr lang="en-US" sz="1400" dirty="0" smtClean="0"/>
              <a:t>80 </a:t>
            </a:r>
            <a:r>
              <a:rPr lang="en-US" sz="1400" dirty="0"/>
              <a:t>dB</a:t>
            </a:r>
          </a:p>
          <a:p>
            <a:pPr lvl="0"/>
            <a:r>
              <a:rPr lang="en-US" sz="1400" dirty="0"/>
              <a:t>High isolation </a:t>
            </a:r>
            <a:r>
              <a:rPr lang="en-US" sz="1400" dirty="0" smtClean="0"/>
              <a:t>(&gt;68 </a:t>
            </a:r>
            <a:r>
              <a:rPr lang="en-US" sz="1400" dirty="0"/>
              <a:t>dB) TTL RF switch</a:t>
            </a:r>
          </a:p>
          <a:p>
            <a:pPr lvl="0"/>
            <a:r>
              <a:rPr lang="en-US" sz="1400" dirty="0" smtClean="0"/>
              <a:t>Power </a:t>
            </a:r>
            <a:r>
              <a:rPr lang="en-US" sz="1400" dirty="0"/>
              <a:t>Supply 6V, </a:t>
            </a:r>
            <a:r>
              <a:rPr lang="en-US" sz="1400" dirty="0" smtClean="0"/>
              <a:t>1.8 </a:t>
            </a:r>
            <a:r>
              <a:rPr lang="en-US" sz="1400" dirty="0"/>
              <a:t>Amp</a:t>
            </a:r>
          </a:p>
          <a:p>
            <a:pPr eaLnBrk="1" hangingPunct="1"/>
            <a:endParaRPr lang="en-US" altLang="en-US" dirty="0" smtClean="0">
              <a:latin typeface="Helvetica" panose="020B0604020202020204" pitchFamily="34" charset="0"/>
              <a:ea typeface="Geneva" pitchFamily="121" charset="-128"/>
            </a:endParaRP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11/3/16</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Presenter | Presentation Title</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19</a:t>
            </a:fld>
            <a:endParaRPr lang="en-US" altLang="en-US" sz="1200">
              <a:solidFill>
                <a:srgbClr val="004C97"/>
              </a:solidFill>
              <a:latin typeface="Helvetica"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049" b="21514"/>
          <a:stretch/>
        </p:blipFill>
        <p:spPr>
          <a:xfrm>
            <a:off x="4689513" y="1042988"/>
            <a:ext cx="3975734" cy="2249424"/>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3404248005"/>
              </p:ext>
            </p:extLst>
          </p:nvPr>
        </p:nvGraphicFramePr>
        <p:xfrm>
          <a:off x="560760" y="3856550"/>
          <a:ext cx="2946753" cy="2174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865629466"/>
              </p:ext>
            </p:extLst>
          </p:nvPr>
        </p:nvGraphicFramePr>
        <p:xfrm>
          <a:off x="4509009" y="3766091"/>
          <a:ext cx="4156238" cy="22648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9772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Principal Electrical Engineer, 34 years experience at </a:t>
            </a:r>
            <a:r>
              <a:rPr lang="en-US" dirty="0" err="1" smtClean="0"/>
              <a:t>Fermilab</a:t>
            </a:r>
            <a:endParaRPr lang="en-US" dirty="0" smtClean="0"/>
          </a:p>
          <a:p>
            <a:r>
              <a:rPr lang="en-US" dirty="0" smtClean="0"/>
              <a:t>Low Level RF Group leader, Deputy </a:t>
            </a:r>
            <a:r>
              <a:rPr lang="en-US" dirty="0"/>
              <a:t>RF </a:t>
            </a:r>
            <a:r>
              <a:rPr lang="en-US" dirty="0" smtClean="0"/>
              <a:t>Department Head </a:t>
            </a:r>
          </a:p>
          <a:p>
            <a:r>
              <a:rPr lang="en-US" dirty="0" smtClean="0"/>
              <a:t>Work experience in cryogenics, power supplies, D0 detector electronics</a:t>
            </a:r>
          </a:p>
          <a:p>
            <a:r>
              <a:rPr lang="en-US" dirty="0" smtClean="0"/>
              <a:t>Beam Instrumentation – Flying Wires, BPMs, etc.</a:t>
            </a:r>
          </a:p>
          <a:p>
            <a:r>
              <a:rPr lang="en-US" dirty="0" smtClean="0"/>
              <a:t>LLRF – </a:t>
            </a:r>
            <a:r>
              <a:rPr lang="en-US" dirty="0" err="1" smtClean="0"/>
              <a:t>Linac</a:t>
            </a:r>
            <a:r>
              <a:rPr lang="en-US" dirty="0" smtClean="0"/>
              <a:t>, Main Injector, </a:t>
            </a:r>
            <a:r>
              <a:rPr lang="en-US" dirty="0" err="1" smtClean="0"/>
              <a:t>Tevatron</a:t>
            </a:r>
            <a:r>
              <a:rPr lang="en-US" dirty="0" smtClean="0"/>
              <a:t>, Recycler Ring</a:t>
            </a:r>
          </a:p>
          <a:p>
            <a:r>
              <a:rPr lang="en-US" dirty="0" smtClean="0"/>
              <a:t>SRF LLRF – Proton Driver, ILC, ILCTA, DESY (9mA Tests)</a:t>
            </a:r>
          </a:p>
          <a:p>
            <a:r>
              <a:rPr lang="en-US" dirty="0" smtClean="0"/>
              <a:t>LCLS-II, CMTS, PIP-II</a:t>
            </a:r>
          </a:p>
          <a:p>
            <a:r>
              <a:rPr lang="en-US" dirty="0" smtClean="0"/>
              <a:t>Development work in LLRF control for </a:t>
            </a:r>
            <a:r>
              <a:rPr lang="en-US" dirty="0" smtClean="0"/>
              <a:t>Magnetrons</a:t>
            </a:r>
          </a:p>
          <a:p>
            <a:r>
              <a:rPr lang="en-US" dirty="0">
                <a:solidFill>
                  <a:schemeClr val="tx2">
                    <a:lumMod val="75000"/>
                  </a:schemeClr>
                </a:solidFill>
              </a:rPr>
              <a:t>Team</a:t>
            </a:r>
            <a:r>
              <a:rPr lang="en-US" dirty="0"/>
              <a:t> </a:t>
            </a:r>
            <a:endParaRPr lang="en-US" dirty="0" smtClean="0"/>
          </a:p>
          <a:p>
            <a:pPr lvl="1"/>
            <a:r>
              <a:rPr lang="en-US" dirty="0" smtClean="0">
                <a:solidFill>
                  <a:schemeClr val="tx2">
                    <a:lumMod val="75000"/>
                  </a:schemeClr>
                </a:solidFill>
              </a:rPr>
              <a:t>AD </a:t>
            </a:r>
            <a:r>
              <a:rPr lang="en-US" dirty="0">
                <a:solidFill>
                  <a:schemeClr val="tx2">
                    <a:lumMod val="75000"/>
                  </a:schemeClr>
                </a:solidFill>
              </a:rPr>
              <a:t>LLRF -  E. Cullerton, P. Varghese, </a:t>
            </a:r>
            <a:r>
              <a:rPr lang="en-US" dirty="0" smtClean="0">
                <a:solidFill>
                  <a:schemeClr val="tx2">
                    <a:lumMod val="75000"/>
                  </a:schemeClr>
                </a:solidFill>
              </a:rPr>
              <a:t>J</a:t>
            </a:r>
            <a:r>
              <a:rPr lang="en-US" dirty="0">
                <a:solidFill>
                  <a:schemeClr val="tx2">
                    <a:lumMod val="75000"/>
                  </a:schemeClr>
                </a:solidFill>
              </a:rPr>
              <a:t>. </a:t>
            </a:r>
            <a:r>
              <a:rPr lang="en-US" dirty="0" err="1">
                <a:solidFill>
                  <a:schemeClr val="tx2">
                    <a:lumMod val="75000"/>
                  </a:schemeClr>
                </a:solidFill>
              </a:rPr>
              <a:t>Edelen</a:t>
            </a:r>
            <a:r>
              <a:rPr lang="en-US" dirty="0">
                <a:solidFill>
                  <a:schemeClr val="tx2">
                    <a:lumMod val="75000"/>
                  </a:schemeClr>
                </a:solidFill>
              </a:rPr>
              <a:t>, J. Einstein-Curtis, D. </a:t>
            </a:r>
            <a:r>
              <a:rPr lang="en-US" dirty="0" err="1">
                <a:solidFill>
                  <a:schemeClr val="tx2">
                    <a:lumMod val="75000"/>
                  </a:schemeClr>
                </a:solidFill>
              </a:rPr>
              <a:t>Klepec</a:t>
            </a:r>
            <a:endParaRPr lang="en-US" dirty="0">
              <a:solidFill>
                <a:schemeClr val="tx2">
                  <a:lumMod val="75000"/>
                </a:schemeClr>
              </a:solidFill>
            </a:endParaRPr>
          </a:p>
          <a:p>
            <a:pPr lvl="1"/>
            <a:r>
              <a:rPr lang="en-US" dirty="0" smtClean="0">
                <a:solidFill>
                  <a:schemeClr val="tx2">
                    <a:lumMod val="75000"/>
                  </a:schemeClr>
                </a:solidFill>
              </a:rPr>
              <a:t>IIFC  </a:t>
            </a:r>
            <a:r>
              <a:rPr lang="en-US" dirty="0">
                <a:solidFill>
                  <a:schemeClr val="tx2">
                    <a:lumMod val="75000"/>
                  </a:schemeClr>
                </a:solidFill>
              </a:rPr>
              <a:t>-  G. Joshi,  S. </a:t>
            </a:r>
            <a:r>
              <a:rPr lang="en-US" dirty="0" err="1">
                <a:solidFill>
                  <a:schemeClr val="tx2">
                    <a:lumMod val="75000"/>
                  </a:schemeClr>
                </a:solidFill>
              </a:rPr>
              <a:t>Khole</a:t>
            </a:r>
            <a:r>
              <a:rPr lang="en-US" dirty="0">
                <a:solidFill>
                  <a:schemeClr val="tx2">
                    <a:lumMod val="75000"/>
                  </a:schemeClr>
                </a:solidFill>
              </a:rPr>
              <a:t>, D. Sharma, </a:t>
            </a:r>
            <a:r>
              <a:rPr lang="en-US" dirty="0" smtClean="0">
                <a:solidFill>
                  <a:schemeClr val="tx2">
                    <a:lumMod val="75000"/>
                  </a:schemeClr>
                </a:solidFill>
              </a:rPr>
              <a:t>&amp; </a:t>
            </a:r>
            <a:r>
              <a:rPr lang="en-US" dirty="0">
                <a:solidFill>
                  <a:schemeClr val="tx2">
                    <a:lumMod val="75000"/>
                  </a:schemeClr>
                </a:solidFill>
              </a:rPr>
              <a:t>many others</a:t>
            </a:r>
          </a:p>
          <a:p>
            <a:pPr lvl="1"/>
            <a:r>
              <a:rPr lang="en-US" dirty="0" smtClean="0">
                <a:solidFill>
                  <a:schemeClr val="tx2">
                    <a:lumMod val="75000"/>
                  </a:schemeClr>
                </a:solidFill>
              </a:rPr>
              <a:t>CSU </a:t>
            </a:r>
            <a:r>
              <a:rPr lang="en-US" dirty="0">
                <a:solidFill>
                  <a:schemeClr val="tx2">
                    <a:lumMod val="75000"/>
                  </a:schemeClr>
                </a:solidFill>
              </a:rPr>
              <a:t>– A. </a:t>
            </a:r>
            <a:r>
              <a:rPr lang="en-US" dirty="0" err="1">
                <a:solidFill>
                  <a:schemeClr val="tx2">
                    <a:lumMod val="75000"/>
                  </a:schemeClr>
                </a:solidFill>
              </a:rPr>
              <a:t>Edelen</a:t>
            </a:r>
            <a:endParaRPr lang="en-US" dirty="0">
              <a:solidFill>
                <a:schemeClr val="tx2">
                  <a:lumMod val="75000"/>
                </a:schemeClr>
              </a:solidFill>
            </a:endParaRPr>
          </a:p>
          <a:p>
            <a:endParaRPr lang="en-US" dirty="0" smtClean="0"/>
          </a:p>
        </p:txBody>
      </p:sp>
      <p:sp>
        <p:nvSpPr>
          <p:cNvPr id="3" name="Title 2"/>
          <p:cNvSpPr>
            <a:spLocks noGrp="1"/>
          </p:cNvSpPr>
          <p:nvPr>
            <p:ph type="title"/>
          </p:nvPr>
        </p:nvSpPr>
        <p:spPr/>
        <p:txBody>
          <a:bodyPr/>
          <a:lstStyle/>
          <a:p>
            <a:r>
              <a:rPr lang="en-US" dirty="0" smtClean="0"/>
              <a:t>Bio for Brian Chase</a:t>
            </a:r>
            <a:endParaRPr lang="en-US" dirty="0"/>
          </a:p>
        </p:txBody>
      </p:sp>
      <p:sp>
        <p:nvSpPr>
          <p:cNvPr id="4" name="Date Placeholder 3"/>
          <p:cNvSpPr>
            <a:spLocks noGrp="1"/>
          </p:cNvSpPr>
          <p:nvPr>
            <p:ph type="dt" sz="half" idx="2"/>
          </p:nvPr>
        </p:nvSpPr>
        <p:spPr/>
        <p:txBody>
          <a:bodyPr/>
          <a:lstStyle/>
          <a:p>
            <a:pPr>
              <a:defRPr/>
            </a:pPr>
            <a:r>
              <a:rPr lang="en-US" smtClean="0"/>
              <a:t>11/15/2016</a:t>
            </a:r>
            <a:endParaRPr lang="en-US" dirty="0"/>
          </a:p>
        </p:txBody>
      </p:sp>
      <p:sp>
        <p:nvSpPr>
          <p:cNvPr id="5" name="Footer Placeholder 4"/>
          <p:cNvSpPr>
            <a:spLocks noGrp="1"/>
          </p:cNvSpPr>
          <p:nvPr>
            <p:ph type="ftr" sz="quarter" idx="3"/>
          </p:nvPr>
        </p:nvSpPr>
        <p:spPr/>
        <p:txBody>
          <a:bodyPr/>
          <a:lstStyle/>
          <a:p>
            <a:pPr>
              <a:defRPr/>
            </a:pPr>
            <a:r>
              <a:rPr lang="fi-FI" smtClean="0"/>
              <a:t>Brian Chase | DOE IPR PIP-II</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1145996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PIP-II LLRF 8-Channel Downconverter Prototype</a:t>
            </a:r>
          </a:p>
        </p:txBody>
      </p:sp>
      <p:sp>
        <p:nvSpPr>
          <p:cNvPr id="24578" name="Content Placeholder 29"/>
          <p:cNvSpPr>
            <a:spLocks noGrp="1"/>
          </p:cNvSpPr>
          <p:nvPr>
            <p:ph idx="1"/>
          </p:nvPr>
        </p:nvSpPr>
        <p:spPr bwMode="auto">
          <a:xfrm>
            <a:off x="228600" y="1042988"/>
            <a:ext cx="8672513" cy="49879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1200" dirty="0" smtClean="0">
                <a:latin typeface="Helvetica" panose="020B0604020202020204" pitchFamily="34" charset="0"/>
                <a:ea typeface="Geneva" pitchFamily="121" charset="-128"/>
              </a:rPr>
              <a:t>RF input 162.5 MHz – 650 MHz</a:t>
            </a:r>
          </a:p>
          <a:p>
            <a:pPr eaLnBrk="1" hangingPunct="1"/>
            <a:r>
              <a:rPr lang="en-US" altLang="en-US" sz="1200" dirty="0" smtClean="0">
                <a:latin typeface="Helvetica" panose="020B0604020202020204" pitchFamily="34" charset="0"/>
                <a:ea typeface="Geneva" pitchFamily="121" charset="-128"/>
              </a:rPr>
              <a:t>Less than 1% non-linearity up to 10 </a:t>
            </a:r>
            <a:r>
              <a:rPr lang="en-US" altLang="en-US" sz="1200" dirty="0" err="1" smtClean="0">
                <a:latin typeface="Helvetica" panose="020B0604020202020204" pitchFamily="34" charset="0"/>
                <a:ea typeface="Geneva" pitchFamily="121" charset="-128"/>
              </a:rPr>
              <a:t>dBm</a:t>
            </a:r>
            <a:r>
              <a:rPr lang="en-US" altLang="en-US" sz="1200" dirty="0" smtClean="0">
                <a:latin typeface="Helvetica" panose="020B0604020202020204" pitchFamily="34" charset="0"/>
                <a:ea typeface="Geneva" pitchFamily="121" charset="-128"/>
              </a:rPr>
              <a:t> RF input </a:t>
            </a:r>
          </a:p>
          <a:p>
            <a:pPr eaLnBrk="1" hangingPunct="1"/>
            <a:r>
              <a:rPr lang="en-US" altLang="en-US" sz="1200" dirty="0" smtClean="0">
                <a:latin typeface="Helvetica" panose="020B0604020202020204" pitchFamily="34" charset="0"/>
                <a:ea typeface="Geneva" pitchFamily="121" charset="-128"/>
              </a:rPr>
              <a:t>1.8, 2.1, 2 dB conversion loss @ 162.5, 325, 650 MHz respectively</a:t>
            </a:r>
          </a:p>
          <a:p>
            <a:pPr eaLnBrk="1" hangingPunct="1"/>
            <a:r>
              <a:rPr lang="en-US" altLang="en-US" sz="1200" dirty="0" smtClean="0">
                <a:latin typeface="Helvetica" panose="020B0604020202020204" pitchFamily="34" charset="0"/>
                <a:ea typeface="Geneva" pitchFamily="121" charset="-128"/>
              </a:rPr>
              <a:t>Better than 82 dB Channel to Channel Isolation </a:t>
            </a:r>
          </a:p>
          <a:p>
            <a:pPr eaLnBrk="1" hangingPunct="1"/>
            <a:r>
              <a:rPr lang="en-US" altLang="en-US" sz="1200" dirty="0" smtClean="0">
                <a:latin typeface="Helvetica" panose="020B0604020202020204" pitchFamily="34" charset="0"/>
                <a:ea typeface="Geneva" pitchFamily="121" charset="-128"/>
              </a:rPr>
              <a:t>RF, LO, IF monitor ports</a:t>
            </a:r>
          </a:p>
          <a:p>
            <a:pPr eaLnBrk="1" hangingPunct="1"/>
            <a:r>
              <a:rPr lang="en-US" altLang="en-US" sz="1200" dirty="0" smtClean="0">
                <a:latin typeface="Helvetica" panose="020B0604020202020204" pitchFamily="34" charset="0"/>
                <a:ea typeface="Geneva" pitchFamily="121" charset="-128"/>
              </a:rPr>
              <a:t>Absorptive IF output low pass filter</a:t>
            </a:r>
          </a:p>
          <a:p>
            <a:pPr eaLnBrk="1" hangingPunct="1"/>
            <a:r>
              <a:rPr lang="en-US" altLang="en-US" sz="1200" dirty="0" smtClean="0">
                <a:latin typeface="Helvetica" panose="020B0604020202020204" pitchFamily="34" charset="0"/>
                <a:ea typeface="Geneva" pitchFamily="121" charset="-128"/>
              </a:rPr>
              <a:t>Noise output floor of -161 </a:t>
            </a:r>
            <a:r>
              <a:rPr lang="en-US" altLang="en-US" sz="1200" dirty="0" err="1" smtClean="0">
                <a:latin typeface="Helvetica" panose="020B0604020202020204" pitchFamily="34" charset="0"/>
                <a:ea typeface="Geneva" pitchFamily="121" charset="-128"/>
              </a:rPr>
              <a:t>dBc</a:t>
            </a:r>
            <a:r>
              <a:rPr lang="en-US" altLang="en-US" sz="1200" dirty="0" smtClean="0">
                <a:latin typeface="Helvetica" panose="020B0604020202020204" pitchFamily="34" charset="0"/>
                <a:ea typeface="Geneva" pitchFamily="121" charset="-128"/>
              </a:rPr>
              <a:t>/</a:t>
            </a:r>
            <a:r>
              <a:rPr lang="en-US" altLang="en-US" sz="1200" dirty="0" err="1" smtClean="0">
                <a:latin typeface="Helvetica" panose="020B0604020202020204" pitchFamily="34" charset="0"/>
                <a:ea typeface="Geneva" pitchFamily="121" charset="-128"/>
              </a:rPr>
              <a:t>sqrt</a:t>
            </a:r>
            <a:r>
              <a:rPr lang="en-US" altLang="en-US" sz="1200" dirty="0" smtClean="0">
                <a:latin typeface="Helvetica" panose="020B0604020202020204" pitchFamily="34" charset="0"/>
                <a:ea typeface="Geneva" pitchFamily="121" charset="-128"/>
              </a:rPr>
              <a:t>(Hz)</a:t>
            </a:r>
          </a:p>
          <a:p>
            <a:r>
              <a:rPr lang="en-US" altLang="en-US" sz="1200" dirty="0" smtClean="0">
                <a:latin typeface="Helvetica" panose="020B0604020202020204" pitchFamily="34" charset="0"/>
                <a:ea typeface="Geneva" pitchFamily="121" charset="-128"/>
              </a:rPr>
              <a:t>Integrated output 1/f noise &lt; 1.84, (0.02 to 20 Hz)</a:t>
            </a:r>
          </a:p>
          <a:p>
            <a:pPr eaLnBrk="1" hangingPunct="1"/>
            <a:r>
              <a:rPr lang="en-US" altLang="en-US" sz="1200" dirty="0" smtClean="0">
                <a:latin typeface="Helvetica" panose="020B0604020202020204" pitchFamily="34" charset="0"/>
                <a:ea typeface="Geneva" pitchFamily="121" charset="-128"/>
              </a:rPr>
              <a:t>LO Input power of 3.1, 3.8, and 5.7 </a:t>
            </a:r>
            <a:r>
              <a:rPr lang="en-US" altLang="en-US" sz="1200" dirty="0" err="1" smtClean="0">
                <a:latin typeface="Helvetica" panose="020B0604020202020204" pitchFamily="34" charset="0"/>
                <a:ea typeface="Geneva" pitchFamily="121" charset="-128"/>
              </a:rPr>
              <a:t>dBm</a:t>
            </a:r>
            <a:r>
              <a:rPr lang="en-US" altLang="en-US" sz="1200" dirty="0">
                <a:latin typeface="Helvetica" panose="020B0604020202020204" pitchFamily="34" charset="0"/>
                <a:ea typeface="Geneva" pitchFamily="121" charset="-128"/>
              </a:rPr>
              <a:t> </a:t>
            </a:r>
            <a:r>
              <a:rPr lang="en-US" altLang="en-US" sz="1200" dirty="0" smtClean="0">
                <a:latin typeface="Helvetica" panose="020B0604020202020204" pitchFamily="34" charset="0"/>
                <a:ea typeface="Geneva" pitchFamily="121" charset="-128"/>
              </a:rPr>
              <a:t>@ 162.5, 325, 650 MHz respectively</a:t>
            </a:r>
          </a:p>
          <a:p>
            <a:pPr eaLnBrk="1" hangingPunct="1"/>
            <a:r>
              <a:rPr lang="en-US" altLang="en-US" sz="1200" dirty="0" smtClean="0">
                <a:latin typeface="Helvetica" panose="020B0604020202020204" pitchFamily="34" charset="0"/>
                <a:ea typeface="Geneva" pitchFamily="121" charset="-128"/>
              </a:rPr>
              <a:t>Power Supply 6V, 2.25 Amps</a:t>
            </a:r>
          </a:p>
          <a:p>
            <a:pPr marL="0" indent="0" eaLnBrk="1" hangingPunct="1">
              <a:buNone/>
            </a:pPr>
            <a:endParaRPr lang="en-US" altLang="en-US" dirty="0" smtClean="0">
              <a:latin typeface="Helvetica" panose="020B0604020202020204" pitchFamily="34" charset="0"/>
              <a:ea typeface="Geneva" pitchFamily="121" charset="-128"/>
            </a:endParaRP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11/3/16</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Presenter | Presentation Title</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20</a:t>
            </a:fld>
            <a:endParaRPr lang="en-US" altLang="en-US" sz="1200">
              <a:solidFill>
                <a:srgbClr val="004C97"/>
              </a:solidFill>
              <a:latin typeface="Helvetica"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554" t="36" r="129" b="15299"/>
          <a:stretch/>
        </p:blipFill>
        <p:spPr>
          <a:xfrm>
            <a:off x="5115497" y="1049312"/>
            <a:ext cx="3785616" cy="2523744"/>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4111673127"/>
              </p:ext>
            </p:extLst>
          </p:nvPr>
        </p:nvGraphicFramePr>
        <p:xfrm>
          <a:off x="382488" y="4282900"/>
          <a:ext cx="2927109" cy="20397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887931013"/>
              </p:ext>
            </p:extLst>
          </p:nvPr>
        </p:nvGraphicFramePr>
        <p:xfrm>
          <a:off x="4799185" y="4293984"/>
          <a:ext cx="3666180" cy="20192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9796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384329"/>
            <a:ext cx="8686800" cy="427877"/>
          </a:xfrm>
        </p:spPr>
        <p:txBody>
          <a:bodyPr/>
          <a:lstStyle/>
          <a:p>
            <a:r>
              <a:rPr lang="en-US" sz="4400" dirty="0" smtClean="0"/>
              <a:t>Simulation and Results</a:t>
            </a:r>
            <a:endParaRPr lang="en-US" sz="4400"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21</a:t>
            </a:fld>
            <a:endParaRPr lang="en-US"/>
          </a:p>
        </p:txBody>
      </p:sp>
    </p:spTree>
    <p:extLst>
      <p:ext uri="{BB962C8B-B14F-4D97-AF65-F5344CB8AC3E}">
        <p14:creationId xmlns:p14="http://schemas.microsoft.com/office/powerpoint/2010/main" val="1273454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Baseband cavity and controller model</a:t>
            </a:r>
            <a:endParaRPr lang="en-US" dirty="0"/>
          </a:p>
        </p:txBody>
      </p:sp>
      <p:pic>
        <p:nvPicPr>
          <p:cNvPr id="7" name="Content Placeholder 6" descr="slide5.pd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6663" t="11622" r="8036" b="19610"/>
          <a:stretch/>
        </p:blipFill>
        <p:spPr>
          <a:xfrm>
            <a:off x="313718" y="859702"/>
            <a:ext cx="8647347" cy="5223597"/>
          </a:xfrm>
        </p:spPr>
      </p:pic>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22</a:t>
            </a:fld>
            <a:endParaRPr lang="en-US"/>
          </a:p>
        </p:txBody>
      </p:sp>
    </p:spTree>
    <p:extLst>
      <p:ext uri="{BB962C8B-B14F-4D97-AF65-F5344CB8AC3E}">
        <p14:creationId xmlns:p14="http://schemas.microsoft.com/office/powerpoint/2010/main" val="35214912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6262"/>
          </a:xfrm>
        </p:spPr>
        <p:txBody>
          <a:bodyPr/>
          <a:lstStyle/>
          <a:p>
            <a:r>
              <a:rPr lang="en-US" sz="1800" dirty="0" smtClean="0"/>
              <a:t>Open loop transfer function of cavity and controller</a:t>
            </a:r>
            <a:endParaRPr lang="en-US" sz="1800" dirty="0"/>
          </a:p>
        </p:txBody>
      </p:sp>
      <p:pic>
        <p:nvPicPr>
          <p:cNvPr id="8" name="Content Placeholder 7" descr="magnetude transfer function.tiff"/>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l="5233" t="14928" r="4076" b="2559"/>
          <a:stretch/>
        </p:blipFill>
        <p:spPr>
          <a:xfrm>
            <a:off x="279918" y="1105988"/>
            <a:ext cx="4469882" cy="3580313"/>
          </a:xfrm>
        </p:spPr>
      </p:pic>
      <p:pic>
        <p:nvPicPr>
          <p:cNvPr id="9" name="Content Placeholder 8" descr="phase transfer function.tiff"/>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t="14928" r="5095" b="2559"/>
          <a:stretch/>
        </p:blipFill>
        <p:spPr>
          <a:xfrm>
            <a:off x="4158673" y="1108528"/>
            <a:ext cx="4674307" cy="3577774"/>
          </a:xfrm>
        </p:spPr>
      </p:pic>
      <p:sp>
        <p:nvSpPr>
          <p:cNvPr id="5" name="Date Placeholder 4"/>
          <p:cNvSpPr>
            <a:spLocks noGrp="1"/>
          </p:cNvSpPr>
          <p:nvPr>
            <p:ph type="dt" sz="half" idx="10"/>
          </p:nvPr>
        </p:nvSpPr>
        <p:spPr/>
        <p:txBody>
          <a:bodyPr/>
          <a:lstStyle/>
          <a:p>
            <a:r>
              <a:rPr lang="en-US" smtClean="0"/>
              <a:t>11/15/2016</a:t>
            </a:r>
            <a:endParaRPr lang="en-US"/>
          </a:p>
        </p:txBody>
      </p:sp>
      <p:sp>
        <p:nvSpPr>
          <p:cNvPr id="6" name="Footer Placeholder 5"/>
          <p:cNvSpPr>
            <a:spLocks noGrp="1"/>
          </p:cNvSpPr>
          <p:nvPr>
            <p:ph type="ftr" sz="quarter" idx="11"/>
          </p:nvPr>
        </p:nvSpPr>
        <p:spPr/>
        <p:txBody>
          <a:bodyPr/>
          <a:lstStyle/>
          <a:p>
            <a:r>
              <a:rPr lang="en-US" smtClean="0"/>
              <a:t>Brian Chase | DOE IPR PIP-II</a:t>
            </a:r>
            <a:endParaRPr lang="en-US"/>
          </a:p>
        </p:txBody>
      </p:sp>
      <p:sp>
        <p:nvSpPr>
          <p:cNvPr id="7" name="Slide Number Placeholder 6"/>
          <p:cNvSpPr>
            <a:spLocks noGrp="1"/>
          </p:cNvSpPr>
          <p:nvPr>
            <p:ph type="sldNum" sz="quarter" idx="12"/>
          </p:nvPr>
        </p:nvSpPr>
        <p:spPr/>
        <p:txBody>
          <a:bodyPr/>
          <a:lstStyle/>
          <a:p>
            <a:fld id="{6FB4E42A-B322-9445-B885-C8A6E97D12F2}" type="slidenum">
              <a:rPr lang="en-US" smtClean="0"/>
              <a:t>23</a:t>
            </a:fld>
            <a:endParaRPr lang="en-US"/>
          </a:p>
        </p:txBody>
      </p:sp>
      <p:sp>
        <p:nvSpPr>
          <p:cNvPr id="11" name="TextBox 10"/>
          <p:cNvSpPr txBox="1"/>
          <p:nvPr/>
        </p:nvSpPr>
        <p:spPr>
          <a:xfrm>
            <a:off x="1562100" y="683567"/>
            <a:ext cx="1262635" cy="369332"/>
          </a:xfrm>
          <a:prstGeom prst="rect">
            <a:avLst/>
          </a:prstGeom>
          <a:noFill/>
        </p:spPr>
        <p:txBody>
          <a:bodyPr wrap="none" rtlCol="0">
            <a:spAutoFit/>
          </a:bodyPr>
          <a:lstStyle/>
          <a:p>
            <a:r>
              <a:rPr lang="en-US" sz="1800" dirty="0" smtClean="0"/>
              <a:t>Magnitude </a:t>
            </a:r>
            <a:endParaRPr lang="en-US" sz="1800" dirty="0"/>
          </a:p>
        </p:txBody>
      </p:sp>
      <p:sp>
        <p:nvSpPr>
          <p:cNvPr id="12" name="TextBox 11"/>
          <p:cNvSpPr txBox="1"/>
          <p:nvPr/>
        </p:nvSpPr>
        <p:spPr>
          <a:xfrm>
            <a:off x="6180138" y="700732"/>
            <a:ext cx="839180" cy="369332"/>
          </a:xfrm>
          <a:prstGeom prst="rect">
            <a:avLst/>
          </a:prstGeom>
          <a:noFill/>
        </p:spPr>
        <p:txBody>
          <a:bodyPr wrap="none" rtlCol="0">
            <a:spAutoFit/>
          </a:bodyPr>
          <a:lstStyle/>
          <a:p>
            <a:r>
              <a:rPr lang="en-US" sz="1800" dirty="0" smtClean="0"/>
              <a:t>Phase</a:t>
            </a:r>
            <a:endParaRPr lang="en-US" sz="1800" dirty="0"/>
          </a:p>
        </p:txBody>
      </p:sp>
      <p:sp>
        <p:nvSpPr>
          <p:cNvPr id="13" name="TextBox 12"/>
          <p:cNvSpPr txBox="1"/>
          <p:nvPr/>
        </p:nvSpPr>
        <p:spPr>
          <a:xfrm>
            <a:off x="228600" y="4724402"/>
            <a:ext cx="3514491" cy="1200329"/>
          </a:xfrm>
          <a:prstGeom prst="rect">
            <a:avLst/>
          </a:prstGeom>
          <a:noFill/>
        </p:spPr>
        <p:txBody>
          <a:bodyPr wrap="none" rtlCol="0">
            <a:spAutoFit/>
          </a:bodyPr>
          <a:lstStyle/>
          <a:p>
            <a:r>
              <a:rPr lang="en-US" sz="1800" dirty="0"/>
              <a:t>C</a:t>
            </a:r>
            <a:r>
              <a:rPr lang="en-US" sz="1800" dirty="0" smtClean="0"/>
              <a:t>losed</a:t>
            </a:r>
            <a:r>
              <a:rPr lang="en-US" sz="1800" dirty="0"/>
              <a:t>-loop bandwidth: </a:t>
            </a:r>
            <a:r>
              <a:rPr lang="en-US" sz="1800" dirty="0" smtClean="0"/>
              <a:t>~50 </a:t>
            </a:r>
            <a:r>
              <a:rPr lang="en-US" sz="1800" dirty="0"/>
              <a:t>kHz</a:t>
            </a:r>
          </a:p>
          <a:p>
            <a:r>
              <a:rPr lang="en-US" sz="1800" dirty="0"/>
              <a:t>Control system zero: </a:t>
            </a:r>
            <a:r>
              <a:rPr lang="en-US" sz="1800" dirty="0" smtClean="0"/>
              <a:t>15 </a:t>
            </a:r>
            <a:r>
              <a:rPr lang="en-US" sz="1800" dirty="0"/>
              <a:t>kHz</a:t>
            </a:r>
          </a:p>
          <a:p>
            <a:r>
              <a:rPr lang="en-US" sz="1800" dirty="0"/>
              <a:t>Proportional gain: </a:t>
            </a:r>
            <a:r>
              <a:rPr lang="en-US" sz="1800" dirty="0" smtClean="0"/>
              <a:t>1500</a:t>
            </a:r>
          </a:p>
          <a:p>
            <a:r>
              <a:rPr lang="en-US" sz="1800" dirty="0" smtClean="0"/>
              <a:t>Integral </a:t>
            </a:r>
            <a:r>
              <a:rPr lang="en-US" sz="1800" dirty="0"/>
              <a:t>gain: 1.44e+08</a:t>
            </a:r>
          </a:p>
        </p:txBody>
      </p:sp>
      <p:sp>
        <p:nvSpPr>
          <p:cNvPr id="14" name="TextBox 13"/>
          <p:cNvSpPr txBox="1"/>
          <p:nvPr/>
        </p:nvSpPr>
        <p:spPr>
          <a:xfrm>
            <a:off x="6640686" y="5680324"/>
            <a:ext cx="2300630" cy="461665"/>
          </a:xfrm>
          <a:prstGeom prst="rect">
            <a:avLst/>
          </a:prstGeom>
          <a:noFill/>
        </p:spPr>
        <p:txBody>
          <a:bodyPr wrap="none" rtlCol="0">
            <a:spAutoFit/>
          </a:bodyPr>
          <a:lstStyle/>
          <a:p>
            <a:r>
              <a:rPr lang="en-US" sz="1200" dirty="0" smtClean="0"/>
              <a:t>Code developed for LCLS-II</a:t>
            </a:r>
          </a:p>
          <a:p>
            <a:r>
              <a:rPr lang="en-US" sz="1200" dirty="0" smtClean="0"/>
              <a:t>Larry Doolittle LBNL and FNAL</a:t>
            </a:r>
            <a:endParaRPr lang="en-US" sz="1200" dirty="0"/>
          </a:p>
        </p:txBody>
      </p:sp>
    </p:spTree>
    <p:extLst>
      <p:ext uri="{BB962C8B-B14F-4D97-AF65-F5344CB8AC3E}">
        <p14:creationId xmlns:p14="http://schemas.microsoft.com/office/powerpoint/2010/main" val="1441565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Total phase noise to SSA from controller and oscillator sources</a:t>
            </a:r>
            <a:endParaRPr lang="en-US" sz="2000" dirty="0"/>
          </a:p>
        </p:txBody>
      </p:sp>
      <p:pic>
        <p:nvPicPr>
          <p:cNvPr id="8" name="Content Placeholder 7" descr="SSA noise voltage.tiff"/>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t="14571" b="2201"/>
          <a:stretch/>
        </p:blipFill>
        <p:spPr>
          <a:xfrm>
            <a:off x="4381499" y="1468438"/>
            <a:ext cx="4593259" cy="3365501"/>
          </a:xfrm>
        </p:spPr>
      </p:pic>
      <p:sp>
        <p:nvSpPr>
          <p:cNvPr id="4" name="Content Placeholder 3"/>
          <p:cNvSpPr>
            <a:spLocks noGrp="1"/>
          </p:cNvSpPr>
          <p:nvPr>
            <p:ph sz="half" idx="2"/>
          </p:nvPr>
        </p:nvSpPr>
        <p:spPr>
          <a:xfrm>
            <a:off x="4864100" y="4935539"/>
            <a:ext cx="4038600" cy="957261"/>
          </a:xfrm>
        </p:spPr>
        <p:txBody>
          <a:bodyPr>
            <a:noAutofit/>
          </a:bodyPr>
          <a:lstStyle/>
          <a:p>
            <a:r>
              <a:rPr lang="en-US" sz="1800" dirty="0" smtClean="0"/>
              <a:t>Cavity: 0.00078° </a:t>
            </a:r>
            <a:r>
              <a:rPr lang="en-US" sz="1800" dirty="0" err="1" smtClean="0"/>
              <a:t>rms</a:t>
            </a:r>
            <a:endParaRPr lang="en-US" sz="1800" dirty="0"/>
          </a:p>
          <a:p>
            <a:r>
              <a:rPr lang="en-US" sz="1800" dirty="0" smtClean="0"/>
              <a:t>SSA: 1.04°</a:t>
            </a:r>
          </a:p>
          <a:p>
            <a:r>
              <a:rPr lang="en-US" sz="1800" dirty="0" smtClean="0"/>
              <a:t>SSA </a:t>
            </a:r>
            <a:r>
              <a:rPr lang="en-US" sz="1800" dirty="0"/>
              <a:t>from </a:t>
            </a:r>
            <a:r>
              <a:rPr lang="en-US" sz="1800" dirty="0" smtClean="0"/>
              <a:t>ADC noise 0.96°</a:t>
            </a:r>
            <a:endParaRPr lang="en-US" sz="1800" dirty="0"/>
          </a:p>
        </p:txBody>
      </p:sp>
      <p:sp>
        <p:nvSpPr>
          <p:cNvPr id="5" name="Date Placeholder 4"/>
          <p:cNvSpPr>
            <a:spLocks noGrp="1"/>
          </p:cNvSpPr>
          <p:nvPr>
            <p:ph type="dt" sz="half" idx="10"/>
          </p:nvPr>
        </p:nvSpPr>
        <p:spPr>
          <a:xfrm>
            <a:off x="7147110" y="6499732"/>
            <a:ext cx="675368" cy="241300"/>
          </a:xfrm>
        </p:spPr>
        <p:txBody>
          <a:bodyPr/>
          <a:lstStyle/>
          <a:p>
            <a:r>
              <a:rPr lang="en-US" dirty="0" smtClean="0"/>
              <a:t>11/15/2016</a:t>
            </a:r>
            <a:endParaRPr lang="en-US" dirty="0"/>
          </a:p>
        </p:txBody>
      </p:sp>
      <p:sp>
        <p:nvSpPr>
          <p:cNvPr id="6" name="Footer Placeholder 5"/>
          <p:cNvSpPr>
            <a:spLocks noGrp="1"/>
          </p:cNvSpPr>
          <p:nvPr>
            <p:ph type="ftr" sz="quarter" idx="11"/>
          </p:nvPr>
        </p:nvSpPr>
        <p:spPr>
          <a:xfrm>
            <a:off x="907754" y="6512930"/>
            <a:ext cx="5373688" cy="241300"/>
          </a:xfrm>
        </p:spPr>
        <p:txBody>
          <a:bodyPr/>
          <a:lstStyle/>
          <a:p>
            <a:r>
              <a:rPr lang="en-US" dirty="0" smtClean="0"/>
              <a:t>Brian Chase | DOE IPR PIP-II</a:t>
            </a:r>
            <a:endParaRPr lang="en-US" dirty="0"/>
          </a:p>
        </p:txBody>
      </p:sp>
      <p:sp>
        <p:nvSpPr>
          <p:cNvPr id="7" name="Slide Number Placeholder 6"/>
          <p:cNvSpPr>
            <a:spLocks noGrp="1"/>
          </p:cNvSpPr>
          <p:nvPr>
            <p:ph type="sldNum" sz="quarter" idx="12"/>
          </p:nvPr>
        </p:nvSpPr>
        <p:spPr/>
        <p:txBody>
          <a:bodyPr/>
          <a:lstStyle/>
          <a:p>
            <a:fld id="{6FB4E42A-B322-9445-B885-C8A6E97D12F2}" type="slidenum">
              <a:rPr lang="en-US" smtClean="0"/>
              <a:t>24</a:t>
            </a:fld>
            <a:endParaRPr lang="en-US"/>
          </a:p>
        </p:txBody>
      </p:sp>
      <p:pic>
        <p:nvPicPr>
          <p:cNvPr id="9" name="Content Placeholder 8" descr="gain and phase closed loop.tiff"/>
          <p:cNvPicPr>
            <a:picLocks noChangeAspect="1"/>
          </p:cNvPicPr>
          <p:nvPr/>
        </p:nvPicPr>
        <p:blipFill rotWithShape="1">
          <a:blip r:embed="rId3" cstate="print">
            <a:extLst>
              <a:ext uri="{28A0092B-C50C-407E-A947-70E740481C1C}">
                <a14:useLocalDpi xmlns:a14="http://schemas.microsoft.com/office/drawing/2010/main"/>
              </a:ext>
            </a:extLst>
          </a:blip>
          <a:srcRect l="6613" t="12108" r="8622" b="2963"/>
          <a:stretch/>
        </p:blipFill>
        <p:spPr>
          <a:xfrm>
            <a:off x="420624" y="1468438"/>
            <a:ext cx="3575304" cy="3246120"/>
          </a:xfrm>
          <a:prstGeom prst="rect">
            <a:avLst/>
          </a:prstGeom>
        </p:spPr>
      </p:pic>
      <p:sp>
        <p:nvSpPr>
          <p:cNvPr id="10" name="TextBox 9"/>
          <p:cNvSpPr txBox="1"/>
          <p:nvPr/>
        </p:nvSpPr>
        <p:spPr>
          <a:xfrm>
            <a:off x="846702" y="1079084"/>
            <a:ext cx="2169384" cy="338554"/>
          </a:xfrm>
          <a:prstGeom prst="rect">
            <a:avLst/>
          </a:prstGeom>
          <a:noFill/>
        </p:spPr>
        <p:txBody>
          <a:bodyPr wrap="none" rtlCol="0">
            <a:spAutoFit/>
          </a:bodyPr>
          <a:lstStyle/>
          <a:p>
            <a:r>
              <a:rPr lang="en-US" sz="1600" dirty="0" smtClean="0"/>
              <a:t>Closed loop response</a:t>
            </a:r>
            <a:endParaRPr lang="en-US" sz="1600" dirty="0"/>
          </a:p>
        </p:txBody>
      </p:sp>
      <p:sp>
        <p:nvSpPr>
          <p:cNvPr id="11" name="TextBox 10"/>
          <p:cNvSpPr txBox="1"/>
          <p:nvPr/>
        </p:nvSpPr>
        <p:spPr>
          <a:xfrm>
            <a:off x="4771834" y="1090785"/>
            <a:ext cx="3549469" cy="338554"/>
          </a:xfrm>
          <a:prstGeom prst="rect">
            <a:avLst/>
          </a:prstGeom>
          <a:noFill/>
        </p:spPr>
        <p:txBody>
          <a:bodyPr wrap="none" rtlCol="0">
            <a:spAutoFit/>
          </a:bodyPr>
          <a:lstStyle/>
          <a:p>
            <a:r>
              <a:rPr lang="en-US" sz="1600" dirty="0" smtClean="0"/>
              <a:t>Cumulative SSA phase noise voltage</a:t>
            </a:r>
            <a:endParaRPr lang="en-US" sz="1600" dirty="0"/>
          </a:p>
        </p:txBody>
      </p:sp>
      <p:sp>
        <p:nvSpPr>
          <p:cNvPr id="13" name="TextBox 12"/>
          <p:cNvSpPr txBox="1"/>
          <p:nvPr/>
        </p:nvSpPr>
        <p:spPr>
          <a:xfrm>
            <a:off x="457200" y="4935539"/>
            <a:ext cx="3695699" cy="1015663"/>
          </a:xfrm>
          <a:prstGeom prst="rect">
            <a:avLst/>
          </a:prstGeom>
          <a:noFill/>
        </p:spPr>
        <p:txBody>
          <a:bodyPr wrap="square" rtlCol="0">
            <a:spAutoFit/>
          </a:bodyPr>
          <a:lstStyle/>
          <a:p>
            <a:r>
              <a:rPr lang="en-US" sz="2000" dirty="0" smtClean="0"/>
              <a:t>Careful attention to noise terms will allow high controller gains</a:t>
            </a:r>
            <a:endParaRPr lang="en-US" sz="2000" dirty="0"/>
          </a:p>
        </p:txBody>
      </p:sp>
    </p:spTree>
    <p:extLst>
      <p:ext uri="{BB962C8B-B14F-4D97-AF65-F5344CB8AC3E}">
        <p14:creationId xmlns:p14="http://schemas.microsoft.com/office/powerpoint/2010/main" val="2111242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6" y="274638"/>
            <a:ext cx="8229600" cy="1143000"/>
          </a:xfrm>
        </p:spPr>
        <p:txBody>
          <a:bodyPr/>
          <a:lstStyle/>
          <a:p>
            <a:r>
              <a:rPr lang="en-US" sz="2400" dirty="0" smtClean="0"/>
              <a:t>RFQ disturbance response</a:t>
            </a:r>
            <a:endParaRPr lang="en-US" sz="2400" dirty="0"/>
          </a:p>
        </p:txBody>
      </p:sp>
      <p:pic>
        <p:nvPicPr>
          <p:cNvPr id="8" name="Content Placeholder 7" descr="0304134130b.gif"/>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t="8480" b="30946"/>
          <a:stretch/>
        </p:blipFill>
        <p:spPr>
          <a:xfrm>
            <a:off x="2946400" y="838200"/>
            <a:ext cx="5532438" cy="2644437"/>
          </a:xfrm>
        </p:spPr>
      </p:pic>
      <p:pic>
        <p:nvPicPr>
          <p:cNvPr id="9" name="Content Placeholder 8" descr="0304134130d.gif"/>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l="1141" t="7608" r="2362" b="33411"/>
          <a:stretch/>
        </p:blipFill>
        <p:spPr>
          <a:xfrm>
            <a:off x="2946400" y="3535871"/>
            <a:ext cx="5532438" cy="2668311"/>
          </a:xfrm>
        </p:spPr>
      </p:pic>
      <p:sp>
        <p:nvSpPr>
          <p:cNvPr id="5" name="Date Placeholder 4"/>
          <p:cNvSpPr>
            <a:spLocks noGrp="1"/>
          </p:cNvSpPr>
          <p:nvPr>
            <p:ph type="dt" sz="half" idx="10"/>
          </p:nvPr>
        </p:nvSpPr>
        <p:spPr/>
        <p:txBody>
          <a:bodyPr/>
          <a:lstStyle/>
          <a:p>
            <a:r>
              <a:rPr lang="en-US" smtClean="0"/>
              <a:t>11/15/2016</a:t>
            </a:r>
            <a:endParaRPr lang="en-US"/>
          </a:p>
        </p:txBody>
      </p:sp>
      <p:sp>
        <p:nvSpPr>
          <p:cNvPr id="6" name="Footer Placeholder 5"/>
          <p:cNvSpPr>
            <a:spLocks noGrp="1"/>
          </p:cNvSpPr>
          <p:nvPr>
            <p:ph type="ftr" sz="quarter" idx="11"/>
          </p:nvPr>
        </p:nvSpPr>
        <p:spPr/>
        <p:txBody>
          <a:bodyPr/>
          <a:lstStyle/>
          <a:p>
            <a:r>
              <a:rPr lang="en-US" smtClean="0"/>
              <a:t>Brian Chase | DOE IPR PIP-II</a:t>
            </a:r>
            <a:endParaRPr lang="en-US"/>
          </a:p>
        </p:txBody>
      </p:sp>
      <p:sp>
        <p:nvSpPr>
          <p:cNvPr id="7" name="Slide Number Placeholder 6"/>
          <p:cNvSpPr>
            <a:spLocks noGrp="1"/>
          </p:cNvSpPr>
          <p:nvPr>
            <p:ph type="sldNum" sz="quarter" idx="12"/>
          </p:nvPr>
        </p:nvSpPr>
        <p:spPr/>
        <p:txBody>
          <a:bodyPr/>
          <a:lstStyle/>
          <a:p>
            <a:fld id="{6FB4E42A-B322-9445-B885-C8A6E97D12F2}" type="slidenum">
              <a:rPr lang="en-US" smtClean="0"/>
              <a:t>25</a:t>
            </a:fld>
            <a:endParaRPr lang="en-US"/>
          </a:p>
        </p:txBody>
      </p:sp>
      <p:sp>
        <p:nvSpPr>
          <p:cNvPr id="10" name="TextBox 9"/>
          <p:cNvSpPr txBox="1"/>
          <p:nvPr/>
        </p:nvSpPr>
        <p:spPr>
          <a:xfrm>
            <a:off x="135409" y="3472222"/>
            <a:ext cx="2614329" cy="2862323"/>
          </a:xfrm>
          <a:prstGeom prst="rect">
            <a:avLst/>
          </a:prstGeom>
          <a:noFill/>
        </p:spPr>
        <p:txBody>
          <a:bodyPr wrap="square" rtlCol="0">
            <a:spAutoFit/>
          </a:bodyPr>
          <a:lstStyle/>
          <a:p>
            <a:r>
              <a:rPr lang="en-US" sz="1800" dirty="0" smtClean="0"/>
              <a:t>Closed loop</a:t>
            </a:r>
          </a:p>
          <a:p>
            <a:r>
              <a:rPr lang="en-US" sz="1800" dirty="0" err="1" smtClean="0"/>
              <a:t>Q</a:t>
            </a:r>
            <a:r>
              <a:rPr lang="en-US" sz="1800" baseline="-25000" dirty="0" err="1" smtClean="0"/>
              <a:t>l</a:t>
            </a:r>
            <a:r>
              <a:rPr lang="en-US" sz="1800" dirty="0" smtClean="0"/>
              <a:t> = 6900</a:t>
            </a:r>
            <a:endParaRPr lang="en-US" sz="1800" dirty="0"/>
          </a:p>
          <a:p>
            <a:r>
              <a:rPr lang="en-US" sz="1800" dirty="0" err="1" smtClean="0"/>
              <a:t>Kp</a:t>
            </a:r>
            <a:r>
              <a:rPr lang="en-US" sz="1800" dirty="0" smtClean="0"/>
              <a:t>=6</a:t>
            </a:r>
          </a:p>
          <a:p>
            <a:r>
              <a:rPr lang="en-US" sz="1800" dirty="0" smtClean="0"/>
              <a:t>Ki=3.5e6</a:t>
            </a:r>
          </a:p>
          <a:p>
            <a:r>
              <a:rPr lang="en-US" sz="1800" dirty="0" smtClean="0"/>
              <a:t>settling time~10</a:t>
            </a:r>
            <a:r>
              <a:rPr lang="en-US" sz="1800" u="sng" dirty="0" smtClean="0"/>
              <a:t> </a:t>
            </a:r>
            <a:r>
              <a:rPr lang="en-US" sz="1800" dirty="0" err="1" smtClean="0">
                <a:latin typeface="Symbol"/>
              </a:rPr>
              <a:t>m</a:t>
            </a:r>
            <a:r>
              <a:rPr lang="en-US" sz="1800" dirty="0" err="1" smtClean="0"/>
              <a:t>sec</a:t>
            </a:r>
            <a:endParaRPr lang="en-US" sz="1800" dirty="0" smtClean="0"/>
          </a:p>
          <a:p>
            <a:endParaRPr lang="en-US" sz="1800" dirty="0" smtClean="0"/>
          </a:p>
          <a:p>
            <a:r>
              <a:rPr lang="en-US" sz="1800" dirty="0" smtClean="0"/>
              <a:t>In loop noise measurement</a:t>
            </a:r>
          </a:p>
          <a:p>
            <a:r>
              <a:rPr lang="en-US" sz="1800" dirty="0" smtClean="0"/>
              <a:t>0.008% </a:t>
            </a:r>
            <a:r>
              <a:rPr lang="en-US" sz="1800" dirty="0" err="1" smtClean="0"/>
              <a:t>rms</a:t>
            </a:r>
            <a:r>
              <a:rPr lang="en-US" sz="1800" dirty="0" smtClean="0"/>
              <a:t>, &lt; 0.002° </a:t>
            </a:r>
            <a:r>
              <a:rPr lang="en-US" sz="1800" dirty="0" err="1" smtClean="0"/>
              <a:t>rms</a:t>
            </a:r>
            <a:endParaRPr lang="en-US" sz="1800" dirty="0" smtClean="0"/>
          </a:p>
          <a:p>
            <a:endParaRPr lang="en-US" sz="1800" dirty="0"/>
          </a:p>
        </p:txBody>
      </p:sp>
      <p:sp>
        <p:nvSpPr>
          <p:cNvPr id="11" name="TextBox 10"/>
          <p:cNvSpPr txBox="1"/>
          <p:nvPr/>
        </p:nvSpPr>
        <p:spPr>
          <a:xfrm>
            <a:off x="228600" y="1312333"/>
            <a:ext cx="2099733" cy="923330"/>
          </a:xfrm>
          <a:prstGeom prst="rect">
            <a:avLst/>
          </a:prstGeom>
          <a:noFill/>
        </p:spPr>
        <p:txBody>
          <a:bodyPr wrap="square" rtlCol="0">
            <a:spAutoFit/>
          </a:bodyPr>
          <a:lstStyle/>
          <a:p>
            <a:r>
              <a:rPr lang="en-US" sz="1800" dirty="0" smtClean="0"/>
              <a:t>Open loop response to a 20 </a:t>
            </a:r>
            <a:r>
              <a:rPr lang="en-US" sz="1800" dirty="0" err="1" smtClean="0">
                <a:latin typeface="Symbol"/>
              </a:rPr>
              <a:t>m</a:t>
            </a:r>
            <a:r>
              <a:rPr lang="en-US" sz="1800" dirty="0" err="1" smtClean="0"/>
              <a:t>sec</a:t>
            </a:r>
            <a:r>
              <a:rPr lang="en-US" sz="1800" dirty="0" smtClean="0"/>
              <a:t> full scale disturbance</a:t>
            </a:r>
            <a:endParaRPr lang="en-US" sz="1800" dirty="0"/>
          </a:p>
        </p:txBody>
      </p:sp>
    </p:spTree>
    <p:extLst>
      <p:ext uri="{BB962C8B-B14F-4D97-AF65-F5344CB8AC3E}">
        <p14:creationId xmlns:p14="http://schemas.microsoft.com/office/powerpoint/2010/main" val="37258881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_2_RFQTri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294" y="1303266"/>
            <a:ext cx="5704125" cy="4278094"/>
          </a:xfrm>
          <a:prstGeom prst="rect">
            <a:avLst/>
          </a:prstGeom>
        </p:spPr>
      </p:pic>
      <p:sp>
        <p:nvSpPr>
          <p:cNvPr id="17409" name="Title 1"/>
          <p:cNvSpPr>
            <a:spLocks noGrp="1"/>
          </p:cNvSpPr>
          <p:nvPr>
            <p:ph type="title"/>
          </p:nvPr>
        </p:nvSpPr>
        <p:spPr bwMode="auto">
          <a:xfrm>
            <a:off x="228600" y="103188"/>
            <a:ext cx="8686800" cy="642937"/>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smtClean="0">
                <a:latin typeface="Helvetica" charset="0"/>
              </a:rPr>
              <a:t>Trip recovery, fully automatic starting at time = 0</a:t>
            </a:r>
            <a:endParaRPr lang="en-US" dirty="0">
              <a:latin typeface="Helvetica" charset="0"/>
            </a:endParaRP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11/15/2016</a:t>
            </a:r>
            <a:endParaRPr lang="en-US" sz="900">
              <a:solidFill>
                <a:srgbClr val="004C97"/>
              </a:solidFill>
              <a:latin typeface="Helvetica" charset="0"/>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Brian Chase | DOE IPR PIP-II</a:t>
            </a:r>
            <a:endParaRPr lang="en-US" sz="900" b="1">
              <a:solidFill>
                <a:srgbClr val="004C97"/>
              </a:solidFill>
              <a:latin typeface="Helvetica" charset="0"/>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D7778E6-3A01-AB4A-8B66-96DF86CAB52B}" type="slidenum">
              <a:rPr lang="en-US" sz="900">
                <a:solidFill>
                  <a:srgbClr val="004C97"/>
                </a:solidFill>
                <a:latin typeface="Helvetica" charset="0"/>
              </a:rPr>
              <a:pPr eaLnBrk="1" hangingPunct="1"/>
              <a:t>26</a:t>
            </a:fld>
            <a:endParaRPr lang="en-US" sz="900">
              <a:solidFill>
                <a:srgbClr val="004C97"/>
              </a:solidFill>
              <a:latin typeface="Helvetica" charset="0"/>
            </a:endParaRPr>
          </a:p>
        </p:txBody>
      </p:sp>
      <p:sp>
        <p:nvSpPr>
          <p:cNvPr id="3" name="Rectangle 2"/>
          <p:cNvSpPr/>
          <p:nvPr/>
        </p:nvSpPr>
        <p:spPr>
          <a:xfrm>
            <a:off x="6540119" y="1733048"/>
            <a:ext cx="534128" cy="3418614"/>
          </a:xfrm>
          <a:prstGeom prst="rect">
            <a:avLst/>
          </a:prstGeom>
          <a:solidFill>
            <a:schemeClr val="accent3">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261166" y="1733048"/>
            <a:ext cx="2278953" cy="3418614"/>
          </a:xfrm>
          <a:prstGeom prst="rect">
            <a:avLst/>
          </a:prstGeom>
          <a:solidFill>
            <a:schemeClr val="accent2">
              <a:lumMod val="60000"/>
              <a:lumOff val="40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620212" y="1733048"/>
            <a:ext cx="640954" cy="3418614"/>
          </a:xfrm>
          <a:prstGeom prst="rect">
            <a:avLst/>
          </a:prstGeom>
          <a:solidFill>
            <a:schemeClr val="bg1">
              <a:lumMod val="65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59165" y="1303266"/>
            <a:ext cx="2323352" cy="4185761"/>
          </a:xfrm>
          <a:prstGeom prst="rect">
            <a:avLst/>
          </a:prstGeom>
          <a:noFill/>
        </p:spPr>
        <p:txBody>
          <a:bodyPr wrap="square" rtlCol="0">
            <a:spAutoFit/>
          </a:bodyPr>
          <a:lstStyle/>
          <a:p>
            <a:r>
              <a:rPr lang="en-US" sz="1400" dirty="0" smtClean="0"/>
              <a:t>Note that the resonance controller switched into GDR and feedback at time = 3 min, then back into SEL. This is doe to overshoot on the frequency error. By adjusting the way resonance control handles SEL-GDR switching we can mitigate this. </a:t>
            </a:r>
          </a:p>
          <a:p>
            <a:endParaRPr lang="en-US" sz="1400" dirty="0"/>
          </a:p>
          <a:p>
            <a:r>
              <a:rPr lang="en-US" sz="1400" dirty="0" smtClean="0"/>
              <a:t>Vane voltage: Red</a:t>
            </a:r>
          </a:p>
          <a:p>
            <a:r>
              <a:rPr lang="en-US" sz="1400" dirty="0" smtClean="0"/>
              <a:t>Frequency error: Blue</a:t>
            </a:r>
          </a:p>
          <a:p>
            <a:r>
              <a:rPr lang="en-US" sz="1400" dirty="0" smtClean="0"/>
              <a:t>Grey: RFQ ramp, resonance control is idle, LLRF is in SEL</a:t>
            </a:r>
          </a:p>
          <a:p>
            <a:r>
              <a:rPr lang="en-US" sz="1400" dirty="0" smtClean="0"/>
              <a:t>Orange: Resonance control bringing RFQ to frequency, LLRF is in SEL</a:t>
            </a:r>
          </a:p>
          <a:p>
            <a:r>
              <a:rPr lang="en-US" sz="1400" dirty="0" smtClean="0"/>
              <a:t>Green: RFQ is in GDR and LLRF feedback is active</a:t>
            </a:r>
            <a:endParaRPr lang="en-US" sz="1400" dirty="0"/>
          </a:p>
        </p:txBody>
      </p:sp>
    </p:spTree>
    <p:extLst>
      <p:ext uri="{BB962C8B-B14F-4D97-AF65-F5344CB8AC3E}">
        <p14:creationId xmlns:p14="http://schemas.microsoft.com/office/powerpoint/2010/main" val="632963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RFQ Resonance control</a:t>
            </a:r>
            <a:endParaRPr lang="en-US" dirty="0"/>
          </a:p>
        </p:txBody>
      </p:sp>
      <p:sp>
        <p:nvSpPr>
          <p:cNvPr id="3" name="Content Placeholder 2"/>
          <p:cNvSpPr>
            <a:spLocks noGrp="1"/>
          </p:cNvSpPr>
          <p:nvPr>
            <p:ph idx="1"/>
          </p:nvPr>
        </p:nvSpPr>
        <p:spPr>
          <a:xfrm>
            <a:off x="228600" y="1043046"/>
            <a:ext cx="4192128" cy="4987867"/>
          </a:xfrm>
        </p:spPr>
        <p:txBody>
          <a:bodyPr/>
          <a:lstStyle/>
          <a:p>
            <a:r>
              <a:rPr lang="en-US" sz="1600" dirty="0" smtClean="0"/>
              <a:t>Currently meeting specification</a:t>
            </a:r>
          </a:p>
          <a:p>
            <a:pPr lvl="1"/>
            <a:r>
              <a:rPr lang="en-US" sz="1600" dirty="0" smtClean="0"/>
              <a:t>Specification was to recover the RFQ in less than 10 times the RF recovery time </a:t>
            </a:r>
          </a:p>
          <a:p>
            <a:pPr lvl="1"/>
            <a:r>
              <a:rPr lang="en-US" sz="1600" dirty="0" smtClean="0"/>
              <a:t>Goal of less than twice the RF recovery time</a:t>
            </a:r>
          </a:p>
          <a:p>
            <a:pPr lvl="1"/>
            <a:r>
              <a:rPr lang="en-US" sz="1600" dirty="0" smtClean="0"/>
              <a:t>We anticipate meeting our goal requirement after the next round of improvements</a:t>
            </a:r>
          </a:p>
          <a:p>
            <a:r>
              <a:rPr lang="en-US" sz="1600" dirty="0" smtClean="0"/>
              <a:t>The controller interfaces with the water instrumentation, ACNET, and LLRF</a:t>
            </a:r>
          </a:p>
          <a:p>
            <a:r>
              <a:rPr lang="en-US" sz="1600" dirty="0" smtClean="0"/>
              <a:t>The controller framework is modular and can easily be improved or adapted to new systems</a:t>
            </a:r>
          </a:p>
          <a:p>
            <a:r>
              <a:rPr lang="en-US" sz="1600" dirty="0" smtClean="0"/>
              <a:t>Plans to improve performance will decrease the initial start time and decrease the trip recovery time</a:t>
            </a:r>
          </a:p>
          <a:p>
            <a:endParaRPr lang="en-US" sz="1600" dirty="0" smtClean="0"/>
          </a:p>
          <a:p>
            <a:endParaRPr lang="en-US" sz="1400" dirty="0" smtClean="0"/>
          </a:p>
          <a:p>
            <a:pPr lvl="1"/>
            <a:endParaRPr lang="en-US" sz="1600" dirty="0"/>
          </a:p>
        </p:txBody>
      </p:sp>
      <p:sp>
        <p:nvSpPr>
          <p:cNvPr id="4" name="Date Placeholder 3"/>
          <p:cNvSpPr>
            <a:spLocks noGrp="1"/>
          </p:cNvSpPr>
          <p:nvPr>
            <p:ph type="dt" sz="half" idx="10"/>
          </p:nvPr>
        </p:nvSpPr>
        <p:spPr/>
        <p:txBody>
          <a:bodyPr/>
          <a:lstStyle/>
          <a:p>
            <a:pPr>
              <a:defRPr/>
            </a:pPr>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pPr>
              <a:defRPr/>
            </a:pPr>
            <a:fld id="{7907D7AA-E91D-1A43-9FD1-B4D37D8BF9BE}" type="slidenum">
              <a:rPr lang="en-US" smtClean="0"/>
              <a:pPr>
                <a:defRPr/>
              </a:pPr>
              <a:t>27</a:t>
            </a:fld>
            <a:endParaRPr lang="en-US" dirty="0"/>
          </a:p>
        </p:txBody>
      </p:sp>
      <p:pic>
        <p:nvPicPr>
          <p:cNvPr id="10" name="Picture 9" descr="ResonanceContro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404" y="1920089"/>
            <a:ext cx="3952033" cy="2964025"/>
          </a:xfrm>
          <a:prstGeom prst="rect">
            <a:avLst/>
          </a:prstGeom>
        </p:spPr>
      </p:pic>
    </p:spTree>
    <p:extLst>
      <p:ext uri="{BB962C8B-B14F-4D97-AF65-F5344CB8AC3E}">
        <p14:creationId xmlns:p14="http://schemas.microsoft.com/office/powerpoint/2010/main" val="4181933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PIP2IT LLRF is operational with the RFQ and first </a:t>
            </a:r>
            <a:r>
              <a:rPr lang="en-US" dirty="0" err="1" smtClean="0"/>
              <a:t>buncher</a:t>
            </a:r>
            <a:r>
              <a:rPr lang="en-US" dirty="0" smtClean="0"/>
              <a:t> and are on schedule for the next stages.</a:t>
            </a:r>
          </a:p>
          <a:p>
            <a:r>
              <a:rPr lang="en-US" dirty="0" smtClean="0"/>
              <a:t>IIFC designs are in progress</a:t>
            </a:r>
          </a:p>
          <a:p>
            <a:r>
              <a:rPr lang="en-US" dirty="0" smtClean="0"/>
              <a:t>PIP-II LLRF systems level requirements are still being developed with simulation work</a:t>
            </a:r>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28</a:t>
            </a:fld>
            <a:endParaRPr lang="en-US"/>
          </a:p>
        </p:txBody>
      </p:sp>
    </p:spTree>
    <p:extLst>
      <p:ext uri="{BB962C8B-B14F-4D97-AF65-F5344CB8AC3E}">
        <p14:creationId xmlns:p14="http://schemas.microsoft.com/office/powerpoint/2010/main" val="2686178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50" y="1322864"/>
            <a:ext cx="8686800" cy="641739"/>
          </a:xfrm>
        </p:spPr>
        <p:txBody>
          <a:bodyPr/>
          <a:lstStyle/>
          <a:p>
            <a:r>
              <a:rPr lang="en-US" sz="3200" dirty="0" smtClean="0"/>
              <a:t>Thank you for your attention!</a:t>
            </a:r>
            <a:endParaRPr lang="en-US" sz="3200"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29</a:t>
            </a:fld>
            <a:endParaRPr lang="en-US"/>
          </a:p>
        </p:txBody>
      </p:sp>
    </p:spTree>
    <p:extLst>
      <p:ext uri="{BB962C8B-B14F-4D97-AF65-F5344CB8AC3E}">
        <p14:creationId xmlns:p14="http://schemas.microsoft.com/office/powerpoint/2010/main" val="735973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228601" y="1043046"/>
            <a:ext cx="4800599" cy="4987867"/>
          </a:xfrm>
        </p:spPr>
        <p:txBody>
          <a:bodyPr>
            <a:normAutofit/>
          </a:bodyPr>
          <a:lstStyle/>
          <a:p>
            <a:r>
              <a:rPr lang="en-US" dirty="0" smtClean="0"/>
              <a:t>Project Status</a:t>
            </a:r>
          </a:p>
          <a:p>
            <a:r>
              <a:rPr lang="en-US" dirty="0" smtClean="0"/>
              <a:t> System overview</a:t>
            </a:r>
          </a:p>
          <a:p>
            <a:r>
              <a:rPr lang="en-US" dirty="0"/>
              <a:t>Simulation and </a:t>
            </a:r>
            <a:r>
              <a:rPr lang="en-US" dirty="0" smtClean="0"/>
              <a:t>Results  </a:t>
            </a:r>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3</a:t>
            </a:fld>
            <a:endParaRPr lang="en-US" dirty="0"/>
          </a:p>
        </p:txBody>
      </p:sp>
    </p:spTree>
    <p:extLst>
      <p:ext uri="{BB962C8B-B14F-4D97-AF65-F5344CB8AC3E}">
        <p14:creationId xmlns:p14="http://schemas.microsoft.com/office/powerpoint/2010/main" val="9972102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1436234"/>
            <a:ext cx="8686800" cy="641739"/>
          </a:xfrm>
        </p:spPr>
        <p:txBody>
          <a:bodyPr/>
          <a:lstStyle/>
          <a:p>
            <a:r>
              <a:rPr lang="en-US" sz="3200" dirty="0" smtClean="0"/>
              <a:t>Backup slides</a:t>
            </a:r>
            <a:endParaRPr lang="en-US" sz="3200"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30</a:t>
            </a:fld>
            <a:endParaRPr lang="en-US"/>
          </a:p>
        </p:txBody>
      </p:sp>
    </p:spTree>
    <p:extLst>
      <p:ext uri="{BB962C8B-B14F-4D97-AF65-F5344CB8AC3E}">
        <p14:creationId xmlns:p14="http://schemas.microsoft.com/office/powerpoint/2010/main" val="1990528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9"/>
          <p:cNvSpPr>
            <a:spLocks noGrp="1"/>
          </p:cNvSpPr>
          <p:nvPr>
            <p:ph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sz="2000" dirty="0" smtClean="0">
                <a:latin typeface="Helvetica" panose="020B0604020202020204" pitchFamily="34" charset="0"/>
                <a:ea typeface="Geneva" pitchFamily="121" charset="-128"/>
              </a:rPr>
              <a:t>Minimize microphonics to &lt;10 </a:t>
            </a:r>
            <a:r>
              <a:rPr lang="en-US" altLang="en-US" sz="2000" dirty="0">
                <a:latin typeface="Helvetica" panose="020B0604020202020204" pitchFamily="34" charset="0"/>
                <a:ea typeface="Geneva" pitchFamily="121" charset="-128"/>
              </a:rPr>
              <a:t>Hz </a:t>
            </a:r>
            <a:endParaRPr lang="en-US" altLang="en-US" sz="2000" dirty="0" smtClean="0">
              <a:latin typeface="Helvetica" panose="020B0604020202020204" pitchFamily="34" charset="0"/>
              <a:ea typeface="Geneva" pitchFamily="121" charset="-128"/>
            </a:endParaRPr>
          </a:p>
          <a:p>
            <a:r>
              <a:rPr lang="en-US" altLang="en-US" sz="2000" dirty="0" smtClean="0">
                <a:latin typeface="Helvetica" panose="020B0604020202020204" pitchFamily="34" charset="0"/>
                <a:ea typeface="Geneva" pitchFamily="121" charset="-128"/>
              </a:rPr>
              <a:t>1 Hz or better </a:t>
            </a:r>
            <a:r>
              <a:rPr lang="en-US" altLang="en-US" sz="2000" dirty="0">
                <a:latin typeface="Helvetica" panose="020B0604020202020204" pitchFamily="34" charset="0"/>
                <a:ea typeface="Geneva" pitchFamily="121" charset="-128"/>
              </a:rPr>
              <a:t>resolution </a:t>
            </a:r>
            <a:endParaRPr lang="en-US" altLang="en-US" sz="2000" dirty="0" smtClean="0">
              <a:latin typeface="Helvetica" panose="020B0604020202020204" pitchFamily="34" charset="0"/>
              <a:ea typeface="Geneva" pitchFamily="121" charset="-128"/>
            </a:endParaRPr>
          </a:p>
          <a:p>
            <a:r>
              <a:rPr lang="en-US" altLang="en-US" sz="2000" dirty="0" smtClean="0">
                <a:latin typeface="Helvetica" panose="020B0604020202020204" pitchFamily="34" charset="0"/>
                <a:ea typeface="Geneva" pitchFamily="121" charset="-128"/>
              </a:rPr>
              <a:t>+- 1kHz </a:t>
            </a:r>
            <a:r>
              <a:rPr lang="en-US" altLang="en-US" sz="2000" dirty="0">
                <a:latin typeface="Helvetica" panose="020B0604020202020204" pitchFamily="34" charset="0"/>
                <a:ea typeface="Geneva" pitchFamily="121" charset="-128"/>
              </a:rPr>
              <a:t>tuning range </a:t>
            </a:r>
            <a:endParaRPr lang="en-US" altLang="en-US" sz="2000" dirty="0" smtClean="0">
              <a:latin typeface="Helvetica" panose="020B0604020202020204" pitchFamily="34" charset="0"/>
              <a:ea typeface="Geneva" pitchFamily="121" charset="-128"/>
            </a:endParaRPr>
          </a:p>
          <a:p>
            <a:r>
              <a:rPr lang="en-US" altLang="en-US" sz="2000" dirty="0" smtClean="0">
                <a:latin typeface="Helvetica" panose="020B0604020202020204" pitchFamily="34" charset="0"/>
                <a:ea typeface="Geneva" pitchFamily="121" charset="-128"/>
              </a:rPr>
              <a:t>2 drive amplifiers for 2 </a:t>
            </a:r>
            <a:r>
              <a:rPr lang="en-US" altLang="en-US" sz="2000" dirty="0" err="1" smtClean="0">
                <a:latin typeface="Helvetica" panose="020B0604020202020204" pitchFamily="34" charset="0"/>
                <a:ea typeface="Geneva" pitchFamily="121" charset="-128"/>
              </a:rPr>
              <a:t>piezo</a:t>
            </a:r>
            <a:r>
              <a:rPr lang="en-US" altLang="en-US" sz="2000" dirty="0" smtClean="0">
                <a:latin typeface="Helvetica" panose="020B0604020202020204" pitchFamily="34" charset="0"/>
                <a:ea typeface="Geneva" pitchFamily="121" charset="-128"/>
              </a:rPr>
              <a:t> stack groups per cavity </a:t>
            </a:r>
          </a:p>
          <a:p>
            <a:pPr lvl="1"/>
            <a:r>
              <a:rPr lang="en-US" altLang="en-US" sz="2000" dirty="0" smtClean="0">
                <a:latin typeface="Helvetica" panose="020B0604020202020204" pitchFamily="34" charset="0"/>
                <a:ea typeface="Geneva" pitchFamily="121" charset="-128"/>
              </a:rPr>
              <a:t>(1 module per cavity)</a:t>
            </a:r>
          </a:p>
          <a:p>
            <a:pPr lvl="1"/>
            <a:r>
              <a:rPr lang="en-US" altLang="en-US" sz="2000" dirty="0" smtClean="0">
                <a:latin typeface="Helvetica" panose="020B0604020202020204" pitchFamily="34" charset="0"/>
                <a:ea typeface="Geneva" pitchFamily="121" charset="-128"/>
              </a:rPr>
              <a:t>4 drive modules per chassis</a:t>
            </a:r>
          </a:p>
        </p:txBody>
      </p:sp>
      <p:sp>
        <p:nvSpPr>
          <p:cNvPr id="24577" name="Title 28"/>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latin typeface="Helvetica" panose="020B0604020202020204" pitchFamily="34" charset="0"/>
                <a:ea typeface="Geneva" pitchFamily="121" charset="-128"/>
              </a:rPr>
              <a:t>Piezo Resonance Control Requirements</a:t>
            </a:r>
          </a:p>
        </p:txBody>
      </p:sp>
      <p:sp>
        <p:nvSpPr>
          <p:cNvPr id="24579" name="Date Placeholder 3"/>
          <p:cNvSpPr>
            <a:spLocks noGrp="1"/>
          </p:cNvSpPr>
          <p:nvPr>
            <p:ph type="dt" sz="half" idx="2"/>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rPr>
              <a:t>11/15/2016</a:t>
            </a:r>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3"/>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smtClean="0">
                <a:solidFill>
                  <a:srgbClr val="004C97"/>
                </a:solidFill>
                <a:latin typeface="Helvetica" panose="020B0604020202020204" pitchFamily="34" charset="0"/>
                <a:ea typeface="MS PGothic" panose="020B0600070205080204" pitchFamily="34" charset="-128"/>
              </a:rPr>
              <a:t>Brian Chase | DOE IPR PIP-II</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31</a:t>
            </a:fld>
            <a:endParaRPr lang="en-US" altLang="en-US" sz="1200">
              <a:solidFill>
                <a:srgbClr val="004C97"/>
              </a:solidFill>
              <a:latin typeface="Helvetica"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863" y="4123989"/>
            <a:ext cx="6883400" cy="1526224"/>
          </a:xfrm>
          <a:prstGeom prst="rect">
            <a:avLst/>
          </a:prstGeom>
        </p:spPr>
      </p:pic>
    </p:spTree>
    <p:extLst>
      <p:ext uri="{BB962C8B-B14F-4D97-AF65-F5344CB8AC3E}">
        <p14:creationId xmlns:p14="http://schemas.microsoft.com/office/powerpoint/2010/main" val="26071236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Piezo Amplifier – PDu150</a:t>
            </a:r>
            <a:endParaRPr lang="en-US" dirty="0"/>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a:p>
        </p:txBody>
      </p:sp>
      <p:sp>
        <p:nvSpPr>
          <p:cNvPr id="6" name="Slide Number Placeholder 5"/>
          <p:cNvSpPr>
            <a:spLocks noGrp="1"/>
          </p:cNvSpPr>
          <p:nvPr>
            <p:ph type="sldNum" sz="quarter" idx="4"/>
          </p:nvPr>
        </p:nvSpPr>
        <p:spPr/>
        <p:txBody>
          <a:bodyPr/>
          <a:lstStyle/>
          <a:p>
            <a:fld id="{52E9C158-AEF1-41A2-A6CE-6F0BAB305EFD}" type="slidenum">
              <a:rPr lang="en-US" altLang="en-US" smtClean="0"/>
              <a:pPr/>
              <a:t>32</a:t>
            </a:fld>
            <a:endParaRPr lang="en-US" altLang="en-US"/>
          </a:p>
        </p:txBody>
      </p:sp>
      <p:pic>
        <p:nvPicPr>
          <p:cNvPr id="15" name="Content Placeholder 10"/>
          <p:cNvPicPr>
            <a:picLocks noGrp="1" noChangeAspect="1"/>
          </p:cNvPicPr>
          <p:nvPr>
            <p:ph sz="quarter" idx="4294967295"/>
          </p:nvPr>
        </p:nvPicPr>
        <p:blipFill>
          <a:blip r:embed="rId2"/>
          <a:stretch>
            <a:fillRect/>
          </a:stretch>
        </p:blipFill>
        <p:spPr>
          <a:xfrm>
            <a:off x="463575" y="911068"/>
            <a:ext cx="3193125" cy="2299050"/>
          </a:xfrm>
          <a:prstGeom prst="rect">
            <a:avLst/>
          </a:prstGeom>
        </p:spPr>
      </p:pic>
      <p:pic>
        <p:nvPicPr>
          <p:cNvPr id="16" name="Content Placeholder 11"/>
          <p:cNvPicPr>
            <a:picLocks noGrp="1" noChangeAspect="1"/>
          </p:cNvPicPr>
          <p:nvPr>
            <p:ph sz="half" idx="4294967295"/>
          </p:nvPr>
        </p:nvPicPr>
        <p:blipFill>
          <a:blip r:embed="rId3"/>
          <a:stretch>
            <a:fillRect/>
          </a:stretch>
        </p:blipFill>
        <p:spPr>
          <a:xfrm>
            <a:off x="3719937" y="962219"/>
            <a:ext cx="1922462" cy="2105025"/>
          </a:xfrm>
          <a:prstGeom prst="rect">
            <a:avLst/>
          </a:prstGeom>
        </p:spPr>
      </p:pic>
      <p:pic>
        <p:nvPicPr>
          <p:cNvPr id="17" name="Picture 16"/>
          <p:cNvPicPr>
            <a:picLocks noChangeAspect="1"/>
          </p:cNvPicPr>
          <p:nvPr/>
        </p:nvPicPr>
        <p:blipFill>
          <a:blip r:embed="rId4"/>
          <a:stretch>
            <a:fillRect/>
          </a:stretch>
        </p:blipFill>
        <p:spPr>
          <a:xfrm>
            <a:off x="5606113" y="911068"/>
            <a:ext cx="3175030" cy="3483102"/>
          </a:xfrm>
          <a:prstGeom prst="rect">
            <a:avLst/>
          </a:prstGeom>
        </p:spPr>
      </p:pic>
      <p:pic>
        <p:nvPicPr>
          <p:cNvPr id="18" name="Picture 17"/>
          <p:cNvPicPr>
            <a:picLocks noChangeAspect="1"/>
          </p:cNvPicPr>
          <p:nvPr/>
        </p:nvPicPr>
        <p:blipFill>
          <a:blip r:embed="rId5"/>
          <a:stretch>
            <a:fillRect/>
          </a:stretch>
        </p:blipFill>
        <p:spPr>
          <a:xfrm>
            <a:off x="597555" y="3726324"/>
            <a:ext cx="2500101" cy="2207202"/>
          </a:xfrm>
          <a:prstGeom prst="rect">
            <a:avLst/>
          </a:prstGeom>
        </p:spPr>
      </p:pic>
      <p:sp>
        <p:nvSpPr>
          <p:cNvPr id="7" name="Date Placeholder 6"/>
          <p:cNvSpPr>
            <a:spLocks noGrp="1"/>
          </p:cNvSpPr>
          <p:nvPr>
            <p:ph type="dt" sz="half" idx="2"/>
          </p:nvPr>
        </p:nvSpPr>
        <p:spPr/>
        <p:txBody>
          <a:bodyPr/>
          <a:lstStyle/>
          <a:p>
            <a:pPr>
              <a:defRPr/>
            </a:pPr>
            <a:r>
              <a:rPr lang="en-US" smtClean="0"/>
              <a:t>11/15/2016</a:t>
            </a:r>
            <a:endParaRPr lang="en-US" dirty="0"/>
          </a:p>
        </p:txBody>
      </p:sp>
      <p:pic>
        <p:nvPicPr>
          <p:cNvPr id="10" name="Content Placeholder 18"/>
          <p:cNvPicPr>
            <a:picLocks noGrp="1" noChangeAspect="1"/>
          </p:cNvPicPr>
          <p:nvPr>
            <p:ph sz="quarter" idx="4294967295"/>
          </p:nvPr>
        </p:nvPicPr>
        <p:blipFill>
          <a:blip r:embed="rId6"/>
          <a:stretch>
            <a:fillRect/>
          </a:stretch>
        </p:blipFill>
        <p:spPr>
          <a:xfrm>
            <a:off x="3207949" y="3861219"/>
            <a:ext cx="2786523" cy="1506678"/>
          </a:xfrm>
          <a:prstGeom prst="rect">
            <a:avLst/>
          </a:prstGeom>
        </p:spPr>
      </p:pic>
    </p:spTree>
    <p:extLst>
      <p:ext uri="{BB962C8B-B14F-4D97-AF65-F5344CB8AC3E}">
        <p14:creationId xmlns:p14="http://schemas.microsoft.com/office/powerpoint/2010/main" val="5400854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t>Feedback gain studies</a:t>
            </a:r>
          </a:p>
        </p:txBody>
      </p:sp>
      <p:pic>
        <p:nvPicPr>
          <p:cNvPr id="4" name="Content Placeholder 3" descr="feedbackScan_Disturbance_amplitude.png"/>
          <p:cNvPicPr>
            <a:picLocks noGrp="1" noChangeAspect="1"/>
          </p:cNvPicPr>
          <p:nvPr>
            <p:ph sz="half" idx="1"/>
          </p:nvPr>
        </p:nvPicPr>
        <p:blipFill>
          <a:blip r:embed="rId3"/>
          <a:stretch>
            <a:fillRect/>
          </a:stretch>
        </p:blipFill>
        <p:spPr>
          <a:xfrm>
            <a:off x="628650" y="1417638"/>
            <a:ext cx="3886200" cy="3886199"/>
          </a:xfrm>
        </p:spPr>
      </p:pic>
      <p:sp>
        <p:nvSpPr>
          <p:cNvPr id="8" name="Content Placeholder 7"/>
          <p:cNvSpPr>
            <a:spLocks noGrp="1"/>
          </p:cNvSpPr>
          <p:nvPr>
            <p:ph sz="half" idx="2"/>
          </p:nvPr>
        </p:nvSpPr>
        <p:spPr/>
        <p:txBody>
          <a:bodyPr vert="horz" lIns="91440" tIns="45720" rIns="91440" bIns="45720" rtlCol="0" anchor="t">
            <a:normAutofit fontScale="92500" lnSpcReduction="10000"/>
          </a:bodyPr>
          <a:lstStyle/>
          <a:p>
            <a:r>
              <a:rPr lang="en-US" dirty="0"/>
              <a:t>Percentage error in the cavity field amplitude at 20 microseconds after a disturbance</a:t>
            </a:r>
          </a:p>
          <a:p>
            <a:r>
              <a:rPr lang="en-US" dirty="0"/>
              <a:t>The disturbance was 10% of full scale </a:t>
            </a:r>
          </a:p>
          <a:p>
            <a:r>
              <a:rPr lang="en-US" dirty="0"/>
              <a:t>For cases with large integral gain and low proportional gain, the feedback loop is unstable </a:t>
            </a:r>
          </a:p>
          <a:p>
            <a:endParaRPr lang="en-US" dirty="0"/>
          </a:p>
          <a:p>
            <a:endParaRPr lang="en-US" dirty="0"/>
          </a:p>
        </p:txBody>
      </p:sp>
      <p:sp>
        <p:nvSpPr>
          <p:cNvPr id="2" name="Date Placeholder 1"/>
          <p:cNvSpPr>
            <a:spLocks noGrp="1"/>
          </p:cNvSpPr>
          <p:nvPr>
            <p:ph type="dt" sz="half" idx="10"/>
          </p:nvPr>
        </p:nvSpPr>
        <p:spPr/>
        <p:txBody>
          <a:bodyPr/>
          <a:lstStyle/>
          <a:p>
            <a:r>
              <a:rPr lang="en-US" smtClean="0"/>
              <a:t>11/15/2016</a:t>
            </a:r>
            <a:endParaRPr lang="en-US"/>
          </a:p>
        </p:txBody>
      </p:sp>
      <p:sp>
        <p:nvSpPr>
          <p:cNvPr id="3" name="Footer Placeholder 2"/>
          <p:cNvSpPr>
            <a:spLocks noGrp="1"/>
          </p:cNvSpPr>
          <p:nvPr>
            <p:ph type="ftr" sz="quarter" idx="11"/>
          </p:nvPr>
        </p:nvSpPr>
        <p:spPr/>
        <p:txBody>
          <a:bodyPr/>
          <a:lstStyle/>
          <a:p>
            <a:r>
              <a:rPr lang="en-US" smtClean="0"/>
              <a:t>Brian Chase | DOE IPR PIP-II</a:t>
            </a:r>
            <a:endParaRPr lang="en-US"/>
          </a:p>
        </p:txBody>
      </p:sp>
      <p:sp>
        <p:nvSpPr>
          <p:cNvPr id="6" name="Slide Number Placeholder 5"/>
          <p:cNvSpPr>
            <a:spLocks noGrp="1"/>
          </p:cNvSpPr>
          <p:nvPr>
            <p:ph type="sldNum" sz="quarter" idx="12"/>
          </p:nvPr>
        </p:nvSpPr>
        <p:spPr/>
        <p:txBody>
          <a:bodyPr/>
          <a:lstStyle/>
          <a:p>
            <a:fld id="{6FB4E42A-B322-9445-B885-C8A6E97D12F2}" type="slidenum">
              <a:rPr lang="en-US" smtClean="0"/>
              <a:t>33</a:t>
            </a:fld>
            <a:endParaRPr lang="en-US"/>
          </a:p>
        </p:txBody>
      </p:sp>
    </p:spTree>
    <p:extLst>
      <p:ext uri="{BB962C8B-B14F-4D97-AF65-F5344CB8AC3E}">
        <p14:creationId xmlns:p14="http://schemas.microsoft.com/office/powerpoint/2010/main" val="3664735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dirty="0" smtClean="0">
                <a:latin typeface="Helvetica" charset="0"/>
              </a:rPr>
              <a:t>5 min ramp. Mostly automated (operator tuning at 14 minutes to speed things up a little) </a:t>
            </a:r>
            <a:endParaRPr lang="en-US" dirty="0">
              <a:latin typeface="Helvetica" charset="0"/>
            </a:endParaRPr>
          </a:p>
        </p:txBody>
      </p:sp>
      <p:sp>
        <p:nvSpPr>
          <p:cNvPr id="17411"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11/15/2016</a:t>
            </a:r>
            <a:endParaRPr lang="en-US" sz="900">
              <a:solidFill>
                <a:srgbClr val="004C97"/>
              </a:solidFill>
              <a:latin typeface="Helvetica" charset="0"/>
            </a:endParaRPr>
          </a:p>
        </p:txBody>
      </p:sp>
      <p:sp>
        <p:nvSpPr>
          <p:cNvPr id="17412" name="Footer Placeholder 4"/>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smtClean="0">
                <a:solidFill>
                  <a:srgbClr val="004C97"/>
                </a:solidFill>
                <a:latin typeface="Helvetica" charset="0"/>
              </a:rPr>
              <a:t>Brian Chase | DOE IPR PIP-II</a:t>
            </a:r>
            <a:endParaRPr lang="en-US" sz="900" b="1">
              <a:solidFill>
                <a:srgbClr val="004C97"/>
              </a:solidFill>
              <a:latin typeface="Helvetica" charset="0"/>
            </a:endParaRPr>
          </a:p>
        </p:txBody>
      </p:sp>
      <p:sp>
        <p:nvSpPr>
          <p:cNvPr id="17413"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D7778E6-3A01-AB4A-8B66-96DF86CAB52B}" type="slidenum">
              <a:rPr lang="en-US" sz="900">
                <a:solidFill>
                  <a:srgbClr val="004C97"/>
                </a:solidFill>
                <a:latin typeface="Helvetica" charset="0"/>
              </a:rPr>
              <a:pPr eaLnBrk="1" hangingPunct="1"/>
              <a:t>34</a:t>
            </a:fld>
            <a:endParaRPr lang="en-US" sz="900">
              <a:solidFill>
                <a:srgbClr val="004C97"/>
              </a:solidFill>
              <a:latin typeface="Helvetica" charset="0"/>
            </a:endParaRPr>
          </a:p>
        </p:txBody>
      </p:sp>
      <p:pic>
        <p:nvPicPr>
          <p:cNvPr id="2" name="Picture 1" descr="figure_1_RFQSt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472" y="1278279"/>
            <a:ext cx="5737441" cy="4303081"/>
          </a:xfrm>
          <a:prstGeom prst="rect">
            <a:avLst/>
          </a:prstGeom>
        </p:spPr>
      </p:pic>
      <p:sp>
        <p:nvSpPr>
          <p:cNvPr id="3" name="Rectangle 2"/>
          <p:cNvSpPr/>
          <p:nvPr/>
        </p:nvSpPr>
        <p:spPr>
          <a:xfrm>
            <a:off x="6540119" y="1733048"/>
            <a:ext cx="534128" cy="3418614"/>
          </a:xfrm>
          <a:prstGeom prst="rect">
            <a:avLst/>
          </a:prstGeom>
          <a:solidFill>
            <a:schemeClr val="accent3">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52861" y="1733048"/>
            <a:ext cx="1887258" cy="3418614"/>
          </a:xfrm>
          <a:prstGeom prst="rect">
            <a:avLst/>
          </a:prstGeom>
          <a:solidFill>
            <a:schemeClr val="accent2">
              <a:lumMod val="60000"/>
              <a:lumOff val="40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709232" y="1733048"/>
            <a:ext cx="943629" cy="3418614"/>
          </a:xfrm>
          <a:prstGeom prst="rect">
            <a:avLst/>
          </a:prstGeom>
          <a:solidFill>
            <a:schemeClr val="bg1">
              <a:lumMod val="65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59165" y="1303266"/>
            <a:ext cx="2323352" cy="4278094"/>
          </a:xfrm>
          <a:prstGeom prst="rect">
            <a:avLst/>
          </a:prstGeom>
          <a:noFill/>
        </p:spPr>
        <p:txBody>
          <a:bodyPr wrap="square" rtlCol="0">
            <a:spAutoFit/>
          </a:bodyPr>
          <a:lstStyle/>
          <a:p>
            <a:r>
              <a:rPr lang="en-US" sz="1600" dirty="0" smtClean="0"/>
              <a:t>Testing faster start, not fully automated. Kink in resonance frequency at 14 minutes was due to operator tuning not automatic tuning.</a:t>
            </a:r>
          </a:p>
          <a:p>
            <a:endParaRPr lang="en-US" sz="1600" dirty="0"/>
          </a:p>
          <a:p>
            <a:r>
              <a:rPr lang="en-US" sz="1600" dirty="0" smtClean="0"/>
              <a:t>Vane voltage: Red</a:t>
            </a:r>
          </a:p>
          <a:p>
            <a:r>
              <a:rPr lang="en-US" sz="1600" dirty="0" smtClean="0"/>
              <a:t>Frequency error: Blue</a:t>
            </a:r>
          </a:p>
          <a:p>
            <a:r>
              <a:rPr lang="en-US" sz="1600" dirty="0" smtClean="0"/>
              <a:t>Grey: RFQ ramp, resonance control is idle, LLRF is in SEL</a:t>
            </a:r>
          </a:p>
          <a:p>
            <a:r>
              <a:rPr lang="en-US" sz="1600" dirty="0" smtClean="0"/>
              <a:t>Orange: Resonance control bringing RFQ to frequency, LLRF is in SEL</a:t>
            </a:r>
          </a:p>
          <a:p>
            <a:r>
              <a:rPr lang="en-US" sz="1600" dirty="0" smtClean="0"/>
              <a:t>Green: RFQ is in GDR and LLRF feedback is active</a:t>
            </a:r>
            <a:endParaRPr lang="en-US" sz="1600" dirty="0"/>
          </a:p>
        </p:txBody>
      </p:sp>
    </p:spTree>
    <p:extLst>
      <p:ext uri="{BB962C8B-B14F-4D97-AF65-F5344CB8AC3E}">
        <p14:creationId xmlns:p14="http://schemas.microsoft.com/office/powerpoint/2010/main" val="201081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RFQ vane system step response</a:t>
            </a:r>
            <a:endParaRPr lang="en-US" dirty="0"/>
          </a:p>
        </p:txBody>
      </p:sp>
      <p:sp>
        <p:nvSpPr>
          <p:cNvPr id="6" name="Content Placeholder 5"/>
          <p:cNvSpPr>
            <a:spLocks noGrp="1"/>
          </p:cNvSpPr>
          <p:nvPr>
            <p:ph sz="half" idx="1"/>
          </p:nvPr>
        </p:nvSpPr>
        <p:spPr>
          <a:xfrm>
            <a:off x="457200" y="4167769"/>
            <a:ext cx="3295078" cy="2107340"/>
          </a:xfrm>
        </p:spPr>
        <p:txBody>
          <a:bodyPr>
            <a:normAutofit/>
          </a:bodyPr>
          <a:lstStyle/>
          <a:p>
            <a:pPr algn="just"/>
            <a:r>
              <a:rPr lang="en-US" sz="1600" dirty="0" smtClean="0">
                <a:latin typeface="Times"/>
                <a:cs typeface="Times"/>
              </a:rPr>
              <a:t>Transient response of the RFQ resonant frequency due to change in the vane flow control valve. Prior to changing the flow valve, the intermediate skid was cooled to approximately 25C. The control valve was stepped from 0% open to 50% open.</a:t>
            </a:r>
          </a:p>
          <a:p>
            <a:pPr marL="0" indent="0" algn="just">
              <a:buNone/>
            </a:pPr>
            <a:endParaRPr lang="en-US" sz="1800" dirty="0"/>
          </a:p>
        </p:txBody>
      </p:sp>
      <p:pic>
        <p:nvPicPr>
          <p:cNvPr id="8" name="Picture 7" descr="FCVStepResponse2.png"/>
          <p:cNvPicPr>
            <a:picLocks noChangeAspect="1"/>
          </p:cNvPicPr>
          <p:nvPr/>
        </p:nvPicPr>
        <p:blipFill rotWithShape="1">
          <a:blip r:embed="rId3">
            <a:extLst>
              <a:ext uri="{28A0092B-C50C-407E-A947-70E740481C1C}">
                <a14:useLocalDpi xmlns:a14="http://schemas.microsoft.com/office/drawing/2010/main" val="0"/>
              </a:ext>
            </a:extLst>
          </a:blip>
          <a:srcRect r="16250"/>
          <a:stretch/>
        </p:blipFill>
        <p:spPr>
          <a:xfrm>
            <a:off x="3992886" y="1828801"/>
            <a:ext cx="4549479" cy="4074160"/>
          </a:xfrm>
          <a:prstGeom prst="rect">
            <a:avLst/>
          </a:prstGeom>
        </p:spPr>
      </p:pic>
      <p:pic>
        <p:nvPicPr>
          <p:cNvPr id="3" name="Picture 2"/>
          <p:cNvPicPr>
            <a:picLocks noChangeAspect="1"/>
          </p:cNvPicPr>
          <p:nvPr/>
        </p:nvPicPr>
        <p:blipFill>
          <a:blip r:embed="rId4"/>
          <a:stretch>
            <a:fillRect/>
          </a:stretch>
        </p:blipFill>
        <p:spPr>
          <a:xfrm>
            <a:off x="457200" y="1907970"/>
            <a:ext cx="3771900" cy="1295400"/>
          </a:xfrm>
          <a:prstGeom prst="rect">
            <a:avLst/>
          </a:prstGeom>
        </p:spPr>
      </p:pic>
      <p:pic>
        <p:nvPicPr>
          <p:cNvPr id="4" name="Picture 3"/>
          <p:cNvPicPr>
            <a:picLocks noChangeAspect="1"/>
          </p:cNvPicPr>
          <p:nvPr/>
        </p:nvPicPr>
        <p:blipFill>
          <a:blip r:embed="rId5"/>
          <a:stretch>
            <a:fillRect/>
          </a:stretch>
        </p:blipFill>
        <p:spPr>
          <a:xfrm>
            <a:off x="891540" y="3380369"/>
            <a:ext cx="2654300" cy="660400"/>
          </a:xfrm>
          <a:prstGeom prst="rect">
            <a:avLst/>
          </a:prstGeom>
        </p:spPr>
      </p:pic>
      <p:sp>
        <p:nvSpPr>
          <p:cNvPr id="2" name="Date Placeholder 1"/>
          <p:cNvSpPr>
            <a:spLocks noGrp="1"/>
          </p:cNvSpPr>
          <p:nvPr>
            <p:ph type="dt" sz="half" idx="10"/>
          </p:nvPr>
        </p:nvSpPr>
        <p:spPr/>
        <p:txBody>
          <a:bodyPr/>
          <a:lstStyle/>
          <a:p>
            <a:r>
              <a:rPr lang="en-US" smtClean="0"/>
              <a:t>11/15/2016</a:t>
            </a:r>
            <a:endParaRPr lang="en-US"/>
          </a:p>
        </p:txBody>
      </p:sp>
      <p:sp>
        <p:nvSpPr>
          <p:cNvPr id="7" name="Footer Placeholder 6"/>
          <p:cNvSpPr>
            <a:spLocks noGrp="1"/>
          </p:cNvSpPr>
          <p:nvPr>
            <p:ph type="ftr" sz="quarter" idx="11"/>
          </p:nvPr>
        </p:nvSpPr>
        <p:spPr/>
        <p:txBody>
          <a:bodyPr/>
          <a:lstStyle/>
          <a:p>
            <a:r>
              <a:rPr lang="en-US" smtClean="0"/>
              <a:t>Brian Chase | DOE IPR PIP-II</a:t>
            </a:r>
            <a:endParaRPr lang="en-US"/>
          </a:p>
        </p:txBody>
      </p:sp>
      <p:sp>
        <p:nvSpPr>
          <p:cNvPr id="9" name="Slide Number Placeholder 8"/>
          <p:cNvSpPr>
            <a:spLocks noGrp="1"/>
          </p:cNvSpPr>
          <p:nvPr>
            <p:ph type="sldNum" sz="quarter" idx="12"/>
          </p:nvPr>
        </p:nvSpPr>
        <p:spPr/>
        <p:txBody>
          <a:bodyPr/>
          <a:lstStyle/>
          <a:p>
            <a:fld id="{6FB4E42A-B322-9445-B885-C8A6E97D12F2}" type="slidenum">
              <a:rPr lang="en-US" smtClean="0"/>
              <a:t>35</a:t>
            </a:fld>
            <a:endParaRPr lang="en-US"/>
          </a:p>
        </p:txBody>
      </p:sp>
    </p:spTree>
    <p:extLst>
      <p:ext uri="{BB962C8B-B14F-4D97-AF65-F5344CB8AC3E}">
        <p14:creationId xmlns:p14="http://schemas.microsoft.com/office/powerpoint/2010/main" val="1885655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Feedback requirements and analysis</a:t>
            </a:r>
            <a:endParaRPr lang="en-US" sz="2400" dirty="0"/>
          </a:p>
        </p:txBody>
      </p:sp>
      <p:sp>
        <p:nvSpPr>
          <p:cNvPr id="3" name="Content Placeholder 2"/>
          <p:cNvSpPr>
            <a:spLocks noGrp="1"/>
          </p:cNvSpPr>
          <p:nvPr>
            <p:ph sz="half" idx="1"/>
          </p:nvPr>
        </p:nvSpPr>
        <p:spPr>
          <a:xfrm>
            <a:off x="457200" y="1320800"/>
            <a:ext cx="4038600" cy="4525963"/>
          </a:xfrm>
        </p:spPr>
        <p:txBody>
          <a:bodyPr>
            <a:normAutofit fontScale="70000" lnSpcReduction="20000"/>
          </a:bodyPr>
          <a:lstStyle/>
          <a:p>
            <a:r>
              <a:rPr lang="en-US" dirty="0" smtClean="0"/>
              <a:t>Expecting large disturbances from LFD, want fast response from beam loading transient </a:t>
            </a:r>
          </a:p>
          <a:p>
            <a:pPr lvl="1"/>
            <a:r>
              <a:rPr lang="en-US" dirty="0" smtClean="0"/>
              <a:t>get 15 dB from </a:t>
            </a:r>
            <a:r>
              <a:rPr lang="en-US" dirty="0" err="1" smtClean="0"/>
              <a:t>feedforward</a:t>
            </a:r>
            <a:r>
              <a:rPr lang="en-US" dirty="0" smtClean="0"/>
              <a:t> </a:t>
            </a:r>
            <a:r>
              <a:rPr lang="en-US" dirty="0" err="1" smtClean="0"/>
              <a:t>beamloading</a:t>
            </a:r>
            <a:r>
              <a:rPr lang="en-US" dirty="0" smtClean="0"/>
              <a:t> compensation</a:t>
            </a:r>
          </a:p>
          <a:p>
            <a:r>
              <a:rPr lang="en-US" dirty="0" smtClean="0"/>
              <a:t>Approach - find highest stable loop gain and determine system noise requirements </a:t>
            </a:r>
          </a:p>
          <a:p>
            <a:r>
              <a:rPr lang="en-US" dirty="0" smtClean="0"/>
              <a:t>Determine best gain settings from operational experience and needs of beam-based feedback</a:t>
            </a:r>
          </a:p>
          <a:p>
            <a:pPr lvl="1"/>
            <a:r>
              <a:rPr lang="en-US" dirty="0" smtClean="0"/>
              <a:t>It is easy to turn down the gain on a well designed system, impossible to turn up gain on a poorly designed one</a:t>
            </a:r>
            <a:endParaRPr lang="en-US" dirty="0"/>
          </a:p>
        </p:txBody>
      </p:sp>
      <p:sp>
        <p:nvSpPr>
          <p:cNvPr id="4" name="Content Placeholder 3"/>
          <p:cNvSpPr>
            <a:spLocks noGrp="1"/>
          </p:cNvSpPr>
          <p:nvPr>
            <p:ph sz="half" idx="2"/>
          </p:nvPr>
        </p:nvSpPr>
        <p:spPr>
          <a:xfrm>
            <a:off x="4648200" y="1320800"/>
            <a:ext cx="4038600" cy="2349499"/>
          </a:xfrm>
        </p:spPr>
        <p:txBody>
          <a:bodyPr>
            <a:normAutofit fontScale="70000" lnSpcReduction="20000"/>
          </a:bodyPr>
          <a:lstStyle/>
          <a:p>
            <a:r>
              <a:rPr lang="en-US" dirty="0" smtClean="0"/>
              <a:t>Assume a low noise oscillator</a:t>
            </a:r>
          </a:p>
          <a:p>
            <a:pPr lvl="1"/>
            <a:r>
              <a:rPr lang="en-US" dirty="0" smtClean="0"/>
              <a:t>Wenzel </a:t>
            </a:r>
            <a:r>
              <a:rPr lang="en-US" dirty="0"/>
              <a:t>VHF ULN 100 MHz 13.7 </a:t>
            </a:r>
            <a:r>
              <a:rPr lang="en-US" dirty="0" err="1"/>
              <a:t>dBm</a:t>
            </a:r>
            <a:endParaRPr lang="en-US" dirty="0"/>
          </a:p>
          <a:p>
            <a:pPr lvl="1"/>
            <a:r>
              <a:rPr lang="en-US" dirty="0"/>
              <a:t>% http://</a:t>
            </a:r>
            <a:r>
              <a:rPr lang="en-US" dirty="0" err="1"/>
              <a:t>www.wenzel.com</a:t>
            </a:r>
            <a:r>
              <a:rPr lang="en-US" dirty="0"/>
              <a:t>/model/vhf-</a:t>
            </a:r>
            <a:r>
              <a:rPr lang="en-US" dirty="0" err="1"/>
              <a:t>uln</a:t>
            </a:r>
            <a:r>
              <a:rPr lang="en-US" dirty="0"/>
              <a:t>/</a:t>
            </a:r>
          </a:p>
          <a:p>
            <a:r>
              <a:rPr lang="en-US" dirty="0" smtClean="0"/>
              <a:t> </a:t>
            </a:r>
            <a:r>
              <a:rPr lang="en-US" dirty="0"/>
              <a:t>S</a:t>
            </a:r>
            <a:r>
              <a:rPr lang="en-US" dirty="0" smtClean="0"/>
              <a:t>ystem loop delay of 2.1 </a:t>
            </a:r>
            <a:r>
              <a:rPr lang="en-US" dirty="0" err="1" smtClean="0">
                <a:latin typeface="Symbol"/>
              </a:rPr>
              <a:t>m</a:t>
            </a:r>
            <a:r>
              <a:rPr lang="en-US" dirty="0" err="1" smtClean="0"/>
              <a:t>sec</a:t>
            </a:r>
            <a:endParaRPr lang="en-US" dirty="0" smtClean="0"/>
          </a:p>
          <a:p>
            <a:r>
              <a:rPr lang="en-US" dirty="0" smtClean="0"/>
              <a:t> Cavity bandwidth 30 Hz</a:t>
            </a:r>
            <a:endParaRPr lang="en-US" dirty="0">
              <a:latin typeface="Symbol"/>
            </a:endParaRPr>
          </a:p>
        </p:txBody>
      </p:sp>
      <p:sp>
        <p:nvSpPr>
          <p:cNvPr id="5" name="Date Placeholder 4"/>
          <p:cNvSpPr>
            <a:spLocks noGrp="1"/>
          </p:cNvSpPr>
          <p:nvPr>
            <p:ph type="dt" sz="half" idx="10"/>
          </p:nvPr>
        </p:nvSpPr>
        <p:spPr/>
        <p:txBody>
          <a:bodyPr/>
          <a:lstStyle/>
          <a:p>
            <a:r>
              <a:rPr lang="en-US" smtClean="0"/>
              <a:t>11/15/2016</a:t>
            </a:r>
            <a:endParaRPr lang="en-US"/>
          </a:p>
        </p:txBody>
      </p:sp>
      <p:sp>
        <p:nvSpPr>
          <p:cNvPr id="6" name="Footer Placeholder 5"/>
          <p:cNvSpPr>
            <a:spLocks noGrp="1"/>
          </p:cNvSpPr>
          <p:nvPr>
            <p:ph type="ftr" sz="quarter" idx="11"/>
          </p:nvPr>
        </p:nvSpPr>
        <p:spPr/>
        <p:txBody>
          <a:bodyPr/>
          <a:lstStyle/>
          <a:p>
            <a:r>
              <a:rPr lang="en-US" smtClean="0"/>
              <a:t>Brian Chase | DOE IPR PIP-II</a:t>
            </a:r>
            <a:endParaRPr lang="en-US"/>
          </a:p>
        </p:txBody>
      </p:sp>
      <p:sp>
        <p:nvSpPr>
          <p:cNvPr id="7" name="Slide Number Placeholder 6"/>
          <p:cNvSpPr>
            <a:spLocks noGrp="1"/>
          </p:cNvSpPr>
          <p:nvPr>
            <p:ph type="sldNum" sz="quarter" idx="12"/>
          </p:nvPr>
        </p:nvSpPr>
        <p:spPr/>
        <p:txBody>
          <a:bodyPr/>
          <a:lstStyle/>
          <a:p>
            <a:fld id="{6FB4E42A-B322-9445-B885-C8A6E97D12F2}" type="slidenum">
              <a:rPr lang="en-US" smtClean="0"/>
              <a:t>36</a:t>
            </a:fld>
            <a:endParaRPr lang="en-US"/>
          </a:p>
        </p:txBody>
      </p:sp>
    </p:spTree>
    <p:extLst>
      <p:ext uri="{BB962C8B-B14F-4D97-AF65-F5344CB8AC3E}">
        <p14:creationId xmlns:p14="http://schemas.microsoft.com/office/powerpoint/2010/main" val="2728980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 of First 162.5 MHz RF Section</a:t>
            </a:r>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37</a:t>
            </a:fld>
            <a:endParaRPr lang="en-US"/>
          </a:p>
        </p:txBody>
      </p:sp>
      <p:pic>
        <p:nvPicPr>
          <p:cNvPr id="7" name="Content Placeholder 6"/>
          <p:cNvPicPr>
            <a:picLocks noGrp="1"/>
          </p:cNvPicPr>
          <p:nvPr>
            <p:ph idx="1"/>
          </p:nvPr>
        </p:nvPicPr>
        <p:blipFill rotWithShape="1">
          <a:blip r:embed="rId2" cstate="print">
            <a:extLst>
              <a:ext uri="{28A0092B-C50C-407E-A947-70E740481C1C}">
                <a14:useLocalDpi xmlns:a14="http://schemas.microsoft.com/office/drawing/2010/main"/>
              </a:ext>
            </a:extLst>
          </a:blip>
          <a:srcRect l="-1000" r="1905"/>
          <a:stretch/>
        </p:blipFill>
        <p:spPr>
          <a:xfrm>
            <a:off x="3020186" y="1043046"/>
            <a:ext cx="5690324" cy="4987867"/>
          </a:xfrm>
          <a:prstGeom prst="rect">
            <a:avLst/>
          </a:prstGeom>
        </p:spPr>
      </p:pic>
      <p:sp>
        <p:nvSpPr>
          <p:cNvPr id="8" name="TextBox 7"/>
          <p:cNvSpPr txBox="1"/>
          <p:nvPr/>
        </p:nvSpPr>
        <p:spPr>
          <a:xfrm>
            <a:off x="415174" y="1424722"/>
            <a:ext cx="2988425" cy="4524315"/>
          </a:xfrm>
          <a:prstGeom prst="rect">
            <a:avLst/>
          </a:prstGeom>
          <a:noFill/>
        </p:spPr>
        <p:txBody>
          <a:bodyPr wrap="square" rtlCol="0">
            <a:spAutoFit/>
          </a:bodyPr>
          <a:lstStyle/>
          <a:p>
            <a:r>
              <a:rPr lang="en-US" dirty="0" smtClean="0"/>
              <a:t>Phase stability across</a:t>
            </a:r>
          </a:p>
          <a:p>
            <a:r>
              <a:rPr lang="en-US" dirty="0" smtClean="0"/>
              <a:t>harmonics (400 </a:t>
            </a:r>
            <a:r>
              <a:rPr lang="en-US" dirty="0" err="1" smtClean="0"/>
              <a:t>fs</a:t>
            </a:r>
            <a:r>
              <a:rPr lang="en-US" dirty="0" smtClean="0"/>
              <a:t>)</a:t>
            </a:r>
          </a:p>
          <a:p>
            <a:endParaRPr lang="en-US" dirty="0"/>
          </a:p>
          <a:p>
            <a:r>
              <a:rPr lang="en-US" dirty="0" smtClean="0"/>
              <a:t>Temperature controlled racks and component plates</a:t>
            </a:r>
          </a:p>
          <a:p>
            <a:endParaRPr lang="en-US" dirty="0"/>
          </a:p>
          <a:p>
            <a:r>
              <a:rPr lang="en-US" dirty="0" smtClean="0"/>
              <a:t>We have this experience and see a path forward</a:t>
            </a:r>
          </a:p>
          <a:p>
            <a:endParaRPr lang="en-US" dirty="0" smtClean="0"/>
          </a:p>
        </p:txBody>
      </p:sp>
    </p:spTree>
    <p:extLst>
      <p:ext uri="{BB962C8B-B14F-4D97-AF65-F5344CB8AC3E}">
        <p14:creationId xmlns:p14="http://schemas.microsoft.com/office/powerpoint/2010/main" val="13919209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 Data Acquisition Software / Firmware  Model</a:t>
            </a:r>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38</a:t>
            </a:fld>
            <a:endParaRPr lang="en-US"/>
          </a:p>
        </p:txBody>
      </p:sp>
      <p:pic>
        <p:nvPicPr>
          <p:cNvPr id="7" name="Content Placeholder 6"/>
          <p:cNvPicPr>
            <a:picLocks noGrp="1"/>
          </p:cNvPicPr>
          <p:nvPr>
            <p:ph idx="1"/>
          </p:nvPr>
        </p:nvPicPr>
        <p:blipFill>
          <a:blip r:embed="rId2" cstate="print">
            <a:extLst>
              <a:ext uri="{28A0092B-C50C-407E-A947-70E740481C1C}">
                <a14:useLocalDpi xmlns:a14="http://schemas.microsoft.com/office/drawing/2010/main"/>
              </a:ext>
            </a:extLst>
          </a:blip>
          <a:srcRect l="335" r="335"/>
          <a:stretch>
            <a:fillRect/>
          </a:stretch>
        </p:blipFill>
        <p:spPr>
          <a:xfrm>
            <a:off x="242887" y="986057"/>
            <a:ext cx="8672513" cy="4987867"/>
          </a:xfrm>
          <a:prstGeom prst="rect">
            <a:avLst/>
          </a:prstGeom>
        </p:spPr>
      </p:pic>
      <p:sp>
        <p:nvSpPr>
          <p:cNvPr id="8" name="TextBox 7"/>
          <p:cNvSpPr txBox="1"/>
          <p:nvPr/>
        </p:nvSpPr>
        <p:spPr>
          <a:xfrm>
            <a:off x="7416145" y="1043046"/>
            <a:ext cx="1636273" cy="1477328"/>
          </a:xfrm>
          <a:prstGeom prst="rect">
            <a:avLst/>
          </a:prstGeom>
          <a:noFill/>
        </p:spPr>
        <p:txBody>
          <a:bodyPr wrap="square" rtlCol="0">
            <a:spAutoFit/>
          </a:bodyPr>
          <a:lstStyle/>
          <a:p>
            <a:r>
              <a:rPr lang="en-US" sz="1800" dirty="0" smtClean="0"/>
              <a:t>800 Mbit/s data transmission has been demonstrated </a:t>
            </a:r>
            <a:endParaRPr lang="en-US" sz="1800" dirty="0"/>
          </a:p>
        </p:txBody>
      </p:sp>
    </p:spTree>
    <p:extLst>
      <p:ext uri="{BB962C8B-B14F-4D97-AF65-F5344CB8AC3E}">
        <p14:creationId xmlns:p14="http://schemas.microsoft.com/office/powerpoint/2010/main" val="38808483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on Module Multi-cavity Field Controller (SOM-MFC)</a:t>
            </a:r>
            <a:endParaRPr lang="en-US" dirty="0"/>
          </a:p>
        </p:txBody>
      </p:sp>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228600" y="1150070"/>
            <a:ext cx="8507297" cy="5064496"/>
          </a:xfrm>
          <a:prstGeom prst="rect">
            <a:avLst/>
          </a:prstGeom>
          <a:noFill/>
          <a:ln>
            <a:noFill/>
          </a:ln>
        </p:spPr>
      </p:pic>
      <p:sp>
        <p:nvSpPr>
          <p:cNvPr id="5" name="TextBox 4"/>
          <p:cNvSpPr txBox="1"/>
          <p:nvPr/>
        </p:nvSpPr>
        <p:spPr>
          <a:xfrm>
            <a:off x="5339125" y="964159"/>
            <a:ext cx="2246979" cy="830997"/>
          </a:xfrm>
          <a:prstGeom prst="rect">
            <a:avLst/>
          </a:prstGeom>
          <a:noFill/>
        </p:spPr>
        <p:txBody>
          <a:bodyPr wrap="none" rtlCol="0">
            <a:spAutoFit/>
          </a:bodyPr>
          <a:lstStyle/>
          <a:p>
            <a:r>
              <a:rPr lang="en-US" dirty="0" smtClean="0"/>
              <a:t>SOM is socketed </a:t>
            </a:r>
          </a:p>
          <a:p>
            <a:r>
              <a:rPr lang="en-US" dirty="0" smtClean="0"/>
              <a:t>and upgradable</a:t>
            </a:r>
            <a:endParaRPr lang="en-US" dirty="0"/>
          </a:p>
        </p:txBody>
      </p:sp>
      <p:sp>
        <p:nvSpPr>
          <p:cNvPr id="6" name="Date Placeholder 5"/>
          <p:cNvSpPr>
            <a:spLocks noGrp="1"/>
          </p:cNvSpPr>
          <p:nvPr>
            <p:ph type="dt" sz="half" idx="10"/>
          </p:nvPr>
        </p:nvSpPr>
        <p:spPr/>
        <p:txBody>
          <a:bodyPr/>
          <a:lstStyle/>
          <a:p>
            <a:r>
              <a:rPr lang="en-US" smtClean="0"/>
              <a:t>11/15/2016</a:t>
            </a:r>
            <a:endParaRPr lang="en-US"/>
          </a:p>
        </p:txBody>
      </p:sp>
      <p:sp>
        <p:nvSpPr>
          <p:cNvPr id="7" name="Footer Placeholder 6"/>
          <p:cNvSpPr>
            <a:spLocks noGrp="1"/>
          </p:cNvSpPr>
          <p:nvPr>
            <p:ph type="ftr" sz="quarter" idx="11"/>
          </p:nvPr>
        </p:nvSpPr>
        <p:spPr/>
        <p:txBody>
          <a:bodyPr/>
          <a:lstStyle/>
          <a:p>
            <a:pPr>
              <a:defRPr/>
            </a:pPr>
            <a:r>
              <a:rPr lang="en-US" smtClean="0"/>
              <a:t>Brian Chase | DOE IPR PIP-II</a:t>
            </a:r>
            <a:endParaRPr lang="en-US" b="1" dirty="0"/>
          </a:p>
        </p:txBody>
      </p:sp>
      <p:sp>
        <p:nvSpPr>
          <p:cNvPr id="8" name="Slide Number Placeholder 7"/>
          <p:cNvSpPr>
            <a:spLocks noGrp="1"/>
          </p:cNvSpPr>
          <p:nvPr>
            <p:ph type="sldNum" sz="quarter" idx="12"/>
          </p:nvPr>
        </p:nvSpPr>
        <p:spPr/>
        <p:txBody>
          <a:bodyPr/>
          <a:lstStyle/>
          <a:p>
            <a:fld id="{A15A663A-9045-4F5C-A8DD-14283B87C592}" type="slidenum">
              <a:rPr lang="en-US" smtClean="0"/>
              <a:pPr/>
              <a:t>39</a:t>
            </a:fld>
            <a:endParaRPr lang="en-US"/>
          </a:p>
        </p:txBody>
      </p:sp>
    </p:spTree>
    <p:extLst>
      <p:ext uri="{BB962C8B-B14F-4D97-AF65-F5344CB8AC3E}">
        <p14:creationId xmlns:p14="http://schemas.microsoft.com/office/powerpoint/2010/main" val="3410085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384329"/>
            <a:ext cx="8686800" cy="427877"/>
          </a:xfrm>
        </p:spPr>
        <p:txBody>
          <a:bodyPr/>
          <a:lstStyle/>
          <a:p>
            <a:r>
              <a:rPr lang="en-US" sz="6000" dirty="0" smtClean="0"/>
              <a:t>Project Status</a:t>
            </a:r>
            <a:endParaRPr lang="en-US" sz="6000"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4</a:t>
            </a:fld>
            <a:endParaRPr lang="en-US"/>
          </a:p>
        </p:txBody>
      </p:sp>
    </p:spTree>
    <p:extLst>
      <p:ext uri="{BB962C8B-B14F-4D97-AF65-F5344CB8AC3E}">
        <p14:creationId xmlns:p14="http://schemas.microsoft.com/office/powerpoint/2010/main" val="3901683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LLRF Systems needed to meet R&amp;D Goals</a:t>
            </a:r>
            <a:endParaRPr lang="en-US" dirty="0"/>
          </a:p>
        </p:txBody>
      </p:sp>
      <p:sp>
        <p:nvSpPr>
          <p:cNvPr id="3" name="Content Placeholder 2"/>
          <p:cNvSpPr>
            <a:spLocks noGrp="1"/>
          </p:cNvSpPr>
          <p:nvPr>
            <p:ph idx="1"/>
          </p:nvPr>
        </p:nvSpPr>
        <p:spPr/>
        <p:txBody>
          <a:bodyPr/>
          <a:lstStyle/>
          <a:p>
            <a:r>
              <a:rPr lang="en-US" dirty="0" smtClean="0"/>
              <a:t>325 MHz Horizontal test stand </a:t>
            </a:r>
          </a:p>
          <a:p>
            <a:pPr lvl="1"/>
            <a:r>
              <a:rPr lang="en-US" sz="1800" dirty="0" smtClean="0"/>
              <a:t>Support for CW and pulsed mode operation</a:t>
            </a:r>
          </a:p>
          <a:p>
            <a:pPr lvl="1"/>
            <a:r>
              <a:rPr lang="en-US" sz="1800" dirty="0" smtClean="0">
                <a:solidFill>
                  <a:srgbClr val="0000FF"/>
                </a:solidFill>
              </a:rPr>
              <a:t>Operational </a:t>
            </a:r>
          </a:p>
          <a:p>
            <a:r>
              <a:rPr lang="en-US" dirty="0" smtClean="0"/>
              <a:t>650 MHz Horizontal test stand </a:t>
            </a:r>
          </a:p>
          <a:p>
            <a:pPr lvl="1"/>
            <a:r>
              <a:rPr lang="en-US" sz="1800" dirty="0" smtClean="0"/>
              <a:t>Support </a:t>
            </a:r>
            <a:r>
              <a:rPr lang="en-US" sz="1800" dirty="0"/>
              <a:t>for CW and pulsed mode operation</a:t>
            </a:r>
          </a:p>
          <a:p>
            <a:pPr lvl="1"/>
            <a:r>
              <a:rPr lang="en-US" dirty="0" smtClean="0">
                <a:solidFill>
                  <a:schemeClr val="accent6"/>
                </a:solidFill>
              </a:rPr>
              <a:t>To be s</a:t>
            </a:r>
            <a:r>
              <a:rPr lang="en-US" sz="1800" dirty="0" smtClean="0">
                <a:solidFill>
                  <a:schemeClr val="accent6"/>
                </a:solidFill>
              </a:rPr>
              <a:t>upplied by India </a:t>
            </a:r>
          </a:p>
          <a:p>
            <a:r>
              <a:rPr lang="en-US" dirty="0" smtClean="0"/>
              <a:t>PIP2IT   </a:t>
            </a:r>
          </a:p>
          <a:p>
            <a:pPr lvl="1"/>
            <a:r>
              <a:rPr lang="en-US" dirty="0" smtClean="0"/>
              <a:t>Master Oscillator and Phase Reference distribution line</a:t>
            </a:r>
          </a:p>
          <a:p>
            <a:pPr lvl="2"/>
            <a:r>
              <a:rPr lang="en-US" dirty="0" smtClean="0"/>
              <a:t>162.5 MHz &amp; 325 MHz </a:t>
            </a:r>
            <a:r>
              <a:rPr lang="en-US" dirty="0" smtClean="0">
                <a:solidFill>
                  <a:srgbClr val="0000FF"/>
                </a:solidFill>
              </a:rPr>
              <a:t>(Operational)</a:t>
            </a:r>
          </a:p>
          <a:p>
            <a:pPr lvl="1"/>
            <a:r>
              <a:rPr lang="en-US" dirty="0" smtClean="0"/>
              <a:t>RFQ – 162.5 MHz </a:t>
            </a:r>
            <a:r>
              <a:rPr lang="en-US" sz="1600" dirty="0" smtClean="0"/>
              <a:t>(Q4FY15)</a:t>
            </a:r>
          </a:p>
          <a:p>
            <a:pPr lvl="2"/>
            <a:r>
              <a:rPr lang="en-US" dirty="0" smtClean="0"/>
              <a:t>2 RF amplifier system (</a:t>
            </a:r>
            <a:r>
              <a:rPr lang="en-US" dirty="0" smtClean="0">
                <a:solidFill>
                  <a:srgbClr val="0000FF"/>
                </a:solidFill>
              </a:rPr>
              <a:t>Operational in pulsed and CW modes)</a:t>
            </a:r>
          </a:p>
          <a:p>
            <a:pPr lvl="1"/>
            <a:r>
              <a:rPr lang="en-US" dirty="0" err="1" smtClean="0"/>
              <a:t>Buncher</a:t>
            </a:r>
            <a:r>
              <a:rPr lang="en-US" dirty="0" smtClean="0"/>
              <a:t> - 3 cavities - 162.5 MHz </a:t>
            </a:r>
            <a:r>
              <a:rPr lang="en-US" sz="1600" dirty="0" smtClean="0"/>
              <a:t> </a:t>
            </a:r>
            <a:r>
              <a:rPr lang="en-US" sz="1600" dirty="0" smtClean="0">
                <a:solidFill>
                  <a:srgbClr val="0000FF"/>
                </a:solidFill>
              </a:rPr>
              <a:t>(1</a:t>
            </a:r>
            <a:r>
              <a:rPr lang="en-US" sz="1600" baseline="30000" dirty="0" smtClean="0">
                <a:solidFill>
                  <a:srgbClr val="0000FF"/>
                </a:solidFill>
              </a:rPr>
              <a:t>st</a:t>
            </a:r>
            <a:r>
              <a:rPr lang="en-US" sz="1600" dirty="0" smtClean="0">
                <a:solidFill>
                  <a:srgbClr val="0000FF"/>
                </a:solidFill>
              </a:rPr>
              <a:t> </a:t>
            </a:r>
            <a:r>
              <a:rPr lang="en-US" sz="1600" dirty="0" err="1" smtClean="0">
                <a:solidFill>
                  <a:srgbClr val="0000FF"/>
                </a:solidFill>
              </a:rPr>
              <a:t>buncher</a:t>
            </a:r>
            <a:r>
              <a:rPr lang="en-US" sz="1600" dirty="0" smtClean="0">
                <a:solidFill>
                  <a:srgbClr val="0000FF"/>
                </a:solidFill>
              </a:rPr>
              <a:t> operational in pulsed and CW)</a:t>
            </a:r>
            <a:endParaRPr lang="en-US" sz="1600" dirty="0" smtClean="0"/>
          </a:p>
          <a:p>
            <a:pPr lvl="1"/>
            <a:r>
              <a:rPr lang="en-US" dirty="0" smtClean="0"/>
              <a:t>Half Wave Resonators - 8 cavities @162.5 MHz  </a:t>
            </a:r>
          </a:p>
          <a:p>
            <a:pPr lvl="1"/>
            <a:r>
              <a:rPr lang="en-US" dirty="0" smtClean="0"/>
              <a:t>SSR1 - 8 cavities @ 325 MHz   </a:t>
            </a:r>
          </a:p>
          <a:p>
            <a:pPr lvl="1"/>
            <a:r>
              <a:rPr lang="en-US" dirty="0" smtClean="0"/>
              <a:t>Kicker waveform generator</a:t>
            </a:r>
          </a:p>
          <a:p>
            <a:pPr lvl="1"/>
            <a:endParaRPr lang="en-US" dirty="0" smtClean="0"/>
          </a:p>
          <a:p>
            <a:pPr lvl="1"/>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5</a:t>
            </a:fld>
            <a:endParaRPr lang="en-US"/>
          </a:p>
        </p:txBody>
      </p:sp>
    </p:spTree>
    <p:extLst>
      <p:ext uri="{BB962C8B-B14F-4D97-AF65-F5344CB8AC3E}">
        <p14:creationId xmlns:p14="http://schemas.microsoft.com/office/powerpoint/2010/main" val="3176127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Synergy Between LLRF DOE Projects at FNAL</a:t>
            </a:r>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6</a:t>
            </a:fld>
            <a:endParaRPr lang="en-US"/>
          </a:p>
        </p:txBody>
      </p:sp>
      <p:graphicFrame>
        <p:nvGraphicFramePr>
          <p:cNvPr id="29" name="Table 28"/>
          <p:cNvGraphicFramePr>
            <a:graphicFrameLocks noGrp="1"/>
          </p:cNvGraphicFramePr>
          <p:nvPr>
            <p:extLst>
              <p:ext uri="{D42A27DB-BD31-4B8C-83A1-F6EECF244321}">
                <p14:modId xmlns:p14="http://schemas.microsoft.com/office/powerpoint/2010/main" val="1267527833"/>
              </p:ext>
            </p:extLst>
          </p:nvPr>
        </p:nvGraphicFramePr>
        <p:xfrm>
          <a:off x="222250" y="970241"/>
          <a:ext cx="8657142" cy="4160205"/>
        </p:xfrm>
        <a:graphic>
          <a:graphicData uri="http://schemas.openxmlformats.org/drawingml/2006/table">
            <a:tbl>
              <a:tblPr firstRow="1" bandRow="1">
                <a:tableStyleId>{5C22544A-7EE6-4342-B048-85BDC9FD1C3A}</a:tableStyleId>
              </a:tblPr>
              <a:tblGrid>
                <a:gridCol w="1470372"/>
                <a:gridCol w="1364010"/>
                <a:gridCol w="1494189"/>
                <a:gridCol w="1442857"/>
                <a:gridCol w="1442857"/>
                <a:gridCol w="1442857"/>
              </a:tblGrid>
              <a:tr h="646861">
                <a:tc>
                  <a:txBody>
                    <a:bodyPr/>
                    <a:lstStyle/>
                    <a:p>
                      <a:endParaRPr lang="en-US" sz="1400" dirty="0"/>
                    </a:p>
                  </a:txBody>
                  <a:tcPr/>
                </a:tc>
                <a:tc>
                  <a:txBody>
                    <a:bodyPr/>
                    <a:lstStyle/>
                    <a:p>
                      <a:pPr marL="0" lvl="1"/>
                      <a:r>
                        <a:rPr lang="en-US" sz="1400" dirty="0" smtClean="0">
                          <a:solidFill>
                            <a:schemeClr val="bg1"/>
                          </a:solidFill>
                        </a:rPr>
                        <a:t>RF Converters</a:t>
                      </a:r>
                    </a:p>
                  </a:txBody>
                  <a:tcPr/>
                </a:tc>
                <a:tc>
                  <a:txBody>
                    <a:bodyPr/>
                    <a:lstStyle/>
                    <a:p>
                      <a:r>
                        <a:rPr lang="en-US" sz="1400" dirty="0" smtClean="0"/>
                        <a:t>Digital controller</a:t>
                      </a:r>
                      <a:endParaRPr lang="en-US" sz="1400" dirty="0"/>
                    </a:p>
                  </a:txBody>
                  <a:tcPr/>
                </a:tc>
                <a:tc>
                  <a:txBody>
                    <a:bodyPr/>
                    <a:lstStyle/>
                    <a:p>
                      <a:r>
                        <a:rPr lang="en-US" sz="1400" dirty="0" smtClean="0"/>
                        <a:t>Algorithms FW/SW</a:t>
                      </a:r>
                      <a:endParaRPr lang="en-US" sz="1400" dirty="0"/>
                    </a:p>
                  </a:txBody>
                  <a:tcPr/>
                </a:tc>
                <a:tc>
                  <a:txBody>
                    <a:bodyPr/>
                    <a:lstStyle/>
                    <a:p>
                      <a:r>
                        <a:rPr lang="en-US" sz="1400" dirty="0" smtClean="0"/>
                        <a:t>Phase Line</a:t>
                      </a:r>
                      <a:endParaRPr lang="en-US" sz="1400" dirty="0"/>
                    </a:p>
                  </a:txBody>
                  <a:tcPr/>
                </a:tc>
                <a:tc>
                  <a:txBody>
                    <a:bodyPr/>
                    <a:lstStyle/>
                    <a:p>
                      <a:r>
                        <a:rPr lang="en-US" sz="1400" dirty="0" smtClean="0"/>
                        <a:t>Resonance Control</a:t>
                      </a:r>
                      <a:endParaRPr lang="en-US" sz="1400" dirty="0"/>
                    </a:p>
                  </a:txBody>
                  <a:tcPr/>
                </a:tc>
              </a:tr>
              <a:tr h="462950">
                <a:tc>
                  <a:txBody>
                    <a:bodyPr/>
                    <a:lstStyle/>
                    <a:p>
                      <a:r>
                        <a:rPr lang="en-US" sz="1400" dirty="0" smtClean="0"/>
                        <a:t>NML-ILC</a:t>
                      </a:r>
                      <a:endParaRPr lang="en-US" sz="1400" dirty="0"/>
                    </a:p>
                  </a:txBody>
                  <a:tcPr/>
                </a:tc>
                <a:tc>
                  <a:txBody>
                    <a:bodyPr/>
                    <a:lstStyle/>
                    <a:p>
                      <a:r>
                        <a:rPr lang="en-US" sz="1400" dirty="0" smtClean="0"/>
                        <a:t>FNAL</a:t>
                      </a:r>
                      <a:r>
                        <a:rPr lang="en-US" sz="1400" baseline="0" dirty="0" smtClean="0"/>
                        <a:t> v1,v2</a:t>
                      </a:r>
                      <a:endParaRPr lang="en-US" sz="1400" dirty="0"/>
                    </a:p>
                  </a:txBody>
                  <a:tcPr/>
                </a:tc>
                <a:tc>
                  <a:txBody>
                    <a:bodyPr/>
                    <a:lstStyle/>
                    <a:p>
                      <a:r>
                        <a:rPr lang="en-US" sz="1400" dirty="0" smtClean="0"/>
                        <a:t>FNAL MFC</a:t>
                      </a:r>
                      <a:endParaRPr lang="en-US" sz="1400" dirty="0"/>
                    </a:p>
                  </a:txBody>
                  <a:tcPr/>
                </a:tc>
                <a:tc>
                  <a:txBody>
                    <a:bodyPr/>
                    <a:lstStyle/>
                    <a:p>
                      <a:r>
                        <a:rPr lang="en-US" sz="1400" dirty="0" smtClean="0"/>
                        <a:t>FNAL v1</a:t>
                      </a:r>
                      <a:endParaRPr lang="en-US" sz="1400" dirty="0"/>
                    </a:p>
                  </a:txBody>
                  <a:tcPr/>
                </a:tc>
                <a:tc>
                  <a:txBody>
                    <a:bodyPr/>
                    <a:lstStyle/>
                    <a:p>
                      <a:r>
                        <a:rPr lang="en-US" sz="1400" dirty="0" smtClean="0"/>
                        <a:t>FNAL v1</a:t>
                      </a:r>
                      <a:endParaRPr lang="en-US" sz="1400" dirty="0"/>
                    </a:p>
                  </a:txBody>
                  <a:tcPr/>
                </a:tc>
                <a:tc>
                  <a:txBody>
                    <a:bodyPr/>
                    <a:lstStyle/>
                    <a:p>
                      <a:r>
                        <a:rPr lang="en-US" sz="1400" dirty="0" smtClean="0"/>
                        <a:t>Development</a:t>
                      </a:r>
                      <a:endParaRPr lang="en-US" sz="1400" dirty="0"/>
                    </a:p>
                  </a:txBody>
                  <a:tcPr/>
                </a:tc>
              </a:tr>
              <a:tr h="646861">
                <a:tc>
                  <a:txBody>
                    <a:bodyPr/>
                    <a:lstStyle/>
                    <a:p>
                      <a:r>
                        <a:rPr lang="en-US" sz="1400" dirty="0" smtClean="0"/>
                        <a:t>PIP2 IT</a:t>
                      </a:r>
                    </a:p>
                    <a:p>
                      <a:r>
                        <a:rPr lang="en-US" sz="1400" dirty="0" smtClean="0"/>
                        <a:t>HTS</a:t>
                      </a:r>
                      <a:endParaRPr lang="en-US" sz="1400" dirty="0"/>
                    </a:p>
                  </a:txBody>
                  <a:tcPr/>
                </a:tc>
                <a:tc>
                  <a:txBody>
                    <a:bodyPr/>
                    <a:lstStyle/>
                    <a:p>
                      <a:r>
                        <a:rPr lang="en-US" sz="1400" dirty="0" smtClean="0"/>
                        <a:t>v3</a:t>
                      </a:r>
                      <a:endParaRPr lang="en-US" sz="1400" dirty="0"/>
                    </a:p>
                  </a:txBody>
                  <a:tcPr/>
                </a:tc>
                <a:tc>
                  <a:txBody>
                    <a:bodyPr/>
                    <a:lstStyle/>
                    <a:p>
                      <a:r>
                        <a:rPr lang="en-US" sz="1400" dirty="0" smtClean="0"/>
                        <a:t>SOC-MFC</a:t>
                      </a:r>
                      <a:endParaRPr lang="en-US" sz="1400" dirty="0"/>
                    </a:p>
                  </a:txBody>
                  <a:tcPr/>
                </a:tc>
                <a:tc>
                  <a:txBody>
                    <a:bodyPr/>
                    <a:lstStyle/>
                    <a:p>
                      <a:r>
                        <a:rPr lang="en-US" sz="1400" dirty="0" smtClean="0"/>
                        <a:t>FNAL</a:t>
                      </a:r>
                    </a:p>
                    <a:p>
                      <a:r>
                        <a:rPr lang="en-US" sz="1400" dirty="0" smtClean="0"/>
                        <a:t>ongoing</a:t>
                      </a:r>
                      <a:endParaRPr lang="en-US" sz="1400" dirty="0"/>
                    </a:p>
                  </a:txBody>
                  <a:tcPr/>
                </a:tc>
                <a:tc>
                  <a:txBody>
                    <a:bodyPr/>
                    <a:lstStyle/>
                    <a:p>
                      <a:r>
                        <a:rPr lang="en-US" sz="1400" dirty="0" smtClean="0"/>
                        <a:t>in development</a:t>
                      </a:r>
                      <a:endParaRPr lang="en-US" sz="1400" dirty="0"/>
                    </a:p>
                  </a:txBody>
                  <a:tcPr/>
                </a:tc>
                <a:tc>
                  <a:txBody>
                    <a:bodyPr/>
                    <a:lstStyle/>
                    <a:p>
                      <a:endParaRPr lang="en-US" sz="1400" dirty="0"/>
                    </a:p>
                  </a:txBody>
                  <a:tcPr/>
                </a:tc>
              </a:tr>
              <a:tr h="6468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CMTS-1</a:t>
                      </a:r>
                    </a:p>
                    <a:p>
                      <a:endParaRPr lang="en-US" sz="1400" dirty="0"/>
                    </a:p>
                  </a:txBody>
                  <a:tcPr/>
                </a:tc>
                <a:tc>
                  <a:txBody>
                    <a:bodyPr/>
                    <a:lstStyle/>
                    <a:p>
                      <a:r>
                        <a:rPr lang="en-US" sz="1400" dirty="0" smtClean="0"/>
                        <a:t>v3</a:t>
                      </a:r>
                      <a:endParaRPr lang="en-US" sz="1400" dirty="0"/>
                    </a:p>
                  </a:txBody>
                  <a:tcPr/>
                </a:tc>
                <a:tc>
                  <a:txBody>
                    <a:bodyPr/>
                    <a:lstStyle/>
                    <a:p>
                      <a:r>
                        <a:rPr lang="en-US" sz="1400" dirty="0" smtClean="0"/>
                        <a:t>SOC-MFC</a:t>
                      </a:r>
                      <a:endParaRPr lang="en-US" sz="1400" dirty="0"/>
                    </a:p>
                  </a:txBody>
                  <a:tcPr/>
                </a:tc>
                <a:tc>
                  <a:txBody>
                    <a:bodyPr/>
                    <a:lstStyle/>
                    <a:p>
                      <a:r>
                        <a:rPr lang="en-US" sz="1400" dirty="0" smtClean="0"/>
                        <a:t>FNAL</a:t>
                      </a:r>
                    </a:p>
                    <a:p>
                      <a:r>
                        <a:rPr lang="en-US" sz="1400" dirty="0" smtClean="0"/>
                        <a:t>ongoing</a:t>
                      </a:r>
                      <a:endParaRPr lang="en-US" sz="1400" dirty="0"/>
                    </a:p>
                  </a:txBody>
                  <a:tcPr/>
                </a:tc>
                <a:tc>
                  <a:txBody>
                    <a:bodyPr/>
                    <a:lstStyle/>
                    <a:p>
                      <a:r>
                        <a:rPr lang="en-US" sz="1400" dirty="0" smtClean="0"/>
                        <a:t>simplified</a:t>
                      </a:r>
                      <a:endParaRPr lang="en-US" sz="1400" dirty="0"/>
                    </a:p>
                  </a:txBody>
                  <a:tcPr/>
                </a:tc>
                <a:tc>
                  <a:txBody>
                    <a:bodyPr/>
                    <a:lstStyle/>
                    <a:p>
                      <a:endParaRPr lang="en-US" sz="1400" dirty="0"/>
                    </a:p>
                  </a:txBody>
                  <a:tcPr/>
                </a:tc>
              </a:tr>
              <a:tr h="6468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LCLS-II</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1.3 GHz </a:t>
                      </a:r>
                    </a:p>
                  </a:txBody>
                  <a:tcPr/>
                </a:tc>
                <a:tc>
                  <a:txBody>
                    <a:bodyPr/>
                    <a:lstStyle/>
                    <a:p>
                      <a:r>
                        <a:rPr lang="en-US" sz="1400" dirty="0" smtClean="0"/>
                        <a:t>FNAL</a:t>
                      </a:r>
                      <a:r>
                        <a:rPr lang="en-US" sz="1400" baseline="0" dirty="0" smtClean="0"/>
                        <a:t> </a:t>
                      </a:r>
                      <a:r>
                        <a:rPr lang="en-US" sz="1400" dirty="0" smtClean="0"/>
                        <a:t>v4</a:t>
                      </a:r>
                    </a:p>
                  </a:txBody>
                  <a:tcPr/>
                </a:tc>
                <a:tc>
                  <a:txBody>
                    <a:bodyPr/>
                    <a:lstStyle/>
                    <a:p>
                      <a:r>
                        <a:rPr lang="en-US" sz="1400" dirty="0" smtClean="0"/>
                        <a:t>LBNL</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LBNL</a:t>
                      </a:r>
                      <a:endParaRPr lang="en-US" sz="1400" dirty="0"/>
                    </a:p>
                  </a:txBody>
                  <a:tcPr/>
                </a:tc>
                <a:tc>
                  <a:txBody>
                    <a:bodyPr/>
                    <a:lstStyle/>
                    <a:p>
                      <a:r>
                        <a:rPr lang="en-US" sz="1400" dirty="0" smtClean="0"/>
                        <a:t>SLAC </a:t>
                      </a:r>
                      <a:endParaRPr lang="en-US" sz="1400" dirty="0"/>
                    </a:p>
                  </a:txBody>
                  <a:tcPr/>
                </a:tc>
                <a:tc>
                  <a:txBody>
                    <a:bodyPr/>
                    <a:lstStyle/>
                    <a:p>
                      <a:r>
                        <a:rPr lang="en-US" sz="1400" dirty="0" smtClean="0"/>
                        <a:t>JLAB/FNAL</a:t>
                      </a:r>
                      <a:endParaRPr lang="en-US" sz="1400" dirty="0"/>
                    </a:p>
                  </a:txBody>
                  <a:tcPr/>
                </a:tc>
              </a:tr>
              <a:tr h="6468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PIP2 IIFC</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HTS1</a:t>
                      </a:r>
                    </a:p>
                  </a:txBody>
                  <a:tcPr/>
                </a:tc>
                <a:tc>
                  <a:txBody>
                    <a:bodyPr/>
                    <a:lstStyle/>
                    <a:p>
                      <a:r>
                        <a:rPr lang="en-US" sz="1400" dirty="0" smtClean="0"/>
                        <a:t>v5</a:t>
                      </a:r>
                      <a:endParaRPr lang="en-US" sz="1400" dirty="0"/>
                    </a:p>
                  </a:txBody>
                  <a:tcPr/>
                </a:tc>
                <a:tc>
                  <a:txBody>
                    <a:bodyPr/>
                    <a:lstStyle/>
                    <a:p>
                      <a:r>
                        <a:rPr lang="en-US" sz="1400" dirty="0" smtClean="0"/>
                        <a:t>leveraged from LCLS-II</a:t>
                      </a:r>
                      <a:endParaRPr lang="en-US" sz="1400" dirty="0"/>
                    </a:p>
                  </a:txBody>
                  <a:tcPr/>
                </a:tc>
                <a:tc>
                  <a:txBody>
                    <a:bodyPr/>
                    <a:lstStyle/>
                    <a:p>
                      <a:r>
                        <a:rPr lang="en-US" sz="1400" dirty="0" smtClean="0"/>
                        <a:t>Leveraged</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Leveraged</a:t>
                      </a: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Leveraged</a:t>
                      </a:r>
                    </a:p>
                    <a:p>
                      <a:endParaRPr lang="en-US" sz="1400" dirty="0"/>
                    </a:p>
                  </a:txBody>
                  <a:tcPr/>
                </a:tc>
              </a:tr>
              <a:tr h="462950">
                <a:tc>
                  <a:txBody>
                    <a:bodyPr/>
                    <a:lstStyle/>
                    <a:p>
                      <a:r>
                        <a:rPr lang="en-US" sz="1400" dirty="0" smtClean="0"/>
                        <a:t>Mu2e G-2</a:t>
                      </a:r>
                      <a:endParaRPr lang="en-US" sz="1400" dirty="0"/>
                    </a:p>
                  </a:txBody>
                  <a:tcPr/>
                </a:tc>
                <a:tc>
                  <a:txBody>
                    <a:bodyPr/>
                    <a:lstStyle/>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SOC-MFC</a:t>
                      </a:r>
                    </a:p>
                  </a:txBody>
                  <a:tcPr/>
                </a:tc>
                <a:tc>
                  <a:txBody>
                    <a:bodyPr/>
                    <a:lstStyle/>
                    <a:p>
                      <a:endParaRPr lang="en-US" sz="1400"/>
                    </a:p>
                  </a:txBody>
                  <a:tcPr/>
                </a:tc>
                <a:tc>
                  <a:txBody>
                    <a:bodyPr/>
                    <a:lstStyle/>
                    <a:p>
                      <a:endParaRPr lang="en-US" sz="1400" dirty="0"/>
                    </a:p>
                  </a:txBody>
                  <a:tcPr/>
                </a:tc>
                <a:tc>
                  <a:txBody>
                    <a:bodyPr/>
                    <a:lstStyle/>
                    <a:p>
                      <a:endParaRPr lang="en-US" sz="1400" dirty="0"/>
                    </a:p>
                  </a:txBody>
                  <a:tcPr/>
                </a:tc>
              </a:tr>
            </a:tbl>
          </a:graphicData>
        </a:graphic>
      </p:graphicFrame>
      <p:sp>
        <p:nvSpPr>
          <p:cNvPr id="31" name="TextBox 30"/>
          <p:cNvSpPr txBox="1"/>
          <p:nvPr/>
        </p:nvSpPr>
        <p:spPr>
          <a:xfrm>
            <a:off x="636588" y="5237633"/>
            <a:ext cx="6000040" cy="461665"/>
          </a:xfrm>
          <a:prstGeom prst="rect">
            <a:avLst/>
          </a:prstGeom>
          <a:noFill/>
        </p:spPr>
        <p:txBody>
          <a:bodyPr wrap="none" rtlCol="0">
            <a:spAutoFit/>
          </a:bodyPr>
          <a:lstStyle/>
          <a:p>
            <a:r>
              <a:rPr lang="en-US" dirty="0" smtClean="0"/>
              <a:t>Lots of </a:t>
            </a:r>
            <a:r>
              <a:rPr lang="en-US" dirty="0" smtClean="0"/>
              <a:t>good project </a:t>
            </a:r>
            <a:r>
              <a:rPr lang="en-US" dirty="0" smtClean="0"/>
              <a:t>cross pollination going on </a:t>
            </a:r>
          </a:p>
        </p:txBody>
      </p:sp>
    </p:spTree>
    <p:extLst>
      <p:ext uri="{BB962C8B-B14F-4D97-AF65-F5344CB8AC3E}">
        <p14:creationId xmlns:p14="http://schemas.microsoft.com/office/powerpoint/2010/main" val="494938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IIFC Deliverable Schedule</a:t>
            </a:r>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7</a:t>
            </a:fld>
            <a:endParaRPr lang="en-US"/>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250" y="1470369"/>
            <a:ext cx="8672513" cy="3764845"/>
          </a:xfrm>
        </p:spPr>
      </p:pic>
    </p:spTree>
    <p:extLst>
      <p:ext uri="{BB962C8B-B14F-4D97-AF65-F5344CB8AC3E}">
        <p14:creationId xmlns:p14="http://schemas.microsoft.com/office/powerpoint/2010/main" val="2926965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IIFC Status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Nine FRSs Approved (or near approval)</a:t>
            </a:r>
          </a:p>
          <a:p>
            <a:pPr lvl="1"/>
            <a:r>
              <a:rPr lang="en-US" dirty="0" smtClean="0"/>
              <a:t>TRSs in process</a:t>
            </a:r>
          </a:p>
          <a:p>
            <a:r>
              <a:rPr lang="en-US" dirty="0" smtClean="0"/>
              <a:t>8-Channel Down-Converters</a:t>
            </a:r>
          </a:p>
          <a:p>
            <a:pPr lvl="1"/>
            <a:r>
              <a:rPr lang="en-US" dirty="0" smtClean="0"/>
              <a:t> FNAL version tested</a:t>
            </a:r>
          </a:p>
          <a:p>
            <a:pPr lvl="1"/>
            <a:r>
              <a:rPr lang="en-US" dirty="0" smtClean="0"/>
              <a:t>BARC version is in manufacturing process</a:t>
            </a:r>
          </a:p>
          <a:p>
            <a:r>
              <a:rPr lang="en-US" dirty="0" smtClean="0"/>
              <a:t>4-Channel Up-Converters</a:t>
            </a:r>
            <a:endParaRPr lang="en-US" dirty="0"/>
          </a:p>
          <a:p>
            <a:pPr lvl="1"/>
            <a:r>
              <a:rPr lang="en-US" dirty="0"/>
              <a:t> FNAL version tested</a:t>
            </a:r>
          </a:p>
          <a:p>
            <a:pPr lvl="1"/>
            <a:r>
              <a:rPr lang="en-US" dirty="0"/>
              <a:t>BARC version is in manufacturing </a:t>
            </a:r>
            <a:r>
              <a:rPr lang="en-US" dirty="0" smtClean="0"/>
              <a:t>process</a:t>
            </a:r>
          </a:p>
          <a:p>
            <a:r>
              <a:rPr lang="en-US" dirty="0" smtClean="0"/>
              <a:t>FPGA Board</a:t>
            </a:r>
          </a:p>
          <a:p>
            <a:pPr lvl="1"/>
            <a:r>
              <a:rPr lang="en-US" dirty="0" smtClean="0"/>
              <a:t>In schematic review process</a:t>
            </a:r>
          </a:p>
          <a:p>
            <a:r>
              <a:rPr lang="en-US" dirty="0" smtClean="0"/>
              <a:t>ADC-DAC FMC Module</a:t>
            </a:r>
          </a:p>
          <a:p>
            <a:pPr lvl="1"/>
            <a:r>
              <a:rPr lang="en-US" dirty="0" smtClean="0"/>
              <a:t>Ready for layout</a:t>
            </a:r>
          </a:p>
          <a:p>
            <a:r>
              <a:rPr lang="en-US" dirty="0" smtClean="0"/>
              <a:t>Resonance Control Chassis </a:t>
            </a:r>
          </a:p>
          <a:p>
            <a:pPr lvl="1"/>
            <a:r>
              <a:rPr lang="en-US" dirty="0" smtClean="0"/>
              <a:t>Leverage from FNAL LCLS-II design and is in progress</a:t>
            </a:r>
          </a:p>
          <a:p>
            <a:pPr marL="457200" lvl="1" indent="0">
              <a:buNone/>
            </a:pPr>
            <a:endParaRPr lang="en-US" dirty="0" smtClean="0"/>
          </a:p>
          <a:p>
            <a:pPr lvl="1"/>
            <a:endParaRPr lang="en-US" dirty="0"/>
          </a:p>
          <a:p>
            <a:pPr lvl="1"/>
            <a:endParaRPr lang="en-US" dirty="0"/>
          </a:p>
        </p:txBody>
      </p:sp>
      <p:sp>
        <p:nvSpPr>
          <p:cNvPr id="4" name="Date Placeholder 3"/>
          <p:cNvSpPr>
            <a:spLocks noGrp="1"/>
          </p:cNvSpPr>
          <p:nvPr>
            <p:ph type="dt" sz="half" idx="10"/>
          </p:nvPr>
        </p:nvSpPr>
        <p:spPr/>
        <p:txBody>
          <a:bodyPr/>
          <a:lstStyle/>
          <a:p>
            <a:r>
              <a:rPr lang="en-US" smtClean="0"/>
              <a:t>11/15/2016</a:t>
            </a:r>
            <a:endParaRPr lang="en-US"/>
          </a:p>
        </p:txBody>
      </p:sp>
      <p:sp>
        <p:nvSpPr>
          <p:cNvPr id="5" name="Footer Placeholder 4"/>
          <p:cNvSpPr>
            <a:spLocks noGrp="1"/>
          </p:cNvSpPr>
          <p:nvPr>
            <p:ph type="ftr" sz="quarter" idx="11"/>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12"/>
          </p:nvPr>
        </p:nvSpPr>
        <p:spPr/>
        <p:txBody>
          <a:bodyPr/>
          <a:lstStyle/>
          <a:p>
            <a:fld id="{A15A663A-9045-4F5C-A8DD-14283B87C592}" type="slidenum">
              <a:rPr lang="en-US" smtClean="0"/>
              <a:pPr/>
              <a:t>8</a:t>
            </a:fld>
            <a:endParaRPr lang="en-US"/>
          </a:p>
        </p:txBody>
      </p:sp>
      <p:pic>
        <p:nvPicPr>
          <p:cNvPr id="7" name="Content Placeholder 6" descr="01_ADC   ADC.pdf"/>
          <p:cNvPicPr>
            <a:picLocks noChangeAspect="1"/>
          </p:cNvPicPr>
          <p:nvPr/>
        </p:nvPicPr>
        <p:blipFill rotWithShape="1">
          <a:blip r:embed="rId2" cstate="print">
            <a:extLst>
              <a:ext uri="{28A0092B-C50C-407E-A947-70E740481C1C}">
                <a14:useLocalDpi xmlns:a14="http://schemas.microsoft.com/office/drawing/2010/main"/>
              </a:ext>
            </a:extLst>
          </a:blip>
          <a:srcRect l="-2866" r="17853"/>
          <a:stretch/>
        </p:blipFill>
        <p:spPr>
          <a:xfrm rot="5400000">
            <a:off x="6717990" y="391498"/>
            <a:ext cx="1355259" cy="2063069"/>
          </a:xfrm>
          <a:prstGeom prst="rect">
            <a:avLst/>
          </a:prstGeom>
        </p:spPr>
      </p:pic>
      <p:pic>
        <p:nvPicPr>
          <p:cNvPr id="8" name="Picture 7" descr="02_DAC   DAC.pdf"/>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6598524" y="1866223"/>
            <a:ext cx="1594190" cy="2063069"/>
          </a:xfrm>
          <a:prstGeom prst="rect">
            <a:avLst/>
          </a:prstGeom>
        </p:spPr>
      </p:pic>
      <p:pic>
        <p:nvPicPr>
          <p:cNvPr id="9" name="Picture 8"/>
          <p:cNvPicPr>
            <a:picLocks noChangeAspect="1"/>
          </p:cNvPicPr>
          <p:nvPr/>
        </p:nvPicPr>
        <p:blipFill>
          <a:blip r:embed="rId4"/>
          <a:stretch>
            <a:fillRect/>
          </a:stretch>
        </p:blipFill>
        <p:spPr>
          <a:xfrm rot="5400000">
            <a:off x="6598524" y="3460415"/>
            <a:ext cx="1594189" cy="2063068"/>
          </a:xfrm>
          <a:prstGeom prst="rect">
            <a:avLst/>
          </a:prstGeom>
        </p:spPr>
      </p:pic>
    </p:spTree>
    <p:extLst>
      <p:ext uri="{BB962C8B-B14F-4D97-AF65-F5344CB8AC3E}">
        <p14:creationId xmlns:p14="http://schemas.microsoft.com/office/powerpoint/2010/main" val="25781510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8600" y="1384329"/>
            <a:ext cx="8686800" cy="427877"/>
          </a:xfrm>
        </p:spPr>
        <p:txBody>
          <a:bodyPr/>
          <a:lstStyle/>
          <a:p>
            <a:r>
              <a:rPr lang="en-US" sz="4400" dirty="0" smtClean="0"/>
              <a:t>LLRF System Overview</a:t>
            </a:r>
            <a:endParaRPr lang="en-US" sz="4400" dirty="0"/>
          </a:p>
        </p:txBody>
      </p:sp>
      <p:sp>
        <p:nvSpPr>
          <p:cNvPr id="4" name="Date Placeholder 3"/>
          <p:cNvSpPr>
            <a:spLocks noGrp="1"/>
          </p:cNvSpPr>
          <p:nvPr>
            <p:ph type="dt" sz="half" idx="2"/>
          </p:nvPr>
        </p:nvSpPr>
        <p:spPr/>
        <p:txBody>
          <a:bodyPr/>
          <a:lstStyle/>
          <a:p>
            <a:r>
              <a:rPr lang="en-US" smtClean="0"/>
              <a:t>11/15/2016</a:t>
            </a:r>
            <a:endParaRPr lang="en-US"/>
          </a:p>
        </p:txBody>
      </p:sp>
      <p:sp>
        <p:nvSpPr>
          <p:cNvPr id="5" name="Footer Placeholder 4"/>
          <p:cNvSpPr>
            <a:spLocks noGrp="1"/>
          </p:cNvSpPr>
          <p:nvPr>
            <p:ph type="ftr" sz="quarter" idx="3"/>
          </p:nvPr>
        </p:nvSpPr>
        <p:spPr/>
        <p:txBody>
          <a:bodyPr/>
          <a:lstStyle/>
          <a:p>
            <a:pPr>
              <a:defRPr/>
            </a:pPr>
            <a:r>
              <a:rPr lang="en-US" smtClean="0"/>
              <a:t>Brian Chase | DOE IPR PIP-II</a:t>
            </a:r>
            <a:endParaRPr lang="en-US" b="1" dirty="0"/>
          </a:p>
        </p:txBody>
      </p:sp>
      <p:sp>
        <p:nvSpPr>
          <p:cNvPr id="6" name="Slide Number Placeholder 5"/>
          <p:cNvSpPr>
            <a:spLocks noGrp="1"/>
          </p:cNvSpPr>
          <p:nvPr>
            <p:ph type="sldNum" sz="quarter" idx="4"/>
          </p:nvPr>
        </p:nvSpPr>
        <p:spPr/>
        <p:txBody>
          <a:bodyPr/>
          <a:lstStyle/>
          <a:p>
            <a:fld id="{A15A663A-9045-4F5C-A8DD-14283B87C592}" type="slidenum">
              <a:rPr lang="en-US" smtClean="0"/>
              <a:pPr/>
              <a:t>9</a:t>
            </a:fld>
            <a:endParaRPr lang="en-US"/>
          </a:p>
        </p:txBody>
      </p:sp>
    </p:spTree>
    <p:extLst>
      <p:ext uri="{BB962C8B-B14F-4D97-AF65-F5344CB8AC3E}">
        <p14:creationId xmlns:p14="http://schemas.microsoft.com/office/powerpoint/2010/main" val="1420846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6130</TotalTime>
  <Words>2083</Words>
  <Application>Microsoft Macintosh PowerPoint</Application>
  <PresentationFormat>On-screen Show (4:3)</PresentationFormat>
  <Paragraphs>415</Paragraphs>
  <Slides>39</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0" baseType="lpstr">
      <vt:lpstr>Calibri</vt:lpstr>
      <vt:lpstr>Geneva</vt:lpstr>
      <vt:lpstr>Helvetica</vt:lpstr>
      <vt:lpstr>MS PGothic</vt:lpstr>
      <vt:lpstr>ＭＳ Ｐゴシック</vt:lpstr>
      <vt:lpstr>Symbol</vt:lpstr>
      <vt:lpstr>Times</vt:lpstr>
      <vt:lpstr>Wingdings</vt:lpstr>
      <vt:lpstr>Arial</vt:lpstr>
      <vt:lpstr>Fermilab_PPT_090815</vt:lpstr>
      <vt:lpstr>Worksheet</vt:lpstr>
      <vt:lpstr>PowerPoint Presentation</vt:lpstr>
      <vt:lpstr>Bio for Brian Chase</vt:lpstr>
      <vt:lpstr>Outline</vt:lpstr>
      <vt:lpstr>Project Status</vt:lpstr>
      <vt:lpstr>LLRF Systems needed to meet R&amp;D Goals</vt:lpstr>
      <vt:lpstr>Synergy Between LLRF DOE Projects at FNAL</vt:lpstr>
      <vt:lpstr>IIFC Deliverable Schedule</vt:lpstr>
      <vt:lpstr>IIFC Status</vt:lpstr>
      <vt:lpstr>LLRF System Overview</vt:lpstr>
      <vt:lpstr>PIP2IT  Low Level RF</vt:lpstr>
      <vt:lpstr>Primary Technical Risks </vt:lpstr>
      <vt:lpstr>RF Power budget and Ql</vt:lpstr>
      <vt:lpstr>Example of Microphonic Detuning at CMTS-1</vt:lpstr>
      <vt:lpstr>PIXIE RF Stations Diagram</vt:lpstr>
      <vt:lpstr>PIP2IT LLRF rack layout - front and rear view</vt:lpstr>
      <vt:lpstr>Phase Reference Lines (162.5, 325, 650 ,1300 MHz)</vt:lpstr>
      <vt:lpstr>Basic LLRF Station Diagram for 4 cavities</vt:lpstr>
      <vt:lpstr>System on Chip Multi-channel Field Controller</vt:lpstr>
      <vt:lpstr> 4-Channel Upconverter</vt:lpstr>
      <vt:lpstr>PIP-II LLRF 8-Channel Downconverter Prototype</vt:lpstr>
      <vt:lpstr>Simulation and Results</vt:lpstr>
      <vt:lpstr>Baseband cavity and controller model</vt:lpstr>
      <vt:lpstr>Open loop transfer function of cavity and controller</vt:lpstr>
      <vt:lpstr>Total phase noise to SSA from controller and oscillator sources</vt:lpstr>
      <vt:lpstr>RFQ disturbance response</vt:lpstr>
      <vt:lpstr>Trip recovery, fully automatic starting at time = 0</vt:lpstr>
      <vt:lpstr>RFQ Resonance control</vt:lpstr>
      <vt:lpstr>Conclusions</vt:lpstr>
      <vt:lpstr>Thank you for your attention!</vt:lpstr>
      <vt:lpstr>Backup slides</vt:lpstr>
      <vt:lpstr>Piezo Resonance Control Requirements</vt:lpstr>
      <vt:lpstr>Piezo Amplifier – PDu150</vt:lpstr>
      <vt:lpstr>Feedback gain studies</vt:lpstr>
      <vt:lpstr>5 min ramp. Mostly automated (operator tuning at 14 minutes to speed things up a little) </vt:lpstr>
      <vt:lpstr>RFQ vane system step response</vt:lpstr>
      <vt:lpstr>Feedback requirements and analysis</vt:lpstr>
      <vt:lpstr>Details of First 162.5 MHz RF Section</vt:lpstr>
      <vt:lpstr>SOC Data Acquisition Software / Firmware  Model</vt:lpstr>
      <vt:lpstr>System on Module Multi-cavity Field Controller (SOM-MFC)</vt:lpstr>
    </vt:vector>
  </TitlesOfParts>
  <Company>Sandbox Studio</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 Holmes x3988,3211 05964N</dc:creator>
  <cp:lastModifiedBy>Brian E Chase</cp:lastModifiedBy>
  <cp:revision>163</cp:revision>
  <cp:lastPrinted>2016-10-06T19:22:35Z</cp:lastPrinted>
  <dcterms:created xsi:type="dcterms:W3CDTF">2016-07-25T19:56:26Z</dcterms:created>
  <dcterms:modified xsi:type="dcterms:W3CDTF">2016-11-03T20:19:36Z</dcterms:modified>
</cp:coreProperties>
</file>