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1"/>
  </p:notesMasterIdLst>
  <p:handoutMasterIdLst>
    <p:handoutMasterId r:id="rId22"/>
  </p:handoutMasterIdLst>
  <p:sldIdLst>
    <p:sldId id="294" r:id="rId2"/>
    <p:sldId id="298" r:id="rId3"/>
    <p:sldId id="317" r:id="rId4"/>
    <p:sldId id="299" r:id="rId5"/>
    <p:sldId id="305" r:id="rId6"/>
    <p:sldId id="316" r:id="rId7"/>
    <p:sldId id="306" r:id="rId8"/>
    <p:sldId id="300" r:id="rId9"/>
    <p:sldId id="313" r:id="rId10"/>
    <p:sldId id="314" r:id="rId11"/>
    <p:sldId id="315" r:id="rId12"/>
    <p:sldId id="318" r:id="rId13"/>
    <p:sldId id="308" r:id="rId14"/>
    <p:sldId id="309" r:id="rId15"/>
    <p:sldId id="310" r:id="rId16"/>
    <p:sldId id="302" r:id="rId17"/>
    <p:sldId id="311" r:id="rId18"/>
    <p:sldId id="303" r:id="rId19"/>
    <p:sldId id="304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101"/>
    <a:srgbClr val="000000"/>
    <a:srgbClr val="FF3300"/>
    <a:srgbClr val="505050"/>
    <a:srgbClr val="006600"/>
    <a:srgbClr val="404040"/>
    <a:srgbClr val="004C97"/>
    <a:srgbClr val="50504E"/>
    <a:srgbClr val="4E4E4E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8" autoAdjust="0"/>
    <p:restoredTop sz="94660"/>
  </p:normalViewPr>
  <p:slideViewPr>
    <p:cSldViewPr snapToGrid="0" snapToObjects="1" showGuides="1">
      <p:cViewPr varScale="1">
        <p:scale>
          <a:sx n="102" d="100"/>
          <a:sy n="102" d="100"/>
        </p:scale>
        <p:origin x="414" y="9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3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36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41864" y="6505786"/>
            <a:ext cx="79534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266960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98" y="6441831"/>
            <a:ext cx="763802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11/15/2016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D. Peterson, J. Steimel | DOE IPR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8141587" y="6515100"/>
            <a:ext cx="447675" cy="241300"/>
          </a:xfrm>
        </p:spPr>
        <p:txBody>
          <a:bodyPr/>
          <a:lstStyle>
            <a:lvl1pPr algn="r">
              <a:defRPr/>
            </a:lvl1pPr>
          </a:lstStyle>
          <a:p>
            <a:fld id="{90FB1247-EF23-4B88-8BDA-71F359827C1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22"/>
          </p:nvPr>
        </p:nvSpPr>
        <p:spPr>
          <a:xfrm>
            <a:off x="3355146" y="1037743"/>
            <a:ext cx="5607636" cy="500022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19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David Peterson, James </a:t>
            </a:r>
            <a:r>
              <a:rPr lang="en-US" dirty="0" err="1" smtClean="0"/>
              <a:t>Steimel</a:t>
            </a:r>
            <a:endParaRPr lang="en-US" dirty="0"/>
          </a:p>
          <a:p>
            <a:r>
              <a:rPr lang="en-US" dirty="0" smtClean="0"/>
              <a:t>DOE Independent Project Review of PIP-II</a:t>
            </a:r>
            <a:endParaRPr lang="en-US" dirty="0"/>
          </a:p>
          <a:p>
            <a:r>
              <a:rPr lang="en-US" dirty="0" smtClean="0"/>
              <a:t>15 November 2016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RF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2" y="3819569"/>
            <a:ext cx="2538778" cy="190408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Status - </a:t>
            </a:r>
            <a:r>
              <a:rPr lang="en-US" dirty="0" smtClean="0"/>
              <a:t>Amplifiers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t="24539" r="7170" b="12132"/>
          <a:stretch/>
        </p:blipFill>
        <p:spPr>
          <a:xfrm>
            <a:off x="6483140" y="1686312"/>
            <a:ext cx="2135035" cy="1240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671" y="3819569"/>
            <a:ext cx="2532794" cy="18995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3579" y="5730501"/>
            <a:ext cx="1967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Comark/Technalogix</a:t>
            </a:r>
            <a:r>
              <a:rPr lang="en-US" sz="1600" dirty="0"/>
              <a:t> </a:t>
            </a:r>
            <a:r>
              <a:rPr lang="en-US" sz="1600" dirty="0" smtClean="0"/>
              <a:t>3 kW amplifier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94897" y="2885074"/>
            <a:ext cx="1793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Front Panel Display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83301" y="5719166"/>
            <a:ext cx="1069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Rear View</a:t>
            </a:r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233060" y="846564"/>
            <a:ext cx="8662476" cy="2405000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Comark/Technalogix 162.5 MHz, 3 kW amplifiers</a:t>
            </a:r>
          </a:p>
          <a:p>
            <a:pPr lvl="1"/>
            <a:r>
              <a:rPr lang="en-US" dirty="0"/>
              <a:t>RF performance meets </a:t>
            </a:r>
            <a:r>
              <a:rPr lang="en-US" dirty="0" smtClean="0"/>
              <a:t>specifications</a:t>
            </a:r>
          </a:p>
          <a:p>
            <a:pPr lvl="2"/>
            <a:r>
              <a:rPr lang="en-US" dirty="0" smtClean="0"/>
              <a:t>Gain, Gain and Phase vs Power, 1dB Compression, Spurious and</a:t>
            </a:r>
            <a:r>
              <a:rPr lang="en-US" dirty="0"/>
              <a:t> Harmonics</a:t>
            </a:r>
            <a:r>
              <a:rPr lang="en-US" dirty="0" smtClean="0"/>
              <a:t>, Pulse performance</a:t>
            </a:r>
          </a:p>
          <a:p>
            <a:pPr lvl="2"/>
            <a:r>
              <a:rPr lang="en-US" dirty="0" smtClean="0"/>
              <a:t>&gt;100 hour continuous duty burn-in at 2 kW </a:t>
            </a:r>
            <a:endParaRPr lang="en-US" dirty="0" smtClean="0"/>
          </a:p>
          <a:p>
            <a:pPr lvl="1"/>
            <a:r>
              <a:rPr lang="en-US" dirty="0" smtClean="0"/>
              <a:t>Two amplifiers at Fermilab</a:t>
            </a:r>
          </a:p>
          <a:p>
            <a:pPr lvl="2"/>
            <a:r>
              <a:rPr lang="en-US" dirty="0" smtClean="0"/>
              <a:t>Original version powering </a:t>
            </a:r>
            <a:r>
              <a:rPr lang="en-US" dirty="0" err="1" smtClean="0"/>
              <a:t>Buncher</a:t>
            </a:r>
            <a:r>
              <a:rPr lang="en-US" dirty="0" smtClean="0"/>
              <a:t> 1 Cavity.</a:t>
            </a:r>
            <a:endParaRPr lang="en-US" dirty="0"/>
          </a:p>
          <a:p>
            <a:pPr lvl="2"/>
            <a:r>
              <a:rPr lang="en-US" dirty="0" smtClean="0"/>
              <a:t>Newer </a:t>
            </a:r>
            <a:r>
              <a:rPr lang="en-US" dirty="0" smtClean="0"/>
              <a:t>Version 2 </a:t>
            </a:r>
            <a:r>
              <a:rPr lang="en-US" dirty="0" smtClean="0"/>
              <a:t>combines RF and Power Supply </a:t>
            </a:r>
            <a:r>
              <a:rPr lang="en-US" dirty="0" smtClean="0"/>
              <a:t>units</a:t>
            </a:r>
            <a:endParaRPr lang="en-US" dirty="0" smtClean="0"/>
          </a:p>
          <a:p>
            <a:pPr lvl="1"/>
            <a:r>
              <a:rPr lang="en-US" dirty="0" smtClean="0"/>
              <a:t>Control interface issues still being addressed</a:t>
            </a:r>
          </a:p>
          <a:p>
            <a:pPr lvl="2"/>
            <a:r>
              <a:rPr lang="en-US" dirty="0" smtClean="0"/>
              <a:t>Some spurious trips of Carrier </a:t>
            </a:r>
            <a:r>
              <a:rPr lang="en-US" dirty="0" smtClean="0"/>
              <a:t>enable</a:t>
            </a:r>
            <a:endParaRPr lang="en-US" dirty="0" smtClean="0"/>
          </a:p>
          <a:p>
            <a:pPr lvl="2"/>
            <a:r>
              <a:rPr lang="en-US" dirty="0" smtClean="0"/>
              <a:t>Non-functional Carrier status </a:t>
            </a:r>
            <a:r>
              <a:rPr lang="en-US" dirty="0" smtClean="0"/>
              <a:t>bit</a:t>
            </a:r>
            <a:endParaRPr lang="en-US" dirty="0" smtClean="0"/>
          </a:p>
        </p:txBody>
      </p:sp>
      <p:pic>
        <p:nvPicPr>
          <p:cNvPr id="16" name="Content Placeholder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t="4206" r="7461"/>
          <a:stretch/>
        </p:blipFill>
        <p:spPr>
          <a:xfrm>
            <a:off x="5545490" y="3344444"/>
            <a:ext cx="3117744" cy="25960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28840" y="5916378"/>
            <a:ext cx="3168976" cy="36569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1600" dirty="0" smtClean="0"/>
              <a:t>Spurious output: +/-3.9 kHz, -62.1 </a:t>
            </a:r>
            <a:r>
              <a:rPr lang="en-US" sz="1600" dirty="0" err="1" smtClean="0"/>
              <a:t>dBc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788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2130" y="2902070"/>
            <a:ext cx="2275746" cy="30343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</a:t>
            </a:r>
            <a:r>
              <a:rPr lang="en-US" dirty="0" smtClean="0"/>
              <a:t>Status - Circulators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003" y="370046"/>
            <a:ext cx="1397744" cy="1863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069" y="360727"/>
            <a:ext cx="1397744" cy="18636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89237" y="2233705"/>
            <a:ext cx="1640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UTE 3 kW Circulator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046857" y="2279871"/>
            <a:ext cx="1616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UTE Circulator and </a:t>
            </a:r>
            <a:r>
              <a:rPr lang="en-US" sz="1400" dirty="0" err="1" smtClean="0"/>
              <a:t>Buncher</a:t>
            </a:r>
            <a:r>
              <a:rPr lang="en-US" sz="1400" dirty="0" smtClean="0"/>
              <a:t> 1 Cavity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905153" y="5887853"/>
            <a:ext cx="2409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McManus 7 kW Circulator Test</a:t>
            </a:r>
            <a:endParaRPr lang="en-US" sz="1400" dirty="0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222250" y="1134035"/>
            <a:ext cx="5066187" cy="4411427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Comark provided UTE </a:t>
            </a:r>
            <a:r>
              <a:rPr lang="en-US" dirty="0" smtClean="0"/>
              <a:t>Circulator</a:t>
            </a:r>
            <a:endParaRPr lang="en-US" dirty="0" smtClean="0"/>
          </a:p>
          <a:p>
            <a:pPr lvl="1"/>
            <a:r>
              <a:rPr lang="en-US" dirty="0" smtClean="0"/>
              <a:t>Sufficient for </a:t>
            </a:r>
            <a:r>
              <a:rPr lang="en-US" dirty="0" err="1" smtClean="0"/>
              <a:t>Buncher</a:t>
            </a:r>
            <a:r>
              <a:rPr lang="en-US" dirty="0" smtClean="0"/>
              <a:t> cavities</a:t>
            </a:r>
          </a:p>
          <a:p>
            <a:pPr lvl="1"/>
            <a:r>
              <a:rPr lang="en-US" dirty="0" smtClean="0"/>
              <a:t>Does </a:t>
            </a:r>
            <a:r>
              <a:rPr lang="en-US" dirty="0"/>
              <a:t>not provide sufficient isolation for HWR </a:t>
            </a:r>
            <a:r>
              <a:rPr lang="en-US" dirty="0" smtClean="0"/>
              <a:t>operation: ~ 6 dB with short circuit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McManus 162.5 MHz, 7 KW Circulator</a:t>
            </a:r>
          </a:p>
          <a:p>
            <a:pPr lvl="1"/>
            <a:r>
              <a:rPr lang="en-US" dirty="0" smtClean="0"/>
              <a:t>Passed 3 kW and 7 kW </a:t>
            </a:r>
            <a:r>
              <a:rPr lang="en-US" dirty="0" smtClean="0"/>
              <a:t>tests</a:t>
            </a:r>
          </a:p>
          <a:p>
            <a:pPr lvl="2"/>
            <a:r>
              <a:rPr lang="en-US" dirty="0" smtClean="0"/>
              <a:t>7 kW Insertion loss &lt;0.33 dB</a:t>
            </a:r>
          </a:p>
          <a:p>
            <a:pPr lvl="2"/>
            <a:r>
              <a:rPr lang="en-US" dirty="0" smtClean="0"/>
              <a:t>Isolation 23.1 dB @ 162.5 MHz, &gt;20 dB across 6 MHz BW</a:t>
            </a:r>
          </a:p>
          <a:p>
            <a:pPr lvl="2"/>
            <a:r>
              <a:rPr lang="en-US" dirty="0" smtClean="0"/>
              <a:t>Short Circuit return loss 13.7 dB</a:t>
            </a:r>
          </a:p>
          <a:p>
            <a:pPr lvl="1"/>
            <a:r>
              <a:rPr lang="en-US" dirty="0" smtClean="0"/>
              <a:t>Is </a:t>
            </a:r>
            <a:r>
              <a:rPr lang="en-US" dirty="0" smtClean="0"/>
              <a:t>a possible alternative for the UTE circulators in the 3 kW </a:t>
            </a:r>
            <a:r>
              <a:rPr lang="en-US" dirty="0" smtClean="0"/>
              <a:t>systems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86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523"/>
          <a:stretch/>
        </p:blipFill>
        <p:spPr>
          <a:xfrm>
            <a:off x="568014" y="2073896"/>
            <a:ext cx="7725167" cy="372773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Status – RF Distribution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22250" y="1134035"/>
            <a:ext cx="8070931" cy="9398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RF Distribution in place for RFQ and </a:t>
            </a:r>
            <a:r>
              <a:rPr lang="en-US" dirty="0" err="1" smtClean="0"/>
              <a:t>Buncher</a:t>
            </a:r>
            <a:r>
              <a:rPr lang="en-US" dirty="0" smtClean="0"/>
              <a:t> 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78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Status - 325 </a:t>
            </a:r>
            <a:r>
              <a:rPr lang="en-US" dirty="0"/>
              <a:t>MHz RF Power </a:t>
            </a:r>
            <a:r>
              <a:rPr lang="en-US" dirty="0" smtClean="0"/>
              <a:t>Amplifiers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/>
        </p:blipFill>
        <p:spPr>
          <a:xfrm>
            <a:off x="4737125" y="964487"/>
            <a:ext cx="3573021" cy="5105285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/>
          <a:stretch/>
        </p:blipFill>
        <p:spPr>
          <a:xfrm>
            <a:off x="581406" y="3015893"/>
            <a:ext cx="3366720" cy="3053880"/>
          </a:xfrm>
          <a:prstGeom prst="rect">
            <a:avLst/>
          </a:prstGeom>
          <a:ln>
            <a:noFill/>
          </a:ln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228600" y="52427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/>
        </p:nvSpPr>
        <p:spPr>
          <a:xfrm>
            <a:off x="245467" y="1045898"/>
            <a:ext cx="4038599" cy="207126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200" b="0" kern="1200">
                <a:solidFill>
                  <a:schemeClr val="accent5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kern="1200">
                <a:solidFill>
                  <a:srgbClr val="C0000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b="0" kern="1200">
                <a:solidFill>
                  <a:schemeClr val="accent2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b="0" kern="1200">
                <a:solidFill>
                  <a:schemeClr val="accent5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/>
                <a:ea typeface="MS PGothic"/>
              </a:rPr>
              <a:t>A 3 kW Solid State RF Amplifier (SSRA)system was developed based on the old FRS (of Dec. 2010) by DAE and was jointly tested successfully at </a:t>
            </a:r>
            <a:r>
              <a:rPr lang="en-US" sz="2000" dirty="0" err="1">
                <a:latin typeface="Arial"/>
                <a:ea typeface="MS PGothic"/>
              </a:rPr>
              <a:t>Fermilab</a:t>
            </a:r>
            <a:r>
              <a:rPr lang="en-US" sz="2000" dirty="0">
                <a:latin typeface="Arial"/>
                <a:ea typeface="MS PGothic"/>
              </a:rPr>
              <a:t> in late 2015.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45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Status </a:t>
            </a:r>
            <a:r>
              <a:rPr lang="en-US" dirty="0" smtClean="0"/>
              <a:t>- 325 </a:t>
            </a:r>
            <a:r>
              <a:rPr lang="en-US" dirty="0"/>
              <a:t>MHz RF Power Amplifiers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Content Placeholder 6"/>
          <p:cNvPicPr/>
          <p:nvPr/>
        </p:nvPicPr>
        <p:blipFill>
          <a:blip r:embed="rId2"/>
          <a:stretch/>
        </p:blipFill>
        <p:spPr>
          <a:xfrm>
            <a:off x="4782146" y="866144"/>
            <a:ext cx="3824640" cy="4987440"/>
          </a:xfrm>
          <a:prstGeom prst="rect">
            <a:avLst/>
          </a:prstGeom>
          <a:ln w="9360">
            <a:solidFill>
              <a:schemeClr val="tx2">
                <a:lumMod val="50000"/>
                <a:lumOff val="50000"/>
              </a:schemeClr>
            </a:solidFill>
            <a:miter/>
          </a:ln>
        </p:spPr>
      </p:pic>
      <p:sp>
        <p:nvSpPr>
          <p:cNvPr id="8" name="Content Placeholder 2"/>
          <p:cNvSpPr>
            <a:spLocks noGrp="1"/>
          </p:cNvSpPr>
          <p:nvPr/>
        </p:nvSpPr>
        <p:spPr>
          <a:xfrm>
            <a:off x="537214" y="1003989"/>
            <a:ext cx="3442251" cy="49878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200" b="0" kern="1200">
                <a:solidFill>
                  <a:schemeClr val="accent5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kern="1200">
                <a:solidFill>
                  <a:srgbClr val="C0000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b="0" kern="1200">
                <a:solidFill>
                  <a:schemeClr val="accent2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b="0" kern="1200">
                <a:solidFill>
                  <a:schemeClr val="accent5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7kW prototype based on original specifications already tested at BARC.</a:t>
            </a:r>
          </a:p>
          <a:p>
            <a:r>
              <a:rPr lang="en-US" dirty="0" smtClean="0"/>
              <a:t>New specifications based on experience with 3kW prototype complete.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99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Status </a:t>
            </a:r>
            <a:r>
              <a:rPr lang="en-US" dirty="0" smtClean="0"/>
              <a:t>- 650 </a:t>
            </a:r>
            <a:r>
              <a:rPr lang="en-US" dirty="0"/>
              <a:t>MHz RF Power Amplifiers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2551" y="1535602"/>
            <a:ext cx="4403561" cy="3928032"/>
          </a:xfrm>
          <a:prstGeom prst="rect">
            <a:avLst/>
          </a:prstGeom>
        </p:spPr>
      </p:pic>
      <p:sp>
        <p:nvSpPr>
          <p:cNvPr id="8" name="AutoShape 116"/>
          <p:cNvSpPr>
            <a:spLocks noChangeArrowheads="1"/>
          </p:cNvSpPr>
          <p:nvPr/>
        </p:nvSpPr>
        <p:spPr bwMode="auto">
          <a:xfrm>
            <a:off x="3913819" y="5568627"/>
            <a:ext cx="5241027" cy="398655"/>
          </a:xfrm>
          <a:custGeom>
            <a:avLst/>
            <a:gdLst>
              <a:gd name="G0" fmla="+- 21802 0 0"/>
              <a:gd name="G1" fmla="+- 1 0 0"/>
              <a:gd name="G2" fmla="+- 2 0 0"/>
              <a:gd name="G3" fmla="*/ 1 895 51712"/>
              <a:gd name="T0" fmla="*/ 8397875 w 8397875"/>
              <a:gd name="T1" fmla="*/ 608807 h 1217613"/>
              <a:gd name="T2" fmla="*/ 4198938 w 8397875"/>
              <a:gd name="T3" fmla="*/ 1217613 h 1217613"/>
              <a:gd name="T4" fmla="*/ 0 w 8397875"/>
              <a:gd name="T5" fmla="*/ 608807 h 1217613"/>
              <a:gd name="T6" fmla="*/ 4198938 w 8397875"/>
              <a:gd name="T7" fmla="*/ 0 h 1217613"/>
              <a:gd name="T8" fmla="*/ 0 w 8397875"/>
              <a:gd name="T9" fmla="*/ 0 h 1217613"/>
              <a:gd name="T10" fmla="*/ 8397875 w 8397875"/>
              <a:gd name="T11" fmla="*/ 1217613 h 1217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8397875" h="1217613">
                <a:moveTo>
                  <a:pt x="0" y="0"/>
                </a:moveTo>
                <a:lnTo>
                  <a:pt x="21802" y="0"/>
                </a:lnTo>
                <a:lnTo>
                  <a:pt x="21802" y="4654"/>
                </a:lnTo>
                <a:lnTo>
                  <a:pt x="0" y="4654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5000" rIns="90000" bIns="4500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indent="-339725" algn="ctr">
              <a:spcBef>
                <a:spcPts val="500"/>
              </a:spcBef>
              <a:buSzPct val="45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000" b="1" dirty="0">
                <a:solidFill>
                  <a:srgbClr val="0000FF"/>
                </a:solidFill>
                <a:latin typeface="Calibri" pitchFamily="32" charset="0"/>
              </a:rPr>
              <a:t>3</a:t>
            </a:r>
            <a:r>
              <a:rPr lang="en-US" sz="2000" b="1" dirty="0" smtClean="0">
                <a:solidFill>
                  <a:srgbClr val="0000FF"/>
                </a:solidFill>
                <a:latin typeface="Calibri" pitchFamily="32" charset="0"/>
              </a:rPr>
              <a:t>0 kW, 650 MHz Solid State RF Amplifier</a:t>
            </a:r>
            <a:endParaRPr lang="en-US" sz="2000" b="1" dirty="0">
              <a:solidFill>
                <a:srgbClr val="0000FF"/>
              </a:solidFill>
              <a:latin typeface="Calibri" pitchFamily="32" charset="0"/>
            </a:endParaRPr>
          </a:p>
        </p:txBody>
      </p:sp>
      <p:sp>
        <p:nvSpPr>
          <p:cNvPr id="9" name="Content Placeholder 5"/>
          <p:cNvSpPr>
            <a:spLocks noGrp="1"/>
          </p:cNvSpPr>
          <p:nvPr/>
        </p:nvSpPr>
        <p:spPr>
          <a:xfrm>
            <a:off x="441641" y="890719"/>
            <a:ext cx="3788507" cy="49878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200" b="0" kern="1200">
                <a:solidFill>
                  <a:schemeClr val="accent5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kern="1200">
                <a:solidFill>
                  <a:srgbClr val="C0000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b="0" kern="1200">
                <a:solidFill>
                  <a:schemeClr val="accent2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b="0" kern="1200">
                <a:solidFill>
                  <a:schemeClr val="accent5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30 kW prototype based on early specifications constructed and tested.</a:t>
            </a:r>
          </a:p>
          <a:p>
            <a:r>
              <a:rPr lang="en-US" dirty="0" smtClean="0"/>
              <a:t>Design modifications for 40 kW prototype underway; final specifications nearly complete.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0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719134"/>
            <a:ext cx="8672513" cy="14902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</a:t>
            </a:r>
            <a:r>
              <a:rPr lang="en-US" dirty="0"/>
              <a:t>Schedule to </a:t>
            </a:r>
            <a:r>
              <a:rPr lang="en-US" dirty="0" smtClean="0"/>
              <a:t>complete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68" y="1584198"/>
            <a:ext cx="8678863" cy="13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Schedule to complete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40" y="715279"/>
            <a:ext cx="8467921" cy="542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8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Fermilab </a:t>
            </a:r>
            <a:r>
              <a:rPr lang="en-US" dirty="0"/>
              <a:t>provides 162.5 MHz RF </a:t>
            </a:r>
            <a:r>
              <a:rPr lang="en-US" dirty="0" smtClean="0"/>
              <a:t>amplifiers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/>
              <a:t>circulators, and RF distribution</a:t>
            </a:r>
            <a:r>
              <a:rPr lang="en-US" dirty="0" smtClean="0"/>
              <a:t>.</a:t>
            </a:r>
          </a:p>
          <a:p>
            <a:r>
              <a:rPr lang="en-US" dirty="0"/>
              <a:t>DAE provides </a:t>
            </a:r>
            <a:r>
              <a:rPr lang="en-US" dirty="0" smtClean="0"/>
              <a:t>325 </a:t>
            </a:r>
            <a:r>
              <a:rPr lang="en-US" dirty="0"/>
              <a:t>MHz 7 kW </a:t>
            </a:r>
            <a:r>
              <a:rPr lang="en-US" dirty="0" smtClean="0"/>
              <a:t>and </a:t>
            </a:r>
            <a:r>
              <a:rPr lang="en-US" dirty="0"/>
              <a:t>650 MHz </a:t>
            </a:r>
            <a:r>
              <a:rPr lang="en-US" dirty="0" smtClean="0"/>
              <a:t>40 kW Solid State RF </a:t>
            </a:r>
            <a:r>
              <a:rPr lang="en-US" dirty="0"/>
              <a:t>amplifiers.  </a:t>
            </a:r>
          </a:p>
          <a:p>
            <a:r>
              <a:rPr lang="en-US" dirty="0" smtClean="0"/>
              <a:t>Fermilab provides 325 MHz and 650 MHz circulators and RF distribution.</a:t>
            </a:r>
          </a:p>
          <a:p>
            <a:r>
              <a:rPr lang="en-US" dirty="0" smtClean="0"/>
              <a:t>Fermilab provides 650 MHz IOT amplifiers for initial STC and Coupler Test Stand operations.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Division </a:t>
            </a:r>
            <a:r>
              <a:rPr lang="en-US" dirty="0"/>
              <a:t>of </a:t>
            </a:r>
            <a:r>
              <a:rPr lang="en-US" dirty="0" smtClean="0"/>
              <a:t>Responsibility - </a:t>
            </a:r>
            <a:r>
              <a:rPr lang="en-US" dirty="0"/>
              <a:t>Fermilab and DAE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6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At the end of the PIP-II R&amp;D the RF Power activity will </a:t>
            </a:r>
            <a:r>
              <a:rPr lang="en-US" dirty="0" smtClean="0"/>
              <a:t>have: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rovided 162.5 MHz 3 kW and 7 kW amplifiers, circulators and RF distribution for the </a:t>
            </a:r>
            <a:r>
              <a:rPr lang="en-US" dirty="0" err="1" smtClean="0"/>
              <a:t>Buncher</a:t>
            </a:r>
            <a:r>
              <a:rPr lang="en-US" dirty="0" smtClean="0"/>
              <a:t> and HWR cavities.</a:t>
            </a:r>
          </a:p>
          <a:p>
            <a:pPr lvl="1"/>
            <a:r>
              <a:rPr lang="en-US" dirty="0" smtClean="0"/>
              <a:t>provided 650 </a:t>
            </a:r>
            <a:r>
              <a:rPr lang="en-US" dirty="0"/>
              <a:t>MHz amplifiers, circulators and RF distribution for </a:t>
            </a:r>
            <a:r>
              <a:rPr lang="en-US" dirty="0" smtClean="0"/>
              <a:t>the STC and Coupler Test Stand.</a:t>
            </a:r>
          </a:p>
          <a:p>
            <a:pPr lvl="1"/>
            <a:r>
              <a:rPr lang="en-US" dirty="0"/>
              <a:t>provided </a:t>
            </a:r>
            <a:r>
              <a:rPr lang="en-US" dirty="0" smtClean="0"/>
              <a:t>325 MHz 7 kW amplifiers for the SSR1 cavities through a collaboration with BARC.</a:t>
            </a:r>
          </a:p>
          <a:p>
            <a:pPr lvl="1"/>
            <a:r>
              <a:rPr lang="en-US" dirty="0"/>
              <a:t>provided 325 MHz </a:t>
            </a:r>
            <a:r>
              <a:rPr lang="en-US" dirty="0" smtClean="0"/>
              <a:t>circulators </a:t>
            </a:r>
            <a:r>
              <a:rPr lang="en-US" dirty="0"/>
              <a:t>and RF distribution for </a:t>
            </a:r>
            <a:r>
              <a:rPr lang="en-US" dirty="0" smtClean="0"/>
              <a:t>the SSR1 cavities.</a:t>
            </a:r>
          </a:p>
          <a:p>
            <a:pPr lvl="1"/>
            <a:r>
              <a:rPr lang="en-US" dirty="0"/>
              <a:t>provided </a:t>
            </a:r>
            <a:r>
              <a:rPr lang="en-US" dirty="0" smtClean="0"/>
              <a:t>650 </a:t>
            </a:r>
            <a:r>
              <a:rPr lang="en-US" dirty="0"/>
              <a:t>MHz </a:t>
            </a:r>
            <a:r>
              <a:rPr lang="en-US" dirty="0" smtClean="0"/>
              <a:t>40 kW </a:t>
            </a:r>
            <a:r>
              <a:rPr lang="en-US" dirty="0"/>
              <a:t>amplifiers for HTS-2 &amp; CMTF </a:t>
            </a:r>
            <a:r>
              <a:rPr lang="en-US" dirty="0" smtClean="0"/>
              <a:t>through </a:t>
            </a:r>
            <a:r>
              <a:rPr lang="en-US" dirty="0"/>
              <a:t>a collaboration with </a:t>
            </a:r>
            <a:r>
              <a:rPr lang="en-US" dirty="0" smtClean="0"/>
              <a:t>RRCAT.</a:t>
            </a:r>
            <a:endParaRPr lang="en-US" dirty="0"/>
          </a:p>
          <a:p>
            <a:pPr lvl="1"/>
            <a:r>
              <a:rPr lang="en-US" dirty="0"/>
              <a:t>provided </a:t>
            </a:r>
            <a:r>
              <a:rPr lang="en-US" dirty="0" smtClean="0"/>
              <a:t>650 </a:t>
            </a:r>
            <a:r>
              <a:rPr lang="en-US" dirty="0"/>
              <a:t>MHz circulators and RF distribution for HTS-2 &amp; </a:t>
            </a:r>
            <a:r>
              <a:rPr lang="en-US" dirty="0" smtClean="0"/>
              <a:t>CMTF.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7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Construction phase scope of work</a:t>
            </a:r>
          </a:p>
          <a:p>
            <a:r>
              <a:rPr lang="en-US" dirty="0" smtClean="0"/>
              <a:t>R&amp;D phase goals</a:t>
            </a:r>
          </a:p>
          <a:p>
            <a:r>
              <a:rPr lang="en-US" dirty="0" smtClean="0"/>
              <a:t>R&amp;D status</a:t>
            </a:r>
          </a:p>
          <a:p>
            <a:r>
              <a:rPr lang="en-US" dirty="0" smtClean="0"/>
              <a:t>R&amp;D schedule to complete</a:t>
            </a:r>
          </a:p>
          <a:p>
            <a:r>
              <a:rPr lang="en-US" dirty="0" smtClean="0"/>
              <a:t>Division of responsibility between Fermilab and DAE. 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D. Peterson, J. Steimel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06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383611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Electrical Engineer – MSEE 1983, University of Illinois, Urbana</a:t>
            </a:r>
          </a:p>
          <a:p>
            <a:r>
              <a:rPr lang="en-US" dirty="0" smtClean="0"/>
              <a:t>IBM – Electron Beam Lithography</a:t>
            </a:r>
          </a:p>
          <a:p>
            <a:r>
              <a:rPr lang="en-US" dirty="0" smtClean="0"/>
              <a:t>Fermilab –  </a:t>
            </a:r>
          </a:p>
          <a:p>
            <a:pPr lvl="1"/>
            <a:r>
              <a:rPr lang="en-US" dirty="0"/>
              <a:t>1984 </a:t>
            </a:r>
            <a:r>
              <a:rPr lang="en-US" dirty="0" err="1" smtClean="0"/>
              <a:t>Tev</a:t>
            </a:r>
            <a:r>
              <a:rPr lang="en-US" dirty="0" smtClean="0"/>
              <a:t> I Project -&gt; Antiproton Source</a:t>
            </a:r>
          </a:p>
          <a:p>
            <a:pPr lvl="2"/>
            <a:r>
              <a:rPr lang="en-US" dirty="0" smtClean="0"/>
              <a:t>Microwave &amp; RF Systems engineer for Stochastic Cooling, RF, beam instrumentation, interlocks, controls integration</a:t>
            </a:r>
          </a:p>
          <a:p>
            <a:pPr lvl="2"/>
            <a:r>
              <a:rPr lang="en-US" dirty="0" smtClean="0"/>
              <a:t>Loma Linda Medical Accelerator instrumentation</a:t>
            </a:r>
          </a:p>
          <a:p>
            <a:pPr lvl="2"/>
            <a:r>
              <a:rPr lang="en-US" dirty="0" smtClean="0"/>
              <a:t>Engineering Group Leader</a:t>
            </a:r>
          </a:p>
          <a:p>
            <a:pPr lvl="2"/>
            <a:r>
              <a:rPr lang="en-US" dirty="0" smtClean="0"/>
              <a:t>PET Helium3 Linac RF and vacuum controls</a:t>
            </a:r>
          </a:p>
          <a:p>
            <a:pPr lvl="2"/>
            <a:r>
              <a:rPr lang="en-US" dirty="0" smtClean="0"/>
              <a:t>SSR1, Coupler Test and HINS RF &amp; Interlocks at MDB</a:t>
            </a:r>
          </a:p>
          <a:p>
            <a:pPr lvl="1"/>
            <a:r>
              <a:rPr lang="en-US" dirty="0" smtClean="0"/>
              <a:t>2011 AD/RF</a:t>
            </a:r>
          </a:p>
          <a:p>
            <a:pPr lvl="2"/>
            <a:r>
              <a:rPr lang="en-US" dirty="0" smtClean="0"/>
              <a:t>Engineering Group Leader</a:t>
            </a:r>
          </a:p>
          <a:p>
            <a:pPr lvl="2"/>
            <a:r>
              <a:rPr lang="en-US" dirty="0" smtClean="0"/>
              <a:t>PIP-II RFQ amplifier initial cost estimates</a:t>
            </a:r>
          </a:p>
          <a:p>
            <a:pPr lvl="2"/>
            <a:r>
              <a:rPr lang="en-US" dirty="0"/>
              <a:t>MuCool MTA test area cavity conditioning </a:t>
            </a:r>
            <a:r>
              <a:rPr lang="en-US" dirty="0" smtClean="0"/>
              <a:t>system</a:t>
            </a:r>
          </a:p>
          <a:p>
            <a:pPr lvl="2"/>
            <a:r>
              <a:rPr lang="en-US" dirty="0" err="1" smtClean="0"/>
              <a:t>Pbar</a:t>
            </a:r>
            <a:r>
              <a:rPr lang="en-US" dirty="0" smtClean="0"/>
              <a:t> Rings conversion to Muon Ring</a:t>
            </a:r>
          </a:p>
          <a:p>
            <a:pPr lvl="2"/>
            <a:r>
              <a:rPr lang="en-US" dirty="0" smtClean="0"/>
              <a:t>Muon Rings RF and instrumentation support</a:t>
            </a:r>
          </a:p>
          <a:p>
            <a:pPr lvl="2"/>
            <a:r>
              <a:rPr lang="en-US" dirty="0" smtClean="0"/>
              <a:t>PIP-II Injector Test RF systems integration and support</a:t>
            </a:r>
            <a:endParaRPr lang="en-US" dirty="0"/>
          </a:p>
          <a:p>
            <a:pPr lvl="2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David Peterson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39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32738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b="1" dirty="0" smtClean="0"/>
              <a:t>RF Power</a:t>
            </a:r>
            <a:r>
              <a:rPr lang="en-US" dirty="0" smtClean="0"/>
              <a:t>” </a:t>
            </a:r>
            <a:r>
              <a:rPr lang="en-US" dirty="0" smtClean="0"/>
              <a:t>includes</a:t>
            </a:r>
          </a:p>
          <a:p>
            <a:pPr lvl="1"/>
            <a:r>
              <a:rPr lang="en-US" dirty="0" smtClean="0"/>
              <a:t>Amplifiers </a:t>
            </a:r>
            <a:endParaRPr lang="en-US" dirty="0" smtClean="0"/>
          </a:p>
          <a:p>
            <a:pPr lvl="1"/>
            <a:r>
              <a:rPr lang="en-US" dirty="0" smtClean="0"/>
              <a:t>Circulators</a:t>
            </a:r>
            <a:endParaRPr lang="en-US" dirty="0" smtClean="0"/>
          </a:p>
          <a:p>
            <a:pPr lvl="1"/>
            <a:r>
              <a:rPr lang="en-US" dirty="0" smtClean="0"/>
              <a:t>RF </a:t>
            </a:r>
            <a:r>
              <a:rPr lang="en-US" dirty="0" smtClean="0"/>
              <a:t>Distribution</a:t>
            </a:r>
          </a:p>
          <a:p>
            <a:pPr lvl="2"/>
            <a:r>
              <a:rPr lang="en-US" dirty="0" smtClean="0"/>
              <a:t>Coax transmission lines and waveguide</a:t>
            </a:r>
          </a:p>
          <a:p>
            <a:pPr lvl="2"/>
            <a:r>
              <a:rPr lang="en-US" dirty="0" smtClean="0"/>
              <a:t>Connectors, elbows, adapters, etc.</a:t>
            </a:r>
          </a:p>
          <a:p>
            <a:pPr lvl="2"/>
            <a:r>
              <a:rPr lang="en-US" dirty="0" smtClean="0"/>
              <a:t>Directional Couplers</a:t>
            </a:r>
          </a:p>
          <a:p>
            <a:pPr lvl="2"/>
            <a:r>
              <a:rPr lang="en-US" dirty="0" smtClean="0"/>
              <a:t>Loads</a:t>
            </a:r>
          </a:p>
          <a:p>
            <a:pPr lvl="1"/>
            <a:r>
              <a:rPr lang="en-US" dirty="0" smtClean="0"/>
              <a:t>Controls &amp; Interlocks </a:t>
            </a:r>
            <a:r>
              <a:rPr lang="en-US" sz="1300" dirty="0" smtClean="0"/>
              <a:t>(where not otherwise provided)</a:t>
            </a:r>
            <a:endParaRPr lang="en-US" dirty="0" smtClean="0"/>
          </a:p>
          <a:p>
            <a:pPr lvl="2"/>
            <a:r>
              <a:rPr lang="en-US" dirty="0" smtClean="0"/>
              <a:t>Reflected power and RF leakage detection</a:t>
            </a:r>
          </a:p>
          <a:p>
            <a:pPr lvl="2"/>
            <a:r>
              <a:rPr lang="en-US" dirty="0" smtClean="0"/>
              <a:t>Interface to Accelerator Control Network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</a:t>
            </a:r>
            <a:r>
              <a:rPr lang="en-US" dirty="0" smtClean="0"/>
              <a:t>Phase - Scope </a:t>
            </a:r>
            <a:r>
              <a:rPr lang="en-US" dirty="0"/>
              <a:t>of </a:t>
            </a:r>
            <a:r>
              <a:rPr lang="en-US" dirty="0" smtClean="0"/>
              <a:t>Work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58" y="4245429"/>
            <a:ext cx="6520542" cy="189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51897"/>
              </p:ext>
            </p:extLst>
          </p:nvPr>
        </p:nvGraphicFramePr>
        <p:xfrm>
          <a:off x="1013659" y="1304912"/>
          <a:ext cx="6056795" cy="32257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9694"/>
                <a:gridCol w="1532376"/>
                <a:gridCol w="1281276"/>
                <a:gridCol w="1439541"/>
                <a:gridCol w="843908"/>
              </a:tblGrid>
              <a:tr h="52666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Section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 err="1">
                          <a:effectLst/>
                        </a:rPr>
                        <a:t>Num</a:t>
                      </a:r>
                      <a:r>
                        <a:rPr lang="en-US" sz="2000" b="1" u="none" strike="noStrike" dirty="0">
                          <a:effectLst/>
                        </a:rPr>
                        <a:t> of </a:t>
                      </a:r>
                      <a:r>
                        <a:rPr lang="en-US" sz="2000" b="1" u="none" strike="noStrike" dirty="0" err="1">
                          <a:effectLst/>
                        </a:rPr>
                        <a:t>ampl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 err="1" smtClean="0">
                          <a:effectLst/>
                        </a:rPr>
                        <a:t>Freq</a:t>
                      </a:r>
                      <a:r>
                        <a:rPr lang="en-US" sz="2000" b="1" u="none" strike="noStrike" dirty="0" smtClean="0">
                          <a:effectLst/>
                        </a:rPr>
                        <a:t> (MHz)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Power (kW)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Duty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738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RFQ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162.5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CW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</a:tr>
              <a:tr h="33738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Buncher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162.5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CW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0101"/>
                    </a:solidFill>
                  </a:tcPr>
                </a:tc>
              </a:tr>
              <a:tr h="33738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HWR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162.5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CW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3738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HWR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162.5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CW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3738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SSR1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325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Pulse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3738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SSR2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325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Pulse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3738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LB650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650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Pulse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3738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HB650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650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Pulse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Phase - Amplifiers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23588" y="5938378"/>
            <a:ext cx="4624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V. Lebedev, FNAL, </a:t>
            </a:r>
            <a:r>
              <a:rPr lang="en-US" sz="1200" dirty="0" smtClean="0"/>
              <a:t>The </a:t>
            </a:r>
            <a:r>
              <a:rPr lang="en-US" sz="1200" dirty="0"/>
              <a:t>PIP-II Reference Design Report, V1.00, June 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54377" y="4780684"/>
            <a:ext cx="2853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= Room Temperature Cavities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28800" y="4800598"/>
            <a:ext cx="794657" cy="283029"/>
          </a:xfrm>
          <a:prstGeom prst="rect">
            <a:avLst/>
          </a:prstGeom>
          <a:solidFill>
            <a:srgbClr val="FF01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54377" y="5190801"/>
            <a:ext cx="2853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= Superconducting Cavities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5210715"/>
            <a:ext cx="794657" cy="283029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8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683079"/>
          </a:xfrm>
        </p:spPr>
        <p:txBody>
          <a:bodyPr/>
          <a:lstStyle/>
          <a:p>
            <a:r>
              <a:rPr lang="en-US" dirty="0" smtClean="0"/>
              <a:t>Linac </a:t>
            </a:r>
            <a:r>
              <a:rPr lang="en-US" dirty="0" smtClean="0"/>
              <a:t>RF Power </a:t>
            </a:r>
            <a:r>
              <a:rPr lang="en-US" dirty="0" smtClean="0"/>
              <a:t>through </a:t>
            </a:r>
            <a:r>
              <a:rPr lang="en-US" dirty="0" smtClean="0"/>
              <a:t>SSR1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Phase - Scope </a:t>
            </a:r>
            <a:r>
              <a:rPr lang="en-US" dirty="0"/>
              <a:t>of </a:t>
            </a:r>
            <a:r>
              <a:rPr lang="en-US" dirty="0" smtClean="0"/>
              <a:t>Work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67" y="1726672"/>
            <a:ext cx="7732266" cy="2242145"/>
          </a:xfrm>
          <a:prstGeom prst="rect">
            <a:avLst/>
          </a:prstGeom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222250" y="4335226"/>
            <a:ext cx="8672513" cy="68307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Also 650 </a:t>
            </a:r>
            <a:r>
              <a:rPr lang="en-US" dirty="0" smtClean="0"/>
              <a:t>MHz </a:t>
            </a:r>
            <a:r>
              <a:rPr lang="en-US" dirty="0" smtClean="0"/>
              <a:t>RF Power for </a:t>
            </a:r>
            <a:r>
              <a:rPr lang="en-US" dirty="0" smtClean="0"/>
              <a:t>STC, Coupler Test Stand, and Cavity </a:t>
            </a:r>
            <a:r>
              <a:rPr lang="en-US" dirty="0" smtClean="0"/>
              <a:t>Tests</a:t>
            </a:r>
          </a:p>
          <a:p>
            <a:pPr lvl="1"/>
            <a:r>
              <a:rPr lang="en-US" dirty="0" smtClean="0"/>
              <a:t>Initially using Fermilab owned 30 kW IOT amplifiers</a:t>
            </a:r>
          </a:p>
          <a:p>
            <a:pPr lvl="1"/>
            <a:r>
              <a:rPr lang="en-US" dirty="0" smtClean="0"/>
              <a:t>Transition to RRCAT 40 kW Solid State Amplifiers</a:t>
            </a:r>
            <a:endParaRPr lang="en-US" dirty="0" smtClean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705867" y="1652629"/>
            <a:ext cx="4570861" cy="711432"/>
          </a:xfrm>
          <a:prstGeom prst="roundRect">
            <a:avLst/>
          </a:prstGeom>
          <a:noFill/>
          <a:ln w="6032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90800" y="1313089"/>
            <a:ext cx="89123" cy="282521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5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FRONT END 162.5 MHZ RF </a:t>
            </a:r>
            <a:r>
              <a:rPr lang="en-US" dirty="0" smtClean="0"/>
              <a:t>POWER</a:t>
            </a:r>
          </a:p>
          <a:p>
            <a:pPr lvl="1"/>
            <a:r>
              <a:rPr lang="en-US" dirty="0"/>
              <a:t>PLC Interlocks</a:t>
            </a:r>
          </a:p>
          <a:p>
            <a:pPr lvl="1"/>
            <a:r>
              <a:rPr lang="en-US" dirty="0"/>
              <a:t>Installation &amp; Verification of 3kW Amplifiers</a:t>
            </a:r>
          </a:p>
          <a:p>
            <a:pPr lvl="1"/>
            <a:r>
              <a:rPr lang="en-US" dirty="0"/>
              <a:t>Installation and Commissioning of 3kW </a:t>
            </a:r>
            <a:r>
              <a:rPr lang="en-US" dirty="0" smtClean="0"/>
              <a:t>Distribution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SRF CAVITY 162.5 MHZ RF POWER </a:t>
            </a:r>
            <a:endParaRPr lang="en-US" dirty="0" smtClean="0"/>
          </a:p>
          <a:p>
            <a:pPr lvl="1"/>
            <a:r>
              <a:rPr lang="en-US" dirty="0"/>
              <a:t>Procurement and Testing of 7kW Amplifiers</a:t>
            </a:r>
          </a:p>
          <a:p>
            <a:pPr lvl="1"/>
            <a:r>
              <a:rPr lang="en-US" dirty="0"/>
              <a:t>Procurement, Testing, and Commissioning of 7kW </a:t>
            </a:r>
            <a:r>
              <a:rPr lang="en-US" dirty="0" smtClean="0"/>
              <a:t>Amplifiers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STC 650 MHZ </a:t>
            </a:r>
            <a:r>
              <a:rPr lang="en-US" dirty="0" smtClean="0"/>
              <a:t>POWER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COUPLER TEST STAND 650 MHZ </a:t>
            </a:r>
            <a:r>
              <a:rPr lang="en-US" dirty="0" smtClean="0"/>
              <a:t>POWER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Phase </a:t>
            </a:r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17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325 MHZ RF POWER AMPLIFIERS</a:t>
            </a:r>
          </a:p>
          <a:p>
            <a:pPr lvl="1"/>
            <a:r>
              <a:rPr lang="en-US" dirty="0"/>
              <a:t>7 KW Power Amplifier</a:t>
            </a:r>
          </a:p>
          <a:p>
            <a:pPr lvl="2"/>
            <a:r>
              <a:rPr lang="en-US" dirty="0"/>
              <a:t>325 MHz IIFC Liaison</a:t>
            </a:r>
          </a:p>
          <a:p>
            <a:pPr lvl="2"/>
            <a:r>
              <a:rPr lang="en-US" dirty="0"/>
              <a:t>Design of 325 MHz, 7 kW RF Power for SSR CM of PXIE</a:t>
            </a:r>
          </a:p>
          <a:p>
            <a:pPr lvl="2"/>
            <a:r>
              <a:rPr lang="en-US" dirty="0"/>
              <a:t>First prototype constructed as per BARC design and jointly tested in India</a:t>
            </a:r>
          </a:p>
          <a:p>
            <a:pPr lvl="2"/>
            <a:r>
              <a:rPr lang="en-US" dirty="0"/>
              <a:t>Fabrication and testing of 8 Nos. of 7kW, 325 MHz RF System</a:t>
            </a:r>
          </a:p>
          <a:p>
            <a:pPr lvl="1"/>
            <a:r>
              <a:rPr lang="en-US" dirty="0"/>
              <a:t>Design and Installation of 325 MHz Distribution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650 MHZ RF POWER AMPLFIERS</a:t>
            </a:r>
          </a:p>
          <a:p>
            <a:pPr lvl="1"/>
            <a:r>
              <a:rPr lang="en-US" dirty="0"/>
              <a:t>40 KW Power Amplifier</a:t>
            </a:r>
          </a:p>
          <a:p>
            <a:pPr lvl="2"/>
            <a:r>
              <a:rPr lang="en-US" dirty="0"/>
              <a:t>650 MHz IIFC Liaison</a:t>
            </a:r>
          </a:p>
          <a:p>
            <a:pPr lvl="2"/>
            <a:r>
              <a:rPr lang="en-US" dirty="0"/>
              <a:t>Design of 650 MHz, 40 kW RF Power for HTS-2 &amp; CMTF</a:t>
            </a:r>
          </a:p>
          <a:p>
            <a:pPr lvl="2"/>
            <a:r>
              <a:rPr lang="en-US" dirty="0"/>
              <a:t>First prototype constructed &amp; tested as per RRCAT design </a:t>
            </a:r>
          </a:p>
          <a:p>
            <a:pPr lvl="2"/>
            <a:r>
              <a:rPr lang="en-US" dirty="0"/>
              <a:t>Fabrication and testing of 2 Nos. of 40kW, 650 MHz RF System</a:t>
            </a:r>
          </a:p>
          <a:p>
            <a:pPr lvl="2"/>
            <a:r>
              <a:rPr lang="en-US" dirty="0"/>
              <a:t>Fabrication and testing of 6 Nos. of 40kW, 650 MHz RF System for CMTF</a:t>
            </a:r>
          </a:p>
          <a:p>
            <a:pPr lvl="2"/>
            <a:r>
              <a:rPr lang="en-US" dirty="0"/>
              <a:t>Design and Installation of 650 MHz Distribution HTS-2</a:t>
            </a:r>
          </a:p>
          <a:p>
            <a:pPr lvl="2"/>
            <a:r>
              <a:rPr lang="en-US" dirty="0"/>
              <a:t>Design and Installation of 650 MHz Distribution CMTS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Phase </a:t>
            </a:r>
            <a:r>
              <a:rPr lang="en-US" dirty="0" smtClean="0"/>
              <a:t>Goals cont’d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4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2250" y="992062"/>
            <a:ext cx="8512794" cy="1412583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SigmaPhi</a:t>
            </a:r>
            <a:r>
              <a:rPr lang="en-US" sz="2200" dirty="0" smtClean="0"/>
              <a:t> 162.5 MHz, 75 kW amplifiers for RFQ are operational.</a:t>
            </a:r>
          </a:p>
          <a:p>
            <a:pPr lvl="1"/>
            <a:r>
              <a:rPr lang="en-US" sz="2000" dirty="0" smtClean="0"/>
              <a:t>First RF out of amplifier #1 Sept 2014 &amp; #2 Nov 2014</a:t>
            </a:r>
          </a:p>
          <a:p>
            <a:pPr lvl="1"/>
            <a:r>
              <a:rPr lang="en-US" sz="2000" dirty="0" smtClean="0"/>
              <a:t>First power to RFQ February 15, 2016</a:t>
            </a:r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56032"/>
            <a:ext cx="8686800" cy="427877"/>
          </a:xfrm>
        </p:spPr>
        <p:txBody>
          <a:bodyPr/>
          <a:lstStyle/>
          <a:p>
            <a:r>
              <a:rPr lang="en-US" dirty="0" smtClean="0"/>
              <a:t>R&amp;D Status </a:t>
            </a:r>
            <a:r>
              <a:rPr lang="en-US" dirty="0" smtClean="0"/>
              <a:t>– RFQ Amplifiers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D. Peterson, J. Steimel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71" y="2283738"/>
            <a:ext cx="4589530" cy="34421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00027" y="5745583"/>
            <a:ext cx="34984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SigmaPhi</a:t>
            </a:r>
            <a:r>
              <a:rPr lang="en-US" sz="1600" dirty="0"/>
              <a:t> 162.5 MHz 75 kW Amplifiers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22250" y="2130458"/>
            <a:ext cx="4332221" cy="35954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 smtClean="0"/>
              <a:t>Over 29.7 million pulses and untold hours of CW operation</a:t>
            </a:r>
          </a:p>
          <a:p>
            <a:pPr lvl="1"/>
            <a:r>
              <a:rPr lang="en-US" sz="2000" dirty="0" smtClean="0"/>
              <a:t>Some failures</a:t>
            </a:r>
          </a:p>
          <a:p>
            <a:pPr lvl="2"/>
            <a:r>
              <a:rPr lang="en-US" sz="1800" dirty="0" smtClean="0"/>
              <a:t>RF “Slices” had some poor solder and water tubing joints</a:t>
            </a:r>
          </a:p>
          <a:p>
            <a:pPr lvl="2"/>
            <a:r>
              <a:rPr lang="en-US" sz="1800" dirty="0" smtClean="0"/>
              <a:t>480VAC input terminals insufficiently torqued</a:t>
            </a:r>
          </a:p>
          <a:p>
            <a:pPr lvl="2"/>
            <a:r>
              <a:rPr lang="en-US" sz="1800" dirty="0" smtClean="0"/>
              <a:t>Some </a:t>
            </a:r>
            <a:r>
              <a:rPr lang="en-US" sz="1800" dirty="0" smtClean="0"/>
              <a:t>intermittent CAN Bus and Ethernet communications</a:t>
            </a:r>
          </a:p>
          <a:p>
            <a:pPr lvl="1"/>
            <a:r>
              <a:rPr lang="en-US" sz="2000" dirty="0" smtClean="0"/>
              <a:t>Work </a:t>
            </a:r>
            <a:r>
              <a:rPr lang="en-US" sz="2000" dirty="0" smtClean="0"/>
              <a:t>continues on the </a:t>
            </a:r>
            <a:r>
              <a:rPr lang="en-US" sz="2000" dirty="0" smtClean="0"/>
              <a:t>module and slice </a:t>
            </a:r>
            <a:r>
              <a:rPr lang="en-US" sz="2000" dirty="0" smtClean="0"/>
              <a:t>test stand</a:t>
            </a:r>
            <a:r>
              <a:rPr lang="en-US" sz="2000" dirty="0" smtClean="0"/>
              <a:t>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66836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4942</TotalTime>
  <Words>1333</Words>
  <Application>Microsoft Office PowerPoint</Application>
  <PresentationFormat>On-screen Show (4:3)</PresentationFormat>
  <Paragraphs>248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MS PGothic</vt:lpstr>
      <vt:lpstr>MS PGothic</vt:lpstr>
      <vt:lpstr>Arial</vt:lpstr>
      <vt:lpstr>Calibri</vt:lpstr>
      <vt:lpstr>Geneva</vt:lpstr>
      <vt:lpstr>Helvetica</vt:lpstr>
      <vt:lpstr>Wingdings</vt:lpstr>
      <vt:lpstr>Fermilab_PPT_090815</vt:lpstr>
      <vt:lpstr>PowerPoint Presentation</vt:lpstr>
      <vt:lpstr>Outline</vt:lpstr>
      <vt:lpstr>David Peterson</vt:lpstr>
      <vt:lpstr>Construction Phase - Scope of Work</vt:lpstr>
      <vt:lpstr>Construction Phase - Amplifiers</vt:lpstr>
      <vt:lpstr>R&amp;D Phase - Scope of Work</vt:lpstr>
      <vt:lpstr>R&amp;D Phase Goals</vt:lpstr>
      <vt:lpstr>R&amp;D Phase Goals cont’d</vt:lpstr>
      <vt:lpstr>R&amp;D Status – RFQ Amplifiers</vt:lpstr>
      <vt:lpstr>R&amp;D Status - Amplifiers</vt:lpstr>
      <vt:lpstr>R&amp;D Status - Circulators</vt:lpstr>
      <vt:lpstr>R&amp;D Status – RF Distribution</vt:lpstr>
      <vt:lpstr>R&amp;D Status - 325 MHz RF Power Amplifiers</vt:lpstr>
      <vt:lpstr>R&amp;D Status - 325 MHz RF Power Amplifiers</vt:lpstr>
      <vt:lpstr>R&amp;D Status - 650 MHz RF Power Amplifiers</vt:lpstr>
      <vt:lpstr>R&amp;D Schedule to complete</vt:lpstr>
      <vt:lpstr>R&amp;D Schedule to complete</vt:lpstr>
      <vt:lpstr>R&amp;D Division of Responsibility - Fermilab and DAE</vt:lpstr>
      <vt:lpstr>Summary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Power</dc:title>
  <dc:creator>David Peterson;James Steimel</dc:creator>
  <cp:lastModifiedBy>David W. Peterson x3073 06491N</cp:lastModifiedBy>
  <cp:revision>112</cp:revision>
  <cp:lastPrinted>2014-01-20T19:40:21Z</cp:lastPrinted>
  <dcterms:created xsi:type="dcterms:W3CDTF">2016-07-25T19:56:26Z</dcterms:created>
  <dcterms:modified xsi:type="dcterms:W3CDTF">2016-10-27T15:44:34Z</dcterms:modified>
</cp:coreProperties>
</file>