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8" r:id="rId6"/>
    <p:sldId id="257" r:id="rId7"/>
    <p:sldId id="259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44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94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00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5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2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006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18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0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0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217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DD43-5447-4617-AABC-2D65312B8D48}" type="datetimeFigureOut">
              <a:rPr lang="es-ES" smtClean="0"/>
              <a:pPr/>
              <a:t>19/10/16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C73D-ADCB-46AF-944F-72BDEC6C11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24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PMTs</a:t>
            </a:r>
            <a:r>
              <a:rPr lang="es-ES" dirty="0" smtClean="0"/>
              <a:t> </a:t>
            </a:r>
            <a:r>
              <a:rPr lang="es-ES" dirty="0" err="1" smtClean="0"/>
              <a:t>Interferences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299621"/>
            <a:ext cx="6858000" cy="1655762"/>
          </a:xfrm>
        </p:spPr>
        <p:txBody>
          <a:bodyPr/>
          <a:lstStyle/>
          <a:p>
            <a:r>
              <a:rPr lang="es-ES" dirty="0" smtClean="0"/>
              <a:t>19-10-2016</a:t>
            </a:r>
          </a:p>
          <a:p>
            <a:r>
              <a:rPr lang="es-ES" dirty="0" smtClean="0"/>
              <a:t>Enrique Calvo.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0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7990" y="827453"/>
            <a:ext cx="1951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several lineal interferences with the pipes and the</a:t>
            </a:r>
            <a:r>
              <a:rPr lang="en-US" dirty="0" smtClean="0"/>
              <a:t> </a:t>
            </a:r>
            <a:r>
              <a:rPr lang="en-US" dirty="0"/>
              <a:t>junction of the PMMA plates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pipes </a:t>
            </a:r>
            <a:r>
              <a:rPr lang="en-GB" dirty="0"/>
              <a:t>interferences can be </a:t>
            </a:r>
            <a:r>
              <a:rPr lang="en-GB" dirty="0" smtClean="0"/>
              <a:t>avoided </a:t>
            </a:r>
            <a:r>
              <a:rPr lang="en-GB" dirty="0"/>
              <a:t>by </a:t>
            </a:r>
            <a:r>
              <a:rPr lang="en-GB" dirty="0" smtClean="0"/>
              <a:t>shifting </a:t>
            </a:r>
            <a:r>
              <a:rPr lang="en-GB" dirty="0"/>
              <a:t>the pipes.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PMTs are spaced 1020 and 680 mm.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63384" y="65836"/>
            <a:ext cx="7007000" cy="6792164"/>
          </a:xfrm>
        </p:spPr>
      </p:pic>
      <p:cxnSp>
        <p:nvCxnSpPr>
          <p:cNvPr id="9" name="Conector recto de flecha 8"/>
          <p:cNvCxnSpPr/>
          <p:nvPr/>
        </p:nvCxnSpPr>
        <p:spPr>
          <a:xfrm>
            <a:off x="3063240" y="704088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087368" y="713232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690360" y="717804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666232" y="722376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111496" y="708660"/>
            <a:ext cx="554736" cy="4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789109" y="1021080"/>
            <a:ext cx="18099" cy="101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807208" y="2039112"/>
            <a:ext cx="0" cy="955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789108" y="4648200"/>
            <a:ext cx="9050" cy="1048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789108" y="3685032"/>
            <a:ext cx="0" cy="963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807208" y="2994356"/>
            <a:ext cx="0" cy="690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300984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325112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079260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  <a:endParaRPr lang="es-ES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859548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873240" y="43434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2" name="CuadroTexto 31"/>
          <p:cNvSpPr txBox="1"/>
          <p:nvPr/>
        </p:nvSpPr>
        <p:spPr>
          <a:xfrm rot="16200000">
            <a:off x="2374392" y="1343751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3" name="CuadroTexto 32"/>
          <p:cNvSpPr txBox="1"/>
          <p:nvPr/>
        </p:nvSpPr>
        <p:spPr>
          <a:xfrm rot="16200000">
            <a:off x="2383724" y="2306919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2374392" y="395101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2374392" y="4936733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 rot="16200000">
            <a:off x="2489958" y="2953428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</a:p>
          <a:p>
            <a:endParaRPr lang="es-ES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-26305" y="53953"/>
            <a:ext cx="19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7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5250" y="197963"/>
            <a:ext cx="904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PMT can be </a:t>
            </a:r>
            <a:r>
              <a:rPr lang="en-GB" dirty="0" smtClean="0"/>
              <a:t>placed </a:t>
            </a:r>
            <a:r>
              <a:rPr lang="en-GB" dirty="0" smtClean="0"/>
              <a:t>on the centre of the ‘square’ position between</a:t>
            </a:r>
            <a:r>
              <a:rPr lang="en-GB" dirty="0" smtClean="0"/>
              <a:t> the </a:t>
            </a:r>
            <a:r>
              <a:rPr lang="en-GB" dirty="0" smtClean="0"/>
              <a:t>stiffener of the shell .</a:t>
            </a:r>
            <a:endParaRPr lang="en-GB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8299" y="938657"/>
            <a:ext cx="4137669" cy="2614847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3738" y="938655"/>
            <a:ext cx="4270262" cy="47179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671706"/>
            <a:ext cx="4873738" cy="31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15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829335" y="3059668"/>
            <a:ext cx="126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800 mm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5036" y="3689868"/>
            <a:ext cx="263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Stainless Steel support base of the PMTs:</a:t>
            </a:r>
          </a:p>
          <a:p>
            <a:r>
              <a:rPr lang="en-GB" dirty="0" smtClean="0"/>
              <a:t>4 PTFE Ø30 mm contact pieces on the shell.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6370024" y="1135485"/>
            <a:ext cx="2814092" cy="25092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25496" y="3860491"/>
            <a:ext cx="6281928" cy="2916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55324"/>
            <a:ext cx="2787747" cy="182144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 flipV="1">
            <a:off x="7018118" y="944011"/>
            <a:ext cx="1517903" cy="14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7558664" y="740074"/>
            <a:ext cx="668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230</a:t>
            </a:r>
            <a:endParaRPr lang="es-ES" sz="900" dirty="0"/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6355080" y="1581912"/>
            <a:ext cx="8536" cy="1662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091893" y="2247802"/>
            <a:ext cx="454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255</a:t>
            </a:r>
            <a:endParaRPr lang="es-ES" sz="10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847634" y="69444"/>
            <a:ext cx="43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Weight of the PMT +support &amp; base ~6,5 kg.</a:t>
            </a:r>
          </a:p>
          <a:p>
            <a:r>
              <a:rPr lang="en-GB" dirty="0"/>
              <a:t>Buoyancy force of the system ~5,5 kg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6355080" y="1581912"/>
            <a:ext cx="777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6355080" y="3244334"/>
            <a:ext cx="7863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7018118" y="919711"/>
            <a:ext cx="0" cy="753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536021" y="919711"/>
            <a:ext cx="0" cy="744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9273" y="36576"/>
            <a:ext cx="3845025" cy="3683004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273339" y="1206259"/>
            <a:ext cx="164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Adamo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1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9475" y="2567642"/>
            <a:ext cx="1951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several lineal interferences with the pipes.</a:t>
            </a:r>
          </a:p>
          <a:p>
            <a:endParaRPr lang="en-GB" dirty="0"/>
          </a:p>
          <a:p>
            <a:r>
              <a:rPr lang="en-GB" dirty="0"/>
              <a:t>Those interferences can be </a:t>
            </a:r>
            <a:r>
              <a:rPr lang="en-GB" dirty="0" smtClean="0"/>
              <a:t>avoided </a:t>
            </a:r>
            <a:r>
              <a:rPr lang="en-GB" dirty="0"/>
              <a:t>by </a:t>
            </a:r>
            <a:r>
              <a:rPr lang="en-GB" dirty="0" smtClean="0"/>
              <a:t>shifting </a:t>
            </a:r>
            <a:r>
              <a:rPr lang="en-GB" dirty="0"/>
              <a:t>the pipes.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PMTs are distributed non-uniformly.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20824" y="-19025"/>
            <a:ext cx="6896286" cy="6556985"/>
          </a:xfrm>
        </p:spPr>
      </p:pic>
      <p:cxnSp>
        <p:nvCxnSpPr>
          <p:cNvPr id="9" name="Conector recto de flecha 8"/>
          <p:cNvCxnSpPr/>
          <p:nvPr/>
        </p:nvCxnSpPr>
        <p:spPr>
          <a:xfrm>
            <a:off x="3063240" y="704088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087368" y="713232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690360" y="717804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666232" y="722376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111496" y="708660"/>
            <a:ext cx="554736" cy="4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789109" y="1021080"/>
            <a:ext cx="18099" cy="101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807208" y="2039112"/>
            <a:ext cx="0" cy="955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789108" y="4648200"/>
            <a:ext cx="9050" cy="1048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789108" y="3685032"/>
            <a:ext cx="0" cy="963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807208" y="2994356"/>
            <a:ext cx="0" cy="690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300984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325112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079260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  <a:endParaRPr lang="es-ES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859548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873240" y="43434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2" name="CuadroTexto 31"/>
          <p:cNvSpPr txBox="1"/>
          <p:nvPr/>
        </p:nvSpPr>
        <p:spPr>
          <a:xfrm rot="16200000">
            <a:off x="2374392" y="1343751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3" name="CuadroTexto 32"/>
          <p:cNvSpPr txBox="1"/>
          <p:nvPr/>
        </p:nvSpPr>
        <p:spPr>
          <a:xfrm rot="16200000">
            <a:off x="2383724" y="2306919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2374392" y="395101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2374392" y="4936733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 rot="16200000">
            <a:off x="2489958" y="2953428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</a:p>
          <a:p>
            <a:endParaRPr lang="es-ES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-26305" y="53953"/>
            <a:ext cx="19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Option </a:t>
            </a:r>
            <a:r>
              <a:rPr lang="en-GB" b="1" u="sng" dirty="0"/>
              <a:t>2</a:t>
            </a:r>
            <a:endParaRPr lang="en-GB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756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322" y="2453180"/>
            <a:ext cx="1951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several lineal interferences with the pipes.</a:t>
            </a:r>
          </a:p>
          <a:p>
            <a:endParaRPr lang="en-GB" dirty="0"/>
          </a:p>
          <a:p>
            <a:r>
              <a:rPr lang="en-GB" dirty="0"/>
              <a:t>Those interferences can be </a:t>
            </a:r>
            <a:r>
              <a:rPr lang="en-GB" dirty="0" smtClean="0"/>
              <a:t>avoided </a:t>
            </a:r>
            <a:r>
              <a:rPr lang="en-GB" dirty="0"/>
              <a:t>by </a:t>
            </a:r>
            <a:r>
              <a:rPr lang="en-GB" dirty="0" smtClean="0"/>
              <a:t>shifting </a:t>
            </a:r>
            <a:r>
              <a:rPr lang="en-GB" dirty="0"/>
              <a:t>the pipes.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PMTs are distributed non-uniformly.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22808" y="18100"/>
            <a:ext cx="7164035" cy="7779770"/>
          </a:xfrm>
        </p:spPr>
      </p:pic>
      <p:cxnSp>
        <p:nvCxnSpPr>
          <p:cNvPr id="9" name="Conector recto de flecha 8"/>
          <p:cNvCxnSpPr/>
          <p:nvPr/>
        </p:nvCxnSpPr>
        <p:spPr>
          <a:xfrm>
            <a:off x="3063240" y="704088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087368" y="713232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690360" y="717804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666232" y="722376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111496" y="708660"/>
            <a:ext cx="554736" cy="4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789109" y="1021080"/>
            <a:ext cx="18099" cy="101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807208" y="2039112"/>
            <a:ext cx="0" cy="955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789108" y="4648200"/>
            <a:ext cx="9050" cy="1048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789108" y="3685032"/>
            <a:ext cx="0" cy="963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807208" y="2994356"/>
            <a:ext cx="0" cy="690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300984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325112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079260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  <a:endParaRPr lang="es-ES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859548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873240" y="43434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2" name="CuadroTexto 31"/>
          <p:cNvSpPr txBox="1"/>
          <p:nvPr/>
        </p:nvSpPr>
        <p:spPr>
          <a:xfrm rot="16200000">
            <a:off x="2374392" y="1343751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3" name="CuadroTexto 32"/>
          <p:cNvSpPr txBox="1"/>
          <p:nvPr/>
        </p:nvSpPr>
        <p:spPr>
          <a:xfrm rot="16200000">
            <a:off x="2383724" y="2306919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2374392" y="395101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2374392" y="4936733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 rot="16200000">
            <a:off x="2489958" y="2953428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</a:p>
          <a:p>
            <a:endParaRPr lang="es-ES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-26305" y="53953"/>
            <a:ext cx="19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Option </a:t>
            </a:r>
            <a:r>
              <a:rPr lang="en-GB" b="1" u="sng" dirty="0"/>
              <a:t>3</a:t>
            </a:r>
            <a:endParaRPr lang="en-GB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47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16" y="423285"/>
            <a:ext cx="1951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several lineal interferences with the pipes.</a:t>
            </a:r>
          </a:p>
          <a:p>
            <a:endParaRPr lang="en-GB" dirty="0"/>
          </a:p>
          <a:p>
            <a:r>
              <a:rPr lang="en-GB" dirty="0"/>
              <a:t>Those interferences can be </a:t>
            </a:r>
            <a:r>
              <a:rPr lang="en-GB" dirty="0" smtClean="0"/>
              <a:t>avoided </a:t>
            </a:r>
            <a:r>
              <a:rPr lang="en-GB" dirty="0"/>
              <a:t>by </a:t>
            </a:r>
            <a:r>
              <a:rPr lang="en-GB" dirty="0" smtClean="0"/>
              <a:t>shifting </a:t>
            </a:r>
            <a:r>
              <a:rPr lang="en-GB" dirty="0"/>
              <a:t>the pipes.</a:t>
            </a:r>
          </a:p>
          <a:p>
            <a:endParaRPr lang="en-GB" dirty="0" smtClean="0"/>
          </a:p>
          <a:p>
            <a:r>
              <a:rPr lang="en-GB" dirty="0" smtClean="0"/>
              <a:t>The PMTs are distributed non-uniformly.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84708" y="-92266"/>
            <a:ext cx="7259292" cy="7164879"/>
          </a:xfrm>
        </p:spPr>
      </p:pic>
      <p:cxnSp>
        <p:nvCxnSpPr>
          <p:cNvPr id="9" name="Conector recto de flecha 8"/>
          <p:cNvCxnSpPr/>
          <p:nvPr/>
        </p:nvCxnSpPr>
        <p:spPr>
          <a:xfrm>
            <a:off x="3063240" y="704088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087368" y="713232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690360" y="717804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666232" y="722376"/>
            <a:ext cx="1024128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111496" y="708660"/>
            <a:ext cx="554736" cy="4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789109" y="1021080"/>
            <a:ext cx="18099" cy="101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807208" y="2039112"/>
            <a:ext cx="0" cy="955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789108" y="4648200"/>
            <a:ext cx="9050" cy="1048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789108" y="3685032"/>
            <a:ext cx="0" cy="963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807208" y="2994356"/>
            <a:ext cx="0" cy="690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300984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325112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079260" y="429655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  <a:endParaRPr lang="es-ES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859548" y="448056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873240" y="43434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2" name="CuadroTexto 31"/>
          <p:cNvSpPr txBox="1"/>
          <p:nvPr/>
        </p:nvSpPr>
        <p:spPr>
          <a:xfrm rot="16200000">
            <a:off x="2374392" y="1343751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3" name="CuadroTexto 32"/>
          <p:cNvSpPr txBox="1"/>
          <p:nvPr/>
        </p:nvSpPr>
        <p:spPr>
          <a:xfrm rot="16200000">
            <a:off x="2383724" y="2306919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2374392" y="3951010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2374392" y="4936733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1020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 rot="16200000">
            <a:off x="2489958" y="2953428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680</a:t>
            </a:r>
          </a:p>
          <a:p>
            <a:endParaRPr lang="es-ES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-26305" y="53953"/>
            <a:ext cx="19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Option 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96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9050" y="289354"/>
            <a:ext cx="2381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There are several lineal interferences with the pipes.</a:t>
            </a:r>
          </a:p>
          <a:p>
            <a:endParaRPr lang="en-GB" sz="1600" dirty="0"/>
          </a:p>
          <a:p>
            <a:r>
              <a:rPr lang="en-GB" sz="1600" dirty="0"/>
              <a:t>Those interferences can be </a:t>
            </a:r>
            <a:r>
              <a:rPr lang="en-GB" sz="1600" dirty="0" smtClean="0"/>
              <a:t>avoided </a:t>
            </a:r>
            <a:r>
              <a:rPr lang="en-GB" sz="1600" dirty="0"/>
              <a:t>by </a:t>
            </a:r>
            <a:r>
              <a:rPr lang="en-GB" sz="1600" dirty="0" smtClean="0"/>
              <a:t>shifting </a:t>
            </a:r>
            <a:r>
              <a:rPr lang="en-GB" sz="1600" dirty="0"/>
              <a:t>the pipes.</a:t>
            </a:r>
          </a:p>
          <a:p>
            <a:endParaRPr lang="en-GB" sz="1600" dirty="0" smtClean="0"/>
          </a:p>
          <a:p>
            <a:r>
              <a:rPr lang="en-GB" sz="1600" dirty="0" smtClean="0"/>
              <a:t>The PMTs are distributed uniformly (650 x 650 mm2) and centred on the PMMA plates. But the PMT it is not centred in the corrugated square, each PMT base support </a:t>
            </a:r>
            <a:r>
              <a:rPr lang="en-GB" sz="1600" dirty="0" smtClean="0"/>
              <a:t>needs </a:t>
            </a:r>
            <a:r>
              <a:rPr lang="en-GB" sz="1600" dirty="0" smtClean="0"/>
              <a:t>to be different.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8558" y="196940"/>
            <a:ext cx="6742465" cy="6937285"/>
          </a:xfrm>
        </p:spPr>
      </p:pic>
      <p:cxnSp>
        <p:nvCxnSpPr>
          <p:cNvPr id="11" name="Conector recto de flecha 10"/>
          <p:cNvCxnSpPr/>
          <p:nvPr/>
        </p:nvCxnSpPr>
        <p:spPr>
          <a:xfrm flipV="1">
            <a:off x="5128686" y="740664"/>
            <a:ext cx="626132" cy="9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2807209" y="3038475"/>
            <a:ext cx="1" cy="627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5128686" y="406739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650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 rot="16200000">
            <a:off x="2478025" y="2922792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650</a:t>
            </a:r>
          </a:p>
          <a:p>
            <a:endParaRPr lang="es-ES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0" y="-59219"/>
            <a:ext cx="19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Option 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-194" y="4549640"/>
            <a:ext cx="2343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There </a:t>
            </a:r>
            <a:r>
              <a:rPr lang="en-GB" b="1" i="1" dirty="0"/>
              <a:t>are many possible different distributions</a:t>
            </a:r>
            <a:r>
              <a:rPr lang="en-GB" b="1" i="1" dirty="0" smtClean="0"/>
              <a:t>.</a:t>
            </a:r>
          </a:p>
          <a:p>
            <a:r>
              <a:rPr lang="en-GB" b="1" i="1" dirty="0" smtClean="0"/>
              <a:t>But </a:t>
            </a:r>
            <a:r>
              <a:rPr lang="en-GB" b="1" i="1" dirty="0" smtClean="0"/>
              <a:t>the </a:t>
            </a:r>
            <a:r>
              <a:rPr lang="en-GB" b="1" i="1" dirty="0" smtClean="0"/>
              <a:t>physics simulations </a:t>
            </a:r>
            <a:r>
              <a:rPr lang="en-GB" b="1" i="1" dirty="0" smtClean="0"/>
              <a:t>should give the optimum distribution.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226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320</Words>
  <Application>Microsoft Macintosh PowerPoint</Application>
  <PresentationFormat>Presentación en pantalla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PMTs Interferences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PMTs Interferences with the pipe supports</dc:title>
  <dc:creator>u5055</dc:creator>
  <cp:lastModifiedBy>Inés Gil Botella</cp:lastModifiedBy>
  <cp:revision>25</cp:revision>
  <dcterms:created xsi:type="dcterms:W3CDTF">2016-10-19T12:05:43Z</dcterms:created>
  <dcterms:modified xsi:type="dcterms:W3CDTF">2016-10-19T12:21:59Z</dcterms:modified>
</cp:coreProperties>
</file>