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8" r:id="rId5"/>
    <p:sldId id="259" r:id="rId6"/>
    <p:sldId id="266" r:id="rId7"/>
    <p:sldId id="267" r:id="rId8"/>
    <p:sldId id="261" r:id="rId9"/>
    <p:sldId id="268" r:id="rId10"/>
    <p:sldId id="269" r:id="rId11"/>
    <p:sldId id="270" r:id="rId12"/>
    <p:sldId id="272" r:id="rId13"/>
    <p:sldId id="279" r:id="rId14"/>
    <p:sldId id="273" r:id="rId15"/>
    <p:sldId id="274" r:id="rId16"/>
    <p:sldId id="276" r:id="rId17"/>
    <p:sldId id="263" r:id="rId18"/>
    <p:sldId id="264" r:id="rId19"/>
    <p:sldId id="265" r:id="rId20"/>
    <p:sldId id="27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1872" y="19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FNAL-Logo-N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14" y="6060142"/>
            <a:ext cx="2405874" cy="4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0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 descr="FNAL-Logo-NAL-Blu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14" y="6060142"/>
            <a:ext cx="2405874" cy="436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Wesley Ketchum | Run Ctrl, Op. Mon., &amp; Config.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 descr="FNAL-Logo-NAL-Blue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06" y="6525524"/>
            <a:ext cx="1036480" cy="188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Control, Operational Monitoring, and Configuration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Wesley Ketchum</a:t>
            </a:r>
          </a:p>
          <a:p>
            <a:r>
              <a:rPr lang="en-GB" dirty="0" err="1" smtClean="0"/>
              <a:t>ProtoDUNE</a:t>
            </a:r>
            <a:r>
              <a:rPr lang="en-GB" dirty="0" smtClean="0"/>
              <a:t> DAQ Design Review</a:t>
            </a:r>
          </a:p>
          <a:p>
            <a:r>
              <a:rPr lang="en-GB" dirty="0" smtClean="0"/>
              <a:t>November 3 2016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monitoring in JCOP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/>
              </a:rPr>
              <a:t>JCOP also good choice for operational monitoring</a:t>
            </a:r>
          </a:p>
          <a:p>
            <a:pPr lvl="1"/>
            <a:r>
              <a:rPr lang="en-US" dirty="0" smtClean="0">
                <a:sym typeface="Wingdings"/>
              </a:rPr>
              <a:t>Integrated controls/alarming/archiving of status with other components</a:t>
            </a:r>
          </a:p>
          <a:p>
            <a:r>
              <a:rPr lang="en-US" i="1" dirty="0" err="1" smtClean="0">
                <a:sym typeface="Wingdings"/>
              </a:rPr>
              <a:t>artdaq</a:t>
            </a:r>
            <a:r>
              <a:rPr lang="en-US" dirty="0" smtClean="0">
                <a:sym typeface="Wingdings"/>
              </a:rPr>
              <a:t> provides simple metric manager plugins to allow display of built-in and custom monitoring metrics</a:t>
            </a:r>
          </a:p>
          <a:p>
            <a:pPr lvl="1"/>
            <a:r>
              <a:rPr lang="en-US" dirty="0" smtClean="0">
                <a:sym typeface="Wingdings"/>
              </a:rPr>
              <a:t>Monitoring metrics easily defined in DAQ software code</a:t>
            </a:r>
          </a:p>
          <a:p>
            <a:pPr lvl="1"/>
            <a:r>
              <a:rPr lang="en-US" dirty="0" smtClean="0">
                <a:sym typeface="Wingdings"/>
              </a:rPr>
              <a:t>Plugins exist for ganglia, graphite, text files, EPICS</a:t>
            </a:r>
          </a:p>
          <a:p>
            <a:pPr lvl="1"/>
            <a:r>
              <a:rPr lang="en-US" dirty="0" smtClean="0">
                <a:sym typeface="Wingdings"/>
              </a:rPr>
              <a:t>Can run multiple monitoring plugins at same time</a:t>
            </a:r>
          </a:p>
          <a:p>
            <a:r>
              <a:rPr lang="en-US" dirty="0" smtClean="0">
                <a:sym typeface="Wingdings"/>
              </a:rPr>
              <a:t>Interface plan</a:t>
            </a:r>
          </a:p>
          <a:p>
            <a:pPr lvl="1"/>
            <a:r>
              <a:rPr lang="en-US" dirty="0" smtClean="0">
                <a:sym typeface="Wingdings"/>
              </a:rPr>
              <a:t>Both DIM and </a:t>
            </a:r>
            <a:r>
              <a:rPr lang="en-US" dirty="0" err="1" smtClean="0">
                <a:sym typeface="Wingdings"/>
              </a:rPr>
              <a:t>WinCC</a:t>
            </a:r>
            <a:r>
              <a:rPr lang="en-US" dirty="0" smtClean="0">
                <a:sym typeface="Wingdings"/>
              </a:rPr>
              <a:t>-OA have C++ APIs, so plugins can exist for both</a:t>
            </a:r>
          </a:p>
          <a:p>
            <a:pPr lvl="2"/>
            <a:r>
              <a:rPr lang="en-US" dirty="0" smtClean="0">
                <a:sym typeface="Wingdings"/>
              </a:rPr>
              <a:t>Choice of DIM would imply then interfacing DIM servers to JCOP</a:t>
            </a:r>
          </a:p>
          <a:p>
            <a:pPr lvl="1"/>
            <a:r>
              <a:rPr lang="en-US" dirty="0" smtClean="0">
                <a:sym typeface="Wingdings"/>
              </a:rPr>
              <a:t>Likely start with plugin for DIM server (looks more fault-tolerant on </a:t>
            </a:r>
            <a:r>
              <a:rPr lang="en-US" i="1" dirty="0" err="1" smtClean="0">
                <a:sym typeface="Wingdings"/>
              </a:rPr>
              <a:t>artdaq</a:t>
            </a:r>
            <a:r>
              <a:rPr lang="en-US" dirty="0" smtClean="0">
                <a:sym typeface="Wingdings"/>
              </a:rPr>
              <a:t> side)</a:t>
            </a:r>
          </a:p>
          <a:p>
            <a:pPr lvl="2"/>
            <a:r>
              <a:rPr lang="en-US" dirty="0" smtClean="0">
                <a:sym typeface="Wingdings"/>
              </a:rPr>
              <a:t>Then create data point elements in JCOP for describing DAQ monitoring metrics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6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JCOP at NA62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1439694"/>
            <a:ext cx="8181035" cy="45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Logging utilities exist in </a:t>
            </a:r>
            <a:r>
              <a:rPr lang="en-US" dirty="0" err="1" smtClean="0"/>
              <a:t>artdaq</a:t>
            </a:r>
            <a:endParaRPr lang="en-US" dirty="0" smtClean="0"/>
          </a:p>
          <a:p>
            <a:pPr lvl="1"/>
            <a:r>
              <a:rPr lang="en-US" dirty="0" smtClean="0"/>
              <a:t>TRACE debugging tool, with message type markers and accurate time-stamps per “</a:t>
            </a:r>
            <a:r>
              <a:rPr lang="en-US" dirty="0" err="1" smtClean="0"/>
              <a:t>printf</a:t>
            </a:r>
            <a:r>
              <a:rPr lang="en-US" dirty="0" smtClean="0"/>
              <a:t>”-type statement</a:t>
            </a:r>
          </a:p>
          <a:p>
            <a:pPr lvl="1"/>
            <a:r>
              <a:rPr lang="en-US" dirty="0" smtClean="0"/>
              <a:t>Message facility, with configurable message filtering/routing and message severity levels</a:t>
            </a:r>
          </a:p>
          <a:p>
            <a:r>
              <a:rPr lang="en-US" dirty="0" smtClean="0"/>
              <a:t>Plan to use “Elastic Stack” products to store, search, and visualize log messages</a:t>
            </a:r>
          </a:p>
          <a:p>
            <a:pPr lvl="1"/>
            <a:r>
              <a:rPr lang="en-US" dirty="0" smtClean="0"/>
              <a:t>In use at CERN, with hooks to JCOP</a:t>
            </a:r>
          </a:p>
          <a:p>
            <a:pPr lvl="1"/>
            <a:r>
              <a:rPr lang="en-US" dirty="0" smtClean="0"/>
              <a:t>Allow for customizable queries/searches across log files</a:t>
            </a:r>
          </a:p>
          <a:p>
            <a:pPr lvl="1"/>
            <a:r>
              <a:rPr lang="en-US" dirty="0" smtClean="0"/>
              <a:t>Customizable visualization, with different types of data representations and support for time-series metrics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2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sym typeface="Wingdings"/>
              </a:rPr>
              <a:t>artdaq</a:t>
            </a:r>
            <a:r>
              <a:rPr lang="en-US" dirty="0" smtClean="0">
                <a:sym typeface="Wingdings"/>
              </a:rPr>
              <a:t> configurations consist of three main parts</a:t>
            </a:r>
          </a:p>
          <a:p>
            <a:pPr lvl="1"/>
            <a:r>
              <a:rPr lang="en-US" dirty="0" smtClean="0">
                <a:sym typeface="Wingdings"/>
              </a:rPr>
              <a:t>Architecture configuration</a:t>
            </a:r>
          </a:p>
          <a:p>
            <a:pPr lvl="2"/>
            <a:r>
              <a:rPr lang="en-US" dirty="0" smtClean="0">
                <a:sym typeface="Wingdings"/>
              </a:rPr>
              <a:t>How many nodes, where, doing what?</a:t>
            </a:r>
          </a:p>
          <a:p>
            <a:pPr lvl="1"/>
            <a:r>
              <a:rPr lang="en-US" dirty="0" smtClean="0">
                <a:sym typeface="Wingdings"/>
              </a:rPr>
              <a:t>Core software configuration</a:t>
            </a:r>
          </a:p>
          <a:p>
            <a:pPr lvl="2"/>
            <a:r>
              <a:rPr lang="en-US" dirty="0" smtClean="0">
                <a:sym typeface="Wingdings"/>
              </a:rPr>
              <a:t>Core configuration for the </a:t>
            </a:r>
            <a:r>
              <a:rPr lang="en-US" dirty="0" err="1" smtClean="0">
                <a:sym typeface="Wingdings"/>
              </a:rPr>
              <a:t>BoardReaders</a:t>
            </a:r>
            <a:r>
              <a:rPr lang="en-US" dirty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EventBuilders</a:t>
            </a:r>
            <a:r>
              <a:rPr lang="en-US" dirty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Aggregators, and online monitoring process</a:t>
            </a:r>
          </a:p>
          <a:p>
            <a:pPr lvl="3"/>
            <a:r>
              <a:rPr lang="en-US" dirty="0" smtClean="0">
                <a:sym typeface="Wingdings"/>
              </a:rPr>
              <a:t>Not dependent on experiment-specific hardware interfaces</a:t>
            </a:r>
          </a:p>
          <a:p>
            <a:pPr lvl="1"/>
            <a:r>
              <a:rPr lang="en-US" dirty="0" smtClean="0">
                <a:sym typeface="Wingdings"/>
              </a:rPr>
              <a:t>“hardware” configuration</a:t>
            </a:r>
          </a:p>
          <a:p>
            <a:pPr lvl="2"/>
            <a:r>
              <a:rPr lang="en-US" dirty="0" smtClean="0">
                <a:sym typeface="Wingdings"/>
              </a:rPr>
              <a:t>Configuration of the fragment generator processes that interface to hardware</a:t>
            </a:r>
          </a:p>
          <a:p>
            <a:r>
              <a:rPr lang="en-US" dirty="0" smtClean="0">
                <a:sym typeface="Wingdings"/>
              </a:rPr>
              <a:t>Current uses</a:t>
            </a:r>
          </a:p>
          <a:p>
            <a:pPr lvl="1"/>
            <a:r>
              <a:rPr lang="en-US" dirty="0" smtClean="0">
                <a:sym typeface="Wingdings"/>
              </a:rPr>
              <a:t>Architecture configuration used at process launch time (</a:t>
            </a:r>
            <a:r>
              <a:rPr lang="en-US" dirty="0" err="1" smtClean="0">
                <a:sym typeface="Wingdings"/>
              </a:rPr>
              <a:t>mpirun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Software and hardware configurations combined in </a:t>
            </a:r>
            <a:r>
              <a:rPr lang="en-US" dirty="0" err="1" smtClean="0">
                <a:sym typeface="Wingdings"/>
              </a:rPr>
              <a:t>FHiCL</a:t>
            </a:r>
            <a:r>
              <a:rPr lang="en-US" dirty="0" smtClean="0">
                <a:sym typeface="Wingdings"/>
              </a:rPr>
              <a:t> configuration source (one per process)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artdaq</a:t>
            </a:r>
            <a:r>
              <a:rPr lang="en-US" dirty="0" smtClean="0"/>
              <a:t> team developing a common configuration management tool</a:t>
            </a:r>
          </a:p>
          <a:p>
            <a:pPr lvl="1"/>
            <a:r>
              <a:rPr lang="en-US" dirty="0" smtClean="0"/>
              <a:t>MongoDB and file-system-based options for storing </a:t>
            </a:r>
            <a:r>
              <a:rPr lang="en-US" dirty="0" err="1" smtClean="0"/>
              <a:t>FHiCL</a:t>
            </a:r>
            <a:r>
              <a:rPr lang="en-US" dirty="0" smtClean="0"/>
              <a:t> configurations</a:t>
            </a:r>
          </a:p>
          <a:p>
            <a:pPr lvl="2"/>
            <a:r>
              <a:rPr lang="en-US" dirty="0" smtClean="0"/>
              <a:t>Schema-less </a:t>
            </a:r>
            <a:r>
              <a:rPr lang="en-US" dirty="0" smtClean="0">
                <a:sym typeface="Wingdings"/>
              </a:rPr>
              <a:t> very flexible/easy to change</a:t>
            </a:r>
          </a:p>
          <a:p>
            <a:pPr lvl="1"/>
            <a:r>
              <a:rPr lang="en-US" dirty="0" smtClean="0">
                <a:sym typeface="Wingdings"/>
              </a:rPr>
              <a:t>Simple interfaces for uploading, downloading, and changing interfaces</a:t>
            </a:r>
          </a:p>
          <a:p>
            <a:pPr lvl="2"/>
            <a:r>
              <a:rPr lang="en-US" dirty="0" smtClean="0">
                <a:sym typeface="Wingdings"/>
              </a:rPr>
              <a:t>Including graphical interface for changing single values</a:t>
            </a:r>
          </a:p>
          <a:p>
            <a:pPr lvl="1"/>
            <a:r>
              <a:rPr lang="en-US" dirty="0" smtClean="0">
                <a:sym typeface="Wingdings"/>
              </a:rPr>
              <a:t>History stored in the database, and full configuration </a:t>
            </a:r>
            <a:r>
              <a:rPr lang="en-US" dirty="0" err="1" smtClean="0">
                <a:sym typeface="Wingdings"/>
              </a:rPr>
              <a:t>FHiCL</a:t>
            </a:r>
            <a:r>
              <a:rPr lang="en-US" dirty="0" smtClean="0">
                <a:sym typeface="Wingdings"/>
              </a:rPr>
              <a:t> available in final data files</a:t>
            </a:r>
          </a:p>
          <a:p>
            <a:pPr lvl="2"/>
            <a:r>
              <a:rPr lang="en-US" i="1" dirty="0" smtClean="0">
                <a:sym typeface="Wingdings"/>
              </a:rPr>
              <a:t>art</a:t>
            </a:r>
            <a:r>
              <a:rPr lang="en-US" dirty="0" smtClean="0">
                <a:sym typeface="Wingdings"/>
              </a:rPr>
              <a:t> utilities allow storing of all </a:t>
            </a:r>
            <a:r>
              <a:rPr lang="en-US" dirty="0" err="1" smtClean="0">
                <a:sym typeface="Wingdings"/>
              </a:rPr>
              <a:t>FHiCL</a:t>
            </a:r>
            <a:r>
              <a:rPr lang="en-US" dirty="0" smtClean="0">
                <a:sym typeface="Wingdings"/>
              </a:rPr>
              <a:t> configurations throughout file history, so piggy-backing on that</a:t>
            </a:r>
          </a:p>
          <a:p>
            <a:r>
              <a:rPr lang="en-US" dirty="0" smtClean="0">
                <a:sym typeface="Wingdings"/>
              </a:rPr>
              <a:t>Will need to work out detailed interface to JCOP</a:t>
            </a:r>
          </a:p>
          <a:p>
            <a:pPr lvl="1"/>
            <a:r>
              <a:rPr lang="en-US" dirty="0" smtClean="0">
                <a:sym typeface="Wingdings"/>
              </a:rPr>
              <a:t>Simplest method through same mechanisms as the run control, and maintain standalone configuration management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artdaq</a:t>
            </a:r>
            <a:r>
              <a:rPr lang="en-US" dirty="0" smtClean="0"/>
              <a:t> Configuration Editor (beta)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5"/>
          <a:stretch/>
        </p:blipFill>
        <p:spPr>
          <a:xfrm>
            <a:off x="454026" y="1109620"/>
            <a:ext cx="8229600" cy="51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Component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 control/operational monitoring</a:t>
            </a:r>
          </a:p>
          <a:p>
            <a:pPr lvl="1"/>
            <a:r>
              <a:rPr lang="en-GB" dirty="0" smtClean="0"/>
              <a:t>Initial DIM server to </a:t>
            </a:r>
            <a:r>
              <a:rPr lang="en-GB" dirty="0" err="1" smtClean="0"/>
              <a:t>DAQInterface</a:t>
            </a:r>
            <a:r>
              <a:rPr lang="en-GB" dirty="0" smtClean="0"/>
              <a:t> and connection to JCOP system for process status and management in November </a:t>
            </a:r>
            <a:r>
              <a:rPr lang="en-GB" dirty="0" smtClean="0"/>
              <a:t>2016</a:t>
            </a:r>
            <a:endParaRPr lang="en-GB" dirty="0" smtClean="0"/>
          </a:p>
          <a:p>
            <a:pPr lvl="1"/>
            <a:r>
              <a:rPr lang="en-GB" dirty="0" smtClean="0"/>
              <a:t>Metric plugin to </a:t>
            </a:r>
            <a:r>
              <a:rPr lang="en-GB" i="1" dirty="0" err="1" smtClean="0"/>
              <a:t>artdaq</a:t>
            </a:r>
            <a:r>
              <a:rPr lang="en-GB" dirty="0" smtClean="0"/>
              <a:t> monitoring metrics in December </a:t>
            </a:r>
            <a:r>
              <a:rPr lang="en-GB" dirty="0" smtClean="0"/>
              <a:t>2016</a:t>
            </a:r>
            <a:endParaRPr lang="en-GB" dirty="0"/>
          </a:p>
          <a:p>
            <a:r>
              <a:rPr lang="en-GB" dirty="0" smtClean="0"/>
              <a:t>Configuration management </a:t>
            </a:r>
          </a:p>
          <a:p>
            <a:pPr lvl="1"/>
            <a:r>
              <a:rPr lang="en-GB" dirty="0" smtClean="0"/>
              <a:t>Initial testing versions exist and undergoing final refinement</a:t>
            </a:r>
          </a:p>
          <a:p>
            <a:pPr lvl="1"/>
            <a:r>
              <a:rPr lang="en-GB" dirty="0" smtClean="0"/>
              <a:t>Components expected to all be ready January 2017</a:t>
            </a:r>
          </a:p>
          <a:p>
            <a:r>
              <a:rPr lang="en-GB" dirty="0" smtClean="0"/>
              <a:t>Testing plan: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integrated system on </a:t>
            </a:r>
            <a:r>
              <a:rPr lang="en-GB" i="1" dirty="0" err="1"/>
              <a:t>artdaq</a:t>
            </a:r>
            <a:r>
              <a:rPr lang="en-GB" dirty="0"/>
              <a:t> demo project, and then translate tools to </a:t>
            </a:r>
            <a:r>
              <a:rPr lang="en-GB" dirty="0" err="1"/>
              <a:t>protodune</a:t>
            </a:r>
            <a:r>
              <a:rPr lang="en-GB" dirty="0"/>
              <a:t> DAQ as they are in final </a:t>
            </a:r>
            <a:r>
              <a:rPr lang="en-GB" dirty="0" smtClean="0"/>
              <a:t>form</a:t>
            </a:r>
          </a:p>
          <a:p>
            <a:pPr lvl="1"/>
            <a:r>
              <a:rPr lang="en-GB" dirty="0" smtClean="0"/>
              <a:t>Expect </a:t>
            </a:r>
            <a:r>
              <a:rPr lang="en-GB" i="1" dirty="0" err="1" smtClean="0"/>
              <a:t>artdaq</a:t>
            </a:r>
            <a:r>
              <a:rPr lang="en-GB" dirty="0" smtClean="0"/>
              <a:t> demo demonstrator with JCOP and configuration management finalized in February 2017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Immediate/urgent needs during commissioning to “get something working” lead to incoherent operation plan</a:t>
            </a:r>
          </a:p>
          <a:p>
            <a:pPr lvl="1"/>
            <a:r>
              <a:rPr lang="en-GB" dirty="0" smtClean="0"/>
              <a:t>Always a risk for downstream software components</a:t>
            </a:r>
          </a:p>
          <a:p>
            <a:pPr lvl="1"/>
            <a:r>
              <a:rPr lang="en-GB" dirty="0" smtClean="0"/>
              <a:t>Mitigating by…</a:t>
            </a:r>
          </a:p>
          <a:p>
            <a:pPr lvl="2"/>
            <a:r>
              <a:rPr lang="en-GB" dirty="0"/>
              <a:t>R</a:t>
            </a:r>
            <a:r>
              <a:rPr lang="en-GB" dirty="0" smtClean="0"/>
              <a:t>elying on solid, developed, scalable, flexible frameworks</a:t>
            </a:r>
          </a:p>
          <a:p>
            <a:pPr lvl="2"/>
            <a:r>
              <a:rPr lang="en-GB" dirty="0" smtClean="0"/>
              <a:t>Establishing system control/monitoring design with clear interfaces</a:t>
            </a:r>
          </a:p>
          <a:p>
            <a:pPr lvl="3"/>
            <a:r>
              <a:rPr lang="en-GB" dirty="0" smtClean="0"/>
              <a:t>Delivering working test system as template/guide for further development</a:t>
            </a:r>
          </a:p>
          <a:p>
            <a:pPr lvl="2"/>
            <a:r>
              <a:rPr lang="en-GB" dirty="0" smtClean="0"/>
              <a:t>Maintaining good communication across DAQ groups on needs and integration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Have designs in place for run control, operational monitoring, and configuration</a:t>
            </a:r>
          </a:p>
          <a:p>
            <a:pPr lvl="1"/>
            <a:r>
              <a:rPr lang="en-GB" dirty="0" smtClean="0"/>
              <a:t>Exploiting many existing elements of </a:t>
            </a:r>
            <a:r>
              <a:rPr lang="en-GB" i="1" dirty="0" err="1" smtClean="0"/>
              <a:t>artdaq</a:t>
            </a:r>
            <a:r>
              <a:rPr lang="en-GB" dirty="0" smtClean="0"/>
              <a:t> system</a:t>
            </a:r>
          </a:p>
          <a:p>
            <a:pPr lvl="1"/>
            <a:r>
              <a:rPr lang="en-GB" dirty="0" smtClean="0"/>
              <a:t>Where we need something new or different…</a:t>
            </a:r>
          </a:p>
          <a:p>
            <a:pPr lvl="2"/>
            <a:r>
              <a:rPr lang="en-GB" dirty="0" smtClean="0"/>
              <a:t>Leveraging experience from 35-ton and other experiments to inform design</a:t>
            </a:r>
          </a:p>
          <a:p>
            <a:pPr lvl="2"/>
            <a:r>
              <a:rPr lang="en-GB" dirty="0" smtClean="0"/>
              <a:t>Leveraging CERN tools, resources, and support</a:t>
            </a:r>
          </a:p>
          <a:p>
            <a:r>
              <a:rPr lang="en-GB" dirty="0" smtClean="0"/>
              <a:t>Designs will meet requirements/needs of </a:t>
            </a:r>
            <a:r>
              <a:rPr lang="en-GB" dirty="0" err="1" smtClean="0"/>
              <a:t>ProtoDUNE</a:t>
            </a:r>
            <a:r>
              <a:rPr lang="en-GB" dirty="0" smtClean="0"/>
              <a:t> for full-featured run control, monitoring, and configuration tools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9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Introduction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Run control</a:t>
            </a:r>
          </a:p>
          <a:p>
            <a:pPr lvl="1"/>
            <a:r>
              <a:rPr lang="en-GB" dirty="0" smtClean="0"/>
              <a:t>Suite of software managing the state of DAQ</a:t>
            </a:r>
          </a:p>
          <a:p>
            <a:pPr lvl="1"/>
            <a:r>
              <a:rPr lang="en-GB" dirty="0" smtClean="0"/>
              <a:t>Interface between shifters/operators and DAQ</a:t>
            </a:r>
          </a:p>
          <a:p>
            <a:r>
              <a:rPr lang="en-GB" dirty="0" smtClean="0"/>
              <a:t>Operational monitoring</a:t>
            </a:r>
          </a:p>
          <a:p>
            <a:pPr lvl="1"/>
            <a:r>
              <a:rPr lang="en-GB" dirty="0" smtClean="0"/>
              <a:t>Monitoring of the state of DAQ processes and data flow to ensure smooth operation of the DAQ</a:t>
            </a:r>
          </a:p>
          <a:p>
            <a:pPr lvl="2"/>
            <a:r>
              <a:rPr lang="en-GB" dirty="0" smtClean="0"/>
              <a:t>DAQ process monitoring (what is running? in what state?)</a:t>
            </a:r>
          </a:p>
          <a:p>
            <a:pPr lvl="2"/>
            <a:r>
              <a:rPr lang="en-GB" dirty="0" smtClean="0"/>
              <a:t>DAQ node monitoring (are the nodes healthy? disk usage? </a:t>
            </a:r>
            <a:r>
              <a:rPr lang="en-GB" dirty="0" err="1"/>
              <a:t>c</a:t>
            </a:r>
            <a:r>
              <a:rPr lang="en-GB" dirty="0" err="1" smtClean="0"/>
              <a:t>pu</a:t>
            </a:r>
            <a:r>
              <a:rPr lang="en-GB" dirty="0" smtClean="0"/>
              <a:t> load?)</a:t>
            </a:r>
          </a:p>
          <a:p>
            <a:pPr lvl="2"/>
            <a:r>
              <a:rPr lang="en-GB" dirty="0" smtClean="0"/>
              <a:t>DAQ data flow monitoring (how much data from each node? buffer occupancies?)</a:t>
            </a:r>
          </a:p>
          <a:p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Storage of DAQ configuration for online and offline use</a:t>
            </a:r>
          </a:p>
          <a:p>
            <a:pPr lvl="1"/>
            <a:r>
              <a:rPr lang="en-GB" dirty="0" smtClean="0"/>
              <a:t>Interfaces for updating/creating new configurations</a:t>
            </a:r>
          </a:p>
          <a:p>
            <a:pPr lvl="1"/>
            <a:r>
              <a:rPr lang="en-GB" dirty="0" smtClean="0"/>
              <a:t>Interfaces to run control for choosing and passing configurations to DAQ components</a:t>
            </a:r>
          </a:p>
          <a:p>
            <a:pPr lvl="1"/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detour: what is a run?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define a run </a:t>
            </a:r>
            <a:r>
              <a:rPr lang="en-US" dirty="0"/>
              <a:t>a</a:t>
            </a:r>
            <a:r>
              <a:rPr lang="en-US" dirty="0" smtClean="0"/>
              <a:t>s a period of contiguous data-taking from detector components in a static configuration state</a:t>
            </a:r>
          </a:p>
          <a:p>
            <a:pPr lvl="1"/>
            <a:r>
              <a:rPr lang="en-US" dirty="0" smtClean="0"/>
              <a:t>Change of detector configuration </a:t>
            </a:r>
            <a:r>
              <a:rPr lang="en-US" dirty="0" smtClean="0">
                <a:sym typeface="Wingdings"/>
              </a:rPr>
              <a:t> change of run</a:t>
            </a:r>
          </a:p>
          <a:p>
            <a:pPr lvl="1"/>
            <a:r>
              <a:rPr lang="en-US" dirty="0" smtClean="0">
                <a:sym typeface="Wingdings"/>
              </a:rPr>
              <a:t>A run history database will provide basic information on runs taken</a:t>
            </a:r>
          </a:p>
          <a:p>
            <a:pPr lvl="2"/>
            <a:r>
              <a:rPr lang="en-US" dirty="0" smtClean="0">
                <a:sym typeface="Wingdings"/>
              </a:rPr>
              <a:t>Start/end times, configuration ID/name used, run type, </a:t>
            </a:r>
            <a:r>
              <a:rPr lang="en-US" dirty="0" err="1" smtClean="0">
                <a:sym typeface="Wingdings"/>
              </a:rPr>
              <a:t>etc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Detector state/conditions can change during run</a:t>
            </a:r>
          </a:p>
          <a:p>
            <a:pPr lvl="2"/>
            <a:r>
              <a:rPr lang="en-US" dirty="0" smtClean="0">
                <a:sym typeface="Wingdings"/>
              </a:rPr>
              <a:t>Operational monitoring / slow monitoring</a:t>
            </a:r>
          </a:p>
          <a:p>
            <a:r>
              <a:rPr lang="en-US" dirty="0" smtClean="0">
                <a:sym typeface="Wingdings"/>
              </a:rPr>
              <a:t>An event is the total collected data from a contiguous period of time during an individual run</a:t>
            </a:r>
          </a:p>
          <a:p>
            <a:pPr lvl="1"/>
            <a:r>
              <a:rPr lang="en-US" dirty="0" smtClean="0">
                <a:sym typeface="Wingdings"/>
              </a:rPr>
              <a:t>For </a:t>
            </a:r>
            <a:r>
              <a:rPr lang="en-US" dirty="0" err="1" smtClean="0">
                <a:sym typeface="Wingdings"/>
              </a:rPr>
              <a:t>ProtoDUNE</a:t>
            </a:r>
            <a:r>
              <a:rPr lang="en-US" dirty="0" smtClean="0">
                <a:sym typeface="Wingdings"/>
              </a:rPr>
              <a:t>, usually defined by some triggered readout</a:t>
            </a:r>
          </a:p>
          <a:p>
            <a:pPr lvl="1"/>
            <a:r>
              <a:rPr lang="en-US" dirty="0" smtClean="0">
                <a:sym typeface="Wingdings"/>
              </a:rPr>
              <a:t>Each event has a unique identifier</a:t>
            </a:r>
          </a:p>
          <a:p>
            <a:pPr lvl="2"/>
            <a:r>
              <a:rPr lang="en-US" dirty="0" smtClean="0">
                <a:sym typeface="Wingdings"/>
              </a:rPr>
              <a:t>Run number and event number (with optional </a:t>
            </a:r>
            <a:r>
              <a:rPr lang="en-US" dirty="0" err="1" smtClean="0">
                <a:sym typeface="Wingdings"/>
              </a:rPr>
              <a:t>subrun</a:t>
            </a:r>
            <a:r>
              <a:rPr lang="en-US" dirty="0" smtClean="0">
                <a:sym typeface="Wingdings"/>
              </a:rPr>
              <a:t> number)</a:t>
            </a:r>
          </a:p>
          <a:p>
            <a:pPr lvl="1"/>
            <a:r>
              <a:rPr lang="en-US" dirty="0" smtClean="0">
                <a:sym typeface="Wingdings"/>
              </a:rPr>
              <a:t>Each event has a unique “start” or “triggered”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5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Requirements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Provide clean interface between shifter control and existing DAQ control infrastructure</a:t>
            </a:r>
          </a:p>
          <a:p>
            <a:pPr lvl="1"/>
            <a:r>
              <a:rPr lang="en-GB" dirty="0" smtClean="0"/>
              <a:t>Integrated run control not currently provided with </a:t>
            </a:r>
            <a:r>
              <a:rPr lang="en-GB" i="1" dirty="0" err="1" smtClean="0"/>
              <a:t>artdaq</a:t>
            </a:r>
            <a:r>
              <a:rPr lang="en-GB" dirty="0" smtClean="0"/>
              <a:t>, but procedure for process management and control message passing exists</a:t>
            </a:r>
          </a:p>
          <a:p>
            <a:r>
              <a:rPr lang="en-GB" dirty="0" smtClean="0"/>
              <a:t>Integrate DAQ operational monitoring with monitoring of other hardware components</a:t>
            </a:r>
          </a:p>
          <a:p>
            <a:pPr lvl="1"/>
            <a:r>
              <a:rPr lang="en-GB" dirty="0" smtClean="0"/>
              <a:t>Centralized monitoring </a:t>
            </a:r>
            <a:r>
              <a:rPr lang="en-GB" dirty="0" smtClean="0">
                <a:sym typeface="Wingdings"/>
              </a:rPr>
              <a:t> simpler operation and easier debugging</a:t>
            </a:r>
          </a:p>
          <a:p>
            <a:r>
              <a:rPr lang="en-GB" dirty="0" smtClean="0">
                <a:sym typeface="Wingdings"/>
              </a:rPr>
              <a:t>Ability to alarm on DAQ status and internal data flow status</a:t>
            </a:r>
          </a:p>
          <a:p>
            <a:pPr lvl="1"/>
            <a:r>
              <a:rPr lang="en-GB" dirty="0" smtClean="0">
                <a:sym typeface="Wingdings"/>
              </a:rPr>
              <a:t>Interfaces for customized DAQ monitoring metrics</a:t>
            </a:r>
          </a:p>
          <a:p>
            <a:r>
              <a:rPr lang="en-GB" dirty="0" smtClean="0">
                <a:sym typeface="Wingdings"/>
              </a:rPr>
              <a:t>Easy to maintain and modify configurations</a:t>
            </a:r>
          </a:p>
          <a:p>
            <a:pPr lvl="1"/>
            <a:r>
              <a:rPr lang="en-GB" dirty="0" smtClean="0">
                <a:sym typeface="Wingdings"/>
              </a:rPr>
              <a:t>Flexibility for new configuration parameters</a:t>
            </a:r>
          </a:p>
          <a:p>
            <a:r>
              <a:rPr lang="en-GB" dirty="0" smtClean="0">
                <a:sym typeface="Wingdings"/>
              </a:rPr>
              <a:t>Configuration parameters fully accessible for offline reconstruction</a:t>
            </a:r>
          </a:p>
          <a:p>
            <a:pPr lvl="1"/>
            <a:r>
              <a:rPr lang="en-GB" dirty="0" smtClean="0">
                <a:sym typeface="Wingdings"/>
              </a:rPr>
              <a:t>And maintained over expected lifetime of data</a:t>
            </a: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i="1" dirty="0" err="1" smtClean="0"/>
              <a:t>artdaq</a:t>
            </a:r>
            <a:r>
              <a:rPr lang="en-GB" sz="4400" dirty="0" smtClean="0"/>
              <a:t> State Machine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35421" y="1381328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5421" y="2429468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5421" y="3547482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Configured/Ready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5421" y="4665496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30630" y="4665496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Paused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11412" y="4665496"/>
            <a:ext cx="1381328" cy="564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Stopped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21813" y="1381328"/>
            <a:ext cx="1381328" cy="564204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Terminated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" idx="2"/>
            <a:endCxn id="8" idx="0"/>
          </p:cNvCxnSpPr>
          <p:nvPr/>
        </p:nvCxnSpPr>
        <p:spPr>
          <a:xfrm>
            <a:off x="4426085" y="1945532"/>
            <a:ext cx="0" cy="48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>
            <a:off x="4426085" y="2993672"/>
            <a:ext cx="0" cy="55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426085" y="4111686"/>
            <a:ext cx="0" cy="553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2"/>
            <a:endCxn id="11" idx="2"/>
          </p:cNvCxnSpPr>
          <p:nvPr/>
        </p:nvCxnSpPr>
        <p:spPr>
          <a:xfrm rot="16200000" flipH="1">
            <a:off x="5523689" y="4132095"/>
            <a:ext cx="12700" cy="2195209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1" idx="0"/>
            <a:endCxn id="10" idx="3"/>
          </p:cNvCxnSpPr>
          <p:nvPr/>
        </p:nvCxnSpPr>
        <p:spPr>
          <a:xfrm rot="16200000" flipH="1" flipV="1">
            <a:off x="5727971" y="4054274"/>
            <a:ext cx="282102" cy="1504545"/>
          </a:xfrm>
          <a:prstGeom prst="bentConnector4">
            <a:avLst>
              <a:gd name="adj1" fmla="val -81035"/>
              <a:gd name="adj2" fmla="val 7295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1"/>
            <a:endCxn id="12" idx="3"/>
          </p:cNvCxnSpPr>
          <p:nvPr/>
        </p:nvCxnSpPr>
        <p:spPr>
          <a:xfrm rot="10800000">
            <a:off x="2992741" y="4947598"/>
            <a:ext cx="742681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2" idx="0"/>
            <a:endCxn id="9" idx="1"/>
          </p:cNvCxnSpPr>
          <p:nvPr/>
        </p:nvCxnSpPr>
        <p:spPr>
          <a:xfrm rot="5400000" flipH="1" flipV="1">
            <a:off x="2600792" y="3530868"/>
            <a:ext cx="835912" cy="143334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9" idx="2"/>
            <a:endCxn id="9" idx="3"/>
          </p:cNvCxnSpPr>
          <p:nvPr/>
        </p:nvCxnSpPr>
        <p:spPr>
          <a:xfrm rot="5400000" flipH="1" flipV="1">
            <a:off x="4630366" y="3625303"/>
            <a:ext cx="282102" cy="690664"/>
          </a:xfrm>
          <a:prstGeom prst="bentConnector4">
            <a:avLst>
              <a:gd name="adj1" fmla="val -81035"/>
              <a:gd name="adj2" fmla="val 133099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8" idx="3"/>
          </p:cNvCxnSpPr>
          <p:nvPr/>
        </p:nvCxnSpPr>
        <p:spPr>
          <a:xfrm rot="5400000" flipH="1" flipV="1">
            <a:off x="4532477" y="2950510"/>
            <a:ext cx="823212" cy="345332"/>
          </a:xfrm>
          <a:prstGeom prst="bentConnector4">
            <a:avLst>
              <a:gd name="adj1" fmla="val 32866"/>
              <a:gd name="adj2" fmla="val 16619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2" idx="3"/>
          </p:cNvCxnSpPr>
          <p:nvPr/>
        </p:nvCxnSpPr>
        <p:spPr>
          <a:xfrm rot="5400000" flipH="1" flipV="1">
            <a:off x="4561064" y="1873783"/>
            <a:ext cx="766038" cy="345332"/>
          </a:xfrm>
          <a:prstGeom prst="bentConnector4">
            <a:avLst>
              <a:gd name="adj1" fmla="val 31587"/>
              <a:gd name="adj2" fmla="val 16619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478621" y="2069544"/>
            <a:ext cx="933856" cy="1284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artdaq</a:t>
            </a:r>
            <a:r>
              <a:rPr lang="en-US" dirty="0" smtClean="0"/>
              <a:t> Control Processes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started using custom/simple Process Management Tool (PMT)</a:t>
            </a:r>
          </a:p>
          <a:p>
            <a:pPr lvl="1"/>
            <a:r>
              <a:rPr lang="en-US" dirty="0" smtClean="0"/>
              <a:t>Currently started via MPI as MPI ranks used for data transfer pathway</a:t>
            </a:r>
          </a:p>
          <a:p>
            <a:pPr lvl="1"/>
            <a:r>
              <a:rPr lang="en-US" dirty="0" smtClean="0"/>
              <a:t>Upcoming modifications: socket-based data transfer</a:t>
            </a:r>
          </a:p>
          <a:p>
            <a:pPr lvl="2"/>
            <a:r>
              <a:rPr lang="en-US" dirty="0" smtClean="0"/>
              <a:t>More flexibility in how to start processes in PMT</a:t>
            </a:r>
          </a:p>
          <a:p>
            <a:r>
              <a:rPr lang="en-US" dirty="0" smtClean="0"/>
              <a:t>XML-RPC commands used for communication to DAQ processes</a:t>
            </a:r>
          </a:p>
          <a:p>
            <a:pPr lvl="1"/>
            <a:r>
              <a:rPr lang="en-US" dirty="0" smtClean="0"/>
              <a:t>Check status, and pass through state transitions</a:t>
            </a:r>
          </a:p>
          <a:p>
            <a:r>
              <a:rPr lang="en-US" dirty="0" smtClean="0"/>
              <a:t>Experiment-specific long-running interface programs have previously been used for calling these processes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DAQInterface</a:t>
            </a:r>
            <a:r>
              <a:rPr lang="en-US" dirty="0" smtClean="0"/>
              <a:t> in 35-ton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0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Run control: JCOP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JCOP: Joint Controls Project</a:t>
            </a:r>
          </a:p>
          <a:p>
            <a:pPr lvl="1"/>
            <a:r>
              <a:rPr lang="en-GB" dirty="0" smtClean="0"/>
              <a:t>Grouping of representatives </a:t>
            </a:r>
            <a:r>
              <a:rPr lang="en-GB" smtClean="0"/>
              <a:t>from </a:t>
            </a:r>
            <a:r>
              <a:rPr lang="en-GB" smtClean="0"/>
              <a:t>CERN experiments</a:t>
            </a:r>
            <a:endParaRPr lang="en-GB" dirty="0" smtClean="0"/>
          </a:p>
          <a:p>
            <a:pPr lvl="1"/>
            <a:r>
              <a:rPr lang="en-GB" dirty="0" smtClean="0"/>
              <a:t>Developed framework of common software components for control systems</a:t>
            </a:r>
          </a:p>
          <a:p>
            <a:pPr lvl="2"/>
            <a:r>
              <a:rPr lang="en-GB" dirty="0" smtClean="0"/>
              <a:t>Hardware and software interfaces</a:t>
            </a:r>
          </a:p>
          <a:p>
            <a:pPr lvl="1"/>
            <a:r>
              <a:rPr lang="en-GB" dirty="0" smtClean="0"/>
              <a:t>Uses </a:t>
            </a:r>
            <a:r>
              <a:rPr lang="en-GB" dirty="0" err="1" smtClean="0"/>
              <a:t>WinCC</a:t>
            </a:r>
            <a:r>
              <a:rPr lang="en-GB" dirty="0" smtClean="0"/>
              <a:t>-OA for supervisory control and data acquisition</a:t>
            </a:r>
          </a:p>
          <a:p>
            <a:pPr lvl="2"/>
            <a:r>
              <a:rPr lang="en-GB" dirty="0" smtClean="0"/>
              <a:t>Control interfaces, custom data point elements, alarm capabilities, storage/archiving of controls data, and single event manager server subsystem managers</a:t>
            </a:r>
          </a:p>
          <a:p>
            <a:r>
              <a:rPr lang="en-GB" dirty="0" smtClean="0"/>
              <a:t>Well-developed and common system at CERN</a:t>
            </a:r>
          </a:p>
          <a:p>
            <a:pPr lvl="1"/>
            <a:r>
              <a:rPr lang="en-GB" dirty="0" smtClean="0"/>
              <a:t>Benefit from expertise/common tools from </a:t>
            </a:r>
            <a:r>
              <a:rPr lang="en-GB" dirty="0" smtClean="0"/>
              <a:t>many experiments</a:t>
            </a:r>
            <a:endParaRPr lang="en-GB" dirty="0" smtClean="0"/>
          </a:p>
          <a:p>
            <a:pPr lvl="1"/>
            <a:r>
              <a:rPr lang="en-GB" dirty="0" smtClean="0"/>
              <a:t>CERN support and expertise for JCOP </a:t>
            </a:r>
            <a:r>
              <a:rPr lang="en-GB" dirty="0" smtClean="0"/>
              <a:t>system</a:t>
            </a:r>
            <a:endParaRPr lang="en-GB" dirty="0" smtClean="0"/>
          </a:p>
          <a:p>
            <a:r>
              <a:rPr lang="en-GB" b="1" i="1" dirty="0" smtClean="0"/>
              <a:t>Decision to integrate DAQ into this system</a:t>
            </a:r>
          </a:p>
          <a:p>
            <a:pPr lvl="1"/>
            <a:r>
              <a:rPr lang="en-GB" dirty="0" smtClean="0"/>
              <a:t>Where the significant work now is ongoing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of DAQ to JCOP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Maintain existing </a:t>
            </a:r>
            <a:r>
              <a:rPr lang="en-US" i="1" dirty="0" err="1" smtClean="0"/>
              <a:t>artdaq</a:t>
            </a:r>
            <a:r>
              <a:rPr lang="en-US" dirty="0" smtClean="0"/>
              <a:t> infrastructure, but build interface layer to JCOP</a:t>
            </a:r>
          </a:p>
          <a:p>
            <a:r>
              <a:rPr lang="en-US" dirty="0" smtClean="0"/>
              <a:t>Consulting experts </a:t>
            </a:r>
            <a:r>
              <a:rPr lang="en-US" dirty="0" smtClean="0">
                <a:sym typeface="Wingdings"/>
              </a:rPr>
              <a:t> use CERN’s DIM (Distributed Information Management System) as interface protocol</a:t>
            </a:r>
          </a:p>
          <a:p>
            <a:pPr lvl="1"/>
            <a:r>
              <a:rPr lang="en-US" dirty="0" smtClean="0">
                <a:sym typeface="Wingdings"/>
              </a:rPr>
              <a:t>Simple server/client model</a:t>
            </a:r>
          </a:p>
          <a:p>
            <a:pPr lvl="1"/>
            <a:r>
              <a:rPr lang="en-US" dirty="0" smtClean="0">
                <a:sym typeface="Wingdings"/>
              </a:rPr>
              <a:t>Python and C++ APIs</a:t>
            </a:r>
          </a:p>
          <a:p>
            <a:pPr lvl="1"/>
            <a:r>
              <a:rPr lang="en-US" dirty="0" smtClean="0">
                <a:sym typeface="Wingdings"/>
              </a:rPr>
              <a:t>Interface from DIM to JCOP already developed (</a:t>
            </a:r>
            <a:r>
              <a:rPr lang="en-US" dirty="0" err="1" smtClean="0">
                <a:sym typeface="Wingdings"/>
              </a:rPr>
              <a:t>fwDIM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Interface plan</a:t>
            </a:r>
          </a:p>
          <a:p>
            <a:pPr lvl="1"/>
            <a:r>
              <a:rPr lang="en-US" dirty="0" smtClean="0">
                <a:sym typeface="Wingdings"/>
              </a:rPr>
              <a:t>Write parent control with DIM server</a:t>
            </a:r>
          </a:p>
          <a:p>
            <a:pPr lvl="1"/>
            <a:r>
              <a:rPr lang="en-US" dirty="0" smtClean="0">
                <a:sym typeface="Wingdings"/>
              </a:rPr>
              <a:t>Write DIM client to issue commands  PMT/XMLRPC</a:t>
            </a:r>
          </a:p>
          <a:p>
            <a:pPr lvl="1"/>
            <a:r>
              <a:rPr lang="en-US" dirty="0" smtClean="0">
                <a:sym typeface="Wingdings"/>
              </a:rPr>
              <a:t>Write DIM client to receive back DAQ state</a:t>
            </a:r>
          </a:p>
          <a:p>
            <a:pPr lvl="1"/>
            <a:r>
              <a:rPr lang="en-US" dirty="0" smtClean="0">
                <a:sym typeface="Wingdings"/>
              </a:rPr>
              <a:t>Integrate DIM client into JCOP</a:t>
            </a:r>
          </a:p>
          <a:p>
            <a:pPr lvl="2"/>
            <a:r>
              <a:rPr lang="en-US" dirty="0" smtClean="0">
                <a:sym typeface="Wingdings"/>
              </a:rPr>
              <a:t>Developing DAQ process data elements with necessary state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Helvetica"/>
                <a:cs typeface="Helvetica"/>
              </a:rPr>
              <a:t>3 Nov 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Wesley Ketchum | Run Ctrl, Op. Mon., &amp; Config.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6" y="1683156"/>
            <a:ext cx="7035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2048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90A36E8E-D057-8D42-B3FE-8B35603EDDCF}" vid="{3770D183-E771-164C-AC50-B5171426E02B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90A36E8E-D057-8D42-B3FE-8B35603EDDCF}" vid="{89958986-D925-F643-A3A8-34CC275A32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ProtoDUNE-DAQ-Design-Review</Template>
  <TotalTime>2187</TotalTime>
  <Words>1506</Words>
  <Application>Microsoft Macintosh PowerPoint</Application>
  <PresentationFormat>On-screen Show 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Geneva</vt:lpstr>
      <vt:lpstr>Helvetica</vt:lpstr>
      <vt:lpstr>Lucida Grande</vt:lpstr>
      <vt:lpstr>Wingdings</vt:lpstr>
      <vt:lpstr>Arial</vt:lpstr>
      <vt:lpstr>Dune Template_051215</vt:lpstr>
      <vt:lpstr>LBNF Content-Footer Theme</vt:lpstr>
      <vt:lpstr>Run Control, Operational Monitoring, and Configuration</vt:lpstr>
      <vt:lpstr>Introduction</vt:lpstr>
      <vt:lpstr>Quick detour: what is a run?</vt:lpstr>
      <vt:lpstr>Requirements</vt:lpstr>
      <vt:lpstr>artdaq State Machine</vt:lpstr>
      <vt:lpstr>artdaq Control Processes</vt:lpstr>
      <vt:lpstr>Run control: JCOP</vt:lpstr>
      <vt:lpstr>Interface of DAQ to JCOP</vt:lpstr>
      <vt:lpstr>Block diagram</vt:lpstr>
      <vt:lpstr>Operational monitoring in JCOP</vt:lpstr>
      <vt:lpstr>JCOP at NA62</vt:lpstr>
      <vt:lpstr>Process logging</vt:lpstr>
      <vt:lpstr>Configuration management</vt:lpstr>
      <vt:lpstr>Configuration Management Tool</vt:lpstr>
      <vt:lpstr>artdaq Configuration Editor (beta)</vt:lpstr>
      <vt:lpstr>Component testing</vt:lpstr>
      <vt:lpstr>Risks</vt:lpstr>
      <vt:lpstr>Conclusion</vt:lpstr>
      <vt:lpstr>Backup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Control, Operational Monitoring, and Configuration</dc:title>
  <dc:subject/>
  <dc:creator>wketchum@fnal.gov</dc:creator>
  <cp:keywords/>
  <dc:description>Modified by A. Weber</dc:description>
  <cp:lastModifiedBy>wketchum@fnal.gov</cp:lastModifiedBy>
  <cp:revision>21</cp:revision>
  <dcterms:created xsi:type="dcterms:W3CDTF">2016-10-20T19:12:17Z</dcterms:created>
  <dcterms:modified xsi:type="dcterms:W3CDTF">2016-10-27T19:55:52Z</dcterms:modified>
  <cp:category/>
</cp:coreProperties>
</file>