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1" r:id="rId2"/>
  </p:sldMasterIdLst>
  <p:notesMasterIdLst>
    <p:notesMasterId r:id="rId40"/>
  </p:notesMasterIdLst>
  <p:handoutMasterIdLst>
    <p:handoutMasterId r:id="rId41"/>
  </p:handoutMasterIdLst>
  <p:sldIdLst>
    <p:sldId id="256" r:id="rId3"/>
    <p:sldId id="257" r:id="rId4"/>
    <p:sldId id="296" r:id="rId5"/>
    <p:sldId id="259" r:id="rId6"/>
    <p:sldId id="299" r:id="rId7"/>
    <p:sldId id="267" r:id="rId8"/>
    <p:sldId id="261" r:id="rId9"/>
    <p:sldId id="278" r:id="rId10"/>
    <p:sldId id="271" r:id="rId11"/>
    <p:sldId id="272" r:id="rId12"/>
    <p:sldId id="273" r:id="rId13"/>
    <p:sldId id="279" r:id="rId14"/>
    <p:sldId id="274" r:id="rId15"/>
    <p:sldId id="285" r:id="rId16"/>
    <p:sldId id="286" r:id="rId17"/>
    <p:sldId id="280" r:id="rId18"/>
    <p:sldId id="287" r:id="rId19"/>
    <p:sldId id="281" r:id="rId20"/>
    <p:sldId id="288" r:id="rId21"/>
    <p:sldId id="282" r:id="rId22"/>
    <p:sldId id="295" r:id="rId23"/>
    <p:sldId id="307" r:id="rId24"/>
    <p:sldId id="313" r:id="rId25"/>
    <p:sldId id="283" r:id="rId26"/>
    <p:sldId id="310" r:id="rId27"/>
    <p:sldId id="311" r:id="rId28"/>
    <p:sldId id="293" r:id="rId29"/>
    <p:sldId id="300" r:id="rId30"/>
    <p:sldId id="309" r:id="rId31"/>
    <p:sldId id="284" r:id="rId32"/>
    <p:sldId id="264" r:id="rId33"/>
    <p:sldId id="292" r:id="rId34"/>
    <p:sldId id="298" r:id="rId35"/>
    <p:sldId id="306" r:id="rId36"/>
    <p:sldId id="297" r:id="rId37"/>
    <p:sldId id="304" r:id="rId38"/>
    <p:sldId id="301" r:id="rId3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Geneva" charset="0"/>
        <a:cs typeface="Geneva" charset="0"/>
      </a:defRPr>
    </a:lvl1pPr>
    <a:lvl2pPr marL="457200" algn="l" defTabSz="457200" rtl="0" fontAlgn="base">
      <a:spcBef>
        <a:spcPct val="0"/>
      </a:spcBef>
      <a:spcAft>
        <a:spcPct val="0"/>
      </a:spcAft>
      <a:defRPr kern="1200">
        <a:solidFill>
          <a:schemeClr val="tx1"/>
        </a:solidFill>
        <a:latin typeface="Calibri" charset="0"/>
        <a:ea typeface="Geneva" charset="0"/>
        <a:cs typeface="Geneva" charset="0"/>
      </a:defRPr>
    </a:lvl2pPr>
    <a:lvl3pPr marL="914400" algn="l" defTabSz="457200" rtl="0" fontAlgn="base">
      <a:spcBef>
        <a:spcPct val="0"/>
      </a:spcBef>
      <a:spcAft>
        <a:spcPct val="0"/>
      </a:spcAft>
      <a:defRPr kern="1200">
        <a:solidFill>
          <a:schemeClr val="tx1"/>
        </a:solidFill>
        <a:latin typeface="Calibri" charset="0"/>
        <a:ea typeface="Geneva" charset="0"/>
        <a:cs typeface="Geneva" charset="0"/>
      </a:defRPr>
    </a:lvl3pPr>
    <a:lvl4pPr marL="1371600" algn="l" defTabSz="457200" rtl="0" fontAlgn="base">
      <a:spcBef>
        <a:spcPct val="0"/>
      </a:spcBef>
      <a:spcAft>
        <a:spcPct val="0"/>
      </a:spcAft>
      <a:defRPr kern="1200">
        <a:solidFill>
          <a:schemeClr val="tx1"/>
        </a:solidFill>
        <a:latin typeface="Calibri" charset="0"/>
        <a:ea typeface="Geneva" charset="0"/>
        <a:cs typeface="Geneva" charset="0"/>
      </a:defRPr>
    </a:lvl4pPr>
    <a:lvl5pPr marL="1828800" algn="l" defTabSz="457200" rtl="0" fontAlgn="base">
      <a:spcBef>
        <a:spcPct val="0"/>
      </a:spcBef>
      <a:spcAft>
        <a:spcPct val="0"/>
      </a:spcAft>
      <a:defRPr kern="1200">
        <a:solidFill>
          <a:schemeClr val="tx1"/>
        </a:solidFill>
        <a:latin typeface="Calibri" charset="0"/>
        <a:ea typeface="Geneva" charset="0"/>
        <a:cs typeface="Geneva" charset="0"/>
      </a:defRPr>
    </a:lvl5pPr>
    <a:lvl6pPr marL="2286000" algn="l" defTabSz="457200" rtl="0" eaLnBrk="1" latinLnBrk="0" hangingPunct="1">
      <a:defRPr kern="1200">
        <a:solidFill>
          <a:schemeClr val="tx1"/>
        </a:solidFill>
        <a:latin typeface="Calibri" charset="0"/>
        <a:ea typeface="Geneva" charset="0"/>
        <a:cs typeface="Geneva" charset="0"/>
      </a:defRPr>
    </a:lvl6pPr>
    <a:lvl7pPr marL="2743200" algn="l" defTabSz="457200" rtl="0" eaLnBrk="1" latinLnBrk="0" hangingPunct="1">
      <a:defRPr kern="1200">
        <a:solidFill>
          <a:schemeClr val="tx1"/>
        </a:solidFill>
        <a:latin typeface="Calibri" charset="0"/>
        <a:ea typeface="Geneva" charset="0"/>
        <a:cs typeface="Geneva" charset="0"/>
      </a:defRPr>
    </a:lvl7pPr>
    <a:lvl8pPr marL="3200400" algn="l" defTabSz="457200" rtl="0" eaLnBrk="1" latinLnBrk="0" hangingPunct="1">
      <a:defRPr kern="1200">
        <a:solidFill>
          <a:schemeClr val="tx1"/>
        </a:solidFill>
        <a:latin typeface="Calibri" charset="0"/>
        <a:ea typeface="Geneva" charset="0"/>
        <a:cs typeface="Geneva" charset="0"/>
      </a:defRPr>
    </a:lvl8pPr>
    <a:lvl9pPr marL="3657600" algn="l" defTabSz="457200" rtl="0" eaLnBrk="1" latinLnBrk="0" hangingPunct="1">
      <a:defRPr kern="1200">
        <a:solidFill>
          <a:schemeClr val="tx1"/>
        </a:solidFill>
        <a:latin typeface="Calibri" charset="0"/>
        <a:ea typeface="Geneva" charset="0"/>
        <a:cs typeface="Geneva" charset="0"/>
      </a:defRPr>
    </a:lvl9pPr>
  </p:defaultTextStyle>
  <p:extLst>
    <p:ext uri="{EFAFB233-063F-42B5-8137-9DF3F51BA10A}">
      <p15:sldGuideLst xmlns:p15="http://schemas.microsoft.com/office/powerpoint/2012/main">
        <p15:guide id="1" orient="horz" pos="4204">
          <p15:clr>
            <a:srgbClr val="A4A3A4"/>
          </p15:clr>
        </p15:guide>
        <p15:guide id="2" orient="horz" pos="476">
          <p15:clr>
            <a:srgbClr val="A4A3A4"/>
          </p15:clr>
        </p15:guide>
        <p15:guide id="3" orient="horz" pos="1443">
          <p15:clr>
            <a:srgbClr val="A4A3A4"/>
          </p15:clr>
        </p15:guide>
        <p15:guide id="4" orient="horz" pos="966">
          <p15:clr>
            <a:srgbClr val="A4A3A4"/>
          </p15:clr>
        </p15:guide>
        <p15:guide id="5" orient="horz" pos="1876">
          <p15:clr>
            <a:srgbClr val="A4A3A4"/>
          </p15:clr>
        </p15:guide>
        <p15:guide id="6" orient="horz" pos="3616">
          <p15:clr>
            <a:srgbClr val="A4A3A4"/>
          </p15:clr>
        </p15:guide>
        <p15:guide id="7" pos="2190">
          <p15:clr>
            <a:srgbClr val="A4A3A4"/>
          </p15:clr>
        </p15:guide>
        <p15:guide id="8" pos="2188">
          <p15:clr>
            <a:srgbClr val="A4A3A4"/>
          </p15:clr>
        </p15:guide>
        <p15:guide id="9" pos="5026">
          <p15:clr>
            <a:srgbClr val="A4A3A4"/>
          </p15:clr>
        </p15:guide>
        <p15:guide id="10" pos="2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25B"/>
    <a:srgbClr val="5B91C8"/>
    <a:srgbClr val="E95125"/>
    <a:srgbClr val="F37C23"/>
    <a:srgbClr val="3C5A77"/>
    <a:srgbClr val="BC5F2B"/>
    <a:srgbClr val="32547A"/>
    <a:srgbClr val="B8561A"/>
    <a:srgbClr val="B65A1F"/>
    <a:srgbClr val="5680A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6" autoAdjust="0"/>
    <p:restoredTop sz="94660"/>
  </p:normalViewPr>
  <p:slideViewPr>
    <p:cSldViewPr snapToGrid="0" snapToObjects="1">
      <p:cViewPr varScale="1">
        <p:scale>
          <a:sx n="126" d="100"/>
          <a:sy n="126" d="100"/>
        </p:scale>
        <p:origin x="1116" y="126"/>
      </p:cViewPr>
      <p:guideLst>
        <p:guide orient="horz" pos="4204"/>
        <p:guide orient="horz" pos="476"/>
        <p:guide orient="horz" pos="1443"/>
        <p:guide orient="horz" pos="966"/>
        <p:guide orient="horz" pos="1876"/>
        <p:guide orient="horz" pos="3616"/>
        <p:guide pos="2190"/>
        <p:guide pos="2188"/>
        <p:guide pos="5026"/>
        <p:guide pos="282"/>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FB589245-636E-234E-BFAD-9607949806CA}" type="datetimeFigureOut">
              <a:rPr lang="en-US"/>
              <a:pPr>
                <a:defRPr/>
              </a:pPr>
              <a:t>10/28/2016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62F3B233-32CA-1B4D-AFEE-D703F5CA5C37}" type="slidenum">
              <a:rPr lang="en-US"/>
              <a:pPr>
                <a:defRPr/>
              </a:pPr>
              <a:t>‹#›</a:t>
            </a:fld>
            <a:endParaRPr lang="en-US"/>
          </a:p>
        </p:txBody>
      </p:sp>
    </p:spTree>
    <p:extLst>
      <p:ext uri="{BB962C8B-B14F-4D97-AF65-F5344CB8AC3E}">
        <p14:creationId xmlns:p14="http://schemas.microsoft.com/office/powerpoint/2010/main" val="326028637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129BCED8-DCF3-A94B-99F8-D2FB79A8911E}" type="datetimeFigureOut">
              <a:rPr lang="en-US"/>
              <a:pPr>
                <a:defRPr/>
              </a:pPr>
              <a:t>10/28/2016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EEA82294-BF3E-954A-9E49-35D72A5F0004}" type="slidenum">
              <a:rPr lang="en-US"/>
              <a:pPr>
                <a:defRPr/>
              </a:pPr>
              <a:t>‹#›</a:t>
            </a:fld>
            <a:endParaRPr lang="en-US"/>
          </a:p>
        </p:txBody>
      </p:sp>
    </p:spTree>
    <p:extLst>
      <p:ext uri="{BB962C8B-B14F-4D97-AF65-F5344CB8AC3E}">
        <p14:creationId xmlns:p14="http://schemas.microsoft.com/office/powerpoint/2010/main" val="300774185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Geneva" charset="0"/>
        <a:cs typeface="Geneva" charset="0"/>
      </a:defRPr>
    </a:lvl1pPr>
    <a:lvl2pPr marL="457200" algn="l" defTabSz="457200" rtl="0" fontAlgn="base">
      <a:spcBef>
        <a:spcPct val="30000"/>
      </a:spcBef>
      <a:spcAft>
        <a:spcPct val="0"/>
      </a:spcAft>
      <a:defRPr sz="1200" kern="1200">
        <a:solidFill>
          <a:schemeClr val="tx1"/>
        </a:solidFill>
        <a:latin typeface="+mn-lt"/>
        <a:ea typeface="Geneva" charset="0"/>
        <a:cs typeface="+mn-cs"/>
      </a:defRPr>
    </a:lvl2pPr>
    <a:lvl3pPr marL="914400" algn="l" defTabSz="457200" rtl="0" fontAlgn="base">
      <a:spcBef>
        <a:spcPct val="30000"/>
      </a:spcBef>
      <a:spcAft>
        <a:spcPct val="0"/>
      </a:spcAft>
      <a:defRPr sz="1200" kern="1200">
        <a:solidFill>
          <a:schemeClr val="tx1"/>
        </a:solidFill>
        <a:latin typeface="+mn-lt"/>
        <a:ea typeface="Geneva" charset="0"/>
        <a:cs typeface="+mn-cs"/>
      </a:defRPr>
    </a:lvl3pPr>
    <a:lvl4pPr marL="1371600" algn="l" defTabSz="457200" rtl="0" fontAlgn="base">
      <a:spcBef>
        <a:spcPct val="30000"/>
      </a:spcBef>
      <a:spcAft>
        <a:spcPct val="0"/>
      </a:spcAft>
      <a:defRPr sz="1200" kern="1200">
        <a:solidFill>
          <a:schemeClr val="tx1"/>
        </a:solidFill>
        <a:latin typeface="+mn-lt"/>
        <a:ea typeface="Geneva" charset="0"/>
        <a:cs typeface="+mn-cs"/>
      </a:defRPr>
    </a:lvl4pPr>
    <a:lvl5pPr marL="1828800" algn="l" defTabSz="457200" rtl="0" fontAlgn="base">
      <a:spcBef>
        <a:spcPct val="30000"/>
      </a:spcBef>
      <a:spcAft>
        <a:spcPct val="0"/>
      </a:spcAft>
      <a:defRPr sz="1200" kern="1200">
        <a:solidFill>
          <a:schemeClr val="tx1"/>
        </a:solidFill>
        <a:latin typeface="+mn-lt"/>
        <a:ea typeface="Geneva"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30416"/>
            <a:ext cx="8218488" cy="1143000"/>
          </a:xfrm>
          <a:prstGeom prst="rect">
            <a:avLst/>
          </a:prstGeom>
        </p:spPr>
        <p:txBody>
          <a:bodyPr vert="horz" lIns="0" tIns="0" rIns="0" bIns="0" anchor="b" anchorCtr="0"/>
          <a:lstStyle>
            <a:lvl1pPr algn="l">
              <a:defRPr sz="3200" b="1" i="0" baseline="0">
                <a:solidFill>
                  <a:srgbClr val="E95125"/>
                </a:solidFill>
                <a:latin typeface="Helvetica"/>
                <a:cs typeface="Helvetica"/>
              </a:defRPr>
            </a:lvl1pPr>
          </a:lstStyle>
          <a:p>
            <a:r>
              <a:rPr lang="en-US" dirty="0"/>
              <a:t>Click to Master title style</a:t>
            </a:r>
          </a:p>
        </p:txBody>
      </p:sp>
      <p:sp>
        <p:nvSpPr>
          <p:cNvPr id="4" name="Text Placeholder 3"/>
          <p:cNvSpPr>
            <a:spLocks noGrp="1"/>
          </p:cNvSpPr>
          <p:nvPr>
            <p:ph type="body" sz="quarter" idx="10"/>
          </p:nvPr>
        </p:nvSpPr>
        <p:spPr>
          <a:xfrm>
            <a:off x="454025" y="2696827"/>
            <a:ext cx="8221663" cy="1721069"/>
          </a:xfrm>
          <a:prstGeom prst="rect">
            <a:avLst/>
          </a:prstGeom>
        </p:spPr>
        <p:txBody>
          <a:bodyPr vert="horz" lIns="0" tIns="0" rIns="0" bIns="0"/>
          <a:lstStyle>
            <a:lvl1pPr marL="0" indent="0">
              <a:buFontTx/>
              <a:buNone/>
              <a:defRPr sz="2200" b="0" i="0" baseline="0">
                <a:solidFill>
                  <a:srgbClr val="E95125"/>
                </a:solidFill>
                <a:latin typeface="Helvetica"/>
                <a:cs typeface="Helvetica"/>
              </a:defRPr>
            </a:lvl1pPr>
            <a:lvl2pPr marL="0" indent="0">
              <a:buFontTx/>
              <a:buNone/>
              <a:defRPr sz="1800" baseline="0">
                <a:solidFill>
                  <a:srgbClr val="004C97"/>
                </a:solidFill>
                <a:latin typeface="Helvetica"/>
              </a:defRPr>
            </a:lvl2pPr>
            <a:lvl3pPr marL="0" indent="0">
              <a:buFontTx/>
              <a:buNone/>
              <a:defRPr sz="1800" baseline="0">
                <a:solidFill>
                  <a:srgbClr val="004C97"/>
                </a:solidFill>
                <a:latin typeface="Helvetica"/>
              </a:defRPr>
            </a:lvl3pPr>
            <a:lvl4pPr marL="0" indent="0">
              <a:buFontTx/>
              <a:buNone/>
              <a:defRPr sz="1800" baseline="0">
                <a:solidFill>
                  <a:srgbClr val="004C97"/>
                </a:solidFill>
                <a:latin typeface="Helvetica"/>
              </a:defRPr>
            </a:lvl4pPr>
            <a:lvl5pPr marL="0" indent="0">
              <a:buFontTx/>
              <a:buNone/>
              <a:defRPr sz="1800" baseline="0">
                <a:solidFill>
                  <a:srgbClr val="004C97"/>
                </a:solidFill>
                <a:latin typeface="Helvetica"/>
              </a:defRPr>
            </a:lvl5pPr>
          </a:lstStyle>
          <a:p>
            <a:pPr lvl="0"/>
            <a:r>
              <a:rPr lang="en-US" dirty="0"/>
              <a:t>Click to edit Master text styles</a:t>
            </a:r>
          </a:p>
        </p:txBody>
      </p:sp>
      <p:pic>
        <p:nvPicPr>
          <p:cNvPr id="3" name="Picture 2"/>
          <p:cNvPicPr>
            <a:picLocks noChangeAspect="1"/>
          </p:cNvPicPr>
          <p:nvPr userDrawn="1"/>
        </p:nvPicPr>
        <p:blipFill>
          <a:blip r:embed="rId2"/>
          <a:stretch>
            <a:fillRect/>
          </a:stretch>
        </p:blipFill>
        <p:spPr>
          <a:xfrm>
            <a:off x="4585062" y="5935909"/>
            <a:ext cx="4208191" cy="654608"/>
          </a:xfrm>
          <a:prstGeom prst="rect">
            <a:avLst/>
          </a:prstGeom>
        </p:spPr>
      </p:pic>
    </p:spTree>
    <p:extLst>
      <p:ext uri="{BB962C8B-B14F-4D97-AF65-F5344CB8AC3E}">
        <p14:creationId xmlns:p14="http://schemas.microsoft.com/office/powerpoint/2010/main" val="3422023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1143000"/>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defRPr/>
            </a:pPr>
            <a:endParaRPr lang="en-US" dirty="0"/>
          </a:p>
        </p:txBody>
      </p:sp>
      <p:sp>
        <p:nvSpPr>
          <p:cNvPr id="14" name="Title 1"/>
          <p:cNvSpPr>
            <a:spLocks noGrp="1"/>
          </p:cNvSpPr>
          <p:nvPr>
            <p:ph type="title"/>
          </p:nvPr>
        </p:nvSpPr>
        <p:spPr>
          <a:xfrm>
            <a:off x="454026" y="462518"/>
            <a:ext cx="8229600" cy="647102"/>
          </a:xfrm>
          <a:prstGeom prst="rect">
            <a:avLst/>
          </a:prstGeom>
        </p:spPr>
        <p:txBody>
          <a:bodyPr vert="horz" lIns="0" tIns="0" rIns="0" bIns="0">
            <a:normAutofit/>
          </a:bodyPr>
          <a:lstStyle>
            <a:lvl1pPr algn="l">
              <a:defRPr sz="4000" b="1" i="0" baseline="0">
                <a:solidFill>
                  <a:srgbClr val="E95125"/>
                </a:solidFill>
                <a:latin typeface="Helvetica"/>
              </a:defRPr>
            </a:lvl1pPr>
          </a:lstStyle>
          <a:p>
            <a:r>
              <a:rPr lang="en-US" dirty="0"/>
              <a:t>Click to edit Master title style</a:t>
            </a:r>
          </a:p>
        </p:txBody>
      </p:sp>
      <p:sp>
        <p:nvSpPr>
          <p:cNvPr id="15" name="Content Placeholder 2"/>
          <p:cNvSpPr>
            <a:spLocks noGrp="1"/>
          </p:cNvSpPr>
          <p:nvPr>
            <p:ph idx="11"/>
          </p:nvPr>
        </p:nvSpPr>
        <p:spPr>
          <a:xfrm>
            <a:off x="454029" y="1207770"/>
            <a:ext cx="8232771" cy="5070302"/>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2"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3"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79684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7"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2" name="Content Placeholder 2"/>
          <p:cNvSpPr>
            <a:spLocks noGrp="1"/>
          </p:cNvSpPr>
          <p:nvPr>
            <p:ph idx="11"/>
          </p:nvPr>
        </p:nvSpPr>
        <p:spPr>
          <a:xfrm>
            <a:off x="454026" y="1207770"/>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marL="256032" marR="0" lvl="0" indent="-265176" algn="l" defTabSz="457200" rtl="0" eaLnBrk="1" fontAlgn="base" latinLnBrk="0" hangingPunct="1">
              <a:lnSpc>
                <a:spcPct val="100000"/>
              </a:lnSpc>
              <a:spcBef>
                <a:spcPts val="0"/>
              </a:spcBef>
              <a:spcAft>
                <a:spcPts val="0"/>
              </a:spcAft>
              <a:buClrTx/>
              <a:buSzTx/>
              <a:buFont typeface="Arial"/>
              <a:buChar char="•"/>
              <a:tabLst/>
              <a:defRPr/>
            </a:pPr>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2"/>
          </p:nvPr>
        </p:nvSpPr>
        <p:spPr>
          <a:xfrm>
            <a:off x="4696050" y="1215721"/>
            <a:ext cx="3990750" cy="503162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3"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5"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48206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4"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Text Placeholder 2"/>
          <p:cNvSpPr>
            <a:spLocks noGrp="1"/>
          </p:cNvSpPr>
          <p:nvPr>
            <p:ph type="body" idx="13"/>
          </p:nvPr>
        </p:nvSpPr>
        <p:spPr>
          <a:xfrm>
            <a:off x="4683195" y="5521482"/>
            <a:ext cx="4003605" cy="737519"/>
          </a:xfrm>
          <a:prstGeom prst="rect">
            <a:avLst/>
          </a:prstGeom>
        </p:spPr>
        <p:txBody>
          <a:bodyPr lIns="0" tIns="0" rIns="0" bIns="0" anchor="t" anchorCtr="0"/>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6" name="Content Placeholder 2"/>
          <p:cNvSpPr>
            <a:spLocks noGrp="1"/>
          </p:cNvSpPr>
          <p:nvPr>
            <p:ph idx="11"/>
          </p:nvPr>
        </p:nvSpPr>
        <p:spPr>
          <a:xfrm>
            <a:off x="470059"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14"/>
          </p:nvPr>
        </p:nvSpPr>
        <p:spPr>
          <a:xfrm>
            <a:off x="4696050" y="1206941"/>
            <a:ext cx="3990750" cy="418011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5"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8"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319620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Picture">
    <p:spTree>
      <p:nvGrpSpPr>
        <p:cNvPr id="1" name=""/>
        <p:cNvGrpSpPr/>
        <p:nvPr/>
      </p:nvGrpSpPr>
      <p:grpSpPr>
        <a:xfrm>
          <a:off x="0" y="0"/>
          <a:ext cx="0" cy="0"/>
          <a:chOff x="0" y="0"/>
          <a:chExt cx="0" cy="0"/>
        </a:xfrm>
      </p:grpSpPr>
      <p:sp>
        <p:nvSpPr>
          <p:cNvPr id="13" name="Picture Placeholder 12"/>
          <p:cNvSpPr>
            <a:spLocks noGrp="1"/>
          </p:cNvSpPr>
          <p:nvPr>
            <p:ph type="pic" sz="quarter" idx="10"/>
          </p:nvPr>
        </p:nvSpPr>
        <p:spPr>
          <a:xfrm>
            <a:off x="457200" y="1238250"/>
            <a:ext cx="8229600" cy="5009097"/>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15"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0"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850782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8" name="Picture Placeholder 12"/>
          <p:cNvSpPr>
            <a:spLocks noGrp="1"/>
          </p:cNvSpPr>
          <p:nvPr>
            <p:ph type="pic" sz="quarter" idx="10"/>
          </p:nvPr>
        </p:nvSpPr>
        <p:spPr>
          <a:xfrm>
            <a:off x="0" y="0"/>
            <a:ext cx="9144000" cy="6237106"/>
          </a:xfrm>
          <a:prstGeom prst="rect">
            <a:avLst/>
          </a:prstGeom>
        </p:spPr>
        <p:txBody>
          <a:bodyPr vert="horz"/>
          <a:lstStyle>
            <a:lvl1pPr marL="0" indent="0">
              <a:buFontTx/>
              <a:buNone/>
              <a:defRPr>
                <a:solidFill>
                  <a:srgbClr val="3C5A77"/>
                </a:solidFill>
                <a:latin typeface="Helvetica"/>
              </a:defRPr>
            </a:lvl1pPr>
          </a:lstStyle>
          <a:p>
            <a:pPr lvl="0"/>
            <a:endParaRPr lang="en-US" noProof="0" dirty="0"/>
          </a:p>
        </p:txBody>
      </p:sp>
      <p:sp>
        <p:nvSpPr>
          <p:cNvPr id="6"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7"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9"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34580887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11" name="Text Placeholder 2"/>
          <p:cNvSpPr>
            <a:spLocks noGrp="1"/>
          </p:cNvSpPr>
          <p:nvPr>
            <p:ph type="body" idx="11"/>
          </p:nvPr>
        </p:nvSpPr>
        <p:spPr>
          <a:xfrm>
            <a:off x="457204" y="5340612"/>
            <a:ext cx="3017520" cy="915332"/>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4" name="Picture Placeholder 12"/>
          <p:cNvSpPr>
            <a:spLocks noGrp="1"/>
          </p:cNvSpPr>
          <p:nvPr>
            <p:ph type="pic" sz="quarter" idx="15"/>
          </p:nvPr>
        </p:nvSpPr>
        <p:spPr>
          <a:xfrm>
            <a:off x="3716338" y="1208366"/>
            <a:ext cx="4959767" cy="5047578"/>
          </a:xfrm>
          <a:prstGeom prst="rect">
            <a:avLst/>
          </a:prstGeom>
        </p:spPr>
        <p:txBody>
          <a:bodyPr vert="horz" lIns="0" rIns="0"/>
          <a:lstStyle>
            <a:lvl1pPr marL="0" indent="0">
              <a:buFontTx/>
              <a:buNone/>
              <a:defRPr>
                <a:solidFill>
                  <a:srgbClr val="3C5A77"/>
                </a:solidFill>
                <a:latin typeface="Helvetica"/>
              </a:defRPr>
            </a:lvl1pPr>
          </a:lstStyle>
          <a:p>
            <a:pPr lvl="0"/>
            <a:endParaRPr lang="en-US" noProof="0" dirty="0"/>
          </a:p>
        </p:txBody>
      </p:sp>
      <p:sp>
        <p:nvSpPr>
          <p:cNvPr id="2" name="Title 1"/>
          <p:cNvSpPr>
            <a:spLocks noGrp="1"/>
          </p:cNvSpPr>
          <p:nvPr>
            <p:ph type="title"/>
          </p:nvPr>
        </p:nvSpPr>
        <p:spPr>
          <a:xfrm>
            <a:off x="457200" y="462518"/>
            <a:ext cx="8229600" cy="647102"/>
          </a:xfrm>
          <a:prstGeom prst="rect">
            <a:avLst/>
          </a:prstGeom>
        </p:spPr>
        <p:txBody>
          <a:bodyPr vert="horz" lIns="0" tIns="0" rIns="0" bIns="0"/>
          <a:lstStyle>
            <a:lvl1pPr algn="l">
              <a:defRPr sz="4400" b="1" i="0" baseline="0">
                <a:solidFill>
                  <a:srgbClr val="E95125"/>
                </a:solidFill>
                <a:latin typeface="Helvetica"/>
              </a:defRPr>
            </a:lvl1pPr>
          </a:lstStyle>
          <a:p>
            <a:endParaRPr lang="en-US" dirty="0"/>
          </a:p>
        </p:txBody>
      </p:sp>
      <p:sp>
        <p:nvSpPr>
          <p:cNvPr id="13" name="Content Placeholder 2"/>
          <p:cNvSpPr>
            <a:spLocks noGrp="1"/>
          </p:cNvSpPr>
          <p:nvPr>
            <p:ph idx="16"/>
          </p:nvPr>
        </p:nvSpPr>
        <p:spPr>
          <a:xfrm>
            <a:off x="470059" y="1206941"/>
            <a:ext cx="3004665" cy="4046976"/>
          </a:xfrm>
          <a:prstGeom prst="rect">
            <a:avLst/>
          </a:prstGeom>
        </p:spPr>
        <p:txBody>
          <a:bodyPr lIns="0" rIns="0">
            <a:normAutofit/>
          </a:bodyPr>
          <a:lstStyle>
            <a:lvl1pPr marL="256032" indent="-265176">
              <a:lnSpc>
                <a:spcPct val="100000"/>
              </a:lnSpc>
              <a:spcBef>
                <a:spcPts val="1200"/>
              </a:spcBef>
              <a:spcAft>
                <a:spcPts val="0"/>
              </a:spcAft>
              <a:buFont typeface="Arial"/>
              <a:buChar char="•"/>
              <a:defRPr sz="2200" b="0" i="0">
                <a:solidFill>
                  <a:srgbClr val="3C5A77"/>
                </a:solidFill>
                <a:latin typeface="Helvetica"/>
              </a:defRPr>
            </a:lvl1pPr>
            <a:lvl2pPr marL="541338" indent="-266700">
              <a:lnSpc>
                <a:spcPct val="100000"/>
              </a:lnSpc>
              <a:spcBef>
                <a:spcPts val="1200"/>
              </a:spcBef>
              <a:spcAft>
                <a:spcPts val="0"/>
              </a:spcAft>
              <a:buSzPct val="90000"/>
              <a:buFont typeface="Lucida Grande"/>
              <a:buChar char="-"/>
              <a:defRPr sz="2000" b="0" i="0">
                <a:solidFill>
                  <a:srgbClr val="3C5A77"/>
                </a:solidFill>
                <a:latin typeface="Helvetica"/>
              </a:defRPr>
            </a:lvl2pPr>
            <a:lvl3pPr marL="898525" indent="-273050">
              <a:lnSpc>
                <a:spcPct val="100000"/>
              </a:lnSpc>
              <a:spcBef>
                <a:spcPts val="1200"/>
              </a:spcBef>
              <a:spcAft>
                <a:spcPts val="0"/>
              </a:spcAft>
              <a:buSzPct val="88000"/>
              <a:buFont typeface="Arial"/>
              <a:buChar char="•"/>
              <a:defRPr sz="1800" b="0" i="0">
                <a:solidFill>
                  <a:srgbClr val="3C5A77"/>
                </a:solidFill>
                <a:latin typeface="Helvetica"/>
              </a:defRPr>
            </a:lvl3pPr>
            <a:lvl4pPr marL="1165225" indent="-266700">
              <a:lnSpc>
                <a:spcPct val="100000"/>
              </a:lnSpc>
              <a:spcBef>
                <a:spcPts val="1200"/>
              </a:spcBef>
              <a:spcAft>
                <a:spcPts val="0"/>
              </a:spcAft>
              <a:buSzPct val="90000"/>
              <a:buFont typeface="Lucida Grande"/>
              <a:buChar char="-"/>
              <a:defRPr sz="1600" b="0" i="0">
                <a:solidFill>
                  <a:srgbClr val="3C5A77"/>
                </a:solidFill>
                <a:latin typeface="Helvetica"/>
              </a:defRPr>
            </a:lvl4pPr>
            <a:lvl5pPr marL="1431925" indent="-266700">
              <a:lnSpc>
                <a:spcPct val="100000"/>
              </a:lnSpc>
              <a:spcBef>
                <a:spcPts val="1200"/>
              </a:spcBef>
              <a:spcAft>
                <a:spcPts val="0"/>
              </a:spcAft>
              <a:buSzPct val="88000"/>
              <a:buFont typeface="Arial"/>
              <a:buChar char="•"/>
              <a:defRPr sz="1400" b="0" i="0">
                <a:solidFill>
                  <a:srgbClr val="3C5A77"/>
                </a:solidFill>
                <a:latin typeface="Helvetica"/>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6"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7"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1645480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54025" y="1227137"/>
            <a:ext cx="8229600" cy="4487650"/>
          </a:xfrm>
          <a:prstGeom prst="rect">
            <a:avLst/>
          </a:prstGeom>
        </p:spPr>
        <p:txBody>
          <a:bodyPr lIns="0" rIns="0"/>
          <a:lstStyle>
            <a:lvl1pPr marL="0" indent="0">
              <a:buNone/>
              <a:defRPr sz="3200">
                <a:solidFill>
                  <a:srgbClr val="3C5A77"/>
                </a:solidFill>
                <a:latin typeface="Helvetica"/>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12" name="Text Placeholder 2"/>
          <p:cNvSpPr>
            <a:spLocks noGrp="1"/>
          </p:cNvSpPr>
          <p:nvPr>
            <p:ph type="body" idx="11"/>
          </p:nvPr>
        </p:nvSpPr>
        <p:spPr>
          <a:xfrm>
            <a:off x="457204" y="5839748"/>
            <a:ext cx="8229596" cy="439738"/>
          </a:xfrm>
          <a:prstGeom prst="rect">
            <a:avLst/>
          </a:prstGeom>
        </p:spPr>
        <p:txBody>
          <a:bodyPr lIns="0" tIns="0" rIns="0" bIns="0" anchor="t" anchorCtr="0">
            <a:normAutofit/>
          </a:bodyPr>
          <a:lstStyle>
            <a:lvl1pPr marL="0" indent="0">
              <a:buNone/>
              <a:defRPr sz="1600" b="0" i="0" baseline="0">
                <a:solidFill>
                  <a:srgbClr val="E95125"/>
                </a:solidFill>
                <a:latin typeface="Helvetic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 name="Title 1"/>
          <p:cNvSpPr>
            <a:spLocks noGrp="1"/>
          </p:cNvSpPr>
          <p:nvPr>
            <p:ph type="title"/>
          </p:nvPr>
        </p:nvSpPr>
        <p:spPr>
          <a:xfrm>
            <a:off x="457204" y="458988"/>
            <a:ext cx="8229600" cy="701902"/>
          </a:xfrm>
          <a:prstGeom prst="rect">
            <a:avLst/>
          </a:prstGeom>
        </p:spPr>
        <p:txBody>
          <a:bodyPr vert="horz" lIns="0" tIns="0" rIns="0" bIns="0"/>
          <a:lstStyle>
            <a:lvl1pPr algn="l">
              <a:defRPr sz="4400" b="1" i="0" baseline="0">
                <a:solidFill>
                  <a:srgbClr val="E95125"/>
                </a:solidFill>
                <a:latin typeface="Helvetica"/>
              </a:defRPr>
            </a:lvl1pPr>
          </a:lstStyle>
          <a:p>
            <a:r>
              <a:rPr lang="en-US" dirty="0"/>
              <a:t>Click to edit Master title style</a:t>
            </a:r>
          </a:p>
        </p:txBody>
      </p:sp>
      <p:sp>
        <p:nvSpPr>
          <p:cNvPr id="11"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3"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4"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extLst>
      <p:ext uri="{BB962C8B-B14F-4D97-AF65-F5344CB8AC3E}">
        <p14:creationId xmlns:p14="http://schemas.microsoft.com/office/powerpoint/2010/main" val="2412412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5" Type="http://schemas.openxmlformats.org/officeDocument/2006/relationships/slideLayout" Target="../slideLayouts/slideLayout6.xml"/><Relationship Id="rId4" Type="http://schemas.openxmlformats.org/officeDocument/2006/relationships/slideLayout" Target="../slideLayouts/slideLayout5.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5760720"/>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57200" y="472239"/>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6" name="Picture 5"/>
          <p:cNvPicPr>
            <a:picLocks noChangeAspect="1"/>
          </p:cNvPicPr>
          <p:nvPr userDrawn="1"/>
        </p:nvPicPr>
        <p:blipFill rotWithShape="1">
          <a:blip r:embed="rId3" cstate="print">
            <a:extLst>
              <a:ext uri="{28A0092B-C50C-407E-A947-70E740481C1C}">
                <a14:useLocalDpi xmlns:a14="http://schemas.microsoft.com/office/drawing/2010/main"/>
              </a:ext>
            </a:extLst>
          </a:blip>
          <a:srcRect/>
          <a:stretch/>
        </p:blipFill>
        <p:spPr>
          <a:xfrm>
            <a:off x="7323082" y="5953373"/>
            <a:ext cx="1370067" cy="578035"/>
          </a:xfrm>
          <a:prstGeom prst="rect">
            <a:avLst/>
          </a:prstGeom>
        </p:spPr>
      </p:pic>
      <p:grpSp>
        <p:nvGrpSpPr>
          <p:cNvPr id="3" name="Group 2"/>
          <p:cNvGrpSpPr/>
          <p:nvPr userDrawn="1"/>
        </p:nvGrpSpPr>
        <p:grpSpPr>
          <a:xfrm>
            <a:off x="5095044" y="240226"/>
            <a:ext cx="3598105" cy="199542"/>
            <a:chOff x="5136243" y="672026"/>
            <a:chExt cx="3598105" cy="199542"/>
          </a:xfrm>
        </p:grpSpPr>
        <p:pic>
          <p:nvPicPr>
            <p:cNvPr id="9" name="Picture 8"/>
            <p:cNvPicPr>
              <a:picLocks noChangeAspect="1"/>
            </p:cNvPicPr>
            <p:nvPr userDrawn="1"/>
          </p:nvPicPr>
          <p:blipFill rotWithShape="1">
            <a:blip r:embed="rId4" cstate="print">
              <a:extLst>
                <a:ext uri="{28A0092B-C50C-407E-A947-70E740481C1C}">
                  <a14:useLocalDpi xmlns:a14="http://schemas.microsoft.com/office/drawing/2010/main"/>
                </a:ext>
              </a:extLst>
            </a:blip>
            <a:srcRect/>
            <a:stretch/>
          </p:blipFill>
          <p:spPr>
            <a:xfrm>
              <a:off x="5136243" y="682088"/>
              <a:ext cx="1690006" cy="189480"/>
            </a:xfrm>
            <a:prstGeom prst="rect">
              <a:avLst/>
            </a:prstGeom>
          </p:spPr>
        </p:pic>
        <p:pic>
          <p:nvPicPr>
            <p:cNvPr id="10" name="Picture 9"/>
            <p:cNvPicPr>
              <a:picLocks noChangeAspect="1"/>
            </p:cNvPicPr>
            <p:nvPr userDrawn="1"/>
          </p:nvPicPr>
          <p:blipFill rotWithShape="1">
            <a:blip r:embed="rId5" cstate="print">
              <a:extLst>
                <a:ext uri="{28A0092B-C50C-407E-A947-70E740481C1C}">
                  <a14:useLocalDpi xmlns:a14="http://schemas.microsoft.com/office/drawing/2010/main"/>
                </a:ext>
              </a:extLst>
            </a:blip>
            <a:srcRect/>
            <a:stretch/>
          </p:blipFill>
          <p:spPr>
            <a:xfrm>
              <a:off x="6847491" y="672026"/>
              <a:ext cx="1886857" cy="189480"/>
            </a:xfrm>
            <a:prstGeom prst="rect">
              <a:avLst/>
            </a:prstGeom>
          </p:spPr>
        </p:pic>
      </p:grpSp>
    </p:spTree>
  </p:cSld>
  <p:clrMap bg1="lt1" tx1="dk1" bg2="lt2" tx2="dk2" accent1="accent1" accent2="accent2" accent3="accent3" accent4="accent4" accent5="accent5" accent6="accent6" hlink="hlink" folHlink="folHlink"/>
  <p:sldLayoutIdLst>
    <p:sldLayoutId id="2147483679" r:id="rId1"/>
  </p:sldLayoutIdLst>
  <p:hf hdr="0"/>
  <p:txStyles>
    <p:titleStyle>
      <a:lvl1pPr algn="ctr" defTabSz="457200" rtl="0" eaLnBrk="1" fontAlgn="base" hangingPunct="1">
        <a:spcBef>
          <a:spcPct val="0"/>
        </a:spcBef>
        <a:spcAft>
          <a:spcPct val="0"/>
        </a:spcAft>
        <a:defRPr sz="4400" kern="1200">
          <a:solidFill>
            <a:schemeClr val="tx1"/>
          </a:solidFill>
          <a:latin typeface="+mj-lt"/>
          <a:ea typeface="Geneva" charset="0"/>
          <a:cs typeface="Geneva" charset="0"/>
        </a:defRPr>
      </a:lvl1pPr>
      <a:lvl2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2pPr>
      <a:lvl3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3pPr>
      <a:lvl4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4pPr>
      <a:lvl5pPr algn="ctr" defTabSz="457200" rtl="0" eaLnBrk="1" fontAlgn="base" hangingPunct="1">
        <a:spcBef>
          <a:spcPct val="0"/>
        </a:spcBef>
        <a:spcAft>
          <a:spcPct val="0"/>
        </a:spcAft>
        <a:defRPr sz="4400">
          <a:solidFill>
            <a:schemeClr val="tx1"/>
          </a:solidFill>
          <a:latin typeface="Calibri" charset="0"/>
          <a:ea typeface="Geneva" charset="0"/>
          <a:cs typeface="Geneva" charset="0"/>
        </a:defRPr>
      </a:lvl5pPr>
      <a:lvl6pPr marL="4572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6pPr>
      <a:lvl7pPr marL="9144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7pPr>
      <a:lvl8pPr marL="13716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8pPr>
      <a:lvl9pPr marL="1828800" algn="ctr" defTabSz="457200" rtl="0" eaLnBrk="1" fontAlgn="base" hangingPunct="1">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p:nvCxnSpPr>
        <p:spPr>
          <a:xfrm>
            <a:off x="457200" y="6357635"/>
            <a:ext cx="8229600" cy="0"/>
          </a:xfrm>
          <a:prstGeom prst="line">
            <a:avLst/>
          </a:prstGeom>
          <a:ln>
            <a:solidFill>
              <a:srgbClr val="E95125"/>
            </a:solidFill>
          </a:ln>
          <a:effectLst/>
        </p:spPr>
        <p:style>
          <a:lnRef idx="2">
            <a:schemeClr val="accent1"/>
          </a:lnRef>
          <a:fillRef idx="0">
            <a:schemeClr val="accent1"/>
          </a:fillRef>
          <a:effectRef idx="1">
            <a:schemeClr val="accent1"/>
          </a:effectRef>
          <a:fontRef idx="minor">
            <a:schemeClr val="tx1"/>
          </a:fontRef>
        </p:style>
      </p:cxnSp>
      <p:pic>
        <p:nvPicPr>
          <p:cNvPr id="2" name="Picture 1"/>
          <p:cNvPicPr>
            <a:picLocks noChangeAspect="1"/>
          </p:cNvPicPr>
          <p:nvPr userDrawn="1"/>
        </p:nvPicPr>
        <p:blipFill>
          <a:blip r:embed="rId9"/>
          <a:stretch>
            <a:fillRect/>
          </a:stretch>
        </p:blipFill>
        <p:spPr>
          <a:xfrm>
            <a:off x="7142115" y="6479984"/>
            <a:ext cx="1544685" cy="240284"/>
          </a:xfrm>
          <a:prstGeom prst="rect">
            <a:avLst/>
          </a:prstGeom>
        </p:spPr>
      </p:pic>
      <p:sp>
        <p:nvSpPr>
          <p:cNvPr id="9" name="Date Placeholder 3"/>
          <p:cNvSpPr>
            <a:spLocks noGrp="1"/>
          </p:cNvSpPr>
          <p:nvPr>
            <p:ph type="dt" sz="half" idx="2"/>
          </p:nvPr>
        </p:nvSpPr>
        <p:spPr>
          <a:xfrm>
            <a:off x="879219" y="6549548"/>
            <a:ext cx="998567" cy="158697"/>
          </a:xfrm>
          <a:prstGeom prst="rect">
            <a:avLst/>
          </a:prstGeom>
        </p:spPr>
        <p:txBody>
          <a:bodyPr lIns="0" tIns="0" rIns="0" bIns="0" anchor="b" anchorCtr="0"/>
          <a:lstStyle>
            <a:lvl1pPr fontAlgn="auto">
              <a:spcBef>
                <a:spcPts val="0"/>
              </a:spcBef>
              <a:spcAft>
                <a:spcPts val="0"/>
              </a:spcAft>
              <a:defRPr sz="1200" b="0" i="0" baseline="0" smtClean="0">
                <a:solidFill>
                  <a:srgbClr val="E95125"/>
                </a:solidFill>
                <a:latin typeface="+mn-lt"/>
                <a:ea typeface="+mn-ea"/>
                <a:cs typeface="+mn-cs"/>
              </a:defRPr>
            </a:lvl1pPr>
          </a:lstStyle>
          <a:p>
            <a:pPr>
              <a:defRPr/>
            </a:pPr>
            <a:r>
              <a:rPr lang="en-US">
                <a:latin typeface="Helvetica"/>
                <a:cs typeface="Helvetica"/>
              </a:rPr>
              <a:t>3-4 Nov 2016</a:t>
            </a:r>
            <a:endParaRPr lang="en-US" dirty="0">
              <a:latin typeface="Helvetica"/>
              <a:cs typeface="Helvetica"/>
            </a:endParaRPr>
          </a:p>
        </p:txBody>
      </p:sp>
      <p:sp>
        <p:nvSpPr>
          <p:cNvPr id="11" name="Footer Placeholder 4"/>
          <p:cNvSpPr>
            <a:spLocks noGrp="1"/>
          </p:cNvSpPr>
          <p:nvPr>
            <p:ph type="ftr" sz="quarter" idx="3"/>
          </p:nvPr>
        </p:nvSpPr>
        <p:spPr>
          <a:xfrm>
            <a:off x="1877785" y="6549548"/>
            <a:ext cx="4349311" cy="158697"/>
          </a:xfrm>
          <a:prstGeom prst="rect">
            <a:avLst/>
          </a:prstGeom>
        </p:spPr>
        <p:txBody>
          <a:bodyPr lIns="0" tIns="0" rIns="0" bIns="0" anchor="b" anchorCtr="0"/>
          <a:lstStyle>
            <a:lvl1pPr fontAlgn="auto">
              <a:spcBef>
                <a:spcPts val="0"/>
              </a:spcBef>
              <a:spcAft>
                <a:spcPts val="0"/>
              </a:spcAft>
              <a:defRPr sz="1200" b="0" i="0" baseline="0" dirty="0">
                <a:solidFill>
                  <a:srgbClr val="E95125"/>
                </a:solidFill>
                <a:latin typeface="Helvetica"/>
                <a:ea typeface="+mn-ea"/>
                <a:cs typeface="Helvetica"/>
              </a:defRPr>
            </a:lvl1pPr>
          </a:lstStyle>
          <a:p>
            <a:pPr>
              <a:defRPr/>
            </a:pPr>
            <a:r>
              <a:rPr lang="en-GB"/>
              <a:t>| Karol Hennessy | System testing and exploitation</a:t>
            </a:r>
            <a:endParaRPr lang="en-US" dirty="0"/>
          </a:p>
        </p:txBody>
      </p:sp>
      <p:sp>
        <p:nvSpPr>
          <p:cNvPr id="12" name="Slide Number Placeholder 5"/>
          <p:cNvSpPr>
            <a:spLocks noGrp="1"/>
          </p:cNvSpPr>
          <p:nvPr>
            <p:ph type="sldNum" sz="quarter" idx="4"/>
          </p:nvPr>
        </p:nvSpPr>
        <p:spPr>
          <a:xfrm>
            <a:off x="454026" y="6549548"/>
            <a:ext cx="425194" cy="158697"/>
          </a:xfrm>
          <a:prstGeom prst="rect">
            <a:avLst/>
          </a:prstGeom>
        </p:spPr>
        <p:txBody>
          <a:bodyPr lIns="0" tIns="0" rIns="0" bIns="0" anchor="b" anchorCtr="0"/>
          <a:lstStyle>
            <a:lvl1pPr fontAlgn="auto">
              <a:spcBef>
                <a:spcPts val="0"/>
              </a:spcBef>
              <a:spcAft>
                <a:spcPts val="0"/>
              </a:spcAft>
              <a:defRPr sz="1200" b="1" i="0" baseline="0" smtClean="0">
                <a:solidFill>
                  <a:srgbClr val="E95125"/>
                </a:solidFill>
                <a:latin typeface="Helvetica"/>
                <a:ea typeface="+mn-ea"/>
                <a:cs typeface="Helvetica"/>
              </a:defRPr>
            </a:lvl1pPr>
          </a:lstStyle>
          <a:p>
            <a:pPr>
              <a:defRPr/>
            </a:pPr>
            <a:fld id="{0C39C72E-2A13-EB4D-AD45-6D4E6ACAED8D}"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4" r:id="rId1"/>
    <p:sldLayoutId id="2147483680" r:id="rId2"/>
    <p:sldLayoutId id="2147483681" r:id="rId3"/>
    <p:sldLayoutId id="2147483682" r:id="rId4"/>
    <p:sldLayoutId id="2147483683" r:id="rId5"/>
    <p:sldLayoutId id="2147483685" r:id="rId6"/>
    <p:sldLayoutId id="2147483686" r:id="rId7"/>
  </p:sldLayoutIdLst>
  <p:hf hdr="0"/>
  <p:txStyles>
    <p:titleStyle>
      <a:lvl1pPr algn="ctr" defTabSz="457200" rtl="0" fontAlgn="base">
        <a:spcBef>
          <a:spcPct val="0"/>
        </a:spcBef>
        <a:spcAft>
          <a:spcPct val="0"/>
        </a:spcAft>
        <a:defRPr sz="4400" kern="1200">
          <a:solidFill>
            <a:schemeClr val="tx1"/>
          </a:solidFill>
          <a:latin typeface="+mj-lt"/>
          <a:ea typeface="Geneva" charset="0"/>
          <a:cs typeface="Geneva" charset="0"/>
        </a:defRPr>
      </a:lvl1pPr>
      <a:lvl2pPr algn="ctr" defTabSz="457200" rtl="0" fontAlgn="base">
        <a:spcBef>
          <a:spcPct val="0"/>
        </a:spcBef>
        <a:spcAft>
          <a:spcPct val="0"/>
        </a:spcAft>
        <a:defRPr sz="4400">
          <a:solidFill>
            <a:schemeClr val="tx1"/>
          </a:solidFill>
          <a:latin typeface="Calibri" charset="0"/>
          <a:ea typeface="Geneva" charset="0"/>
          <a:cs typeface="Geneva" charset="0"/>
        </a:defRPr>
      </a:lvl2pPr>
      <a:lvl3pPr algn="ctr" defTabSz="457200" rtl="0" fontAlgn="base">
        <a:spcBef>
          <a:spcPct val="0"/>
        </a:spcBef>
        <a:spcAft>
          <a:spcPct val="0"/>
        </a:spcAft>
        <a:defRPr sz="4400">
          <a:solidFill>
            <a:schemeClr val="tx1"/>
          </a:solidFill>
          <a:latin typeface="Calibri" charset="0"/>
          <a:ea typeface="Geneva" charset="0"/>
          <a:cs typeface="Geneva" charset="0"/>
        </a:defRPr>
      </a:lvl3pPr>
      <a:lvl4pPr algn="ctr" defTabSz="457200" rtl="0" fontAlgn="base">
        <a:spcBef>
          <a:spcPct val="0"/>
        </a:spcBef>
        <a:spcAft>
          <a:spcPct val="0"/>
        </a:spcAft>
        <a:defRPr sz="4400">
          <a:solidFill>
            <a:schemeClr val="tx1"/>
          </a:solidFill>
          <a:latin typeface="Calibri" charset="0"/>
          <a:ea typeface="Geneva" charset="0"/>
          <a:cs typeface="Geneva" charset="0"/>
        </a:defRPr>
      </a:lvl4pPr>
      <a:lvl5pPr algn="ctr" defTabSz="457200" rtl="0" fontAlgn="base">
        <a:spcBef>
          <a:spcPct val="0"/>
        </a:spcBef>
        <a:spcAft>
          <a:spcPct val="0"/>
        </a:spcAft>
        <a:defRPr sz="4400">
          <a:solidFill>
            <a:schemeClr val="tx1"/>
          </a:solidFill>
          <a:latin typeface="Calibri" charset="0"/>
          <a:ea typeface="Geneva" charset="0"/>
          <a:cs typeface="Geneva" charset="0"/>
        </a:defRPr>
      </a:lvl5pPr>
      <a:lvl6pPr marL="457200" algn="ctr" defTabSz="457200" rtl="0" fontAlgn="base">
        <a:spcBef>
          <a:spcPct val="0"/>
        </a:spcBef>
        <a:spcAft>
          <a:spcPct val="0"/>
        </a:spcAft>
        <a:defRPr sz="4400">
          <a:solidFill>
            <a:schemeClr val="tx1"/>
          </a:solidFill>
          <a:latin typeface="Calibri" charset="0"/>
          <a:ea typeface="Geneva" charset="0"/>
          <a:cs typeface="Geneva" charset="0"/>
        </a:defRPr>
      </a:lvl6pPr>
      <a:lvl7pPr marL="914400" algn="ctr" defTabSz="457200" rtl="0" fontAlgn="base">
        <a:spcBef>
          <a:spcPct val="0"/>
        </a:spcBef>
        <a:spcAft>
          <a:spcPct val="0"/>
        </a:spcAft>
        <a:defRPr sz="4400">
          <a:solidFill>
            <a:schemeClr val="tx1"/>
          </a:solidFill>
          <a:latin typeface="Calibri" charset="0"/>
          <a:ea typeface="Geneva" charset="0"/>
          <a:cs typeface="Geneva" charset="0"/>
        </a:defRPr>
      </a:lvl7pPr>
      <a:lvl8pPr marL="1371600" algn="ctr" defTabSz="457200" rtl="0" fontAlgn="base">
        <a:spcBef>
          <a:spcPct val="0"/>
        </a:spcBef>
        <a:spcAft>
          <a:spcPct val="0"/>
        </a:spcAft>
        <a:defRPr sz="4400">
          <a:solidFill>
            <a:schemeClr val="tx1"/>
          </a:solidFill>
          <a:latin typeface="Calibri" charset="0"/>
          <a:ea typeface="Geneva" charset="0"/>
          <a:cs typeface="Geneva" charset="0"/>
        </a:defRPr>
      </a:lvl8pPr>
      <a:lvl9pPr marL="1828800" algn="ctr" defTabSz="457200" rtl="0" fontAlgn="base">
        <a:spcBef>
          <a:spcPct val="0"/>
        </a:spcBef>
        <a:spcAft>
          <a:spcPct val="0"/>
        </a:spcAft>
        <a:defRPr sz="4400">
          <a:solidFill>
            <a:schemeClr val="tx1"/>
          </a:solidFill>
          <a:latin typeface="Calibri" charset="0"/>
          <a:ea typeface="Geneva" charset="0"/>
          <a:cs typeface="Geneva"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Geneva" charset="0"/>
          <a:cs typeface="Geneva"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Geneva"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Geneva"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Geneva"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docs.google.com/spreadsheets/d/10qfOsnc2UKal0J8Bkml8FM-dLaWvlgMO5IDiAU41JA8/edit?usp=sharing" TargetMode="External"/><Relationship Id="rId2" Type="http://schemas.openxmlformats.org/officeDocument/2006/relationships/hyperlink" Target="https://docs.google.com/document/d/1-sa5M29dshODIRxJVc7A5Zde4Pv_u9h8JeV3t2mNLvY/edit?usp=sharing"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System testing and exploitation</a:t>
            </a:r>
          </a:p>
        </p:txBody>
      </p:sp>
      <p:sp>
        <p:nvSpPr>
          <p:cNvPr id="3" name="Text Placeholder 2"/>
          <p:cNvSpPr>
            <a:spLocks noGrp="1"/>
          </p:cNvSpPr>
          <p:nvPr>
            <p:ph type="body" sz="quarter" idx="10"/>
          </p:nvPr>
        </p:nvSpPr>
        <p:spPr/>
        <p:txBody>
          <a:bodyPr/>
          <a:lstStyle/>
          <a:p>
            <a:r>
              <a:rPr lang="en-GB" dirty="0"/>
              <a:t>Karol Hennessy</a:t>
            </a:r>
          </a:p>
          <a:p>
            <a:r>
              <a:rPr lang="en-GB" dirty="0" err="1"/>
              <a:t>ProtoDUNE</a:t>
            </a:r>
            <a:r>
              <a:rPr lang="en-GB" dirty="0"/>
              <a:t>-SP DAQ Review</a:t>
            </a:r>
          </a:p>
          <a:p>
            <a:r>
              <a:rPr lang="en-GB" dirty="0"/>
              <a:t>3-4 Nov. 2016</a:t>
            </a:r>
          </a:p>
        </p:txBody>
      </p:sp>
    </p:spTree>
    <p:extLst>
      <p:ext uri="{BB962C8B-B14F-4D97-AF65-F5344CB8AC3E}">
        <p14:creationId xmlns:p14="http://schemas.microsoft.com/office/powerpoint/2010/main" val="1741762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US Testing</a:t>
            </a:r>
          </a:p>
        </p:txBody>
      </p:sp>
      <p:sp>
        <p:nvSpPr>
          <p:cNvPr id="9" name="Content Placeholder 8"/>
          <p:cNvSpPr>
            <a:spLocks noGrp="1"/>
          </p:cNvSpPr>
          <p:nvPr>
            <p:ph idx="11"/>
          </p:nvPr>
        </p:nvSpPr>
        <p:spPr/>
        <p:txBody>
          <a:bodyPr>
            <a:normAutofit fontScale="85000" lnSpcReduction="20000"/>
          </a:bodyPr>
          <a:lstStyle/>
          <a:p>
            <a:r>
              <a:rPr lang="en-GB" dirty="0"/>
              <a:t>35t migration</a:t>
            </a:r>
          </a:p>
          <a:p>
            <a:pPr lvl="1"/>
            <a:r>
              <a:rPr lang="en-GB" dirty="0"/>
              <a:t>Like UK, using what works and migrating from there</a:t>
            </a:r>
          </a:p>
          <a:p>
            <a:pPr lvl="1"/>
            <a:r>
              <a:rPr lang="en-GB" dirty="0" err="1"/>
              <a:t>artDAQ</a:t>
            </a:r>
            <a:r>
              <a:rPr lang="en-GB" dirty="0"/>
              <a:t> software focussed developments</a:t>
            </a:r>
          </a:p>
          <a:p>
            <a:r>
              <a:rPr lang="en-GB" dirty="0"/>
              <a:t>Current testing – based on </a:t>
            </a:r>
            <a:r>
              <a:rPr lang="en-GB" dirty="0" err="1"/>
              <a:t>artDAQ</a:t>
            </a:r>
            <a:r>
              <a:rPr lang="en-GB" dirty="0"/>
              <a:t>-demo</a:t>
            </a:r>
          </a:p>
          <a:p>
            <a:pPr lvl="1"/>
            <a:r>
              <a:rPr lang="en-GB" dirty="0"/>
              <a:t>Unit testing of individual computing components</a:t>
            </a:r>
          </a:p>
          <a:p>
            <a:pPr lvl="2"/>
            <a:r>
              <a:rPr lang="en-GB" dirty="0" err="1"/>
              <a:t>BoardReaders</a:t>
            </a:r>
            <a:r>
              <a:rPr lang="en-GB" dirty="0"/>
              <a:t> -&gt; </a:t>
            </a:r>
            <a:r>
              <a:rPr lang="en-GB" dirty="0" err="1"/>
              <a:t>EventBuilders</a:t>
            </a:r>
            <a:r>
              <a:rPr lang="en-GB" dirty="0"/>
              <a:t> -&gt; storage</a:t>
            </a:r>
          </a:p>
          <a:p>
            <a:pPr lvl="1"/>
            <a:r>
              <a:rPr lang="en-GB" dirty="0"/>
              <a:t>Finding hardware throughput limits before testing software</a:t>
            </a:r>
          </a:p>
          <a:p>
            <a:pPr lvl="1"/>
            <a:r>
              <a:rPr lang="en-GB" dirty="0"/>
              <a:t>Then adding </a:t>
            </a:r>
            <a:r>
              <a:rPr lang="en-GB" dirty="0" err="1"/>
              <a:t>artDAQ</a:t>
            </a:r>
            <a:r>
              <a:rPr lang="en-GB" dirty="0"/>
              <a:t> software and benchmarking</a:t>
            </a:r>
          </a:p>
          <a:p>
            <a:pPr lvl="1"/>
            <a:r>
              <a:rPr lang="en-GB" dirty="0"/>
              <a:t>10 G networking</a:t>
            </a:r>
          </a:p>
          <a:p>
            <a:pPr lvl="1"/>
            <a:r>
              <a:rPr lang="en-GB" dirty="0"/>
              <a:t>CERN CentOS7 </a:t>
            </a:r>
          </a:p>
        </p:txBody>
      </p:sp>
      <p:sp>
        <p:nvSpPr>
          <p:cNvPr id="2" name="Content Placeholder 1"/>
          <p:cNvSpPr>
            <a:spLocks noGrp="1"/>
          </p:cNvSpPr>
          <p:nvPr>
            <p:ph idx="12"/>
          </p:nvPr>
        </p:nvSpPr>
        <p:spPr/>
        <p:txBody>
          <a:bodyPr>
            <a:normAutofit fontScale="92500" lnSpcReduction="10000"/>
          </a:bodyPr>
          <a:lstStyle/>
          <a:p>
            <a:r>
              <a:rPr lang="en-GB" dirty="0"/>
              <a:t>Ongoing:</a:t>
            </a:r>
          </a:p>
          <a:p>
            <a:pPr lvl="1"/>
            <a:r>
              <a:rPr lang="en-GB" dirty="0"/>
              <a:t>Test enhancements to </a:t>
            </a:r>
            <a:r>
              <a:rPr lang="en-GB" dirty="0" err="1"/>
              <a:t>artDAQ</a:t>
            </a:r>
            <a:endParaRPr lang="en-GB" dirty="0"/>
          </a:p>
          <a:p>
            <a:pPr lvl="1"/>
            <a:r>
              <a:rPr lang="en-GB" dirty="0"/>
              <a:t>The FNAL testing site will remain in operation after CERN migration as a means of cross-checking on-site problems</a:t>
            </a:r>
          </a:p>
          <a:p>
            <a:pPr lvl="1"/>
            <a:r>
              <a:rPr lang="en-GB" dirty="0"/>
              <a:t>Also acts as a development area prior to deployment</a:t>
            </a:r>
          </a:p>
          <a:p>
            <a:pPr lvl="2"/>
            <a:r>
              <a:rPr lang="en-GB" dirty="0"/>
              <a:t>Many </a:t>
            </a:r>
            <a:r>
              <a:rPr lang="en-GB" dirty="0" err="1"/>
              <a:t>artDAQ</a:t>
            </a:r>
            <a:r>
              <a:rPr lang="en-GB" dirty="0"/>
              <a:t> developers situated in </a:t>
            </a:r>
            <a:r>
              <a:rPr lang="en-GB" dirty="0" err="1"/>
              <a:t>Fermilab</a:t>
            </a:r>
            <a:endParaRPr lang="en-GB" dirty="0"/>
          </a:p>
          <a:p>
            <a:pPr lvl="1"/>
            <a:r>
              <a:rPr lang="en-GB" dirty="0"/>
              <a:t>Test WIB-RCE interaction (data protocol, timing, sync, new RCE components/FW, burn-in, </a:t>
            </a:r>
            <a:r>
              <a:rPr lang="en-GB" dirty="0" err="1"/>
              <a:t>etc</a:t>
            </a:r>
            <a:r>
              <a:rPr lang="en-GB" dirty="0"/>
              <a:t>).</a:t>
            </a:r>
          </a:p>
          <a:p>
            <a:pPr lvl="1"/>
            <a:r>
              <a:rPr lang="en-GB" dirty="0"/>
              <a:t>Run control developments</a:t>
            </a:r>
          </a:p>
          <a:p>
            <a:pPr lvl="1"/>
            <a:r>
              <a:rPr lang="en-GB" dirty="0"/>
              <a:t>Online Monitoring</a:t>
            </a:r>
          </a:p>
          <a:p>
            <a:endParaRPr lang="en-GB" dirty="0"/>
          </a:p>
        </p:txBody>
      </p:sp>
      <p:sp>
        <p:nvSpPr>
          <p:cNvPr id="5" name="Date Placeholder 4"/>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6" name="Footer Placeholder 5"/>
          <p:cNvSpPr>
            <a:spLocks noGrp="1"/>
          </p:cNvSpPr>
          <p:nvPr>
            <p:ph type="ftr" sz="quarter" idx="3"/>
          </p:nvPr>
        </p:nvSpPr>
        <p:spPr/>
        <p:txBody>
          <a:bodyPr/>
          <a:lstStyle/>
          <a:p>
            <a:pPr>
              <a:defRPr/>
            </a:pPr>
            <a:r>
              <a:rPr lang="en-GB"/>
              <a:t>| Karol Hennessy | System testing and exploitation</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10</a:t>
            </a:fld>
            <a:endParaRPr lang="en-US" dirty="0"/>
          </a:p>
        </p:txBody>
      </p:sp>
    </p:spTree>
    <p:extLst>
      <p:ext uri="{BB962C8B-B14F-4D97-AF65-F5344CB8AC3E}">
        <p14:creationId xmlns:p14="http://schemas.microsoft.com/office/powerpoint/2010/main" val="2506476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PNNL+NIKHEF Testing</a:t>
            </a:r>
          </a:p>
        </p:txBody>
      </p:sp>
      <p:sp>
        <p:nvSpPr>
          <p:cNvPr id="3" name="Content Placeholder 2"/>
          <p:cNvSpPr>
            <a:spLocks noGrp="1"/>
          </p:cNvSpPr>
          <p:nvPr>
            <p:ph idx="11"/>
          </p:nvPr>
        </p:nvSpPr>
        <p:spPr/>
        <p:txBody>
          <a:bodyPr>
            <a:normAutofit lnSpcReduction="10000"/>
          </a:bodyPr>
          <a:lstStyle/>
          <a:p>
            <a:r>
              <a:rPr lang="en-GB" dirty="0"/>
              <a:t>FELIX testing</a:t>
            </a:r>
          </a:p>
          <a:p>
            <a:pPr lvl="1"/>
            <a:r>
              <a:rPr lang="en-GB" dirty="0"/>
              <a:t>New firmware releases</a:t>
            </a:r>
          </a:p>
          <a:p>
            <a:pPr lvl="2"/>
            <a:r>
              <a:rPr lang="en-GB" dirty="0"/>
              <a:t>Simpler GBT mode</a:t>
            </a:r>
          </a:p>
          <a:p>
            <a:pPr lvl="1"/>
            <a:r>
              <a:rPr lang="en-GB" dirty="0"/>
              <a:t>Loopback testing</a:t>
            </a:r>
          </a:p>
          <a:p>
            <a:pPr lvl="2"/>
            <a:r>
              <a:rPr lang="en-GB" dirty="0"/>
              <a:t>In principle, FELIX is data agnostic – only throughput matters</a:t>
            </a:r>
          </a:p>
          <a:p>
            <a:pPr lvl="1"/>
            <a:r>
              <a:rPr lang="en-GB" dirty="0"/>
              <a:t>Developing </a:t>
            </a:r>
            <a:r>
              <a:rPr lang="en-GB" dirty="0" err="1"/>
              <a:t>artDAQ</a:t>
            </a:r>
            <a:r>
              <a:rPr lang="en-GB" dirty="0"/>
              <a:t> </a:t>
            </a:r>
            <a:r>
              <a:rPr lang="en-GB" dirty="0" err="1"/>
              <a:t>BoardReader</a:t>
            </a:r>
            <a:r>
              <a:rPr lang="en-GB" dirty="0"/>
              <a:t> for FELIX</a:t>
            </a:r>
          </a:p>
          <a:p>
            <a:r>
              <a:rPr lang="en-GB" dirty="0" err="1"/>
              <a:t>Todo</a:t>
            </a:r>
            <a:r>
              <a:rPr lang="en-GB" dirty="0"/>
              <a:t> (Nov)</a:t>
            </a:r>
          </a:p>
          <a:p>
            <a:pPr lvl="1"/>
            <a:r>
              <a:rPr lang="en-GB" dirty="0"/>
              <a:t>WIB testing</a:t>
            </a:r>
          </a:p>
          <a:p>
            <a:pPr lvl="1"/>
            <a:r>
              <a:rPr lang="en-GB" dirty="0"/>
              <a:t>Investigating compression schemes (both CPU and FPGA)</a:t>
            </a:r>
          </a:p>
          <a:p>
            <a:pPr lvl="1"/>
            <a:r>
              <a:rPr lang="en-GB" dirty="0"/>
              <a:t>Investigating </a:t>
            </a:r>
            <a:r>
              <a:rPr lang="en-GB" dirty="0" err="1"/>
              <a:t>BoardReader</a:t>
            </a:r>
            <a:r>
              <a:rPr lang="en-GB" dirty="0"/>
              <a:t> implementation on FELIX host PC</a:t>
            </a:r>
          </a:p>
          <a:p>
            <a:pPr lvl="2"/>
            <a:r>
              <a:rPr lang="en-GB" dirty="0"/>
              <a:t>Can interfere with DMA throughput</a:t>
            </a:r>
          </a:p>
          <a:p>
            <a:pPr lvl="1"/>
            <a:r>
              <a:rPr lang="en-GB" dirty="0"/>
              <a:t>High rate testing (200 Hz)</a:t>
            </a:r>
          </a:p>
          <a:p>
            <a:pPr lvl="1"/>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11</a:t>
            </a:fld>
            <a:endParaRPr lang="en-US" dirty="0"/>
          </a:p>
        </p:txBody>
      </p:sp>
    </p:spTree>
    <p:extLst>
      <p:ext uri="{BB962C8B-B14F-4D97-AF65-F5344CB8AC3E}">
        <p14:creationId xmlns:p14="http://schemas.microsoft.com/office/powerpoint/2010/main" val="2159463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Jan to 1</a:t>
            </a:r>
            <a:r>
              <a:rPr lang="en-GB" baseline="30000" dirty="0"/>
              <a:t>st</a:t>
            </a:r>
            <a:r>
              <a:rPr lang="en-GB" dirty="0"/>
              <a:t> APA</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12</a:t>
            </a:fld>
            <a:endParaRPr lang="en-US" dirty="0"/>
          </a:p>
        </p:txBody>
      </p:sp>
      <p:pic>
        <p:nvPicPr>
          <p:cNvPr id="7" name="Picture Placeholder 13" descr="Screen Clipping"/>
          <p:cNvPicPr>
            <a:picLocks noChangeAspect="1"/>
          </p:cNvPicPr>
          <p:nvPr/>
        </p:nvPicPr>
        <p:blipFill rotWithShape="1">
          <a:blip r:embed="rId2"/>
          <a:srcRect l="3021" t="3806" r="3298" b="5975"/>
          <a:stretch/>
        </p:blipFill>
        <p:spPr>
          <a:xfrm>
            <a:off x="478644" y="998420"/>
            <a:ext cx="8180363" cy="5178469"/>
          </a:xfrm>
          <a:prstGeom prst="rect">
            <a:avLst/>
          </a:prstGeom>
        </p:spPr>
      </p:pic>
      <p:sp>
        <p:nvSpPr>
          <p:cNvPr id="8" name="Right Arrow 7"/>
          <p:cNvSpPr/>
          <p:nvPr/>
        </p:nvSpPr>
        <p:spPr>
          <a:xfrm>
            <a:off x="548385" y="2240280"/>
            <a:ext cx="1455675" cy="441960"/>
          </a:xfrm>
          <a:prstGeom prst="rightArrow">
            <a:avLst/>
          </a:prstGeom>
          <a:gradFill>
            <a:gsLst>
              <a:gs pos="29000">
                <a:srgbClr val="FF0000"/>
              </a:gs>
              <a:gs pos="100000">
                <a:schemeClr val="accent2">
                  <a:tint val="50000"/>
                  <a:shade val="100000"/>
                  <a:satMod val="350000"/>
                </a:schemeClr>
              </a:gs>
            </a:gsLst>
          </a:gradFill>
          <a:ln w="12700">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482198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CERN Testing</a:t>
            </a:r>
          </a:p>
        </p:txBody>
      </p:sp>
      <p:sp>
        <p:nvSpPr>
          <p:cNvPr id="3" name="Content Placeholder 2"/>
          <p:cNvSpPr>
            <a:spLocks noGrp="1"/>
          </p:cNvSpPr>
          <p:nvPr>
            <p:ph idx="11"/>
          </p:nvPr>
        </p:nvSpPr>
        <p:spPr/>
        <p:txBody>
          <a:bodyPr>
            <a:normAutofit lnSpcReduction="10000"/>
          </a:bodyPr>
          <a:lstStyle/>
          <a:p>
            <a:r>
              <a:rPr lang="en-GB" dirty="0"/>
              <a:t>Some common ground between all other sites as CERN will be the final destination</a:t>
            </a:r>
          </a:p>
          <a:p>
            <a:pPr lvl="1"/>
            <a:r>
              <a:rPr lang="en-GB" dirty="0"/>
              <a:t>Gain experience in hardware setup early</a:t>
            </a:r>
          </a:p>
          <a:p>
            <a:pPr lvl="1"/>
            <a:r>
              <a:rPr lang="en-GB" dirty="0"/>
              <a:t>Components will migrate to CERN</a:t>
            </a:r>
          </a:p>
          <a:p>
            <a:r>
              <a:rPr lang="en-GB" dirty="0"/>
              <a:t>Reception testing</a:t>
            </a:r>
          </a:p>
          <a:p>
            <a:pPr lvl="1"/>
            <a:r>
              <a:rPr lang="en-GB" dirty="0"/>
              <a:t>Has anything broken in transit?</a:t>
            </a:r>
          </a:p>
          <a:p>
            <a:pPr lvl="1"/>
            <a:r>
              <a:rPr lang="en-GB" dirty="0"/>
              <a:t>Common suite of tests between host and CERN</a:t>
            </a:r>
          </a:p>
          <a:p>
            <a:pPr lvl="1"/>
            <a:r>
              <a:rPr lang="en-GB" dirty="0"/>
              <a:t>Integration into CERN infrastructure</a:t>
            </a:r>
          </a:p>
          <a:p>
            <a:r>
              <a:rPr lang="en-GB" dirty="0"/>
              <a:t>Robustness testing</a:t>
            </a:r>
          </a:p>
          <a:p>
            <a:pPr lvl="1"/>
            <a:r>
              <a:rPr lang="en-GB" dirty="0"/>
              <a:t>“Burn-in” tests – running for extended periods without error</a:t>
            </a:r>
          </a:p>
          <a:p>
            <a:pPr lvl="1"/>
            <a:r>
              <a:rPr lang="en-GB" dirty="0"/>
              <a:t>Full system tests – running the system in “shift mode”, as if it were the real thing</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13</a:t>
            </a:fld>
            <a:endParaRPr lang="en-US" dirty="0"/>
          </a:p>
        </p:txBody>
      </p:sp>
    </p:spTree>
    <p:extLst>
      <p:ext uri="{BB962C8B-B14F-4D97-AF65-F5344CB8AC3E}">
        <p14:creationId xmlns:p14="http://schemas.microsoft.com/office/powerpoint/2010/main" val="2132687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Jan to 1</a:t>
            </a:r>
            <a:r>
              <a:rPr lang="en-GB" baseline="30000" dirty="0"/>
              <a:t>st</a:t>
            </a:r>
            <a:r>
              <a:rPr lang="en-GB" dirty="0"/>
              <a:t> APA </a:t>
            </a:r>
          </a:p>
        </p:txBody>
      </p:sp>
      <p:sp>
        <p:nvSpPr>
          <p:cNvPr id="3" name="Content Placeholder 2"/>
          <p:cNvSpPr>
            <a:spLocks noGrp="1"/>
          </p:cNvSpPr>
          <p:nvPr>
            <p:ph idx="11"/>
          </p:nvPr>
        </p:nvSpPr>
        <p:spPr/>
        <p:txBody>
          <a:bodyPr>
            <a:normAutofit/>
          </a:bodyPr>
          <a:lstStyle/>
          <a:p>
            <a:r>
              <a:rPr lang="en-GB" dirty="0"/>
              <a:t>Integration</a:t>
            </a:r>
          </a:p>
          <a:p>
            <a:pPr lvl="1"/>
            <a:r>
              <a:rPr lang="en-GB" dirty="0"/>
              <a:t>Basic online computing infrastructure (more later)</a:t>
            </a:r>
          </a:p>
          <a:p>
            <a:pPr lvl="1"/>
            <a:r>
              <a:rPr lang="en-GB" dirty="0"/>
              <a:t>Initial assembly of components in racks</a:t>
            </a:r>
          </a:p>
          <a:p>
            <a:pPr lvl="1"/>
            <a:r>
              <a:rPr lang="en-GB" dirty="0"/>
              <a:t>Power and networking and other cabling to computing</a:t>
            </a:r>
          </a:p>
          <a:p>
            <a:pPr lvl="1"/>
            <a:r>
              <a:rPr lang="en-GB" dirty="0"/>
              <a:t>Clone test stand software setup from UK-test or FNAL-test</a:t>
            </a:r>
          </a:p>
          <a:p>
            <a:pPr lvl="1"/>
            <a:r>
              <a:rPr lang="en-GB" dirty="0"/>
              <a:t>Initial tests initialization FEMB-WIB-RCE from </a:t>
            </a:r>
            <a:r>
              <a:rPr lang="en-GB" dirty="0" err="1"/>
              <a:t>artDAQ</a:t>
            </a:r>
            <a:endParaRPr lang="en-GB" dirty="0"/>
          </a:p>
          <a:p>
            <a:pPr lvl="1"/>
            <a:r>
              <a:rPr lang="en-GB" dirty="0"/>
              <a:t>Setup of some SSPs at CERN</a:t>
            </a:r>
          </a:p>
          <a:p>
            <a:r>
              <a:rPr lang="en-GB" dirty="0"/>
              <a:t>Extensive testing of above</a:t>
            </a:r>
          </a:p>
          <a:p>
            <a:r>
              <a:rPr lang="en-GB" dirty="0"/>
              <a:t>Sync tests (pulse FEs) appear in data at same time</a:t>
            </a:r>
          </a:p>
          <a:p>
            <a:r>
              <a:rPr lang="en-GB" dirty="0"/>
              <a:t>Initial Run Control with </a:t>
            </a:r>
            <a:r>
              <a:rPr lang="en-GB" dirty="0" err="1"/>
              <a:t>artDAQ</a:t>
            </a:r>
            <a:r>
              <a:rPr lang="en-GB" dirty="0"/>
              <a:t> (JCOP to follow)</a:t>
            </a:r>
          </a:p>
          <a:p>
            <a:pPr marL="0"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14</a:t>
            </a:fld>
            <a:endParaRPr lang="en-US" dirty="0"/>
          </a:p>
        </p:txBody>
      </p:sp>
    </p:spTree>
    <p:extLst>
      <p:ext uri="{BB962C8B-B14F-4D97-AF65-F5344CB8AC3E}">
        <p14:creationId xmlns:p14="http://schemas.microsoft.com/office/powerpoint/2010/main" val="125287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a:t>
            </a:r>
            <a:r>
              <a:rPr lang="en-GB" baseline="30000" dirty="0"/>
              <a:t>st</a:t>
            </a:r>
            <a:r>
              <a:rPr lang="en-GB" dirty="0"/>
              <a:t> APA arrival</a:t>
            </a:r>
          </a:p>
        </p:txBody>
      </p:sp>
      <p:sp>
        <p:nvSpPr>
          <p:cNvPr id="3" name="Content Placeholder 2"/>
          <p:cNvSpPr>
            <a:spLocks noGrp="1"/>
          </p:cNvSpPr>
          <p:nvPr>
            <p:ph idx="11"/>
          </p:nvPr>
        </p:nvSpPr>
        <p:spPr/>
        <p:txBody>
          <a:bodyPr>
            <a:normAutofit/>
          </a:bodyPr>
          <a:lstStyle/>
          <a:p>
            <a:r>
              <a:rPr lang="en-GB" dirty="0"/>
              <a:t>At this point need to partition DAQ into two slices – </a:t>
            </a:r>
            <a:r>
              <a:rPr lang="en-GB" b="1" dirty="0"/>
              <a:t>Reception testing</a:t>
            </a:r>
            <a:r>
              <a:rPr lang="en-GB" dirty="0"/>
              <a:t> and </a:t>
            </a:r>
            <a:r>
              <a:rPr lang="en-GB" b="1" dirty="0"/>
              <a:t>DAQ development</a:t>
            </a:r>
          </a:p>
          <a:p>
            <a:pPr marL="731838" lvl="1" indent="-457200">
              <a:buFont typeface="+mj-lt"/>
              <a:buAutoNum type="arabicPeriod"/>
            </a:pPr>
            <a:r>
              <a:rPr lang="en-GB" b="1" dirty="0"/>
              <a:t>Reception testing</a:t>
            </a:r>
          </a:p>
          <a:p>
            <a:pPr marL="1089025" lvl="2" indent="-457200"/>
            <a:r>
              <a:rPr lang="en-GB" dirty="0"/>
              <a:t>used to test the APA, FE electronics and all new DAQ equipment arriving at CERN</a:t>
            </a:r>
          </a:p>
          <a:p>
            <a:pPr marL="1089025" lvl="2" indent="-457200"/>
            <a:r>
              <a:rPr lang="en-GB" dirty="0"/>
              <a:t>Step-by-step commissioning of APA test area DAQ</a:t>
            </a:r>
          </a:p>
          <a:p>
            <a:pPr marL="1089025" lvl="2" indent="-457200"/>
            <a:r>
              <a:rPr lang="en-GB" dirty="0"/>
              <a:t>Requires a DAQ we can hand over to operators (basic </a:t>
            </a:r>
            <a:r>
              <a:rPr lang="en-GB" dirty="0" err="1"/>
              <a:t>config</a:t>
            </a:r>
            <a:r>
              <a:rPr lang="en-GB" dirty="0"/>
              <a:t>, run control, read-out)</a:t>
            </a:r>
          </a:p>
          <a:p>
            <a:pPr marL="1089025" lvl="2" indent="-457200"/>
            <a:r>
              <a:rPr lang="en-GB" dirty="0"/>
              <a:t>35t software will be used where </a:t>
            </a:r>
            <a:r>
              <a:rPr lang="en-GB" dirty="0" err="1"/>
              <a:t>ProtoDUNE</a:t>
            </a:r>
            <a:r>
              <a:rPr lang="en-GB" dirty="0"/>
              <a:t> is not ready</a:t>
            </a:r>
          </a:p>
          <a:p>
            <a:pPr marL="0" indent="0">
              <a:buNone/>
            </a:pPr>
            <a:endParaRPr lang="en-GB" dirty="0"/>
          </a:p>
          <a:p>
            <a:endParaRPr lang="en-GB" dirty="0"/>
          </a:p>
          <a:p>
            <a:pPr marL="0"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15</a:t>
            </a:fld>
            <a:endParaRPr lang="en-US" dirty="0"/>
          </a:p>
        </p:txBody>
      </p:sp>
    </p:spTree>
    <p:extLst>
      <p:ext uri="{BB962C8B-B14F-4D97-AF65-F5344CB8AC3E}">
        <p14:creationId xmlns:p14="http://schemas.microsoft.com/office/powerpoint/2010/main" val="3521815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1</a:t>
            </a:r>
            <a:r>
              <a:rPr lang="en-GB" baseline="30000" dirty="0"/>
              <a:t>st</a:t>
            </a:r>
            <a:r>
              <a:rPr lang="en-GB" dirty="0"/>
              <a:t> APA to 3</a:t>
            </a:r>
            <a:r>
              <a:rPr lang="en-GB" baseline="30000" dirty="0"/>
              <a:t>rd</a:t>
            </a:r>
            <a:r>
              <a:rPr lang="en-GB" dirty="0"/>
              <a:t> APA</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16</a:t>
            </a:fld>
            <a:endParaRPr lang="en-US" dirty="0"/>
          </a:p>
        </p:txBody>
      </p:sp>
      <p:pic>
        <p:nvPicPr>
          <p:cNvPr id="7" name="Picture Placeholder 13" descr="Screen Clipping"/>
          <p:cNvPicPr>
            <a:picLocks noChangeAspect="1"/>
          </p:cNvPicPr>
          <p:nvPr/>
        </p:nvPicPr>
        <p:blipFill rotWithShape="1">
          <a:blip r:embed="rId2"/>
          <a:srcRect l="3021" t="3806" r="3298" b="5975"/>
          <a:stretch/>
        </p:blipFill>
        <p:spPr>
          <a:xfrm>
            <a:off x="478644" y="998420"/>
            <a:ext cx="8180363" cy="5178469"/>
          </a:xfrm>
          <a:prstGeom prst="rect">
            <a:avLst/>
          </a:prstGeom>
        </p:spPr>
      </p:pic>
      <p:sp>
        <p:nvSpPr>
          <p:cNvPr id="8" name="Right Arrow 7"/>
          <p:cNvSpPr/>
          <p:nvPr/>
        </p:nvSpPr>
        <p:spPr>
          <a:xfrm>
            <a:off x="548386" y="2240280"/>
            <a:ext cx="2682494" cy="441960"/>
          </a:xfrm>
          <a:prstGeom prst="rightArrow">
            <a:avLst/>
          </a:prstGeom>
          <a:gradFill>
            <a:gsLst>
              <a:gs pos="29000">
                <a:srgbClr val="FF0000"/>
              </a:gs>
              <a:gs pos="100000">
                <a:schemeClr val="accent2">
                  <a:tint val="50000"/>
                  <a:shade val="100000"/>
                  <a:satMod val="350000"/>
                </a:schemeClr>
              </a:gs>
            </a:gsLst>
          </a:gradFill>
          <a:ln w="12700">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390189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1</a:t>
            </a:r>
            <a:r>
              <a:rPr lang="en-GB" baseline="30000" dirty="0"/>
              <a:t>st</a:t>
            </a:r>
            <a:r>
              <a:rPr lang="en-GB" dirty="0"/>
              <a:t> APA to 3</a:t>
            </a:r>
            <a:r>
              <a:rPr lang="en-GB" baseline="30000" dirty="0"/>
              <a:t>rd</a:t>
            </a:r>
            <a:r>
              <a:rPr lang="en-GB" dirty="0"/>
              <a:t> APA</a:t>
            </a:r>
          </a:p>
        </p:txBody>
      </p:sp>
      <p:sp>
        <p:nvSpPr>
          <p:cNvPr id="3" name="Content Placeholder 2"/>
          <p:cNvSpPr>
            <a:spLocks noGrp="1"/>
          </p:cNvSpPr>
          <p:nvPr>
            <p:ph idx="11"/>
          </p:nvPr>
        </p:nvSpPr>
        <p:spPr/>
        <p:txBody>
          <a:bodyPr/>
          <a:lstStyle/>
          <a:p>
            <a:pPr marL="731838" lvl="1" indent="-457200">
              <a:buFont typeface="+mj-lt"/>
              <a:buAutoNum type="arabicPeriod" startAt="2"/>
            </a:pPr>
            <a:r>
              <a:rPr lang="en-GB" b="1" dirty="0"/>
              <a:t>DAQ development</a:t>
            </a:r>
          </a:p>
          <a:p>
            <a:pPr lvl="2"/>
            <a:r>
              <a:rPr lang="en-GB" dirty="0"/>
              <a:t>As equipment is qualified, it can be added to the second partition</a:t>
            </a:r>
          </a:p>
          <a:p>
            <a:pPr lvl="2"/>
            <a:r>
              <a:rPr lang="en-GB" dirty="0"/>
              <a:t>Develop new RC, HW and DQ monitoring</a:t>
            </a:r>
          </a:p>
          <a:p>
            <a:pPr lvl="2"/>
            <a:r>
              <a:rPr lang="en-GB" dirty="0"/>
              <a:t>Mock data challenge from DAQ to storage</a:t>
            </a:r>
          </a:p>
          <a:p>
            <a:pPr lvl="2"/>
            <a:r>
              <a:rPr lang="en-GB" dirty="0"/>
              <a:t>Test new firmware revisions</a:t>
            </a:r>
          </a:p>
          <a:p>
            <a:pPr lvl="2"/>
            <a:r>
              <a:rPr lang="en-GB" dirty="0"/>
              <a:t>Add beam counter and BPM hardware, commission trigger</a:t>
            </a:r>
          </a:p>
          <a:p>
            <a:pPr marL="0"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17</a:t>
            </a:fld>
            <a:endParaRPr lang="en-US" dirty="0"/>
          </a:p>
        </p:txBody>
      </p:sp>
    </p:spTree>
    <p:extLst>
      <p:ext uri="{BB962C8B-B14F-4D97-AF65-F5344CB8AC3E}">
        <p14:creationId xmlns:p14="http://schemas.microsoft.com/office/powerpoint/2010/main" val="3061064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3-6 APAs – full system</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18</a:t>
            </a:fld>
            <a:endParaRPr lang="en-US" dirty="0"/>
          </a:p>
        </p:txBody>
      </p:sp>
      <p:pic>
        <p:nvPicPr>
          <p:cNvPr id="7" name="Picture Placeholder 13" descr="Screen Clipping"/>
          <p:cNvPicPr>
            <a:picLocks noChangeAspect="1"/>
          </p:cNvPicPr>
          <p:nvPr/>
        </p:nvPicPr>
        <p:blipFill rotWithShape="1">
          <a:blip r:embed="rId2"/>
          <a:srcRect l="3021" t="3806" r="3298" b="5975"/>
          <a:stretch/>
        </p:blipFill>
        <p:spPr>
          <a:xfrm>
            <a:off x="478644" y="998420"/>
            <a:ext cx="8180363" cy="5178469"/>
          </a:xfrm>
          <a:prstGeom prst="rect">
            <a:avLst/>
          </a:prstGeom>
        </p:spPr>
      </p:pic>
      <p:sp>
        <p:nvSpPr>
          <p:cNvPr id="8" name="Right Arrow 7"/>
          <p:cNvSpPr/>
          <p:nvPr/>
        </p:nvSpPr>
        <p:spPr>
          <a:xfrm>
            <a:off x="548386" y="2240280"/>
            <a:ext cx="4099814" cy="441960"/>
          </a:xfrm>
          <a:prstGeom prst="rightArrow">
            <a:avLst/>
          </a:prstGeom>
          <a:gradFill>
            <a:gsLst>
              <a:gs pos="29000">
                <a:srgbClr val="FF0000"/>
              </a:gs>
              <a:gs pos="100000">
                <a:schemeClr val="accent2">
                  <a:tint val="50000"/>
                  <a:shade val="100000"/>
                  <a:satMod val="350000"/>
                </a:schemeClr>
              </a:gs>
            </a:gsLst>
          </a:gradFill>
          <a:ln w="12700">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327783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From 3-6 APAs – full system</a:t>
            </a:r>
          </a:p>
        </p:txBody>
      </p:sp>
      <p:sp>
        <p:nvSpPr>
          <p:cNvPr id="3" name="Content Placeholder 2"/>
          <p:cNvSpPr>
            <a:spLocks noGrp="1"/>
          </p:cNvSpPr>
          <p:nvPr>
            <p:ph idx="11"/>
          </p:nvPr>
        </p:nvSpPr>
        <p:spPr/>
        <p:txBody>
          <a:bodyPr>
            <a:normAutofit fontScale="92500" lnSpcReduction="20000"/>
          </a:bodyPr>
          <a:lstStyle/>
          <a:p>
            <a:r>
              <a:rPr lang="en-GB" dirty="0"/>
              <a:t>Reception testing in full swing</a:t>
            </a:r>
          </a:p>
          <a:p>
            <a:pPr lvl="1"/>
            <a:r>
              <a:rPr lang="en-GB" dirty="0"/>
              <a:t>Full set of COBs, </a:t>
            </a:r>
            <a:r>
              <a:rPr lang="en-GB" dirty="0" err="1"/>
              <a:t>aTCA</a:t>
            </a:r>
            <a:r>
              <a:rPr lang="en-GB" dirty="0"/>
              <a:t>, RTMs arrive at CERN</a:t>
            </a:r>
          </a:p>
          <a:p>
            <a:pPr lvl="1"/>
            <a:r>
              <a:rPr lang="en-GB" dirty="0"/>
              <a:t>Full set of SSPs arrive at CERN</a:t>
            </a:r>
          </a:p>
          <a:p>
            <a:pPr lvl="1"/>
            <a:r>
              <a:rPr lang="en-GB" dirty="0"/>
              <a:t>Full set of WIBs, flanges, FEMBs for </a:t>
            </a:r>
            <a:r>
              <a:rPr lang="en-GB" dirty="0" err="1"/>
              <a:t>APA#n</a:t>
            </a:r>
            <a:r>
              <a:rPr lang="en-GB" dirty="0"/>
              <a:t> arrive at CERN</a:t>
            </a:r>
          </a:p>
          <a:p>
            <a:pPr lvl="1"/>
            <a:r>
              <a:rPr lang="en-GB" dirty="0"/>
              <a:t>Full set of computers arrive at CERN</a:t>
            </a:r>
          </a:p>
          <a:p>
            <a:pPr lvl="1"/>
            <a:r>
              <a:rPr lang="en-GB" dirty="0"/>
              <a:t>Step-by-step commissioning as new APAs installed DAQ</a:t>
            </a:r>
          </a:p>
          <a:p>
            <a:r>
              <a:rPr lang="en-GB" dirty="0"/>
              <a:t>Development slice</a:t>
            </a:r>
          </a:p>
          <a:p>
            <a:pPr lvl="1"/>
            <a:r>
              <a:rPr lang="en-GB" dirty="0"/>
              <a:t>Final timing system arrives at CERN</a:t>
            </a:r>
          </a:p>
          <a:p>
            <a:pPr lvl="1"/>
            <a:r>
              <a:rPr lang="en-GB" dirty="0"/>
              <a:t>EVB Software developments</a:t>
            </a:r>
          </a:p>
          <a:p>
            <a:pPr lvl="1"/>
            <a:r>
              <a:rPr lang="en-GB" dirty="0"/>
              <a:t>Monitoring</a:t>
            </a:r>
          </a:p>
          <a:p>
            <a:pPr lvl="2"/>
            <a:r>
              <a:rPr lang="en-GB" dirty="0"/>
              <a:t>Dataflow, HW, Data Quality</a:t>
            </a:r>
          </a:p>
          <a:p>
            <a:pPr lvl="1"/>
            <a:r>
              <a:rPr lang="en-GB" dirty="0"/>
              <a:t>Run Control with </a:t>
            </a:r>
            <a:r>
              <a:rPr lang="en-GB" dirty="0" err="1"/>
              <a:t>artDAQ</a:t>
            </a:r>
            <a:r>
              <a:rPr lang="en-GB" dirty="0"/>
              <a:t> and JCOP - basic functionality</a:t>
            </a:r>
          </a:p>
          <a:p>
            <a:pPr lvl="1"/>
            <a:r>
              <a:rPr lang="en-GB" dirty="0"/>
              <a:t>Configuration Control with JCOP - test functionality</a:t>
            </a:r>
          </a:p>
          <a:p>
            <a:pPr lvl="1"/>
            <a:endParaRPr lang="en-GB" dirty="0"/>
          </a:p>
          <a:p>
            <a:pPr lvl="1"/>
            <a:endParaRPr lang="en-GB" dirty="0"/>
          </a:p>
          <a:p>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19</a:t>
            </a:fld>
            <a:endParaRPr lang="en-US" dirty="0"/>
          </a:p>
        </p:txBody>
      </p:sp>
    </p:spTree>
    <p:extLst>
      <p:ext uri="{BB962C8B-B14F-4D97-AF65-F5344CB8AC3E}">
        <p14:creationId xmlns:p14="http://schemas.microsoft.com/office/powerpoint/2010/main" val="553326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a:t>Introduction</a:t>
            </a:r>
            <a:endParaRPr lang="en-GB" dirty="0"/>
          </a:p>
        </p:txBody>
      </p:sp>
      <p:sp>
        <p:nvSpPr>
          <p:cNvPr id="5" name="Content Placeholder 4"/>
          <p:cNvSpPr>
            <a:spLocks noGrp="1"/>
          </p:cNvSpPr>
          <p:nvPr>
            <p:ph idx="11"/>
          </p:nvPr>
        </p:nvSpPr>
        <p:spPr/>
        <p:txBody>
          <a:bodyPr>
            <a:normAutofit lnSpcReduction="10000"/>
          </a:bodyPr>
          <a:lstStyle/>
          <a:p>
            <a:r>
              <a:rPr lang="en-GB" dirty="0"/>
              <a:t>Primary goals</a:t>
            </a:r>
          </a:p>
          <a:p>
            <a:pPr lvl="1"/>
            <a:r>
              <a:rPr lang="en-GB" dirty="0"/>
              <a:t>Follow the APA timeline and have DAQ infrastructure in place to qualify front-end</a:t>
            </a:r>
          </a:p>
          <a:p>
            <a:pPr lvl="1"/>
            <a:r>
              <a:rPr lang="en-GB" dirty="0"/>
              <a:t>Reception tests of components both DAQ and Front-end</a:t>
            </a:r>
          </a:p>
          <a:p>
            <a:pPr lvl="1"/>
            <a:r>
              <a:rPr lang="en-GB" dirty="0"/>
              <a:t>Development of DAQ infrastructure, HW, SW, FW in parallel</a:t>
            </a:r>
          </a:p>
          <a:p>
            <a:pPr lvl="1"/>
            <a:r>
              <a:rPr lang="en-GB" dirty="0"/>
              <a:t>Preparation for data taking/Commissioning </a:t>
            </a:r>
          </a:p>
          <a:p>
            <a:r>
              <a:rPr lang="en-GB" dirty="0"/>
              <a:t>Outline</a:t>
            </a:r>
          </a:p>
          <a:p>
            <a:pPr lvl="1"/>
            <a:r>
              <a:rPr lang="en-GB" dirty="0"/>
              <a:t>Test centres</a:t>
            </a:r>
          </a:p>
          <a:p>
            <a:pPr lvl="1"/>
            <a:r>
              <a:rPr lang="en-GB" dirty="0"/>
              <a:t>Timelines</a:t>
            </a:r>
          </a:p>
          <a:p>
            <a:pPr lvl="1"/>
            <a:r>
              <a:rPr lang="en-GB" dirty="0"/>
              <a:t>Testing infrastructure, people</a:t>
            </a:r>
          </a:p>
          <a:p>
            <a:pPr lvl="1"/>
            <a:r>
              <a:rPr lang="en-GB" dirty="0"/>
              <a:t>Exploitation – calibration, run modes</a:t>
            </a:r>
          </a:p>
          <a:p>
            <a:pPr lvl="1"/>
            <a:r>
              <a:rPr lang="en-GB" dirty="0"/>
              <a:t>Risk mitigation</a:t>
            </a:r>
          </a:p>
        </p:txBody>
      </p:sp>
      <p:sp>
        <p:nvSpPr>
          <p:cNvPr id="9" name="Date Placeholder 8"/>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10" name="Footer Placeholder 9"/>
          <p:cNvSpPr>
            <a:spLocks noGrp="1"/>
          </p:cNvSpPr>
          <p:nvPr>
            <p:ph type="ftr" sz="quarter" idx="3"/>
          </p:nvPr>
        </p:nvSpPr>
        <p:spPr/>
        <p:txBody>
          <a:bodyPr/>
          <a:lstStyle/>
          <a:p>
            <a:pPr>
              <a:defRPr/>
            </a:pPr>
            <a:r>
              <a:rPr lang="en-GB"/>
              <a:t>| Karol Hennessy | System testing and exploitation</a:t>
            </a:r>
            <a:endParaRPr lang="en-US" dirty="0"/>
          </a:p>
        </p:txBody>
      </p:sp>
      <p:sp>
        <p:nvSpPr>
          <p:cNvPr id="11" name="Slide Number Placeholder 10"/>
          <p:cNvSpPr>
            <a:spLocks noGrp="1"/>
          </p:cNvSpPr>
          <p:nvPr>
            <p:ph type="sldNum" sz="quarter" idx="4"/>
          </p:nvPr>
        </p:nvSpPr>
        <p:spPr/>
        <p:txBody>
          <a:bodyPr/>
          <a:lstStyle/>
          <a:p>
            <a:pPr>
              <a:defRPr/>
            </a:pPr>
            <a:fld id="{0C39C72E-2A13-EB4D-AD45-6D4E6ACAED8D}" type="slidenum">
              <a:rPr lang="en-US" smtClean="0"/>
              <a:pPr>
                <a:defRPr/>
              </a:pPr>
              <a:t>2</a:t>
            </a:fld>
            <a:endParaRPr lang="en-US" dirty="0"/>
          </a:p>
        </p:txBody>
      </p:sp>
    </p:spTree>
    <p:extLst>
      <p:ext uri="{BB962C8B-B14F-4D97-AF65-F5344CB8AC3E}">
        <p14:creationId xmlns:p14="http://schemas.microsoft.com/office/powerpoint/2010/main" val="19052543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2018 – commissioning</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20</a:t>
            </a:fld>
            <a:endParaRPr lang="en-US" dirty="0"/>
          </a:p>
        </p:txBody>
      </p:sp>
      <p:pic>
        <p:nvPicPr>
          <p:cNvPr id="7" name="Picture Placeholder 13" descr="Screen Clipping"/>
          <p:cNvPicPr>
            <a:picLocks noChangeAspect="1"/>
          </p:cNvPicPr>
          <p:nvPr/>
        </p:nvPicPr>
        <p:blipFill rotWithShape="1">
          <a:blip r:embed="rId2"/>
          <a:srcRect l="3021" t="3806" r="3298" b="5975"/>
          <a:stretch/>
        </p:blipFill>
        <p:spPr>
          <a:xfrm>
            <a:off x="478644" y="998420"/>
            <a:ext cx="8180363" cy="5178469"/>
          </a:xfrm>
          <a:prstGeom prst="rect">
            <a:avLst/>
          </a:prstGeom>
        </p:spPr>
      </p:pic>
      <p:sp>
        <p:nvSpPr>
          <p:cNvPr id="8" name="Right Arrow 7"/>
          <p:cNvSpPr/>
          <p:nvPr/>
        </p:nvSpPr>
        <p:spPr>
          <a:xfrm>
            <a:off x="548386" y="2240280"/>
            <a:ext cx="6233414" cy="441960"/>
          </a:xfrm>
          <a:prstGeom prst="rightArrow">
            <a:avLst/>
          </a:prstGeom>
          <a:gradFill>
            <a:gsLst>
              <a:gs pos="29000">
                <a:srgbClr val="FF0000"/>
              </a:gs>
              <a:gs pos="100000">
                <a:schemeClr val="accent2">
                  <a:tint val="50000"/>
                  <a:shade val="100000"/>
                  <a:satMod val="350000"/>
                </a:schemeClr>
              </a:gs>
            </a:gsLst>
          </a:gradFill>
          <a:ln w="12700">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702207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Commissioning</a:t>
            </a:r>
          </a:p>
        </p:txBody>
      </p:sp>
      <p:sp>
        <p:nvSpPr>
          <p:cNvPr id="3" name="Content Placeholder 2"/>
          <p:cNvSpPr>
            <a:spLocks noGrp="1"/>
          </p:cNvSpPr>
          <p:nvPr>
            <p:ph idx="11"/>
          </p:nvPr>
        </p:nvSpPr>
        <p:spPr/>
        <p:txBody>
          <a:bodyPr>
            <a:normAutofit lnSpcReduction="10000"/>
          </a:bodyPr>
          <a:lstStyle/>
          <a:p>
            <a:r>
              <a:rPr lang="en-GB" dirty="0"/>
              <a:t>Integrate all hardware into the system</a:t>
            </a:r>
          </a:p>
          <a:p>
            <a:r>
              <a:rPr lang="en-GB" dirty="0"/>
              <a:t>The first reception test slice will essentially disappear at point</a:t>
            </a:r>
          </a:p>
          <a:p>
            <a:r>
              <a:rPr lang="en-GB" dirty="0"/>
              <a:t>And the second development slice will become the primary system</a:t>
            </a:r>
          </a:p>
          <a:p>
            <a:pPr lvl="1"/>
            <a:r>
              <a:rPr lang="en-GB" dirty="0"/>
              <a:t>But partitioning still available for parallel testing/developments</a:t>
            </a:r>
          </a:p>
          <a:p>
            <a:r>
              <a:rPr lang="en-GB" dirty="0"/>
              <a:t>Testing will focus on integrating beam instrumentation, tests with </a:t>
            </a:r>
            <a:r>
              <a:rPr lang="en-GB" dirty="0" err="1"/>
              <a:t>cosmics</a:t>
            </a:r>
            <a:r>
              <a:rPr lang="en-GB" dirty="0"/>
              <a:t> and robustness of the system</a:t>
            </a:r>
          </a:p>
          <a:p>
            <a:pPr lvl="1"/>
            <a:r>
              <a:rPr lang="en-GB" dirty="0"/>
              <a:t>Move to a system that can be operated by shifters and not just experts</a:t>
            </a:r>
          </a:p>
          <a:p>
            <a:pPr lvl="1"/>
            <a:r>
              <a:rPr lang="en-GB" dirty="0"/>
              <a:t>Since BI and CRT we have special “</a:t>
            </a:r>
            <a:r>
              <a:rPr lang="en-GB" dirty="0" err="1"/>
              <a:t>nearline</a:t>
            </a:r>
            <a:r>
              <a:rPr lang="en-GB" dirty="0"/>
              <a:t>” data taking modes for these interfaces, that have to be merged with “standard” DAQ data, we have to test/commission this early in conjunction with other groups</a:t>
            </a:r>
          </a:p>
          <a:p>
            <a:pPr lvl="1"/>
            <a:endParaRPr lang="en-GB" dirty="0"/>
          </a:p>
          <a:p>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21</a:t>
            </a:fld>
            <a:endParaRPr lang="en-US" dirty="0"/>
          </a:p>
        </p:txBody>
      </p:sp>
    </p:spTree>
    <p:extLst>
      <p:ext uri="{BB962C8B-B14F-4D97-AF65-F5344CB8AC3E}">
        <p14:creationId xmlns:p14="http://schemas.microsoft.com/office/powerpoint/2010/main" val="575605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GB" dirty="0"/>
              <a:t>Testing Plan Summary</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22</a:t>
            </a:fld>
            <a:endParaRPr lang="en-US" dirty="0"/>
          </a:p>
        </p:txBody>
      </p:sp>
      <p:sp>
        <p:nvSpPr>
          <p:cNvPr id="7" name="Oval 6"/>
          <p:cNvSpPr/>
          <p:nvPr/>
        </p:nvSpPr>
        <p:spPr>
          <a:xfrm>
            <a:off x="342900" y="2145323"/>
            <a:ext cx="1099038" cy="527539"/>
          </a:xfrm>
          <a:prstGeom prst="ellipse">
            <a:avLst/>
          </a:prstGeom>
          <a:noFill/>
          <a:ln w="222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GB"/>
          </a:p>
        </p:txBody>
      </p:sp>
      <p:sp>
        <p:nvSpPr>
          <p:cNvPr id="8" name="Oval 7"/>
          <p:cNvSpPr/>
          <p:nvPr/>
        </p:nvSpPr>
        <p:spPr>
          <a:xfrm>
            <a:off x="342900" y="2825262"/>
            <a:ext cx="1099038" cy="527539"/>
          </a:xfrm>
          <a:prstGeom prst="ellipse">
            <a:avLst/>
          </a:prstGeom>
          <a:noFill/>
          <a:ln w="222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GB"/>
          </a:p>
        </p:txBody>
      </p:sp>
      <p:sp>
        <p:nvSpPr>
          <p:cNvPr id="9" name="Oval 8"/>
          <p:cNvSpPr/>
          <p:nvPr/>
        </p:nvSpPr>
        <p:spPr>
          <a:xfrm>
            <a:off x="360473" y="3505201"/>
            <a:ext cx="1099038" cy="527539"/>
          </a:xfrm>
          <a:prstGeom prst="ellipse">
            <a:avLst/>
          </a:prstGeom>
          <a:noFill/>
          <a:ln w="222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GB"/>
          </a:p>
        </p:txBody>
      </p:sp>
      <p:sp>
        <p:nvSpPr>
          <p:cNvPr id="10" name="Oval 9"/>
          <p:cNvSpPr/>
          <p:nvPr/>
        </p:nvSpPr>
        <p:spPr>
          <a:xfrm>
            <a:off x="360473" y="4185140"/>
            <a:ext cx="1099038" cy="527539"/>
          </a:xfrm>
          <a:prstGeom prst="ellipse">
            <a:avLst/>
          </a:prstGeom>
          <a:noFill/>
          <a:ln w="22225" cap="flat" cmpd="sng" algn="ctr">
            <a:solidFill>
              <a:schemeClr val="accent1"/>
            </a:solidFill>
            <a:prstDash val="solid"/>
            <a:round/>
            <a:headEnd type="none" w="med" len="med"/>
            <a:tailEnd type="none" w="med" len="med"/>
          </a:ln>
        </p:spPr>
        <p:style>
          <a:lnRef idx="0">
            <a:scrgbClr r="0" g="0" b="0"/>
          </a:lnRef>
          <a:fillRef idx="0">
            <a:scrgbClr r="0" g="0" b="0"/>
          </a:fillRef>
          <a:effectRef idx="0">
            <a:scrgbClr r="0" g="0" b="0"/>
          </a:effectRef>
          <a:fontRef idx="minor">
            <a:schemeClr val="accent1"/>
          </a:fontRef>
        </p:style>
        <p:txBody>
          <a:bodyPr rtlCol="0" anchor="ctr"/>
          <a:lstStyle/>
          <a:p>
            <a:pPr algn="ctr"/>
            <a:endParaRPr lang="en-GB"/>
          </a:p>
        </p:txBody>
      </p:sp>
      <p:sp>
        <p:nvSpPr>
          <p:cNvPr id="11" name="Rounded Rectangle 10"/>
          <p:cNvSpPr/>
          <p:nvPr/>
        </p:nvSpPr>
        <p:spPr>
          <a:xfrm>
            <a:off x="2031023" y="2915184"/>
            <a:ext cx="1169377" cy="9144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2" name="Rounded Rectangle 11"/>
          <p:cNvSpPr/>
          <p:nvPr/>
        </p:nvSpPr>
        <p:spPr>
          <a:xfrm>
            <a:off x="3771912" y="2387577"/>
            <a:ext cx="832339" cy="570569"/>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ounded Rectangle 13"/>
          <p:cNvSpPr/>
          <p:nvPr/>
        </p:nvSpPr>
        <p:spPr>
          <a:xfrm>
            <a:off x="3771912" y="3878340"/>
            <a:ext cx="832339" cy="570569"/>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ounded Rectangle 14"/>
          <p:cNvSpPr/>
          <p:nvPr/>
        </p:nvSpPr>
        <p:spPr>
          <a:xfrm>
            <a:off x="5523034" y="2915184"/>
            <a:ext cx="1169377" cy="914400"/>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6" name="Rounded Rectangle 15"/>
          <p:cNvSpPr/>
          <p:nvPr/>
        </p:nvSpPr>
        <p:spPr>
          <a:xfrm>
            <a:off x="7511574" y="2825262"/>
            <a:ext cx="832339" cy="570569"/>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7" name="Rounded Rectangle 16"/>
          <p:cNvSpPr/>
          <p:nvPr/>
        </p:nvSpPr>
        <p:spPr>
          <a:xfrm>
            <a:off x="7611194" y="3022623"/>
            <a:ext cx="832339" cy="570569"/>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19" name="Straight Arrow Connector 18"/>
          <p:cNvCxnSpPr>
            <a:stCxn id="7" idx="6"/>
            <a:endCxn id="11" idx="1"/>
          </p:cNvCxnSpPr>
          <p:nvPr/>
        </p:nvCxnSpPr>
        <p:spPr>
          <a:xfrm>
            <a:off x="1441938" y="2409093"/>
            <a:ext cx="589085" cy="96329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a:stCxn id="8" idx="6"/>
            <a:endCxn id="11" idx="1"/>
          </p:cNvCxnSpPr>
          <p:nvPr/>
        </p:nvCxnSpPr>
        <p:spPr>
          <a:xfrm>
            <a:off x="1441938" y="3089032"/>
            <a:ext cx="589085" cy="28335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a:stCxn id="9" idx="6"/>
            <a:endCxn id="11" idx="1"/>
          </p:cNvCxnSpPr>
          <p:nvPr/>
        </p:nvCxnSpPr>
        <p:spPr>
          <a:xfrm flipV="1">
            <a:off x="1459511" y="3372384"/>
            <a:ext cx="571512" cy="39658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a:stCxn id="10" idx="6"/>
            <a:endCxn id="11" idx="1"/>
          </p:cNvCxnSpPr>
          <p:nvPr/>
        </p:nvCxnSpPr>
        <p:spPr>
          <a:xfrm flipV="1">
            <a:off x="1459511" y="3372384"/>
            <a:ext cx="571512" cy="107652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7" name="Straight Arrow Connector 26"/>
          <p:cNvCxnSpPr>
            <a:stCxn id="11" idx="3"/>
            <a:endCxn id="12" idx="1"/>
          </p:cNvCxnSpPr>
          <p:nvPr/>
        </p:nvCxnSpPr>
        <p:spPr>
          <a:xfrm flipV="1">
            <a:off x="3200400" y="2672862"/>
            <a:ext cx="571512" cy="6995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stCxn id="11" idx="3"/>
            <a:endCxn id="14" idx="1"/>
          </p:cNvCxnSpPr>
          <p:nvPr/>
        </p:nvCxnSpPr>
        <p:spPr>
          <a:xfrm>
            <a:off x="3200400" y="3372384"/>
            <a:ext cx="571512" cy="7912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1" name="Straight Arrow Connector 30"/>
          <p:cNvCxnSpPr>
            <a:stCxn id="12" idx="3"/>
            <a:endCxn id="15" idx="1"/>
          </p:cNvCxnSpPr>
          <p:nvPr/>
        </p:nvCxnSpPr>
        <p:spPr>
          <a:xfrm>
            <a:off x="4604251" y="2672862"/>
            <a:ext cx="918783" cy="699522"/>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3" name="Straight Arrow Connector 32"/>
          <p:cNvCxnSpPr>
            <a:stCxn id="14" idx="3"/>
            <a:endCxn id="15" idx="1"/>
          </p:cNvCxnSpPr>
          <p:nvPr/>
        </p:nvCxnSpPr>
        <p:spPr>
          <a:xfrm flipV="1">
            <a:off x="4604251" y="3372384"/>
            <a:ext cx="918783" cy="79124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35" name="Straight Arrow Connector 34"/>
          <p:cNvCxnSpPr>
            <a:stCxn id="15" idx="3"/>
            <a:endCxn id="16" idx="1"/>
          </p:cNvCxnSpPr>
          <p:nvPr/>
        </p:nvCxnSpPr>
        <p:spPr>
          <a:xfrm flipV="1">
            <a:off x="6692411" y="3110547"/>
            <a:ext cx="819163" cy="26183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7" name="Rounded Rectangle 36"/>
          <p:cNvSpPr/>
          <p:nvPr/>
        </p:nvSpPr>
        <p:spPr>
          <a:xfrm>
            <a:off x="7710814" y="3250326"/>
            <a:ext cx="832339" cy="570569"/>
          </a:xfrm>
          <a:prstGeom prst="roundRect">
            <a:avLst/>
          </a:prstGeom>
          <a:noFill/>
          <a:ln w="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cxnSp>
        <p:nvCxnSpPr>
          <p:cNvPr id="39" name="Straight Arrow Connector 38"/>
          <p:cNvCxnSpPr>
            <a:stCxn id="15" idx="3"/>
            <a:endCxn id="17" idx="1"/>
          </p:cNvCxnSpPr>
          <p:nvPr/>
        </p:nvCxnSpPr>
        <p:spPr>
          <a:xfrm flipV="1">
            <a:off x="6692411" y="3307908"/>
            <a:ext cx="918783" cy="6447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41" name="Straight Arrow Connector 40"/>
          <p:cNvCxnSpPr>
            <a:stCxn id="15" idx="3"/>
            <a:endCxn id="37" idx="1"/>
          </p:cNvCxnSpPr>
          <p:nvPr/>
        </p:nvCxnSpPr>
        <p:spPr>
          <a:xfrm>
            <a:off x="6692411" y="3372384"/>
            <a:ext cx="1018403" cy="163227"/>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683808" y="2224427"/>
            <a:ext cx="452368" cy="369332"/>
          </a:xfrm>
          <a:prstGeom prst="rect">
            <a:avLst/>
          </a:prstGeom>
          <a:noFill/>
        </p:spPr>
        <p:txBody>
          <a:bodyPr wrap="none" rtlCol="0">
            <a:spAutoFit/>
          </a:bodyPr>
          <a:lstStyle/>
          <a:p>
            <a:r>
              <a:rPr lang="en-GB" dirty="0"/>
              <a:t>UK</a:t>
            </a:r>
          </a:p>
        </p:txBody>
      </p:sp>
      <p:sp>
        <p:nvSpPr>
          <p:cNvPr id="43" name="TextBox 42"/>
          <p:cNvSpPr txBox="1"/>
          <p:nvPr/>
        </p:nvSpPr>
        <p:spPr>
          <a:xfrm>
            <a:off x="686237" y="2925881"/>
            <a:ext cx="437940" cy="369332"/>
          </a:xfrm>
          <a:prstGeom prst="rect">
            <a:avLst/>
          </a:prstGeom>
          <a:noFill/>
        </p:spPr>
        <p:txBody>
          <a:bodyPr wrap="none" rtlCol="0">
            <a:spAutoFit/>
          </a:bodyPr>
          <a:lstStyle/>
          <a:p>
            <a:r>
              <a:rPr lang="en-GB" dirty="0"/>
              <a:t>US</a:t>
            </a:r>
          </a:p>
        </p:txBody>
      </p:sp>
      <p:sp>
        <p:nvSpPr>
          <p:cNvPr id="44" name="TextBox 43"/>
          <p:cNvSpPr txBox="1"/>
          <p:nvPr/>
        </p:nvSpPr>
        <p:spPr>
          <a:xfrm>
            <a:off x="561984" y="3536230"/>
            <a:ext cx="741483" cy="523220"/>
          </a:xfrm>
          <a:prstGeom prst="rect">
            <a:avLst/>
          </a:prstGeom>
          <a:noFill/>
        </p:spPr>
        <p:txBody>
          <a:bodyPr wrap="square" rtlCol="0">
            <a:spAutoFit/>
          </a:bodyPr>
          <a:lstStyle/>
          <a:p>
            <a:r>
              <a:rPr lang="en-GB" sz="1400" dirty="0"/>
              <a:t>PNNL/</a:t>
            </a:r>
          </a:p>
          <a:p>
            <a:r>
              <a:rPr lang="en-GB" sz="1400" dirty="0"/>
              <a:t>NIKHEF</a:t>
            </a:r>
          </a:p>
        </p:txBody>
      </p:sp>
      <p:sp>
        <p:nvSpPr>
          <p:cNvPr id="45" name="TextBox 44"/>
          <p:cNvSpPr txBox="1"/>
          <p:nvPr/>
        </p:nvSpPr>
        <p:spPr>
          <a:xfrm>
            <a:off x="609046" y="4264244"/>
            <a:ext cx="694421" cy="369332"/>
          </a:xfrm>
          <a:prstGeom prst="rect">
            <a:avLst/>
          </a:prstGeom>
          <a:noFill/>
        </p:spPr>
        <p:txBody>
          <a:bodyPr wrap="none" rtlCol="0">
            <a:spAutoFit/>
          </a:bodyPr>
          <a:lstStyle/>
          <a:p>
            <a:r>
              <a:rPr lang="en-GB" dirty="0"/>
              <a:t>CERN</a:t>
            </a:r>
          </a:p>
        </p:txBody>
      </p:sp>
      <p:sp>
        <p:nvSpPr>
          <p:cNvPr id="46" name="TextBox 45"/>
          <p:cNvSpPr txBox="1"/>
          <p:nvPr/>
        </p:nvSpPr>
        <p:spPr>
          <a:xfrm>
            <a:off x="2035433" y="3049218"/>
            <a:ext cx="1264587" cy="646331"/>
          </a:xfrm>
          <a:prstGeom prst="rect">
            <a:avLst/>
          </a:prstGeom>
          <a:noFill/>
        </p:spPr>
        <p:txBody>
          <a:bodyPr wrap="square" rtlCol="0">
            <a:spAutoFit/>
          </a:bodyPr>
          <a:lstStyle/>
          <a:p>
            <a:r>
              <a:rPr lang="en-GB" dirty="0"/>
              <a:t>CERN</a:t>
            </a:r>
          </a:p>
          <a:p>
            <a:r>
              <a:rPr lang="en-GB" dirty="0"/>
              <a:t>Integration</a:t>
            </a:r>
          </a:p>
        </p:txBody>
      </p:sp>
      <p:sp>
        <p:nvSpPr>
          <p:cNvPr id="47" name="TextBox 46"/>
          <p:cNvSpPr txBox="1"/>
          <p:nvPr/>
        </p:nvSpPr>
        <p:spPr>
          <a:xfrm>
            <a:off x="3760189" y="2443199"/>
            <a:ext cx="981042" cy="523220"/>
          </a:xfrm>
          <a:prstGeom prst="rect">
            <a:avLst/>
          </a:prstGeom>
          <a:noFill/>
        </p:spPr>
        <p:txBody>
          <a:bodyPr wrap="square" rtlCol="0">
            <a:spAutoFit/>
          </a:bodyPr>
          <a:lstStyle/>
          <a:p>
            <a:r>
              <a:rPr lang="en-GB" sz="1400" dirty="0"/>
              <a:t>Stable</a:t>
            </a:r>
          </a:p>
          <a:p>
            <a:r>
              <a:rPr lang="en-GB" sz="1400" dirty="0"/>
              <a:t>Partition</a:t>
            </a:r>
          </a:p>
        </p:txBody>
      </p:sp>
      <p:sp>
        <p:nvSpPr>
          <p:cNvPr id="48" name="TextBox 47"/>
          <p:cNvSpPr txBox="1"/>
          <p:nvPr/>
        </p:nvSpPr>
        <p:spPr>
          <a:xfrm>
            <a:off x="3771912" y="3923530"/>
            <a:ext cx="981042" cy="523220"/>
          </a:xfrm>
          <a:prstGeom prst="rect">
            <a:avLst/>
          </a:prstGeom>
          <a:noFill/>
        </p:spPr>
        <p:txBody>
          <a:bodyPr wrap="square" rtlCol="0">
            <a:spAutoFit/>
          </a:bodyPr>
          <a:lstStyle/>
          <a:p>
            <a:r>
              <a:rPr lang="en-GB" sz="1400" dirty="0"/>
              <a:t>Dev</a:t>
            </a:r>
          </a:p>
          <a:p>
            <a:r>
              <a:rPr lang="en-GB" sz="1400" dirty="0"/>
              <a:t>Partition</a:t>
            </a:r>
          </a:p>
        </p:txBody>
      </p:sp>
      <p:sp>
        <p:nvSpPr>
          <p:cNvPr id="50" name="TextBox 49"/>
          <p:cNvSpPr txBox="1"/>
          <p:nvPr/>
        </p:nvSpPr>
        <p:spPr>
          <a:xfrm>
            <a:off x="5523034" y="3072665"/>
            <a:ext cx="1264587" cy="646331"/>
          </a:xfrm>
          <a:prstGeom prst="rect">
            <a:avLst/>
          </a:prstGeom>
          <a:noFill/>
        </p:spPr>
        <p:txBody>
          <a:bodyPr wrap="square" rtlCol="0">
            <a:spAutoFit/>
          </a:bodyPr>
          <a:lstStyle/>
          <a:p>
            <a:r>
              <a:rPr lang="en-GB" dirty="0"/>
              <a:t>Dev</a:t>
            </a:r>
          </a:p>
          <a:p>
            <a:r>
              <a:rPr lang="en-GB" dirty="0"/>
              <a:t>Integration</a:t>
            </a:r>
          </a:p>
        </p:txBody>
      </p:sp>
      <p:sp>
        <p:nvSpPr>
          <p:cNvPr id="51" name="TextBox 50"/>
          <p:cNvSpPr txBox="1"/>
          <p:nvPr/>
        </p:nvSpPr>
        <p:spPr>
          <a:xfrm>
            <a:off x="7494689" y="3927082"/>
            <a:ext cx="1264587" cy="646331"/>
          </a:xfrm>
          <a:prstGeom prst="rect">
            <a:avLst/>
          </a:prstGeom>
          <a:noFill/>
        </p:spPr>
        <p:txBody>
          <a:bodyPr wrap="square" rtlCol="0">
            <a:spAutoFit/>
          </a:bodyPr>
          <a:lstStyle/>
          <a:p>
            <a:r>
              <a:rPr lang="en-GB" dirty="0"/>
              <a:t>Multiple </a:t>
            </a:r>
          </a:p>
          <a:p>
            <a:r>
              <a:rPr lang="en-GB" dirty="0"/>
              <a:t>Partitioning</a:t>
            </a:r>
          </a:p>
        </p:txBody>
      </p:sp>
      <p:sp>
        <p:nvSpPr>
          <p:cNvPr id="52" name="TextBox 51"/>
          <p:cNvSpPr txBox="1"/>
          <p:nvPr/>
        </p:nvSpPr>
        <p:spPr>
          <a:xfrm>
            <a:off x="3618416" y="5159403"/>
            <a:ext cx="1264587" cy="369332"/>
          </a:xfrm>
          <a:prstGeom prst="rect">
            <a:avLst/>
          </a:prstGeom>
          <a:noFill/>
        </p:spPr>
        <p:txBody>
          <a:bodyPr wrap="square" rtlCol="0">
            <a:spAutoFit/>
          </a:bodyPr>
          <a:lstStyle/>
          <a:p>
            <a:r>
              <a:rPr lang="en-GB" dirty="0"/>
              <a:t>APA Testing</a:t>
            </a:r>
          </a:p>
        </p:txBody>
      </p:sp>
      <p:sp>
        <p:nvSpPr>
          <p:cNvPr id="53" name="Rectangle 52"/>
          <p:cNvSpPr/>
          <p:nvPr/>
        </p:nvSpPr>
        <p:spPr>
          <a:xfrm>
            <a:off x="6346132" y="5164588"/>
            <a:ext cx="1611339" cy="369332"/>
          </a:xfrm>
          <a:prstGeom prst="rect">
            <a:avLst/>
          </a:prstGeom>
        </p:spPr>
        <p:txBody>
          <a:bodyPr wrap="none">
            <a:spAutoFit/>
          </a:bodyPr>
          <a:lstStyle/>
          <a:p>
            <a:r>
              <a:rPr lang="en-GB" dirty="0"/>
              <a:t>Commissioning</a:t>
            </a:r>
          </a:p>
        </p:txBody>
      </p:sp>
      <p:cxnSp>
        <p:nvCxnSpPr>
          <p:cNvPr id="55" name="Straight Connector 54"/>
          <p:cNvCxnSpPr/>
          <p:nvPr/>
        </p:nvCxnSpPr>
        <p:spPr>
          <a:xfrm>
            <a:off x="5609492" y="5159403"/>
            <a:ext cx="3015762" cy="5185"/>
          </a:xfrm>
          <a:prstGeom prst="line">
            <a:avLst/>
          </a:prstGeom>
        </p:spPr>
        <p:style>
          <a:lnRef idx="2">
            <a:schemeClr val="accent1"/>
          </a:lnRef>
          <a:fillRef idx="0">
            <a:schemeClr val="accent1"/>
          </a:fillRef>
          <a:effectRef idx="1">
            <a:schemeClr val="accent1"/>
          </a:effectRef>
          <a:fontRef idx="minor">
            <a:schemeClr val="tx1"/>
          </a:fontRef>
        </p:style>
      </p:cxnSp>
      <p:cxnSp>
        <p:nvCxnSpPr>
          <p:cNvPr id="57" name="Straight Connector 56"/>
          <p:cNvCxnSpPr/>
          <p:nvPr/>
        </p:nvCxnSpPr>
        <p:spPr>
          <a:xfrm flipH="1">
            <a:off x="3411415" y="5159403"/>
            <a:ext cx="1820008"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123307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8472" y="2748518"/>
            <a:ext cx="8229600" cy="647102"/>
          </a:xfrm>
        </p:spPr>
        <p:txBody>
          <a:bodyPr>
            <a:normAutofit fontScale="90000"/>
          </a:bodyPr>
          <a:lstStyle/>
          <a:p>
            <a:r>
              <a:rPr lang="en-GB" sz="4400" dirty="0"/>
              <a:t>Some test detail</a:t>
            </a:r>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23</a:t>
            </a:fld>
            <a:endParaRPr lang="en-US" dirty="0"/>
          </a:p>
        </p:txBody>
      </p:sp>
    </p:spTree>
    <p:extLst>
      <p:ext uri="{BB962C8B-B14F-4D97-AF65-F5344CB8AC3E}">
        <p14:creationId xmlns:p14="http://schemas.microsoft.com/office/powerpoint/2010/main" val="2965600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APA response calibration</a:t>
            </a:r>
          </a:p>
        </p:txBody>
      </p:sp>
      <p:sp>
        <p:nvSpPr>
          <p:cNvPr id="3" name="Content Placeholder 2"/>
          <p:cNvSpPr>
            <a:spLocks noGrp="1"/>
          </p:cNvSpPr>
          <p:nvPr>
            <p:ph idx="11"/>
          </p:nvPr>
        </p:nvSpPr>
        <p:spPr/>
        <p:txBody>
          <a:bodyPr>
            <a:normAutofit fontScale="70000" lnSpcReduction="20000"/>
          </a:bodyPr>
          <a:lstStyle/>
          <a:p>
            <a:r>
              <a:rPr lang="en-GB" dirty="0"/>
              <a:t>Detector response will have to be done in conjunction with other groups (CE, PDS)	</a:t>
            </a:r>
          </a:p>
          <a:p>
            <a:pPr lvl="1"/>
            <a:r>
              <a:rPr lang="en-GB" dirty="0"/>
              <a:t>We expect (also listed in other groups QA/QC plans):</a:t>
            </a:r>
          </a:p>
          <a:p>
            <a:pPr lvl="2"/>
            <a:r>
              <a:rPr lang="en-GB" dirty="0"/>
              <a:t>TPC noise characterisation</a:t>
            </a:r>
          </a:p>
          <a:p>
            <a:pPr lvl="2"/>
            <a:r>
              <a:rPr lang="en-GB" dirty="0"/>
              <a:t>APA Wire testing/Cable-Channel Mapping</a:t>
            </a:r>
          </a:p>
          <a:p>
            <a:pPr lvl="2"/>
            <a:r>
              <a:rPr lang="en-GB" dirty="0"/>
              <a:t>SSP threshold scans – for signal optimisation</a:t>
            </a:r>
          </a:p>
          <a:p>
            <a:pPr lvl="2"/>
            <a:r>
              <a:rPr lang="en-GB" dirty="0"/>
              <a:t>TPC drift time calibration – may take 5ms of drift time, but prefer more post-trigger info than pre-trigger.</a:t>
            </a:r>
          </a:p>
          <a:p>
            <a:pPr lvl="2"/>
            <a:r>
              <a:rPr lang="en-GB" dirty="0"/>
              <a:t>HV scans </a:t>
            </a:r>
          </a:p>
          <a:p>
            <a:pPr lvl="2"/>
            <a:r>
              <a:rPr lang="en-GB" dirty="0"/>
              <a:t>etc.</a:t>
            </a:r>
          </a:p>
          <a:p>
            <a:r>
              <a:rPr lang="en-GB" dirty="0"/>
              <a:t>From the DAQ perspective we need to provide the data taking mechanisms for these calibrations</a:t>
            </a:r>
          </a:p>
          <a:p>
            <a:pPr lvl="1"/>
            <a:r>
              <a:rPr lang="en-GB" dirty="0"/>
              <a:t>Necessary data taking paths and bandwidth</a:t>
            </a:r>
          </a:p>
          <a:p>
            <a:pPr lvl="1"/>
            <a:r>
              <a:rPr lang="en-GB" dirty="0"/>
              <a:t>Special Board Reader configurations</a:t>
            </a:r>
          </a:p>
          <a:p>
            <a:pPr lvl="2"/>
            <a:r>
              <a:rPr lang="en-GB" dirty="0"/>
              <a:t>If data format differs to standard</a:t>
            </a:r>
          </a:p>
          <a:p>
            <a:pPr lvl="1"/>
            <a:r>
              <a:rPr lang="en-GB" dirty="0"/>
              <a:t>Special monitoring for calibrations</a:t>
            </a:r>
          </a:p>
          <a:p>
            <a:pPr lvl="2"/>
            <a:r>
              <a:rPr lang="en-GB" dirty="0"/>
              <a:t>Data vs. expectation comparisons</a:t>
            </a:r>
          </a:p>
          <a:p>
            <a:pPr lvl="2"/>
            <a:r>
              <a:rPr lang="en-GB" dirty="0"/>
              <a:t>Signal finding routines, pattern checking, etc.</a:t>
            </a:r>
          </a:p>
          <a:p>
            <a:pPr marL="0" indent="0">
              <a:buNone/>
            </a:pPr>
            <a:endParaRPr lang="en-GB" dirty="0"/>
          </a:p>
          <a:p>
            <a:pPr marL="274638" lvl="1"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24</a:t>
            </a:fld>
            <a:endParaRPr lang="en-US" dirty="0"/>
          </a:p>
        </p:txBody>
      </p:sp>
    </p:spTree>
    <p:extLst>
      <p:ext uri="{BB962C8B-B14F-4D97-AF65-F5344CB8AC3E}">
        <p14:creationId xmlns:p14="http://schemas.microsoft.com/office/powerpoint/2010/main" val="33490299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GB" dirty="0"/>
              <a:t>Sync tests – timing system</a:t>
            </a:r>
          </a:p>
        </p:txBody>
      </p:sp>
      <p:sp>
        <p:nvSpPr>
          <p:cNvPr id="9" name="Content Placeholder 8"/>
          <p:cNvSpPr>
            <a:spLocks noGrp="1"/>
          </p:cNvSpPr>
          <p:nvPr>
            <p:ph idx="11"/>
          </p:nvPr>
        </p:nvSpPr>
        <p:spPr/>
        <p:txBody>
          <a:bodyPr/>
          <a:lstStyle/>
          <a:p>
            <a:pPr marL="448056" indent="-457200">
              <a:buFont typeface="+mj-lt"/>
              <a:buAutoNum type="arabicPeriod"/>
            </a:pPr>
            <a:r>
              <a:rPr lang="en-GB" dirty="0"/>
              <a:t>First simplest slice = 1 FEMB &gt; 1 WIB &gt; 1 RCE &gt; 1 BR &gt; 1 EB &gt; analysis/monitoring FEMBs have pulse injection, so we can fake signals and check that they arrive at the RCEs, and hence in the data as we expect</a:t>
            </a:r>
          </a:p>
          <a:p>
            <a:pPr marL="448056" indent="-457200">
              <a:buFont typeface="+mj-lt"/>
              <a:buAutoNum type="arabicPeriod"/>
            </a:pPr>
            <a:r>
              <a:rPr lang="en-GB" dirty="0"/>
              <a:t>Repeat with 2 of everything except EB.  Synchronised pulse injection on both FEs.  </a:t>
            </a:r>
          </a:p>
          <a:p>
            <a:pPr marL="448056" indent="-457200">
              <a:buFont typeface="+mj-lt"/>
              <a:buAutoNum type="arabicPeriod"/>
            </a:pPr>
            <a:r>
              <a:rPr lang="en-GB" dirty="0"/>
              <a:t>Repeat (1) with PDS and LED </a:t>
            </a:r>
            <a:r>
              <a:rPr lang="en-GB" dirty="0" err="1"/>
              <a:t>pulser</a:t>
            </a:r>
            <a:r>
              <a:rPr lang="en-GB" dirty="0"/>
              <a:t> </a:t>
            </a:r>
          </a:p>
          <a:p>
            <a:pPr marL="448056" indent="-457200">
              <a:buFont typeface="+mj-lt"/>
              <a:buAutoNum type="arabicPeriod"/>
            </a:pPr>
            <a:r>
              <a:rPr lang="en-GB" dirty="0"/>
              <a:t>Repeat (2) with combined TPC and PDS readout.</a:t>
            </a:r>
          </a:p>
          <a:p>
            <a:pPr marL="448056" indent="-457200">
              <a:buFont typeface="+mj-lt"/>
              <a:buAutoNum type="arabicPeriod"/>
            </a:pPr>
            <a:r>
              <a:rPr lang="en-GB" dirty="0"/>
              <a:t>Automate</a:t>
            </a:r>
          </a:p>
          <a:p>
            <a:pPr marL="448056" indent="-457200">
              <a:buFont typeface="+mj-lt"/>
              <a:buAutoNum type="arabicPeriod"/>
            </a:pPr>
            <a:r>
              <a:rPr lang="en-GB" dirty="0"/>
              <a:t>Repeat with trigger inputs during Beam Inst. commissioning  (1-4 allow us to set “detector timing”, but does not mean we are in phase with the beam).</a:t>
            </a:r>
          </a:p>
          <a:p>
            <a:endParaRPr lang="en-GB" dirty="0"/>
          </a:p>
        </p:txBody>
      </p:sp>
      <p:sp>
        <p:nvSpPr>
          <p:cNvPr id="5" name="Date Placeholder 4"/>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6" name="Footer Placeholder 5"/>
          <p:cNvSpPr>
            <a:spLocks noGrp="1"/>
          </p:cNvSpPr>
          <p:nvPr>
            <p:ph type="ftr" sz="quarter" idx="3"/>
          </p:nvPr>
        </p:nvSpPr>
        <p:spPr/>
        <p:txBody>
          <a:bodyPr/>
          <a:lstStyle/>
          <a:p>
            <a:pPr>
              <a:defRPr/>
            </a:pPr>
            <a:r>
              <a:rPr lang="en-GB"/>
              <a:t>| Karol Hennessy | System testing and exploitation</a:t>
            </a:r>
            <a:endParaRPr lang="en-US" dirty="0"/>
          </a:p>
        </p:txBody>
      </p:sp>
      <p:sp>
        <p:nvSpPr>
          <p:cNvPr id="7" name="Slide Number Placeholder 6"/>
          <p:cNvSpPr>
            <a:spLocks noGrp="1"/>
          </p:cNvSpPr>
          <p:nvPr>
            <p:ph type="sldNum" sz="quarter" idx="4"/>
          </p:nvPr>
        </p:nvSpPr>
        <p:spPr/>
        <p:txBody>
          <a:bodyPr/>
          <a:lstStyle/>
          <a:p>
            <a:pPr>
              <a:defRPr/>
            </a:pPr>
            <a:fld id="{0C39C72E-2A13-EB4D-AD45-6D4E6ACAED8D}" type="slidenum">
              <a:rPr lang="en-US" smtClean="0"/>
              <a:pPr>
                <a:defRPr/>
              </a:pPr>
              <a:t>25</a:t>
            </a:fld>
            <a:endParaRPr lang="en-US" dirty="0"/>
          </a:p>
        </p:txBody>
      </p:sp>
    </p:spTree>
    <p:extLst>
      <p:ext uri="{BB962C8B-B14F-4D97-AF65-F5344CB8AC3E}">
        <p14:creationId xmlns:p14="http://schemas.microsoft.com/office/powerpoint/2010/main" val="2830036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Data Challenge</a:t>
            </a:r>
          </a:p>
        </p:txBody>
      </p:sp>
      <p:sp>
        <p:nvSpPr>
          <p:cNvPr id="3" name="Content Placeholder 2"/>
          <p:cNvSpPr>
            <a:spLocks noGrp="1"/>
          </p:cNvSpPr>
          <p:nvPr>
            <p:ph idx="11"/>
          </p:nvPr>
        </p:nvSpPr>
        <p:spPr/>
        <p:txBody>
          <a:bodyPr>
            <a:normAutofit fontScale="92500" lnSpcReduction="20000"/>
          </a:bodyPr>
          <a:lstStyle/>
          <a:p>
            <a:r>
              <a:rPr lang="en-GB" dirty="0"/>
              <a:t>Can “generate” data in multiple ways:</a:t>
            </a:r>
          </a:p>
          <a:p>
            <a:pPr lvl="1"/>
            <a:r>
              <a:rPr lang="en-GB" dirty="0"/>
              <a:t>In-FPGA data generators</a:t>
            </a:r>
          </a:p>
          <a:p>
            <a:pPr lvl="1"/>
            <a:r>
              <a:rPr lang="en-GB" dirty="0"/>
              <a:t>Low signal thresholds to match cosmic rate (i.e., boost noise hits count)</a:t>
            </a:r>
          </a:p>
          <a:p>
            <a:pPr lvl="1"/>
            <a:r>
              <a:rPr lang="en-GB" dirty="0" err="1"/>
              <a:t>Cosmics</a:t>
            </a:r>
            <a:endParaRPr lang="en-GB" dirty="0"/>
          </a:p>
          <a:p>
            <a:r>
              <a:rPr lang="en-GB" dirty="0"/>
              <a:t>Test the elements piecemeal:</a:t>
            </a:r>
          </a:p>
          <a:p>
            <a:pPr lvl="1"/>
            <a:r>
              <a:rPr lang="en-GB" dirty="0"/>
              <a:t>Data consumption by Board Readers – monitor buffers, backpressure</a:t>
            </a:r>
          </a:p>
          <a:p>
            <a:pPr lvl="1"/>
            <a:r>
              <a:rPr lang="en-GB" dirty="0"/>
              <a:t>Repeat adding successive layers: Event Builders, Aggregators, Storage, EOS.</a:t>
            </a:r>
          </a:p>
          <a:p>
            <a:pPr lvl="1"/>
            <a:r>
              <a:rPr lang="en-GB" dirty="0"/>
              <a:t>Further challenges can include prompt processing in coordination with offline computing group</a:t>
            </a:r>
          </a:p>
          <a:p>
            <a:r>
              <a:rPr lang="en-GB" dirty="0"/>
              <a:t>First challenge = 1 APA</a:t>
            </a:r>
          </a:p>
          <a:p>
            <a:r>
              <a:rPr lang="en-GB" dirty="0"/>
              <a:t>Last challenge = 6 APAs, Beam Inst., Cosmic Tagger</a:t>
            </a:r>
          </a:p>
          <a:p>
            <a:r>
              <a:rPr lang="en-GB" dirty="0"/>
              <a:t>Commissioning = real data becomes the challenge</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26</a:t>
            </a:fld>
            <a:endParaRPr lang="en-US" dirty="0"/>
          </a:p>
        </p:txBody>
      </p:sp>
    </p:spTree>
    <p:extLst>
      <p:ext uri="{BB962C8B-B14F-4D97-AF65-F5344CB8AC3E}">
        <p14:creationId xmlns:p14="http://schemas.microsoft.com/office/powerpoint/2010/main" val="135163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Testing and data taking infrastructure</a:t>
            </a:r>
          </a:p>
        </p:txBody>
      </p:sp>
      <p:sp>
        <p:nvSpPr>
          <p:cNvPr id="3" name="Content Placeholder 2"/>
          <p:cNvSpPr>
            <a:spLocks noGrp="1"/>
          </p:cNvSpPr>
          <p:nvPr>
            <p:ph idx="11"/>
          </p:nvPr>
        </p:nvSpPr>
        <p:spPr/>
        <p:txBody>
          <a:bodyPr/>
          <a:lstStyle/>
          <a:p>
            <a:r>
              <a:rPr lang="en-GB" dirty="0"/>
              <a:t>Material tracking database and web front-end</a:t>
            </a:r>
          </a:p>
          <a:p>
            <a:r>
              <a:rPr lang="en-GB" dirty="0"/>
              <a:t>Logbook – many options</a:t>
            </a:r>
          </a:p>
          <a:p>
            <a:r>
              <a:rPr lang="en-GB" dirty="0"/>
              <a:t>Documentation site – </a:t>
            </a:r>
            <a:r>
              <a:rPr lang="en-GB" dirty="0" err="1"/>
              <a:t>twiki</a:t>
            </a:r>
            <a:r>
              <a:rPr lang="en-GB" dirty="0"/>
              <a:t> or similar</a:t>
            </a:r>
          </a:p>
          <a:p>
            <a:pPr lvl="1"/>
            <a:r>
              <a:rPr lang="en-GB" dirty="0"/>
              <a:t>Probably want a strict structure/manager for these as it quickly gets out of control and impossible to find anything</a:t>
            </a:r>
          </a:p>
          <a:p>
            <a:r>
              <a:rPr lang="en-GB" dirty="0"/>
              <a:t>Databases</a:t>
            </a:r>
          </a:p>
          <a:p>
            <a:pPr lvl="1"/>
            <a:r>
              <a:rPr lang="en-GB" dirty="0"/>
              <a:t>Run database</a:t>
            </a:r>
          </a:p>
          <a:p>
            <a:pPr lvl="1"/>
            <a:r>
              <a:rPr lang="en-GB" dirty="0"/>
              <a:t>Configuration database </a:t>
            </a:r>
          </a:p>
          <a:p>
            <a:r>
              <a:rPr lang="en-GB" dirty="0"/>
              <a:t>User accounts – probably make all these CERN SSO facilities</a:t>
            </a:r>
          </a:p>
          <a:p>
            <a:r>
              <a:rPr lang="en-GB" dirty="0"/>
              <a:t>Needs to be accessible outside CERN</a:t>
            </a:r>
          </a:p>
          <a:p>
            <a:r>
              <a:rPr lang="en-GB" dirty="0"/>
              <a:t>In general, leverage CERN solutions where possible</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27</a:t>
            </a:fld>
            <a:endParaRPr lang="en-US" dirty="0"/>
          </a:p>
        </p:txBody>
      </p:sp>
    </p:spTree>
    <p:extLst>
      <p:ext uri="{BB962C8B-B14F-4D97-AF65-F5344CB8AC3E}">
        <p14:creationId xmlns:p14="http://schemas.microsoft.com/office/powerpoint/2010/main" val="18062557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8472" y="2748518"/>
            <a:ext cx="8229600" cy="647102"/>
          </a:xfrm>
        </p:spPr>
        <p:txBody>
          <a:bodyPr>
            <a:normAutofit/>
          </a:bodyPr>
          <a:lstStyle/>
          <a:p>
            <a:r>
              <a:rPr lang="en-GB" dirty="0"/>
              <a:t>System Exploitation</a:t>
            </a:r>
            <a:endParaRPr lang="en-GB" sz="4400" dirty="0"/>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28</a:t>
            </a:fld>
            <a:endParaRPr lang="en-US" dirty="0"/>
          </a:p>
        </p:txBody>
      </p:sp>
    </p:spTree>
    <p:extLst>
      <p:ext uri="{BB962C8B-B14F-4D97-AF65-F5344CB8AC3E}">
        <p14:creationId xmlns:p14="http://schemas.microsoft.com/office/powerpoint/2010/main" val="2608405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Calibration modes (without beam)</a:t>
            </a:r>
          </a:p>
        </p:txBody>
      </p:sp>
      <p:sp>
        <p:nvSpPr>
          <p:cNvPr id="3" name="Content Placeholder 2"/>
          <p:cNvSpPr>
            <a:spLocks noGrp="1"/>
          </p:cNvSpPr>
          <p:nvPr>
            <p:ph idx="11"/>
          </p:nvPr>
        </p:nvSpPr>
        <p:spPr/>
        <p:txBody>
          <a:bodyPr>
            <a:normAutofit lnSpcReduction="10000"/>
          </a:bodyPr>
          <a:lstStyle/>
          <a:p>
            <a:r>
              <a:rPr lang="en-GB" dirty="0"/>
              <a:t>Qualify detector as much with </a:t>
            </a:r>
            <a:r>
              <a:rPr lang="en-GB" dirty="0" err="1"/>
              <a:t>cosmics</a:t>
            </a:r>
            <a:r>
              <a:rPr lang="en-GB" dirty="0"/>
              <a:t> as far in advance of data taking with beam as possible</a:t>
            </a:r>
          </a:p>
          <a:p>
            <a:pPr lvl="1"/>
            <a:r>
              <a:rPr lang="en-GB" dirty="0"/>
              <a:t>As this will be the dominant source of particles, detector occupancy should be close to beam conditions</a:t>
            </a:r>
          </a:p>
          <a:p>
            <a:pPr lvl="1"/>
            <a:r>
              <a:rPr lang="en-GB" dirty="0"/>
              <a:t>Use a fake spill trigger </a:t>
            </a:r>
          </a:p>
          <a:p>
            <a:pPr lvl="1"/>
            <a:r>
              <a:rPr lang="en-GB" dirty="0"/>
              <a:t>High rate testing (how far can we push the system)</a:t>
            </a:r>
          </a:p>
          <a:p>
            <a:pPr lvl="1"/>
            <a:r>
              <a:rPr lang="en-GB" dirty="0"/>
              <a:t>Useful test of all monitoring</a:t>
            </a:r>
          </a:p>
          <a:p>
            <a:pPr lvl="1"/>
            <a:r>
              <a:rPr lang="en-GB" dirty="0"/>
              <a:t>Complete system noise can be qualified early</a:t>
            </a:r>
          </a:p>
          <a:p>
            <a:r>
              <a:rPr lang="en-GB" dirty="0"/>
              <a:t>Cosmic mode – full data taking</a:t>
            </a:r>
          </a:p>
          <a:p>
            <a:r>
              <a:rPr lang="en-GB" dirty="0"/>
              <a:t>Photon Detector mode</a:t>
            </a:r>
          </a:p>
          <a:p>
            <a:r>
              <a:rPr lang="en-GB" dirty="0"/>
              <a:t>TPC </a:t>
            </a:r>
            <a:r>
              <a:rPr lang="en-GB" dirty="0" err="1"/>
              <a:t>triggerless</a:t>
            </a:r>
            <a:r>
              <a:rPr lang="en-GB" dirty="0"/>
              <a:t> modes</a:t>
            </a:r>
          </a:p>
          <a:p>
            <a:r>
              <a:rPr lang="en-GB"/>
              <a:t>Beam </a:t>
            </a:r>
            <a:r>
              <a:rPr lang="en-GB" dirty="0"/>
              <a:t>Instrumentation and Cosmic Tagger</a:t>
            </a:r>
          </a:p>
          <a:p>
            <a:pPr marL="0" indent="0">
              <a:buNone/>
            </a:pPr>
            <a:endParaRPr lang="en-GB" dirty="0"/>
          </a:p>
          <a:p>
            <a:pPr marL="274638" lvl="1"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29</a:t>
            </a:fld>
            <a:endParaRPr lang="en-US" dirty="0"/>
          </a:p>
        </p:txBody>
      </p:sp>
    </p:spTree>
    <p:extLst>
      <p:ext uri="{BB962C8B-B14F-4D97-AF65-F5344CB8AC3E}">
        <p14:creationId xmlns:p14="http://schemas.microsoft.com/office/powerpoint/2010/main" val="640946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Charge items</a:t>
            </a:r>
          </a:p>
        </p:txBody>
      </p:sp>
      <p:sp>
        <p:nvSpPr>
          <p:cNvPr id="3" name="Content Placeholder 2"/>
          <p:cNvSpPr>
            <a:spLocks noGrp="1"/>
          </p:cNvSpPr>
          <p:nvPr>
            <p:ph idx="11"/>
          </p:nvPr>
        </p:nvSpPr>
        <p:spPr/>
        <p:txBody>
          <a:bodyPr>
            <a:normAutofit fontScale="77500" lnSpcReduction="20000"/>
          </a:bodyPr>
          <a:lstStyle/>
          <a:p>
            <a:pPr marL="448056" indent="-457200">
              <a:buFont typeface="+mj-lt"/>
              <a:buAutoNum type="arabicPeriod" startAt="2"/>
            </a:pPr>
            <a:r>
              <a:rPr lang="en-GB" dirty="0"/>
              <a:t>Are DAQ system risks captured and is there a plan for managing and mitigating these risks?</a:t>
            </a:r>
          </a:p>
          <a:p>
            <a:pPr marL="448056" indent="-457200">
              <a:buFont typeface="+mj-lt"/>
              <a:buAutoNum type="arabicPeriod" startAt="2"/>
            </a:pPr>
            <a:r>
              <a:rPr lang="en-GB" dirty="0"/>
              <a:t>Does the design lead to a reasonable production schedule, including QA, installation and commissioning? Does the DAQ schedule allow sufficient time for testing of other components?</a:t>
            </a:r>
          </a:p>
          <a:p>
            <a:pPr marL="0" lvl="0" indent="0">
              <a:buNone/>
            </a:pPr>
            <a:endParaRPr lang="en-GB" dirty="0"/>
          </a:p>
          <a:p>
            <a:pPr marL="457200" lvl="0" indent="-457200">
              <a:buFont typeface="+mj-lt"/>
              <a:buAutoNum type="arabicPeriod" startAt="8"/>
            </a:pPr>
            <a:r>
              <a:rPr lang="en-GB" dirty="0"/>
              <a:t>Are operation conditions listed, understood and comprehensive? Are interfaces to calibration systems and plans well understood? Are proposed triggering schemes sufficiently well understood? Has appropriate consideration been made for collection of both zero suppressed and non-zero suppressed data?</a:t>
            </a:r>
          </a:p>
          <a:p>
            <a:pPr marL="457200" lvl="0" indent="-457200">
              <a:buFont typeface="+mj-lt"/>
              <a:buAutoNum type="arabicPeriod" startAt="8"/>
            </a:pPr>
            <a:r>
              <a:rPr lang="en-GB" dirty="0"/>
              <a:t>Are the DAQ system analyses sufficiently comprehensive for safe handling, installation and operation at the CERN Neutrino Platform? Is the installation plan sufficiently well developed? </a:t>
            </a:r>
          </a:p>
          <a:p>
            <a:pPr marL="457200" lvl="0" indent="-457200">
              <a:buFont typeface="+mj-lt"/>
              <a:buAutoNum type="arabicPeriod" startAt="8"/>
            </a:pPr>
            <a:r>
              <a:rPr lang="en-GB" dirty="0"/>
              <a:t>Have applicable lessons-learned from previous </a:t>
            </a:r>
            <a:r>
              <a:rPr lang="en-GB" dirty="0" err="1"/>
              <a:t>LArTPC</a:t>
            </a:r>
            <a:r>
              <a:rPr lang="en-GB" dirty="0"/>
              <a:t> devices been documented and implemented into the QA plan? Are the DAQ quality control test plans and inspection regimes sufficiently comprehensive to assure efficient commissioning and adequate operational performance of the NP04 experiment? </a:t>
            </a:r>
          </a:p>
          <a:p>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a:t>
            </a:fld>
            <a:endParaRPr lang="en-US" dirty="0"/>
          </a:p>
        </p:txBody>
      </p:sp>
    </p:spTree>
    <p:extLst>
      <p:ext uri="{BB962C8B-B14F-4D97-AF65-F5344CB8AC3E}">
        <p14:creationId xmlns:p14="http://schemas.microsoft.com/office/powerpoint/2010/main" val="27162374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Run Modes – with beam</a:t>
            </a:r>
          </a:p>
        </p:txBody>
      </p:sp>
      <p:sp>
        <p:nvSpPr>
          <p:cNvPr id="3" name="Content Placeholder 2"/>
          <p:cNvSpPr>
            <a:spLocks noGrp="1"/>
          </p:cNvSpPr>
          <p:nvPr>
            <p:ph idx="11"/>
          </p:nvPr>
        </p:nvSpPr>
        <p:spPr/>
        <p:txBody>
          <a:bodyPr/>
          <a:lstStyle/>
          <a:p>
            <a:r>
              <a:rPr lang="en-GB" dirty="0"/>
              <a:t>Most of the time we will have standard physics running</a:t>
            </a:r>
          </a:p>
          <a:p>
            <a:r>
              <a:rPr lang="en-GB" dirty="0"/>
              <a:t>Special calibration runs for:</a:t>
            </a:r>
          </a:p>
          <a:p>
            <a:pPr lvl="1"/>
            <a:r>
              <a:rPr lang="en-GB" dirty="0"/>
              <a:t>Photon Detector</a:t>
            </a:r>
          </a:p>
          <a:p>
            <a:pPr lvl="2"/>
            <a:r>
              <a:rPr lang="en-GB" dirty="0"/>
              <a:t>Allow taking data with just Photon Detector </a:t>
            </a:r>
          </a:p>
          <a:p>
            <a:pPr lvl="2"/>
            <a:r>
              <a:rPr lang="en-GB" dirty="0"/>
              <a:t>Full waveform data essential for calibration</a:t>
            </a:r>
          </a:p>
          <a:p>
            <a:pPr lvl="1"/>
            <a:r>
              <a:rPr lang="en-GB" dirty="0"/>
              <a:t>Inter-spill cosmic data</a:t>
            </a:r>
          </a:p>
          <a:p>
            <a:pPr lvl="2"/>
            <a:r>
              <a:rPr lang="en-GB" dirty="0"/>
              <a:t>Background count</a:t>
            </a:r>
          </a:p>
          <a:p>
            <a:pPr lvl="1"/>
            <a:r>
              <a:rPr lang="en-GB" dirty="0"/>
              <a:t>Beam Trigger</a:t>
            </a:r>
          </a:p>
          <a:p>
            <a:pPr lvl="2"/>
            <a:r>
              <a:rPr lang="en-GB" dirty="0"/>
              <a:t>Threshold scans with different beam modes </a:t>
            </a:r>
          </a:p>
          <a:p>
            <a:pPr lvl="2"/>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30</a:t>
            </a:fld>
            <a:endParaRPr lang="en-US" dirty="0"/>
          </a:p>
        </p:txBody>
      </p:sp>
    </p:spTree>
    <p:extLst>
      <p:ext uri="{BB962C8B-B14F-4D97-AF65-F5344CB8AC3E}">
        <p14:creationId xmlns:p14="http://schemas.microsoft.com/office/powerpoint/2010/main" val="31409966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Risks</a:t>
            </a:r>
          </a:p>
        </p:txBody>
      </p:sp>
      <p:sp>
        <p:nvSpPr>
          <p:cNvPr id="3" name="Content Placeholder 2"/>
          <p:cNvSpPr>
            <a:spLocks noGrp="1"/>
          </p:cNvSpPr>
          <p:nvPr>
            <p:ph idx="11"/>
          </p:nvPr>
        </p:nvSpPr>
        <p:spPr/>
        <p:txBody>
          <a:bodyPr>
            <a:normAutofit fontScale="92500" lnSpcReduction="10000"/>
          </a:bodyPr>
          <a:lstStyle/>
          <a:p>
            <a:r>
              <a:rPr lang="en-GB" dirty="0"/>
              <a:t>Monitoring</a:t>
            </a:r>
          </a:p>
          <a:p>
            <a:pPr lvl="1"/>
            <a:r>
              <a:rPr lang="en-GB" dirty="0"/>
              <a:t>Need more people actively working on this on all aspects (HW, DQ, dataflow)</a:t>
            </a:r>
          </a:p>
          <a:p>
            <a:pPr lvl="1"/>
            <a:r>
              <a:rPr lang="en-GB" i="1" dirty="0"/>
              <a:t>Have basic 35t monitoring software as backup</a:t>
            </a:r>
          </a:p>
          <a:p>
            <a:r>
              <a:rPr lang="en-GB" dirty="0"/>
              <a:t>New critical components </a:t>
            </a:r>
          </a:p>
          <a:p>
            <a:pPr lvl="1"/>
            <a:r>
              <a:rPr lang="en-GB" dirty="0"/>
              <a:t>E.g. WIB</a:t>
            </a:r>
          </a:p>
          <a:p>
            <a:pPr lvl="1"/>
            <a:r>
              <a:rPr lang="en-GB" dirty="0"/>
              <a:t>Anything late or having serious design flaws can cause serious knock-on effects</a:t>
            </a:r>
          </a:p>
          <a:p>
            <a:pPr lvl="1"/>
            <a:r>
              <a:rPr lang="en-GB" i="1" dirty="0"/>
              <a:t>Will have WIB-emulator</a:t>
            </a:r>
          </a:p>
          <a:p>
            <a:r>
              <a:rPr lang="en-GB" dirty="0"/>
              <a:t>Channel mapping</a:t>
            </a:r>
          </a:p>
          <a:p>
            <a:pPr lvl="1"/>
            <a:r>
              <a:rPr lang="en-GB" dirty="0"/>
              <a:t>Mistakes lead to incomprehensible data, very difficult to fix on the spot</a:t>
            </a:r>
          </a:p>
          <a:p>
            <a:pPr lvl="1"/>
            <a:r>
              <a:rPr lang="en-GB" i="1" dirty="0"/>
              <a:t>Labelling, database tracking, verification of channel mapping with pulse injection</a:t>
            </a:r>
          </a:p>
          <a:p>
            <a:pPr marL="274638" lvl="1" indent="0">
              <a:buNone/>
            </a:pPr>
            <a:endParaRPr lang="en-GB" dirty="0"/>
          </a:p>
          <a:p>
            <a:pPr marL="0" indent="0">
              <a:buNone/>
            </a:pPr>
            <a:endParaRPr lang="en-GB" dirty="0"/>
          </a:p>
        </p:txBody>
      </p:sp>
      <p:sp>
        <p:nvSpPr>
          <p:cNvPr id="7" name="Date Placeholder 6"/>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31</a:t>
            </a:fld>
            <a:endParaRPr lang="en-US" dirty="0"/>
          </a:p>
        </p:txBody>
      </p:sp>
    </p:spTree>
    <p:extLst>
      <p:ext uri="{BB962C8B-B14F-4D97-AF65-F5344CB8AC3E}">
        <p14:creationId xmlns:p14="http://schemas.microsoft.com/office/powerpoint/2010/main" val="29349814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Risks</a:t>
            </a:r>
          </a:p>
        </p:txBody>
      </p:sp>
      <p:sp>
        <p:nvSpPr>
          <p:cNvPr id="3" name="Content Placeholder 2"/>
          <p:cNvSpPr>
            <a:spLocks noGrp="1"/>
          </p:cNvSpPr>
          <p:nvPr>
            <p:ph idx="11"/>
          </p:nvPr>
        </p:nvSpPr>
        <p:spPr/>
        <p:txBody>
          <a:bodyPr>
            <a:normAutofit fontScale="92500" lnSpcReduction="20000"/>
          </a:bodyPr>
          <a:lstStyle/>
          <a:p>
            <a:r>
              <a:rPr lang="en-GB" dirty="0">
                <a:solidFill>
                  <a:srgbClr val="FF0000"/>
                </a:solidFill>
              </a:rPr>
              <a:t>Delays to EHN1</a:t>
            </a:r>
          </a:p>
          <a:p>
            <a:pPr lvl="1"/>
            <a:r>
              <a:rPr lang="en-GB" dirty="0"/>
              <a:t>Have other areas at CERN (ready) which can be used for DAQ installation and testing.  </a:t>
            </a:r>
          </a:p>
          <a:p>
            <a:pPr lvl="1"/>
            <a:r>
              <a:rPr lang="en-GB" dirty="0"/>
              <a:t>However, “cold box” is destined for EHN1, therefore overall test schedule of Cold Electronics could fall behind</a:t>
            </a:r>
          </a:p>
          <a:p>
            <a:pPr lvl="1"/>
            <a:r>
              <a:rPr lang="en-GB" dirty="0"/>
              <a:t>Can seriously affect schedule</a:t>
            </a:r>
          </a:p>
          <a:p>
            <a:r>
              <a:rPr lang="en-GB" dirty="0"/>
              <a:t>High noise affecting compression</a:t>
            </a:r>
          </a:p>
          <a:p>
            <a:pPr lvl="1"/>
            <a:r>
              <a:rPr lang="en-GB" i="1" dirty="0"/>
              <a:t>Reduce inter-spill data taking to compensate </a:t>
            </a:r>
          </a:p>
          <a:p>
            <a:pPr lvl="1"/>
            <a:r>
              <a:rPr lang="en-GB" i="1" dirty="0"/>
              <a:t>Reduce drift margin (currently taking 2x drift time)</a:t>
            </a:r>
          </a:p>
          <a:p>
            <a:pPr lvl="1"/>
            <a:r>
              <a:rPr lang="en-GB" i="1" dirty="0"/>
              <a:t>Try different compression algorithms</a:t>
            </a:r>
          </a:p>
          <a:p>
            <a:r>
              <a:rPr lang="en-GB" dirty="0"/>
              <a:t>Backpressure	</a:t>
            </a:r>
          </a:p>
          <a:p>
            <a:pPr lvl="1"/>
            <a:r>
              <a:rPr lang="en-GB" i="1" dirty="0"/>
              <a:t>Reset buffers by end of spill cycle – always in same state at start of spill</a:t>
            </a:r>
          </a:p>
          <a:p>
            <a:pPr lvl="1"/>
            <a:r>
              <a:rPr lang="en-GB" i="1" dirty="0"/>
              <a:t>Detailed monitoring of buffers</a:t>
            </a:r>
          </a:p>
          <a:p>
            <a:pPr lvl="1"/>
            <a:r>
              <a:rPr lang="en-GB" i="1" dirty="0"/>
              <a:t>Software trigger throttle </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32</a:t>
            </a:fld>
            <a:endParaRPr lang="en-US" dirty="0"/>
          </a:p>
        </p:txBody>
      </p:sp>
    </p:spTree>
    <p:extLst>
      <p:ext uri="{BB962C8B-B14F-4D97-AF65-F5344CB8AC3E}">
        <p14:creationId xmlns:p14="http://schemas.microsoft.com/office/powerpoint/2010/main" val="988026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35t lessons learned</a:t>
            </a:r>
          </a:p>
        </p:txBody>
      </p:sp>
      <p:sp>
        <p:nvSpPr>
          <p:cNvPr id="3" name="Content Placeholder 2"/>
          <p:cNvSpPr>
            <a:spLocks noGrp="1"/>
          </p:cNvSpPr>
          <p:nvPr>
            <p:ph idx="11"/>
          </p:nvPr>
        </p:nvSpPr>
        <p:spPr/>
        <p:txBody>
          <a:bodyPr>
            <a:normAutofit lnSpcReduction="10000"/>
          </a:bodyPr>
          <a:lstStyle/>
          <a:p>
            <a:r>
              <a:rPr lang="en-GB" dirty="0"/>
              <a:t>We have several documents on lessons learned from the 35t</a:t>
            </a:r>
          </a:p>
          <a:p>
            <a:pPr lvl="1"/>
            <a:r>
              <a:rPr lang="en-GB" dirty="0"/>
              <a:t>Principle problem was that of system noise</a:t>
            </a:r>
          </a:p>
          <a:p>
            <a:pPr lvl="2"/>
            <a:r>
              <a:rPr lang="en-GB" dirty="0"/>
              <a:t>A taskforce is in place to ensure </a:t>
            </a:r>
            <a:r>
              <a:rPr lang="en-GB" dirty="0" err="1"/>
              <a:t>ProtoDUNE</a:t>
            </a:r>
            <a:r>
              <a:rPr lang="en-GB" dirty="0"/>
              <a:t> cryostat is sufficiently isolated from external noise sources.  Care has been taken to plan exactly what components are on detector power and what is on building power</a:t>
            </a:r>
          </a:p>
          <a:p>
            <a:pPr lvl="2"/>
            <a:r>
              <a:rPr lang="en-GB" dirty="0"/>
              <a:t>From the DAQ – optical will be used whenever connecting to the detector</a:t>
            </a:r>
          </a:p>
          <a:p>
            <a:pPr lvl="1"/>
            <a:r>
              <a:rPr lang="en-GB" dirty="0"/>
              <a:t>Need sufficient number of people “on the ground” to ensure deadlines are met</a:t>
            </a:r>
          </a:p>
          <a:p>
            <a:pPr lvl="2"/>
            <a:r>
              <a:rPr lang="en-GB" dirty="0"/>
              <a:t>(Signed and agreed) list of people to be at CERN in the crucial 2017 commissioning year – number expected to grow as funding requests get approved, and new groups join</a:t>
            </a:r>
          </a:p>
          <a:p>
            <a:pPr lvl="2"/>
            <a:r>
              <a:rPr lang="en-GB" dirty="0"/>
              <a:t>Need to also minimise people turnover and ensure knowledge transfer for those being replaced</a:t>
            </a:r>
          </a:p>
          <a:p>
            <a:pPr lvl="1"/>
            <a:endParaRPr lang="en-GB" dirty="0"/>
          </a:p>
          <a:p>
            <a:pPr lvl="2"/>
            <a:endParaRPr lang="en-GB" dirty="0"/>
          </a:p>
          <a:p>
            <a:pPr lvl="1"/>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33</a:t>
            </a:fld>
            <a:endParaRPr lang="en-US" dirty="0"/>
          </a:p>
        </p:txBody>
      </p:sp>
    </p:spTree>
    <p:extLst>
      <p:ext uri="{BB962C8B-B14F-4D97-AF65-F5344CB8AC3E}">
        <p14:creationId xmlns:p14="http://schemas.microsoft.com/office/powerpoint/2010/main" val="9687382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35t lessons learned</a:t>
            </a:r>
          </a:p>
        </p:txBody>
      </p:sp>
      <p:sp>
        <p:nvSpPr>
          <p:cNvPr id="3" name="Content Placeholder 2"/>
          <p:cNvSpPr>
            <a:spLocks noGrp="1"/>
          </p:cNvSpPr>
          <p:nvPr>
            <p:ph idx="11"/>
          </p:nvPr>
        </p:nvSpPr>
        <p:spPr/>
        <p:txBody>
          <a:bodyPr>
            <a:normAutofit/>
          </a:bodyPr>
          <a:lstStyle/>
          <a:p>
            <a:r>
              <a:rPr lang="en-GB" dirty="0"/>
              <a:t>Data taking stability</a:t>
            </a:r>
          </a:p>
          <a:p>
            <a:pPr lvl="1"/>
            <a:r>
              <a:rPr lang="en-GB" dirty="0"/>
              <a:t>Problems with backpressure</a:t>
            </a:r>
          </a:p>
          <a:p>
            <a:pPr lvl="2"/>
            <a:r>
              <a:rPr lang="en-GB" i="1" dirty="0"/>
              <a:t>Plan to monitor backpressure in detail and have throttle mechanisms (in SW) to reduce trigger rate if necessary</a:t>
            </a:r>
          </a:p>
          <a:p>
            <a:pPr lvl="1"/>
            <a:r>
              <a:rPr lang="en-GB"/>
              <a:t>Software instabilities</a:t>
            </a:r>
          </a:p>
          <a:p>
            <a:pPr lvl="2"/>
            <a:r>
              <a:rPr lang="en-GB" i="1"/>
              <a:t>Need </a:t>
            </a:r>
            <a:r>
              <a:rPr lang="en-GB" i="1" dirty="0"/>
              <a:t>to have well-tested stable releases of SW.  Separation of testing and stable paths</a:t>
            </a:r>
          </a:p>
          <a:p>
            <a:pPr marL="342900" indent="-342900"/>
            <a:r>
              <a:rPr lang="en-GB" dirty="0"/>
              <a:t>Monitoring</a:t>
            </a:r>
          </a:p>
          <a:p>
            <a:pPr marL="628206" lvl="1" indent="-342900"/>
            <a:r>
              <a:rPr lang="en-GB" dirty="0"/>
              <a:t>Lack of online displays, event monitors</a:t>
            </a:r>
          </a:p>
          <a:p>
            <a:pPr marL="985393" lvl="2" indent="-342900"/>
            <a:r>
              <a:rPr lang="en-GB" i="1" dirty="0"/>
              <a:t>Need extensive online monitoring for problem tracing and resolution</a:t>
            </a:r>
          </a:p>
          <a:p>
            <a:pPr marL="985393" lvl="2" indent="-342900"/>
            <a:r>
              <a:rPr lang="en-GB" i="1" dirty="0"/>
              <a:t>Need automated alerts</a:t>
            </a:r>
          </a:p>
          <a:p>
            <a:pPr lvl="1">
              <a:buFontTx/>
              <a:buChar char="-"/>
            </a:pPr>
            <a:endParaRPr lang="en-GB" dirty="0"/>
          </a:p>
          <a:p>
            <a:pPr lvl="2"/>
            <a:endParaRPr lang="en-GB" dirty="0"/>
          </a:p>
          <a:p>
            <a:pPr lvl="1"/>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34</a:t>
            </a:fld>
            <a:endParaRPr lang="en-US" dirty="0"/>
          </a:p>
        </p:txBody>
      </p:sp>
    </p:spTree>
    <p:extLst>
      <p:ext uri="{BB962C8B-B14F-4D97-AF65-F5344CB8AC3E}">
        <p14:creationId xmlns:p14="http://schemas.microsoft.com/office/powerpoint/2010/main" val="2913467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Conclusion – charge items revisited</a:t>
            </a:r>
          </a:p>
        </p:txBody>
      </p:sp>
      <p:sp>
        <p:nvSpPr>
          <p:cNvPr id="3" name="Content Placeholder 2"/>
          <p:cNvSpPr>
            <a:spLocks noGrp="1"/>
          </p:cNvSpPr>
          <p:nvPr>
            <p:ph idx="11"/>
          </p:nvPr>
        </p:nvSpPr>
        <p:spPr/>
        <p:txBody>
          <a:bodyPr>
            <a:normAutofit fontScale="92500"/>
          </a:bodyPr>
          <a:lstStyle/>
          <a:p>
            <a:pPr marL="619062" lvl="1" indent="-342900">
              <a:buFont typeface="Arial" panose="020B0604020202020204" pitchFamily="34" charset="0"/>
              <a:buChar char="•"/>
            </a:pPr>
            <a:r>
              <a:rPr lang="en-GB" dirty="0"/>
              <a:t>We are aware of the big risk items.  Most have </a:t>
            </a:r>
            <a:r>
              <a:rPr lang="en-GB" dirty="0" err="1"/>
              <a:t>fallback</a:t>
            </a:r>
            <a:r>
              <a:rPr lang="en-GB" dirty="0"/>
              <a:t> strategies, others need manpower</a:t>
            </a:r>
          </a:p>
          <a:p>
            <a:pPr marL="619062" lvl="1" indent="-342900">
              <a:buFont typeface="Arial" panose="020B0604020202020204" pitchFamily="34" charset="0"/>
              <a:buChar char="•"/>
            </a:pPr>
            <a:r>
              <a:rPr lang="en-GB" dirty="0"/>
              <a:t>Outlined the plan for component testing and the infrastructure necessary for QA</a:t>
            </a:r>
          </a:p>
          <a:p>
            <a:pPr marL="619062" lvl="1" indent="-342900">
              <a:buFont typeface="Arial" panose="020B0604020202020204" pitchFamily="34" charset="0"/>
              <a:buChar char="•"/>
            </a:pPr>
            <a:r>
              <a:rPr lang="en-GB" dirty="0"/>
              <a:t>Detailed what needs to come online and when for progressive stages of commissioning and installation</a:t>
            </a:r>
          </a:p>
          <a:p>
            <a:pPr marL="742506" lvl="1" indent="-457200">
              <a:buFont typeface="Arial" panose="020B0604020202020204" pitchFamily="34" charset="0"/>
              <a:buChar char="•"/>
            </a:pPr>
            <a:r>
              <a:rPr lang="en-GB" dirty="0"/>
              <a:t>Detailed the run modes, calibration modes, special data runs and lead times</a:t>
            </a:r>
          </a:p>
          <a:p>
            <a:pPr marL="742506" lvl="1" indent="-457200">
              <a:buFont typeface="Arial" panose="020B0604020202020204" pitchFamily="34" charset="0"/>
              <a:buChar char="•"/>
            </a:pPr>
            <a:r>
              <a:rPr lang="en-GB" dirty="0"/>
              <a:t>Have a lot of re-usable monitoring from 35t and other </a:t>
            </a:r>
            <a:r>
              <a:rPr lang="en-GB" dirty="0" err="1"/>
              <a:t>LAr</a:t>
            </a:r>
            <a:r>
              <a:rPr lang="en-GB" dirty="0"/>
              <a:t> experiments, but monitoring is an understaffed area</a:t>
            </a:r>
          </a:p>
          <a:p>
            <a:pPr marL="742506" lvl="1" indent="-457200">
              <a:buFont typeface="Arial" panose="020B0604020202020204" pitchFamily="34" charset="0"/>
              <a:buChar char="•"/>
            </a:pPr>
            <a:r>
              <a:rPr lang="en-GB" dirty="0"/>
              <a:t>Need to attract new groups and encourage physics groups to participate further</a:t>
            </a:r>
          </a:p>
          <a:p>
            <a:pPr marL="742506" lvl="1" indent="-457200">
              <a:buFont typeface="Arial" panose="020B0604020202020204" pitchFamily="34" charset="0"/>
              <a:buChar char="•"/>
            </a:pPr>
            <a:r>
              <a:rPr lang="en-GB" dirty="0"/>
              <a:t>Have a detailed catalogue of lessons learned from the 35t prototype – most of which involve noise isolation, and meeting deadlines</a:t>
            </a:r>
          </a:p>
          <a:p>
            <a:pPr marL="619062" lvl="1" indent="-342900">
              <a:buFont typeface="Arial" panose="020B0604020202020204" pitchFamily="34" charset="0"/>
              <a:buChar char="•"/>
            </a:pPr>
            <a:endParaRPr lang="en-GB" dirty="0"/>
          </a:p>
          <a:p>
            <a:pPr marL="0" lvl="0" indent="0">
              <a:buNone/>
            </a:pPr>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35</a:t>
            </a:fld>
            <a:endParaRPr lang="en-US" dirty="0"/>
          </a:p>
        </p:txBody>
      </p:sp>
    </p:spTree>
    <p:extLst>
      <p:ext uri="{BB962C8B-B14F-4D97-AF65-F5344CB8AC3E}">
        <p14:creationId xmlns:p14="http://schemas.microsoft.com/office/powerpoint/2010/main" val="25802472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Supporting Documentation</a:t>
            </a:r>
          </a:p>
        </p:txBody>
      </p:sp>
      <p:sp>
        <p:nvSpPr>
          <p:cNvPr id="3" name="Content Placeholder 2"/>
          <p:cNvSpPr>
            <a:spLocks noGrp="1"/>
          </p:cNvSpPr>
          <p:nvPr>
            <p:ph idx="11"/>
          </p:nvPr>
        </p:nvSpPr>
        <p:spPr/>
        <p:txBody>
          <a:bodyPr/>
          <a:lstStyle/>
          <a:p>
            <a:r>
              <a:rPr lang="fr-FR" dirty="0"/>
              <a:t>35t </a:t>
            </a:r>
            <a:r>
              <a:rPr lang="fr-FR" dirty="0" err="1"/>
              <a:t>lessons</a:t>
            </a:r>
            <a:r>
              <a:rPr lang="fr-FR" dirty="0"/>
              <a:t> </a:t>
            </a:r>
            <a:r>
              <a:rPr lang="fr-FR" dirty="0" err="1"/>
              <a:t>learned</a:t>
            </a:r>
            <a:endParaRPr lang="fr-FR" dirty="0"/>
          </a:p>
          <a:p>
            <a:pPr lvl="1"/>
            <a:r>
              <a:rPr lang="fr-FR" dirty="0"/>
              <a:t>http://docs.dunescience.org:8080/cgi-bin/ShowDocument?docid=1315</a:t>
            </a:r>
          </a:p>
          <a:p>
            <a:r>
              <a:rPr lang="fr-FR" dirty="0" err="1"/>
              <a:t>Risk</a:t>
            </a:r>
            <a:r>
              <a:rPr lang="fr-FR" dirty="0"/>
              <a:t> </a:t>
            </a:r>
            <a:r>
              <a:rPr lang="fr-FR" dirty="0" err="1"/>
              <a:t>register</a:t>
            </a:r>
            <a:endParaRPr lang="fr-FR" dirty="0"/>
          </a:p>
          <a:p>
            <a:pPr lvl="1"/>
            <a:r>
              <a:rPr lang="fr-FR">
                <a:hlinkClick r:id="rId2"/>
              </a:rPr>
              <a:t>https</a:t>
            </a:r>
            <a:r>
              <a:rPr lang="fr-FR">
                <a:hlinkClick r:id="rId2"/>
              </a:rPr>
              <a:t>://</a:t>
            </a:r>
            <a:r>
              <a:rPr lang="fr-FR" smtClean="0">
                <a:hlinkClick r:id="rId2"/>
              </a:rPr>
              <a:t>docs.google.com/document/d/1-sa5M29dshODIRxJVc7A5Zde4Pv_u9h8JeV3t2mNLvY/edit?usp=sharing</a:t>
            </a:r>
            <a:endParaRPr lang="fr-FR" smtClean="0"/>
          </a:p>
          <a:p>
            <a:r>
              <a:rPr lang="fr-FR" smtClean="0"/>
              <a:t>Detailed</a:t>
            </a:r>
            <a:r>
              <a:rPr lang="fr-FR" dirty="0" smtClean="0"/>
              <a:t> </a:t>
            </a:r>
            <a:r>
              <a:rPr lang="fr-FR" dirty="0" err="1"/>
              <a:t>Testing</a:t>
            </a:r>
            <a:r>
              <a:rPr lang="fr-FR" dirty="0"/>
              <a:t> plan</a:t>
            </a:r>
          </a:p>
          <a:p>
            <a:pPr lvl="1"/>
            <a:r>
              <a:rPr lang="en-GB" dirty="0">
                <a:hlinkClick r:id="rId3"/>
              </a:rPr>
              <a:t>https://</a:t>
            </a:r>
            <a:r>
              <a:rPr lang="en-GB" dirty="0" smtClean="0">
                <a:hlinkClick r:id="rId3"/>
              </a:rPr>
              <a:t>docs.google.com/spreadsheets/d/10qfOsnc2UKal0J8Bkml8FM-dLaWvlgMO5IDiAU41JA8/edit?usp=sharing</a:t>
            </a:r>
            <a:endParaRPr lang="en-GB" dirty="0" smtClean="0"/>
          </a:p>
          <a:p>
            <a:pPr lvl="1"/>
            <a:endParaRPr lang="en-GB" dirty="0"/>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36</a:t>
            </a:fld>
            <a:endParaRPr lang="en-US" dirty="0"/>
          </a:p>
        </p:txBody>
      </p:sp>
    </p:spTree>
    <p:extLst>
      <p:ext uri="{BB962C8B-B14F-4D97-AF65-F5344CB8AC3E}">
        <p14:creationId xmlns:p14="http://schemas.microsoft.com/office/powerpoint/2010/main" val="32436592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8472" y="2748518"/>
            <a:ext cx="8229600" cy="647102"/>
          </a:xfrm>
        </p:spPr>
        <p:txBody>
          <a:bodyPr>
            <a:normAutofit/>
          </a:bodyPr>
          <a:lstStyle/>
          <a:p>
            <a:r>
              <a:rPr lang="en-GB" dirty="0"/>
              <a:t>Backup</a:t>
            </a:r>
            <a:endParaRPr lang="en-GB" sz="4400" dirty="0"/>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37</a:t>
            </a:fld>
            <a:endParaRPr lang="en-US" dirty="0"/>
          </a:p>
        </p:txBody>
      </p:sp>
    </p:spTree>
    <p:extLst>
      <p:ext uri="{BB962C8B-B14F-4D97-AF65-F5344CB8AC3E}">
        <p14:creationId xmlns:p14="http://schemas.microsoft.com/office/powerpoint/2010/main" val="133284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4400" dirty="0"/>
              <a:t>Interfaces</a:t>
            </a:r>
          </a:p>
        </p:txBody>
      </p:sp>
      <p:sp>
        <p:nvSpPr>
          <p:cNvPr id="5" name="Content Placeholder 4"/>
          <p:cNvSpPr>
            <a:spLocks noGrp="1"/>
          </p:cNvSpPr>
          <p:nvPr>
            <p:ph idx="11"/>
          </p:nvPr>
        </p:nvSpPr>
        <p:spPr/>
        <p:txBody>
          <a:bodyPr/>
          <a:lstStyle/>
          <a:p>
            <a:r>
              <a:rPr lang="en-GB" dirty="0"/>
              <a:t>Interfaces for the individual components have been mentioned in the previous talks.</a:t>
            </a:r>
          </a:p>
          <a:p>
            <a:r>
              <a:rPr lang="en-GB" dirty="0"/>
              <a:t>Here we also focus on the extra dimension of time – that the components arrive so as not to delay overall progress</a:t>
            </a:r>
          </a:p>
          <a:p>
            <a:pPr lvl="1"/>
            <a:r>
              <a:rPr lang="en-GB" dirty="0"/>
              <a:t>This is typically outlined on some unreadable Gantt chart (which I strive to avoid here).</a:t>
            </a:r>
          </a:p>
          <a:p>
            <a:pPr lvl="1"/>
            <a:r>
              <a:rPr lang="en-GB" dirty="0"/>
              <a:t>The testing must serve both the DAQ testing and a system must be in place to check out the FE electronics.</a:t>
            </a:r>
          </a:p>
          <a:p>
            <a:endParaRPr lang="en-GB" dirty="0"/>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4</a:t>
            </a:fld>
            <a:endParaRPr lang="en-US" dirty="0"/>
          </a:p>
        </p:txBody>
      </p:sp>
    </p:spTree>
    <p:extLst>
      <p:ext uri="{BB962C8B-B14F-4D97-AF65-F5344CB8AC3E}">
        <p14:creationId xmlns:p14="http://schemas.microsoft.com/office/powerpoint/2010/main" val="2696143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8472" y="2748518"/>
            <a:ext cx="8229600" cy="647102"/>
          </a:xfrm>
        </p:spPr>
        <p:txBody>
          <a:bodyPr>
            <a:normAutofit fontScale="90000"/>
          </a:bodyPr>
          <a:lstStyle/>
          <a:p>
            <a:r>
              <a:rPr lang="en-GB" sz="4400" dirty="0"/>
              <a:t>Testing and Planning</a:t>
            </a:r>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5</a:t>
            </a:fld>
            <a:endParaRPr lang="en-US" dirty="0"/>
          </a:p>
        </p:txBody>
      </p:sp>
    </p:spTree>
    <p:extLst>
      <p:ext uri="{BB962C8B-B14F-4D97-AF65-F5344CB8AC3E}">
        <p14:creationId xmlns:p14="http://schemas.microsoft.com/office/powerpoint/2010/main" val="2375529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p:txBody>
          <a:bodyPr/>
          <a:lstStyle/>
          <a:p>
            <a:pPr>
              <a:defRPr/>
            </a:pPr>
            <a:r>
              <a:rPr lang="en-GB"/>
              <a:t>| Karol Hennessy | System testing and exploitation</a:t>
            </a:r>
            <a:endParaRPr lang="en-US"/>
          </a:p>
        </p:txBody>
      </p:sp>
      <p:sp>
        <p:nvSpPr>
          <p:cNvPr id="5" name="Slide Number Placeholder 4"/>
          <p:cNvSpPr>
            <a:spLocks noGrp="1"/>
          </p:cNvSpPr>
          <p:nvPr>
            <p:ph type="sldNum" sz="quarter" idx="4"/>
          </p:nvPr>
        </p:nvSpPr>
        <p:spPr/>
        <p:txBody>
          <a:bodyPr/>
          <a:lstStyle/>
          <a:p>
            <a:pPr>
              <a:defRPr/>
            </a:pPr>
            <a:fld id="{0C39C72E-2A13-EB4D-AD45-6D4E6ACAED8D}" type="slidenum">
              <a:rPr lang="en-US" smtClean="0"/>
              <a:pPr>
                <a:defRPr/>
              </a:pPr>
              <a:t>6</a:t>
            </a:fld>
            <a:endParaRPr lang="en-US" dirty="0"/>
          </a:p>
        </p:txBody>
      </p:sp>
      <p:pic>
        <p:nvPicPr>
          <p:cNvPr id="14" name="Picture Placeholder 13" descr="Screen Clipping"/>
          <p:cNvPicPr>
            <a:picLocks noGrp="1" noChangeAspect="1"/>
          </p:cNvPicPr>
          <p:nvPr>
            <p:ph type="pic" sz="quarter" idx="10"/>
          </p:nvPr>
        </p:nvPicPr>
        <p:blipFill rotWithShape="1">
          <a:blip r:embed="rId2"/>
          <a:srcRect l="3021" t="3806" r="3298" b="5975"/>
          <a:stretch/>
        </p:blipFill>
        <p:spPr>
          <a:xfrm>
            <a:off x="114300" y="237392"/>
            <a:ext cx="8889023" cy="5627077"/>
          </a:xfrm>
        </p:spPr>
      </p:pic>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Tree>
    <p:extLst>
      <p:ext uri="{BB962C8B-B14F-4D97-AF65-F5344CB8AC3E}">
        <p14:creationId xmlns:p14="http://schemas.microsoft.com/office/powerpoint/2010/main" val="40177519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sz="4400" dirty="0"/>
              <a:t>Testing sites and focus</a:t>
            </a:r>
          </a:p>
        </p:txBody>
      </p:sp>
      <p:sp>
        <p:nvSpPr>
          <p:cNvPr id="5" name="Content Placeholder 4"/>
          <p:cNvSpPr>
            <a:spLocks noGrp="1"/>
          </p:cNvSpPr>
          <p:nvPr>
            <p:ph idx="11"/>
          </p:nvPr>
        </p:nvSpPr>
        <p:spPr/>
        <p:txBody>
          <a:bodyPr>
            <a:normAutofit fontScale="85000" lnSpcReduction="20000"/>
          </a:bodyPr>
          <a:lstStyle/>
          <a:p>
            <a:r>
              <a:rPr lang="en-GB" dirty="0"/>
              <a:t>Four testing sites</a:t>
            </a:r>
          </a:p>
          <a:p>
            <a:pPr lvl="1"/>
            <a:r>
              <a:rPr lang="en-GB" dirty="0"/>
              <a:t>UK		</a:t>
            </a:r>
          </a:p>
          <a:p>
            <a:pPr lvl="2"/>
            <a:r>
              <a:rPr lang="en-GB" dirty="0"/>
              <a:t>Simple “emulated front-end” slice setup</a:t>
            </a:r>
          </a:p>
          <a:p>
            <a:pPr lvl="2"/>
            <a:r>
              <a:rPr lang="en-GB" dirty="0"/>
              <a:t>RCE and SSPs to </a:t>
            </a:r>
            <a:r>
              <a:rPr lang="en-GB" dirty="0" err="1"/>
              <a:t>BoardReaders</a:t>
            </a:r>
            <a:endParaRPr lang="en-GB" dirty="0"/>
          </a:p>
          <a:p>
            <a:pPr lvl="1"/>
            <a:r>
              <a:rPr lang="en-GB" dirty="0"/>
              <a:t>US</a:t>
            </a:r>
          </a:p>
          <a:p>
            <a:pPr lvl="2"/>
            <a:r>
              <a:rPr lang="en-GB" dirty="0"/>
              <a:t>Focuses on testing of dataflow through </a:t>
            </a:r>
            <a:r>
              <a:rPr lang="en-GB" dirty="0" err="1"/>
              <a:t>artDAQ</a:t>
            </a:r>
            <a:r>
              <a:rPr lang="en-GB" dirty="0"/>
              <a:t> and performance improvements thereof</a:t>
            </a:r>
          </a:p>
          <a:p>
            <a:pPr lvl="2"/>
            <a:r>
              <a:rPr lang="en-GB" dirty="0"/>
              <a:t>Testing WIB-RCE interaction</a:t>
            </a:r>
          </a:p>
          <a:p>
            <a:pPr lvl="1"/>
            <a:r>
              <a:rPr lang="en-GB" dirty="0"/>
              <a:t>PNNL + NIKHEF</a:t>
            </a:r>
          </a:p>
          <a:p>
            <a:pPr lvl="2"/>
            <a:r>
              <a:rPr lang="en-GB" dirty="0"/>
              <a:t>FELIX testing – </a:t>
            </a:r>
            <a:r>
              <a:rPr lang="en-GB" dirty="0" err="1"/>
              <a:t>BoardReader</a:t>
            </a:r>
            <a:r>
              <a:rPr lang="en-GB" dirty="0"/>
              <a:t> on host PC</a:t>
            </a:r>
          </a:p>
          <a:p>
            <a:pPr lvl="2"/>
            <a:r>
              <a:rPr lang="en-GB" dirty="0"/>
              <a:t>WIB-FELIX</a:t>
            </a:r>
          </a:p>
          <a:p>
            <a:pPr lvl="1"/>
            <a:r>
              <a:rPr lang="en-GB" dirty="0"/>
              <a:t>CERN</a:t>
            </a:r>
          </a:p>
          <a:p>
            <a:pPr lvl="2"/>
            <a:r>
              <a:rPr lang="en-GB" dirty="0"/>
              <a:t>Run Control, data challenges, injection tests…</a:t>
            </a:r>
          </a:p>
          <a:p>
            <a:pPr lvl="2"/>
            <a:r>
              <a:rPr lang="en-GB" dirty="0"/>
              <a:t>Full integration and reception testing</a:t>
            </a:r>
          </a:p>
          <a:p>
            <a:pPr lvl="2"/>
            <a:r>
              <a:rPr lang="en-GB" dirty="0"/>
              <a:t>Eventually everything migrates to CERN</a:t>
            </a:r>
          </a:p>
        </p:txBody>
      </p:sp>
      <p:sp>
        <p:nvSpPr>
          <p:cNvPr id="2" name="Date Placeholder 1"/>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8" name="Footer Placeholder 7"/>
          <p:cNvSpPr>
            <a:spLocks noGrp="1"/>
          </p:cNvSpPr>
          <p:nvPr>
            <p:ph type="ftr" sz="quarter" idx="3"/>
          </p:nvPr>
        </p:nvSpPr>
        <p:spPr/>
        <p:txBody>
          <a:bodyPr/>
          <a:lstStyle/>
          <a:p>
            <a:pPr>
              <a:defRPr/>
            </a:pPr>
            <a:r>
              <a:rPr lang="en-GB"/>
              <a:t>| Karol Hennessy | System testing and exploitation</a:t>
            </a:r>
            <a:endParaRPr lang="en-US" dirty="0"/>
          </a:p>
        </p:txBody>
      </p:sp>
      <p:sp>
        <p:nvSpPr>
          <p:cNvPr id="9" name="Slide Number Placeholder 8"/>
          <p:cNvSpPr>
            <a:spLocks noGrp="1"/>
          </p:cNvSpPr>
          <p:nvPr>
            <p:ph type="sldNum" sz="quarter" idx="4"/>
          </p:nvPr>
        </p:nvSpPr>
        <p:spPr/>
        <p:txBody>
          <a:bodyPr/>
          <a:lstStyle/>
          <a:p>
            <a:pPr>
              <a:defRPr/>
            </a:pPr>
            <a:fld id="{0C39C72E-2A13-EB4D-AD45-6D4E6ACAED8D}" type="slidenum">
              <a:rPr lang="en-US" smtClean="0"/>
              <a:pPr>
                <a:defRPr/>
              </a:pPr>
              <a:t>7</a:t>
            </a:fld>
            <a:endParaRPr lang="en-US" dirty="0"/>
          </a:p>
        </p:txBody>
      </p:sp>
    </p:spTree>
    <p:extLst>
      <p:ext uri="{BB962C8B-B14F-4D97-AF65-F5344CB8AC3E}">
        <p14:creationId xmlns:p14="http://schemas.microsoft.com/office/powerpoint/2010/main" val="2524446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13" descr="Screen Clipping"/>
          <p:cNvPicPr>
            <a:picLocks noChangeAspect="1"/>
          </p:cNvPicPr>
          <p:nvPr/>
        </p:nvPicPr>
        <p:blipFill rotWithShape="1">
          <a:blip r:embed="rId2"/>
          <a:srcRect l="3021" t="3806" r="3298" b="5975"/>
          <a:stretch/>
        </p:blipFill>
        <p:spPr>
          <a:xfrm>
            <a:off x="478644" y="998420"/>
            <a:ext cx="8180363" cy="5178469"/>
          </a:xfrm>
          <a:prstGeom prst="rect">
            <a:avLst/>
          </a:prstGeom>
        </p:spPr>
      </p:pic>
      <p:sp>
        <p:nvSpPr>
          <p:cNvPr id="2" name="Title 1"/>
          <p:cNvSpPr>
            <a:spLocks noGrp="1"/>
          </p:cNvSpPr>
          <p:nvPr>
            <p:ph type="title"/>
          </p:nvPr>
        </p:nvSpPr>
        <p:spPr/>
        <p:txBody>
          <a:bodyPr/>
          <a:lstStyle/>
          <a:p>
            <a:r>
              <a:rPr lang="en-GB" dirty="0"/>
              <a:t>From now to Jan</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8</a:t>
            </a:fld>
            <a:endParaRPr lang="en-US" dirty="0"/>
          </a:p>
        </p:txBody>
      </p:sp>
      <p:sp>
        <p:nvSpPr>
          <p:cNvPr id="9" name="Right Arrow 8"/>
          <p:cNvSpPr/>
          <p:nvPr/>
        </p:nvSpPr>
        <p:spPr>
          <a:xfrm>
            <a:off x="548386" y="2240280"/>
            <a:ext cx="498474" cy="441960"/>
          </a:xfrm>
          <a:prstGeom prst="rightArrow">
            <a:avLst/>
          </a:prstGeom>
          <a:gradFill>
            <a:gsLst>
              <a:gs pos="29000">
                <a:srgbClr val="FF0000"/>
              </a:gs>
              <a:gs pos="100000">
                <a:schemeClr val="accent2">
                  <a:tint val="50000"/>
                  <a:shade val="100000"/>
                  <a:satMod val="350000"/>
                </a:schemeClr>
              </a:gs>
            </a:gsLst>
          </a:gradFill>
          <a:ln w="12700">
            <a:solidFill>
              <a:srgbClr val="C00000"/>
            </a:solidFill>
          </a:ln>
        </p:spPr>
        <p:style>
          <a:lnRef idx="1">
            <a:schemeClr val="accent2"/>
          </a:lnRef>
          <a:fillRef idx="3">
            <a:schemeClr val="accent2"/>
          </a:fillRef>
          <a:effectRef idx="2">
            <a:schemeClr val="accent2"/>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222818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UK testing</a:t>
            </a:r>
          </a:p>
        </p:txBody>
      </p:sp>
      <p:sp>
        <p:nvSpPr>
          <p:cNvPr id="3" name="Content Placeholder 2"/>
          <p:cNvSpPr>
            <a:spLocks noGrp="1"/>
          </p:cNvSpPr>
          <p:nvPr>
            <p:ph idx="11"/>
          </p:nvPr>
        </p:nvSpPr>
        <p:spPr/>
        <p:txBody>
          <a:bodyPr>
            <a:normAutofit fontScale="62500" lnSpcReduction="20000"/>
          </a:bodyPr>
          <a:lstStyle/>
          <a:p>
            <a:r>
              <a:rPr lang="en-GB" dirty="0"/>
              <a:t>Use 35t setup as a starting point</a:t>
            </a:r>
          </a:p>
          <a:p>
            <a:pPr lvl="1"/>
            <a:r>
              <a:rPr lang="en-GB" dirty="0"/>
              <a:t>Gain experience necessary to deploy a working </a:t>
            </a:r>
            <a:r>
              <a:rPr lang="en-GB" dirty="0" err="1"/>
              <a:t>ProtoDUNE</a:t>
            </a:r>
            <a:r>
              <a:rPr lang="en-GB" dirty="0"/>
              <a:t> DAQ</a:t>
            </a:r>
          </a:p>
          <a:p>
            <a:pPr lvl="1"/>
            <a:r>
              <a:rPr lang="en-GB" dirty="0"/>
              <a:t>RCE and SSP setup and 10 G networking infrastructure</a:t>
            </a:r>
          </a:p>
          <a:p>
            <a:pPr lvl="1"/>
            <a:r>
              <a:rPr lang="en-GB" dirty="0"/>
              <a:t>Validate readout software and firmware</a:t>
            </a:r>
          </a:p>
          <a:p>
            <a:pPr lvl="1"/>
            <a:r>
              <a:rPr lang="en-GB" dirty="0"/>
              <a:t>So far tested</a:t>
            </a:r>
          </a:p>
          <a:p>
            <a:pPr lvl="2"/>
            <a:r>
              <a:rPr lang="en-GB" dirty="0"/>
              <a:t>1 COB in data emulator mode sending data to </a:t>
            </a:r>
            <a:r>
              <a:rPr lang="en-GB" dirty="0" err="1"/>
              <a:t>BoardReader</a:t>
            </a:r>
            <a:r>
              <a:rPr lang="en-GB" dirty="0"/>
              <a:t> PC</a:t>
            </a:r>
          </a:p>
          <a:p>
            <a:pPr lvl="2"/>
            <a:r>
              <a:rPr lang="en-GB" dirty="0"/>
              <a:t>1 SSP in external triggered mode to </a:t>
            </a:r>
            <a:r>
              <a:rPr lang="en-GB" dirty="0" err="1"/>
              <a:t>BoardReader</a:t>
            </a:r>
            <a:r>
              <a:rPr lang="en-GB" dirty="0"/>
              <a:t> PC</a:t>
            </a:r>
          </a:p>
          <a:p>
            <a:pPr lvl="2"/>
            <a:r>
              <a:rPr lang="en-GB" dirty="0"/>
              <a:t>Data written to disk</a:t>
            </a:r>
          </a:p>
          <a:p>
            <a:r>
              <a:rPr lang="en-GB" dirty="0"/>
              <a:t>To do</a:t>
            </a:r>
          </a:p>
          <a:p>
            <a:pPr lvl="1"/>
            <a:r>
              <a:rPr lang="en-GB" dirty="0"/>
              <a:t>Update above to </a:t>
            </a:r>
            <a:r>
              <a:rPr lang="en-GB" dirty="0" err="1"/>
              <a:t>ProtoDUNE</a:t>
            </a:r>
            <a:r>
              <a:rPr lang="en-GB" dirty="0"/>
              <a:t> components/firmware/software</a:t>
            </a:r>
          </a:p>
          <a:p>
            <a:pPr lvl="1"/>
            <a:r>
              <a:rPr lang="en-GB" dirty="0"/>
              <a:t>Test first timing prototypes (one end-node, then many)</a:t>
            </a:r>
          </a:p>
          <a:p>
            <a:pPr lvl="2"/>
            <a:r>
              <a:rPr lang="en-GB" dirty="0"/>
              <a:t>Configuration interface and </a:t>
            </a:r>
            <a:r>
              <a:rPr lang="en-GB" dirty="0" err="1"/>
              <a:t>BoardReader</a:t>
            </a:r>
            <a:endParaRPr lang="en-GB" dirty="0"/>
          </a:p>
          <a:p>
            <a:pPr lvl="2"/>
            <a:r>
              <a:rPr lang="en-GB" dirty="0"/>
              <a:t>Test both RCE and SSP</a:t>
            </a:r>
          </a:p>
          <a:p>
            <a:pPr lvl="1"/>
            <a:r>
              <a:rPr lang="en-GB" dirty="0"/>
              <a:t>Test new RCE components and FW</a:t>
            </a:r>
          </a:p>
          <a:p>
            <a:pPr lvl="1"/>
            <a:r>
              <a:rPr lang="en-GB" dirty="0"/>
              <a:t>Test monitoring </a:t>
            </a:r>
          </a:p>
          <a:p>
            <a:pPr lvl="1"/>
            <a:r>
              <a:rPr lang="en-GB" dirty="0"/>
              <a:t>Add WIB emulator to slice, test interaction with RCE, and read-out</a:t>
            </a:r>
          </a:p>
        </p:txBody>
      </p:sp>
      <p:sp>
        <p:nvSpPr>
          <p:cNvPr id="4" name="Date Placeholder 3"/>
          <p:cNvSpPr>
            <a:spLocks noGrp="1"/>
          </p:cNvSpPr>
          <p:nvPr>
            <p:ph type="dt" sz="half" idx="2"/>
          </p:nvPr>
        </p:nvSpPr>
        <p:spPr/>
        <p:txBody>
          <a:bodyPr/>
          <a:lstStyle/>
          <a:p>
            <a:pPr>
              <a:defRPr/>
            </a:pPr>
            <a:r>
              <a:rPr lang="en-US">
                <a:latin typeface="Helvetica"/>
                <a:cs typeface="Helvetica"/>
              </a:rPr>
              <a:t>3-4 Nov 2016</a:t>
            </a:r>
            <a:endParaRPr lang="en-US" dirty="0">
              <a:latin typeface="Helvetica"/>
              <a:cs typeface="Helvetica"/>
            </a:endParaRPr>
          </a:p>
        </p:txBody>
      </p:sp>
      <p:sp>
        <p:nvSpPr>
          <p:cNvPr id="5" name="Footer Placeholder 4"/>
          <p:cNvSpPr>
            <a:spLocks noGrp="1"/>
          </p:cNvSpPr>
          <p:nvPr>
            <p:ph type="ftr" sz="quarter" idx="3"/>
          </p:nvPr>
        </p:nvSpPr>
        <p:spPr/>
        <p:txBody>
          <a:bodyPr/>
          <a:lstStyle/>
          <a:p>
            <a:pPr>
              <a:defRPr/>
            </a:pPr>
            <a:r>
              <a:rPr lang="en-GB"/>
              <a:t>| Karol Hennessy | System testing and exploitation</a:t>
            </a:r>
            <a:endParaRPr lang="en-US" dirty="0"/>
          </a:p>
        </p:txBody>
      </p:sp>
      <p:sp>
        <p:nvSpPr>
          <p:cNvPr id="6" name="Slide Number Placeholder 5"/>
          <p:cNvSpPr>
            <a:spLocks noGrp="1"/>
          </p:cNvSpPr>
          <p:nvPr>
            <p:ph type="sldNum" sz="quarter" idx="4"/>
          </p:nvPr>
        </p:nvSpPr>
        <p:spPr/>
        <p:txBody>
          <a:bodyPr/>
          <a:lstStyle/>
          <a:p>
            <a:pPr>
              <a:defRPr/>
            </a:pPr>
            <a:fld id="{0C39C72E-2A13-EB4D-AD45-6D4E6ACAED8D}" type="slidenum">
              <a:rPr lang="en-US" smtClean="0"/>
              <a:pPr>
                <a:defRPr/>
              </a:pPr>
              <a:t>9</a:t>
            </a:fld>
            <a:endParaRPr lang="en-US" dirty="0"/>
          </a:p>
        </p:txBody>
      </p:sp>
    </p:spTree>
    <p:extLst>
      <p:ext uri="{BB962C8B-B14F-4D97-AF65-F5344CB8AC3E}">
        <p14:creationId xmlns:p14="http://schemas.microsoft.com/office/powerpoint/2010/main" val="3014347122"/>
      </p:ext>
    </p:extLst>
  </p:cSld>
  <p:clrMapOvr>
    <a:masterClrMapping/>
  </p:clrMapOvr>
</p:sld>
</file>

<file path=ppt/theme/theme1.xml><?xml version="1.0" encoding="utf-8"?>
<a:theme xmlns:a="http://schemas.openxmlformats.org/drawingml/2006/main" name="Dune Template_051215">
  <a:themeElements>
    <a:clrScheme name="DUNE">
      <a:dk1>
        <a:srgbClr val="BC5F2B"/>
      </a:dk1>
      <a:lt1>
        <a:sysClr val="window" lastClr="FFFFFF"/>
      </a:lt1>
      <a:dk2>
        <a:srgbClr val="3C5A77"/>
      </a:dk2>
      <a:lt2>
        <a:srgbClr val="F37C23"/>
      </a:lt2>
      <a:accent1>
        <a:srgbClr val="4F81BD"/>
      </a:accent1>
      <a:accent2>
        <a:srgbClr val="FFFFFF"/>
      </a:accent2>
      <a:accent3>
        <a:srgbClr val="FFFFFF"/>
      </a:accent3>
      <a:accent4>
        <a:srgbClr val="FFFFFF"/>
      </a:accent4>
      <a:accent5>
        <a:srgbClr val="FFFFFF"/>
      </a:accent5>
      <a:accent6>
        <a:srgbClr val="FFFFFF"/>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LBNF Content-Footer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9747</TotalTime>
  <Words>2469</Words>
  <Application>Microsoft Office PowerPoint</Application>
  <PresentationFormat>On-screen Show (4:3)</PresentationFormat>
  <Paragraphs>413</Paragraphs>
  <Slides>37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37</vt:i4>
      </vt:variant>
    </vt:vector>
  </HeadingPairs>
  <TitlesOfParts>
    <vt:vector size="44" baseType="lpstr">
      <vt:lpstr>Arial</vt:lpstr>
      <vt:lpstr>Calibri</vt:lpstr>
      <vt:lpstr>Geneva</vt:lpstr>
      <vt:lpstr>Helvetica</vt:lpstr>
      <vt:lpstr>Lucida Grande</vt:lpstr>
      <vt:lpstr>Dune Template_051215</vt:lpstr>
      <vt:lpstr>LBNF Content-Footer Theme</vt:lpstr>
      <vt:lpstr>System testing and exploitation</vt:lpstr>
      <vt:lpstr>Introduction</vt:lpstr>
      <vt:lpstr>Charge items</vt:lpstr>
      <vt:lpstr>Interfaces</vt:lpstr>
      <vt:lpstr>Testing and Planning</vt:lpstr>
      <vt:lpstr>PowerPoint Presentation</vt:lpstr>
      <vt:lpstr>Testing sites and focus</vt:lpstr>
      <vt:lpstr>From now to Jan</vt:lpstr>
      <vt:lpstr>UK testing</vt:lpstr>
      <vt:lpstr>US Testing</vt:lpstr>
      <vt:lpstr>PNNL+NIKHEF Testing</vt:lpstr>
      <vt:lpstr>From Jan to 1st APA</vt:lpstr>
      <vt:lpstr>CERN Testing</vt:lpstr>
      <vt:lpstr>From Jan to 1st APA </vt:lpstr>
      <vt:lpstr>1st APA arrival</vt:lpstr>
      <vt:lpstr>From 1st APA to 3rd APA</vt:lpstr>
      <vt:lpstr>From 1st APA to 3rd APA</vt:lpstr>
      <vt:lpstr>From 3-6 APAs – full system</vt:lpstr>
      <vt:lpstr>From 3-6 APAs – full system</vt:lpstr>
      <vt:lpstr>2018 – commissioning</vt:lpstr>
      <vt:lpstr>Commissioning</vt:lpstr>
      <vt:lpstr>Testing Plan Summary</vt:lpstr>
      <vt:lpstr>Some test detail</vt:lpstr>
      <vt:lpstr>APA response calibration</vt:lpstr>
      <vt:lpstr>Sync tests – timing system</vt:lpstr>
      <vt:lpstr>Data Challenge</vt:lpstr>
      <vt:lpstr>Testing and data taking infrastructure</vt:lpstr>
      <vt:lpstr>System Exploitation</vt:lpstr>
      <vt:lpstr>Calibration modes (without beam)</vt:lpstr>
      <vt:lpstr>Run Modes – with beam</vt:lpstr>
      <vt:lpstr>Risks</vt:lpstr>
      <vt:lpstr>Risks</vt:lpstr>
      <vt:lpstr>35t lessons learned</vt:lpstr>
      <vt:lpstr>35t lessons learned</vt:lpstr>
      <vt:lpstr>Conclusion – charge items revisited</vt:lpstr>
      <vt:lpstr>Supporting Documentation</vt:lpstr>
      <vt:lpstr>Backup</vt:lpstr>
    </vt:vector>
  </TitlesOfParts>
  <Manager/>
  <Company>Sandbox Studio</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DUNE PowerPoint Presentation</dc:title>
  <dc:subject/>
  <dc:creator>Sandbox Studio</dc:creator>
  <cp:keywords/>
  <dc:description>Modified by A. Weber</dc:description>
  <cp:lastModifiedBy>Karol Hennessy</cp:lastModifiedBy>
  <cp:revision>239</cp:revision>
  <cp:lastPrinted>2016-10-18T12:44:13Z</cp:lastPrinted>
  <dcterms:created xsi:type="dcterms:W3CDTF">2015-04-30T14:29:22Z</dcterms:created>
  <dcterms:modified xsi:type="dcterms:W3CDTF">2016-10-28T17:12:46Z</dcterms:modified>
  <cp:category/>
</cp:coreProperties>
</file>