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75" r:id="rId5"/>
    <p:sldId id="271" r:id="rId6"/>
    <p:sldId id="276" r:id="rId7"/>
    <p:sldId id="272" r:id="rId8"/>
    <p:sldId id="273" r:id="rId9"/>
    <p:sldId id="259" r:id="rId10"/>
    <p:sldId id="267" r:id="rId11"/>
    <p:sldId id="261" r:id="rId12"/>
    <p:sldId id="269" r:id="rId13"/>
    <p:sldId id="274" r:id="rId14"/>
    <p:sldId id="268" r:id="rId15"/>
    <p:sldId id="270" r:id="rId16"/>
    <p:sldId id="263" r:id="rId17"/>
    <p:sldId id="264" r:id="rId18"/>
    <p:sldId id="265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248" y="29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10/28/2016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39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12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04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Click to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11" descr="CERN60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59" y="5853723"/>
            <a:ext cx="840154" cy="840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P. Sala Beam Instrumentation trigger and data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9" name="Picture 11" descr="CERN600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297" y="6426628"/>
            <a:ext cx="370880" cy="37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s.cern.ch/display/CALS/CERN+Accelerator+Logging+Service" TargetMode="External"/><Relationship Id="rId2" Type="http://schemas.openxmlformats.org/officeDocument/2006/relationships/hyperlink" Target="https://wikis.web.cern.ch/wikis/display/EN/DIP+and+DI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wr.org/projects/white-rabb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Beam instrumentation trigger input and readout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Paola Sala</a:t>
            </a:r>
            <a:endParaRPr lang="en-GB" dirty="0"/>
          </a:p>
          <a:p>
            <a:r>
              <a:rPr lang="en-GB" dirty="0" smtClean="0"/>
              <a:t>DAQ Review</a:t>
            </a:r>
          </a:p>
          <a:p>
            <a:r>
              <a:rPr lang="en-GB" dirty="0" smtClean="0"/>
              <a:t>November 3,2016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4026" y="323482"/>
            <a:ext cx="8229600" cy="647102"/>
          </a:xfrm>
        </p:spPr>
        <p:txBody>
          <a:bodyPr>
            <a:normAutofit fontScale="90000"/>
          </a:bodyPr>
          <a:lstStyle/>
          <a:p>
            <a:r>
              <a:rPr lang="en-GB" sz="4400" dirty="0" smtClean="0"/>
              <a:t>Trigger</a:t>
            </a:r>
            <a:endParaRPr lang="en-GB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454026" y="970584"/>
            <a:ext cx="8229600" cy="5094936"/>
          </a:xfrm>
        </p:spPr>
        <p:txBody>
          <a:bodyPr>
            <a:normAutofit/>
          </a:bodyPr>
          <a:lstStyle/>
          <a:p>
            <a:r>
              <a:rPr lang="en-GB" dirty="0"/>
              <a:t>The primary trigger will come from the BI as a coincidence of </a:t>
            </a:r>
            <a:r>
              <a:rPr lang="en-GB" dirty="0" smtClean="0"/>
              <a:t>beam scintillators </a:t>
            </a:r>
            <a:r>
              <a:rPr lang="en-GB" dirty="0"/>
              <a:t>or fibre </a:t>
            </a:r>
            <a:r>
              <a:rPr lang="en-GB" dirty="0" smtClean="0"/>
              <a:t>trackers. </a:t>
            </a:r>
          </a:p>
          <a:p>
            <a:r>
              <a:rPr lang="en-GB" dirty="0" smtClean="0"/>
              <a:t>In both cases, fast signals (&lt;100 ns)</a:t>
            </a:r>
          </a:p>
          <a:p>
            <a:r>
              <a:rPr lang="en-GB" dirty="0" smtClean="0"/>
              <a:t>BI will deliver this trigger as NIM signal to PD trigger box</a:t>
            </a:r>
          </a:p>
          <a:p>
            <a:r>
              <a:rPr lang="en-GB" dirty="0"/>
              <a:t>The present </a:t>
            </a:r>
            <a:r>
              <a:rPr lang="en-GB" dirty="0" smtClean="0"/>
              <a:t>BI plan </a:t>
            </a:r>
            <a:r>
              <a:rPr lang="en-GB" dirty="0"/>
              <a:t>is to locate two VME crates (one for H2 and one for H4) in HNA394, </a:t>
            </a:r>
            <a:r>
              <a:rPr lang="en-GB" dirty="0" smtClean="0"/>
              <a:t>that is at the border between old North  Area and Extension. A barrack </a:t>
            </a:r>
            <a:r>
              <a:rPr lang="en-GB" dirty="0"/>
              <a:t>30-40 meters further downstream could also be considered in order to gain 100 ns on the NIM trigger from BI</a:t>
            </a:r>
            <a:r>
              <a:rPr lang="en-GB" dirty="0" smtClean="0"/>
              <a:t>.</a:t>
            </a:r>
          </a:p>
          <a:p>
            <a:r>
              <a:rPr lang="en-GB" dirty="0" smtClean="0"/>
              <a:t>In any case, delivery of trigger signal will be </a:t>
            </a:r>
            <a:r>
              <a:rPr lang="en-GB" dirty="0" smtClean="0">
                <a:solidFill>
                  <a:srgbClr val="FF0000"/>
                </a:solidFill>
              </a:rPr>
              <a:t>within few hundreds of nanoseconds</a:t>
            </a:r>
            <a:r>
              <a:rPr lang="en-GB" dirty="0" smtClean="0"/>
              <a:t>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Reminder: requirement is beam rate &lt; 100 Hz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pPr lvl="1"/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4026" y="323482"/>
            <a:ext cx="8229600" cy="647102"/>
          </a:xfrm>
        </p:spPr>
        <p:txBody>
          <a:bodyPr>
            <a:normAutofit fontScale="90000"/>
          </a:bodyPr>
          <a:lstStyle/>
          <a:p>
            <a:r>
              <a:rPr lang="en-GB" sz="4400" dirty="0" smtClean="0"/>
              <a:t>Trigger-II</a:t>
            </a:r>
            <a:endParaRPr lang="en-GB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454026" y="970584"/>
            <a:ext cx="8229600" cy="5094936"/>
          </a:xfrm>
        </p:spPr>
        <p:txBody>
          <a:bodyPr>
            <a:normAutofit/>
          </a:bodyPr>
          <a:lstStyle/>
          <a:p>
            <a:r>
              <a:rPr lang="en-GB" dirty="0" smtClean="0"/>
              <a:t>Other logical signals will also be delivered to allow for PD trigger logic :</a:t>
            </a:r>
          </a:p>
          <a:p>
            <a:pPr lvl="1"/>
            <a:r>
              <a:rPr lang="en-GB" dirty="0" smtClean="0"/>
              <a:t>Cherenkov  “ above threshold “ (2 signals)</a:t>
            </a:r>
          </a:p>
          <a:p>
            <a:pPr lvl="1"/>
            <a:r>
              <a:rPr lang="en-GB" dirty="0" smtClean="0"/>
              <a:t>Good event in  all  monitors (max 5, orthogonal planes will be in AND): NIM or TTL or LVDS</a:t>
            </a:r>
          </a:p>
          <a:p>
            <a:r>
              <a:rPr lang="en-GB" dirty="0" err="1" smtClean="0"/>
              <a:t>pLAPPD</a:t>
            </a:r>
            <a:r>
              <a:rPr lang="en-GB" dirty="0" smtClean="0"/>
              <a:t> </a:t>
            </a:r>
            <a:r>
              <a:rPr lang="en-GB" dirty="0" err="1" smtClean="0"/>
              <a:t>ToF</a:t>
            </a:r>
            <a:r>
              <a:rPr lang="en-GB" dirty="0" smtClean="0"/>
              <a:t> ( max 3 signals )</a:t>
            </a:r>
          </a:p>
          <a:p>
            <a:r>
              <a:rPr lang="en-GB" dirty="0" smtClean="0"/>
              <a:t>In total,  the beam instrumentation needs </a:t>
            </a:r>
            <a:r>
              <a:rPr lang="en-GB" dirty="0" smtClean="0">
                <a:solidFill>
                  <a:srgbClr val="FF0000"/>
                </a:solidFill>
              </a:rPr>
              <a:t>max 11 inputs in the PD trigger box  </a:t>
            </a:r>
          </a:p>
          <a:p>
            <a:r>
              <a:rPr lang="en-GB" dirty="0"/>
              <a:t>Warning Extraction (WE) and End of Extraction (EE) will be provided on a Lemo00 patch panel in PD </a:t>
            </a:r>
          </a:p>
          <a:p>
            <a:endParaRPr lang="en-GB" dirty="0" smtClean="0"/>
          </a:p>
          <a:p>
            <a:pPr lvl="1"/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9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 data volume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Expected data volumes (excluding headers): </a:t>
            </a:r>
          </a:p>
          <a:p>
            <a:pPr lvl="1"/>
            <a:r>
              <a:rPr lang="en-GB" sz="2400" dirty="0"/>
              <a:t>7 fibres planes , 200 fibres each , one bit per fibre</a:t>
            </a:r>
            <a:r>
              <a:rPr lang="en-GB" sz="2400" dirty="0">
                <a:sym typeface="Wingdings" panose="05000000000000000000" pitchFamily="2" charset="2"/>
              </a:rPr>
              <a:t> </a:t>
            </a:r>
            <a:r>
              <a:rPr lang="en-GB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1400 </a:t>
            </a:r>
            <a:r>
              <a:rPr lang="en-GB" sz="2400" dirty="0">
                <a:solidFill>
                  <a:srgbClr val="FF0000"/>
                </a:solidFill>
                <a:sym typeface="Wingdings" panose="05000000000000000000" pitchFamily="2" charset="2"/>
              </a:rPr>
              <a:t>bits</a:t>
            </a:r>
          </a:p>
          <a:p>
            <a:pPr lvl="1"/>
            <a:r>
              <a:rPr lang="en-GB" sz="2400" dirty="0"/>
              <a:t>1 </a:t>
            </a:r>
            <a:r>
              <a:rPr lang="en-GB" sz="2400" dirty="0" smtClean="0"/>
              <a:t>sci-fi </a:t>
            </a:r>
            <a:r>
              <a:rPr lang="en-GB" sz="2400" dirty="0" err="1" smtClean="0"/>
              <a:t>ToF</a:t>
            </a:r>
            <a:r>
              <a:rPr lang="en-GB" sz="2400" dirty="0" smtClean="0"/>
              <a:t>  (3 words, TDC +2 ADCs)</a:t>
            </a:r>
            <a:endParaRPr lang="en-GB" sz="2400" dirty="0"/>
          </a:p>
          <a:p>
            <a:pPr lvl="1"/>
            <a:r>
              <a:rPr lang="en-GB" sz="2400" dirty="0"/>
              <a:t>2 </a:t>
            </a:r>
            <a:r>
              <a:rPr lang="en-GB" sz="2400" dirty="0" err="1"/>
              <a:t>Cherenkovs</a:t>
            </a:r>
            <a:r>
              <a:rPr lang="en-GB" sz="2400" dirty="0"/>
              <a:t>  (2 words</a:t>
            </a:r>
            <a:r>
              <a:rPr lang="en-GB" sz="2400" dirty="0" smtClean="0"/>
              <a:t>)</a:t>
            </a:r>
          </a:p>
          <a:p>
            <a:pPr lvl="1"/>
            <a:r>
              <a:rPr lang="en-GB" sz="2400" dirty="0"/>
              <a:t>For a total of about 200 Bytes +</a:t>
            </a:r>
            <a:r>
              <a:rPr lang="en-GB" sz="2400" dirty="0" smtClean="0"/>
              <a:t>headers/event</a:t>
            </a:r>
          </a:p>
          <a:p>
            <a:pPr lvl="1"/>
            <a:r>
              <a:rPr lang="en-GB" sz="2400" dirty="0" smtClean="0"/>
              <a:t>To be added: </a:t>
            </a:r>
            <a:r>
              <a:rPr lang="en-GB" sz="2400" dirty="0" err="1" smtClean="0"/>
              <a:t>pLAPPD</a:t>
            </a:r>
            <a:r>
              <a:rPr lang="en-GB" sz="2400" dirty="0" smtClean="0"/>
              <a:t>  </a:t>
            </a:r>
            <a:r>
              <a:rPr lang="en-GB" sz="2400" dirty="0" err="1" smtClean="0"/>
              <a:t>ToF</a:t>
            </a:r>
            <a:r>
              <a:rPr lang="en-GB" sz="2400" dirty="0" smtClean="0"/>
              <a:t>:  waveform </a:t>
            </a:r>
            <a:r>
              <a:rPr lang="en-GB" sz="2400" dirty="0"/>
              <a:t>readout, </a:t>
            </a:r>
            <a:r>
              <a:rPr lang="en-GB" sz="2400" dirty="0" smtClean="0"/>
              <a:t>16 </a:t>
            </a:r>
            <a:r>
              <a:rPr lang="en-GB" sz="2400" dirty="0"/>
              <a:t>ADC samples + 1 TDC per channel, </a:t>
            </a:r>
            <a:r>
              <a:rPr lang="en-GB" sz="2400" dirty="0" smtClean="0"/>
              <a:t>few channels per event </a:t>
            </a:r>
            <a:r>
              <a:rPr lang="en-GB" sz="2400" dirty="0" smtClean="0">
                <a:sym typeface="Wingdings" panose="05000000000000000000" pitchFamily="2" charset="2"/>
              </a:rPr>
              <a:t> </a:t>
            </a:r>
            <a:r>
              <a:rPr lang="en-GB" sz="2400" dirty="0" smtClean="0">
                <a:sym typeface="Wingdings" panose="05000000000000000000" pitchFamily="2" charset="2"/>
              </a:rPr>
              <a:t> 200 values in 400 Bytes/events</a:t>
            </a:r>
            <a:endParaRPr lang="en-GB" sz="2400" dirty="0" smtClean="0">
              <a:sym typeface="Wingdings" panose="05000000000000000000" pitchFamily="2" charset="2"/>
            </a:endParaRPr>
          </a:p>
          <a:p>
            <a:pPr lvl="1"/>
            <a:r>
              <a:rPr lang="en-GB" sz="2400" dirty="0" smtClean="0"/>
              <a:t>For a total of about </a:t>
            </a:r>
            <a:r>
              <a:rPr lang="en-GB" sz="2400" dirty="0" smtClean="0"/>
              <a:t>600 </a:t>
            </a:r>
            <a:r>
              <a:rPr lang="en-GB" sz="2400" dirty="0" smtClean="0"/>
              <a:t>Bytes </a:t>
            </a:r>
            <a:r>
              <a:rPr lang="en-GB" sz="2400" dirty="0" smtClean="0"/>
              <a:t>+headers /event</a:t>
            </a:r>
            <a:endParaRPr lang="en-GB" sz="2400" dirty="0" smtClean="0"/>
          </a:p>
          <a:p>
            <a:r>
              <a:rPr lang="en-GB" sz="2400" dirty="0"/>
              <a:t>6</a:t>
            </a:r>
            <a:r>
              <a:rPr lang="en-GB" sz="2400" smtClean="0"/>
              <a:t>0 </a:t>
            </a:r>
            <a:r>
              <a:rPr lang="en-GB" sz="2400" dirty="0" smtClean="0"/>
              <a:t>kB /s at 100 Hz trigger rate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77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4026" y="413898"/>
            <a:ext cx="8229600" cy="647102"/>
          </a:xfrm>
        </p:spPr>
        <p:txBody>
          <a:bodyPr/>
          <a:lstStyle/>
          <a:p>
            <a:r>
              <a:rPr lang="en-GB" dirty="0" smtClean="0"/>
              <a:t>Data merging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1"/>
          </p:nvPr>
        </p:nvSpPr>
        <p:spPr>
          <a:xfrm>
            <a:off x="454029" y="1064810"/>
            <a:ext cx="8232771" cy="5070302"/>
          </a:xfrm>
        </p:spPr>
        <p:txBody>
          <a:bodyPr>
            <a:noAutofit/>
          </a:bodyPr>
          <a:lstStyle/>
          <a:p>
            <a:r>
              <a:rPr lang="en-GB" sz="2400" dirty="0" smtClean="0"/>
              <a:t>BI data fragments will be published at the end of each SPS cycle. </a:t>
            </a:r>
            <a:r>
              <a:rPr lang="en-GB" sz="2400" dirty="0"/>
              <a:t>D</a:t>
            </a:r>
            <a:r>
              <a:rPr lang="en-GB" sz="2400" dirty="0" smtClean="0"/>
              <a:t>uration of the cycle is of the order of 40s. Each cycle can contain from zero to a few spills to NP04</a:t>
            </a:r>
          </a:p>
          <a:p>
            <a:pPr lvl="1"/>
            <a:r>
              <a:rPr lang="en-GB" sz="2400" dirty="0" smtClean="0"/>
              <a:t>PD DAQ will need a </a:t>
            </a:r>
            <a:r>
              <a:rPr lang="en-GB" sz="2400" dirty="0" err="1" smtClean="0"/>
              <a:t>nearline</a:t>
            </a:r>
            <a:r>
              <a:rPr lang="en-GB" sz="2400" dirty="0" smtClean="0"/>
              <a:t> merger</a:t>
            </a:r>
          </a:p>
          <a:p>
            <a:pPr lvl="1"/>
            <a:r>
              <a:rPr lang="en-GB" sz="2400" dirty="0" smtClean="0"/>
              <a:t>PD data will be written on local storage, and merged with BI data in the first, prompt, offline processing</a:t>
            </a:r>
          </a:p>
          <a:p>
            <a:pPr lvl="1"/>
            <a:r>
              <a:rPr lang="en-GB" sz="2400" dirty="0" smtClean="0"/>
              <a:t>BI data will be converted to standard </a:t>
            </a:r>
            <a:r>
              <a:rPr lang="en-GB" sz="2400" dirty="0" err="1" smtClean="0"/>
              <a:t>artDAQ</a:t>
            </a:r>
            <a:r>
              <a:rPr lang="en-GB" sz="2400" dirty="0" smtClean="0"/>
              <a:t> format</a:t>
            </a:r>
          </a:p>
          <a:p>
            <a:pPr lvl="1"/>
            <a:r>
              <a:rPr lang="en-GB" sz="2400" dirty="0" smtClean="0"/>
              <a:t>Complete PD+BI event will be sent to offline storage</a:t>
            </a:r>
          </a:p>
          <a:p>
            <a:r>
              <a:rPr lang="en-GB" sz="2400" dirty="0" smtClean="0"/>
              <a:t>BI data will be aggregated to PD data based on GPS timestamps</a:t>
            </a:r>
          </a:p>
          <a:p>
            <a:endParaRPr lang="en-GB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87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- interface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BI data will be published on the CERN </a:t>
            </a:r>
            <a:r>
              <a:rPr lang="en-GB" i="1" dirty="0" smtClean="0"/>
              <a:t>DIP </a:t>
            </a:r>
            <a:r>
              <a:rPr lang="en-GB" i="1" dirty="0"/>
              <a:t>and </a:t>
            </a:r>
            <a:r>
              <a:rPr lang="en-GB" i="1" dirty="0" smtClean="0"/>
              <a:t>DIM </a:t>
            </a:r>
            <a:r>
              <a:rPr lang="en-GB" dirty="0" smtClean="0"/>
              <a:t>Servers </a:t>
            </a:r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</a:t>
            </a:r>
            <a:r>
              <a:rPr lang="en-GB" u="sng" dirty="0" smtClean="0">
                <a:hlinkClick r:id="rId2"/>
              </a:rPr>
              <a:t>wikis.web.cern.ch/wikis/display/EN/DIP+and+DIM</a:t>
            </a:r>
            <a:r>
              <a:rPr lang="en-GB" u="sng" dirty="0" smtClean="0"/>
              <a:t>  </a:t>
            </a:r>
            <a:r>
              <a:rPr lang="en-GB" dirty="0" smtClean="0"/>
              <a:t>immediately after the end of extraction</a:t>
            </a:r>
            <a:endParaRPr lang="en-GB" dirty="0"/>
          </a:p>
          <a:p>
            <a:r>
              <a:rPr lang="en-GB" dirty="0"/>
              <a:t>DIP name servers are operated as a critical service, aiming for 100% availability through server redundancy. </a:t>
            </a:r>
            <a:endParaRPr lang="en-GB" dirty="0" smtClean="0"/>
          </a:p>
          <a:p>
            <a:r>
              <a:rPr lang="en-GB" dirty="0" smtClean="0"/>
              <a:t>An API </a:t>
            </a:r>
            <a:r>
              <a:rPr lang="en-GB" dirty="0"/>
              <a:t> (Application Programming Interface</a:t>
            </a:r>
            <a:r>
              <a:rPr lang="en-GB" dirty="0" smtClean="0"/>
              <a:t>) is available to </a:t>
            </a:r>
            <a:r>
              <a:rPr lang="en-GB" dirty="0"/>
              <a:t>publish and receive information.</a:t>
            </a:r>
          </a:p>
          <a:p>
            <a:endParaRPr lang="en-GB" dirty="0"/>
          </a:p>
          <a:p>
            <a:r>
              <a:rPr lang="en-GB" dirty="0" smtClean="0"/>
              <a:t>BI data will be also published to the  CERN Accelerator Logging Service </a:t>
            </a:r>
            <a:r>
              <a:rPr lang="en-GB" dirty="0"/>
              <a:t>database (CERN-ATS-2009- </a:t>
            </a:r>
            <a:r>
              <a:rPr lang="en-GB" dirty="0" smtClean="0"/>
              <a:t>099, </a:t>
            </a:r>
            <a:r>
              <a:rPr lang="en-GB" sz="1800" u="sng" dirty="0">
                <a:hlinkClick r:id="rId3"/>
              </a:rPr>
              <a:t>https://</a:t>
            </a:r>
            <a:r>
              <a:rPr lang="en-GB" sz="1800" u="sng" dirty="0" smtClean="0">
                <a:hlinkClick r:id="rId3"/>
              </a:rPr>
              <a:t>wikis.cern.ch/display/CALS/CERN+Accelerator+Logging+Service</a:t>
            </a:r>
            <a:r>
              <a:rPr lang="en-GB" dirty="0" smtClean="0"/>
              <a:t>) for medium and long-term </a:t>
            </a:r>
            <a:r>
              <a:rPr lang="en-GB" dirty="0" err="1" smtClean="0"/>
              <a:t>storge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28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Component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Cherenkovs</a:t>
            </a:r>
            <a:r>
              <a:rPr lang="en-GB" dirty="0" smtClean="0"/>
              <a:t>: in use since decades</a:t>
            </a:r>
          </a:p>
          <a:p>
            <a:r>
              <a:rPr lang="en-GB" dirty="0" smtClean="0"/>
              <a:t>Scintillating fibres monitors</a:t>
            </a:r>
          </a:p>
          <a:p>
            <a:pPr lvl="1"/>
            <a:r>
              <a:rPr lang="en-GB" dirty="0" smtClean="0"/>
              <a:t>Prototypes of the </a:t>
            </a:r>
            <a:r>
              <a:rPr lang="en-GB" dirty="0" err="1"/>
              <a:t>f</a:t>
            </a:r>
            <a:r>
              <a:rPr lang="en-GB" dirty="0" err="1" smtClean="0"/>
              <a:t>ibers</a:t>
            </a:r>
            <a:r>
              <a:rPr lang="en-GB" dirty="0" smtClean="0"/>
              <a:t> monitors have been already tested</a:t>
            </a:r>
          </a:p>
          <a:p>
            <a:pPr lvl="1"/>
            <a:r>
              <a:rPr lang="en-GB" dirty="0" smtClean="0"/>
              <a:t>Event-by-event readout under development</a:t>
            </a:r>
          </a:p>
          <a:p>
            <a:r>
              <a:rPr lang="en-GB" dirty="0" err="1" smtClean="0"/>
              <a:t>WhiteRabbit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Modules commercially available</a:t>
            </a:r>
          </a:p>
          <a:p>
            <a:pPr lvl="1"/>
            <a:r>
              <a:rPr lang="en-GB" dirty="0" smtClean="0"/>
              <a:t>Widely used and tested (cite)</a:t>
            </a:r>
          </a:p>
          <a:p>
            <a:r>
              <a:rPr lang="en-GB" dirty="0" smtClean="0"/>
              <a:t>Prototype of the full BI DAQ expected to be ready before summer 2017</a:t>
            </a:r>
          </a:p>
          <a:p>
            <a:r>
              <a:rPr lang="en-GB" dirty="0"/>
              <a:t>BI will be ready to be used with the PD trigger box in summer 2017</a:t>
            </a:r>
            <a:endParaRPr lang="en-GB" dirty="0" smtClean="0"/>
          </a:p>
          <a:p>
            <a:r>
              <a:rPr lang="en-GB" dirty="0" err="1" smtClean="0"/>
              <a:t>pLAPPD</a:t>
            </a:r>
            <a:r>
              <a:rPr lang="en-GB" dirty="0" smtClean="0"/>
              <a:t> DAQ under development. 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2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dirty="0" smtClean="0"/>
              <a:t>Trigger signals will be delivered on standard cables with &lt;1µs latency . No risk is foreseen on this item</a:t>
            </a:r>
          </a:p>
          <a:p>
            <a:r>
              <a:rPr lang="en-GB" dirty="0" smtClean="0"/>
              <a:t>Merging of BI data fragment with PD may fail if </a:t>
            </a:r>
            <a:r>
              <a:rPr lang="en-GB" dirty="0"/>
              <a:t>PD </a:t>
            </a:r>
            <a:r>
              <a:rPr lang="en-GB" dirty="0" err="1"/>
              <a:t>nearline</a:t>
            </a:r>
            <a:r>
              <a:rPr lang="en-GB" dirty="0"/>
              <a:t>/prompt </a:t>
            </a:r>
            <a:r>
              <a:rPr lang="en-GB" dirty="0" smtClean="0"/>
              <a:t>processing cannot sustain the delay due to end-of-cycle BI buffering. </a:t>
            </a:r>
            <a:endParaRPr lang="en-GB" dirty="0"/>
          </a:p>
          <a:p>
            <a:pPr lvl="1"/>
            <a:r>
              <a:rPr lang="en-GB" dirty="0" smtClean="0"/>
              <a:t>BI data are always logged on the CERN logging system. Offline retrieval of information is painful but possible</a:t>
            </a:r>
            <a:endParaRPr lang="en-GB" dirty="0"/>
          </a:p>
          <a:p>
            <a:r>
              <a:rPr lang="en-GB" dirty="0" smtClean="0"/>
              <a:t>The low event rate render the effect of jitters in time-stamping negligible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8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dirty="0" smtClean="0"/>
              <a:t>The interface of Beam Instrumentation  to PD DAQ has been defined</a:t>
            </a:r>
          </a:p>
          <a:p>
            <a:r>
              <a:rPr lang="en-GB" dirty="0"/>
              <a:t>Beam </a:t>
            </a:r>
            <a:r>
              <a:rPr lang="en-GB" dirty="0" smtClean="0"/>
              <a:t>Instrumentation will provide a main trigger and auxiliary logic signals as NIM to PD trigger box with 100s ns latency</a:t>
            </a:r>
          </a:p>
          <a:p>
            <a:r>
              <a:rPr lang="en-GB" dirty="0" smtClean="0"/>
              <a:t>Beam Instrumentation and PD will be synchronized through </a:t>
            </a:r>
            <a:r>
              <a:rPr lang="en-GB" dirty="0" err="1" smtClean="0"/>
              <a:t>WhiteRabbit</a:t>
            </a:r>
            <a:r>
              <a:rPr lang="en-GB" dirty="0" smtClean="0"/>
              <a:t> and a common GPS signal</a:t>
            </a:r>
          </a:p>
          <a:p>
            <a:r>
              <a:rPr lang="en-GB" dirty="0" smtClean="0"/>
              <a:t>Data fragments from BI will be published and acquired at the end of each beam spill</a:t>
            </a:r>
          </a:p>
          <a:p>
            <a:r>
              <a:rPr lang="en-GB" dirty="0" smtClean="0"/>
              <a:t>BI data converted to </a:t>
            </a:r>
            <a:r>
              <a:rPr lang="en-GB" dirty="0" err="1" smtClean="0"/>
              <a:t>artDAQ</a:t>
            </a:r>
            <a:r>
              <a:rPr lang="en-GB" dirty="0" smtClean="0"/>
              <a:t> format and merged to PD data</a:t>
            </a:r>
          </a:p>
          <a:p>
            <a:r>
              <a:rPr lang="en-GB" dirty="0" err="1" smtClean="0"/>
              <a:t>pLAPPD</a:t>
            </a:r>
            <a:r>
              <a:rPr lang="en-GB" dirty="0"/>
              <a:t> </a:t>
            </a:r>
            <a:r>
              <a:rPr lang="en-GB" dirty="0" smtClean="0"/>
              <a:t>DAQ and trigger under development</a:t>
            </a:r>
          </a:p>
          <a:p>
            <a:r>
              <a:rPr lang="en-GB" dirty="0" smtClean="0"/>
              <a:t>A prototype of BI DAQ will be available for testing by summer 2017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99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342516" y="1036785"/>
            <a:ext cx="8232771" cy="5070302"/>
          </a:xfrm>
        </p:spPr>
        <p:txBody>
          <a:bodyPr>
            <a:noAutofit/>
          </a:bodyPr>
          <a:lstStyle/>
          <a:p>
            <a:r>
              <a:rPr lang="en-GB" sz="2400" dirty="0" smtClean="0"/>
              <a:t>This presentation addresses the Interface between Beam Line Instrumentation and </a:t>
            </a:r>
            <a:r>
              <a:rPr lang="en-GB" sz="2400" dirty="0" err="1" smtClean="0"/>
              <a:t>ProtoDune</a:t>
            </a:r>
            <a:r>
              <a:rPr lang="en-GB" sz="2400" dirty="0" smtClean="0"/>
              <a:t> DAQ [DUNE-doc-1651-v2]</a:t>
            </a:r>
          </a:p>
          <a:p>
            <a:r>
              <a:rPr lang="en-GB" sz="2400" dirty="0" smtClean="0"/>
              <a:t>The Beam Line Instrumentation (BLI) accomplishes different tasks and includes different detectors [see TDR]:</a:t>
            </a:r>
            <a:endParaRPr lang="en-GB" sz="2400" dirty="0"/>
          </a:p>
          <a:p>
            <a:pPr lvl="2"/>
            <a:r>
              <a:rPr lang="en-GB" sz="2000" dirty="0" smtClean="0"/>
              <a:t>Beam Monitoring</a:t>
            </a:r>
            <a:r>
              <a:rPr lang="en-GB" sz="2000" dirty="0"/>
              <a:t>, </a:t>
            </a:r>
            <a:r>
              <a:rPr lang="en-GB" sz="2000" dirty="0" smtClean="0"/>
              <a:t> Particle tracking,  Momentum </a:t>
            </a:r>
            <a:r>
              <a:rPr lang="en-GB" sz="2000" dirty="0"/>
              <a:t>measurement </a:t>
            </a:r>
            <a:endParaRPr lang="en-GB" sz="2000" dirty="0" smtClean="0"/>
          </a:p>
          <a:p>
            <a:pPr lvl="3"/>
            <a:r>
              <a:rPr lang="en-GB" sz="1800" dirty="0" smtClean="0"/>
              <a:t>Scintillating </a:t>
            </a:r>
            <a:r>
              <a:rPr lang="en-GB" sz="1800" dirty="0"/>
              <a:t>fibres monitors (</a:t>
            </a:r>
            <a:r>
              <a:rPr lang="en-GB" sz="1800" dirty="0">
                <a:solidFill>
                  <a:srgbClr val="FF0000"/>
                </a:solidFill>
              </a:rPr>
              <a:t>CERN </a:t>
            </a:r>
            <a:r>
              <a:rPr lang="en-GB" sz="1800" dirty="0" smtClean="0">
                <a:solidFill>
                  <a:srgbClr val="FF0000"/>
                </a:solidFill>
              </a:rPr>
              <a:t>BI</a:t>
            </a:r>
            <a:r>
              <a:rPr lang="en-GB" sz="1800" dirty="0" smtClean="0"/>
              <a:t> group)</a:t>
            </a:r>
          </a:p>
          <a:p>
            <a:pPr lvl="2"/>
            <a:r>
              <a:rPr lang="en-GB" sz="2000" dirty="0" smtClean="0"/>
              <a:t>Particle Identification</a:t>
            </a:r>
          </a:p>
          <a:p>
            <a:pPr lvl="3"/>
            <a:r>
              <a:rPr lang="en-GB" sz="1800" dirty="0" err="1" smtClean="0"/>
              <a:t>Cherenkovs</a:t>
            </a:r>
            <a:r>
              <a:rPr lang="en-GB" sz="1800" dirty="0" smtClean="0"/>
              <a:t> </a:t>
            </a:r>
            <a:r>
              <a:rPr lang="en-GB" sz="1800" dirty="0"/>
              <a:t>(</a:t>
            </a:r>
            <a:r>
              <a:rPr lang="en-GB" sz="1800" dirty="0">
                <a:solidFill>
                  <a:srgbClr val="FF0000"/>
                </a:solidFill>
              </a:rPr>
              <a:t>CERN BI</a:t>
            </a:r>
            <a:r>
              <a:rPr lang="en-GB" sz="1800" dirty="0" smtClean="0"/>
              <a:t>)</a:t>
            </a:r>
          </a:p>
          <a:p>
            <a:pPr lvl="3"/>
            <a:r>
              <a:rPr lang="en-GB" sz="1800" dirty="0" err="1" smtClean="0"/>
              <a:t>ToF</a:t>
            </a:r>
            <a:r>
              <a:rPr lang="en-GB" sz="1800" dirty="0" smtClean="0"/>
              <a:t> from </a:t>
            </a:r>
            <a:r>
              <a:rPr lang="en-GB" sz="1800" dirty="0" err="1" smtClean="0"/>
              <a:t>pLAPPD</a:t>
            </a:r>
            <a:r>
              <a:rPr lang="en-GB" sz="1800" dirty="0" smtClean="0"/>
              <a:t> (</a:t>
            </a:r>
            <a:r>
              <a:rPr lang="en-GB" sz="1800" dirty="0" smtClean="0">
                <a:solidFill>
                  <a:srgbClr val="FF0000"/>
                </a:solidFill>
              </a:rPr>
              <a:t>FNAL</a:t>
            </a:r>
            <a:r>
              <a:rPr lang="en-GB" sz="1800" dirty="0" smtClean="0"/>
              <a:t>) or scintillating  fibres (</a:t>
            </a:r>
            <a:r>
              <a:rPr lang="en-GB" sz="1800" dirty="0" smtClean="0">
                <a:solidFill>
                  <a:srgbClr val="FF0000"/>
                </a:solidFill>
              </a:rPr>
              <a:t>CERN BI</a:t>
            </a:r>
            <a:r>
              <a:rPr lang="en-GB" sz="1800" dirty="0" smtClean="0"/>
              <a:t>)</a:t>
            </a:r>
          </a:p>
          <a:p>
            <a:pPr lvl="3"/>
            <a:r>
              <a:rPr lang="en-GB" sz="1800" dirty="0" err="1" smtClean="0"/>
              <a:t>PiD</a:t>
            </a:r>
            <a:r>
              <a:rPr lang="en-GB" sz="1800" dirty="0" smtClean="0"/>
              <a:t> actual configuration will change according to beam momentum</a:t>
            </a:r>
            <a:endParaRPr lang="en-GB" sz="2400" dirty="0"/>
          </a:p>
          <a:p>
            <a:r>
              <a:rPr lang="en-GB" sz="2400" dirty="0" smtClean="0"/>
              <a:t>Total length of the beam line 37m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25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Beam line schematics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71602"/>
            <a:ext cx="4977161" cy="49795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44430" y="1202672"/>
            <a:ext cx="3739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H4 –</a:t>
            </a:r>
            <a:r>
              <a:rPr lang="en-GB" sz="20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VeryLowEnergy</a:t>
            </a:r>
            <a:r>
              <a:rPr lang="en-GB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beam optics and detectors(draft)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4430" y="2003610"/>
            <a:ext cx="362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ProtoDUNE</a:t>
            </a:r>
            <a:r>
              <a:rPr lang="en-GB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cryostat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442010" y="2155902"/>
            <a:ext cx="1702420" cy="520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7717" y="2609385"/>
            <a:ext cx="343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Cherenkovs</a:t>
            </a:r>
            <a:r>
              <a:rPr lang="en-GB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, last monitor, last </a:t>
            </a:r>
            <a:r>
              <a:rPr lang="en-GB" sz="20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ToF</a:t>
            </a:r>
            <a:endParaRPr lang="en-GB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226420" y="2576915"/>
            <a:ext cx="2111297" cy="2772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178205" y="2504206"/>
            <a:ext cx="3326781" cy="14459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75611" y="3715700"/>
            <a:ext cx="2936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Monitors for momentum measurement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877785" y="2609386"/>
            <a:ext cx="3627201" cy="13407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152293" y="4755055"/>
            <a:ext cx="4352694" cy="522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75611" y="4501396"/>
            <a:ext cx="2003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First </a:t>
            </a:r>
            <a:r>
              <a:rPr lang="en-GB" sz="20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ToF</a:t>
            </a:r>
            <a:r>
              <a:rPr lang="en-GB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station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574287" y="5258058"/>
            <a:ext cx="5164874" cy="1298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739161" y="5258058"/>
            <a:ext cx="2135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Secondary target</a:t>
            </a:r>
          </a:p>
        </p:txBody>
      </p:sp>
    </p:spTree>
    <p:extLst>
      <p:ext uri="{BB962C8B-B14F-4D97-AF65-F5344CB8AC3E}">
        <p14:creationId xmlns:p14="http://schemas.microsoft.com/office/powerpoint/2010/main" val="197959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 smtClean="0"/>
              <a:t>Introduction-II</a:t>
            </a:r>
            <a:endParaRPr lang="en-GB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BLI will provide to PD</a:t>
            </a:r>
          </a:p>
          <a:p>
            <a:pPr lvl="1"/>
            <a:r>
              <a:rPr lang="en-GB" sz="2400" dirty="0" smtClean="0"/>
              <a:t>Trigger signals </a:t>
            </a:r>
          </a:p>
          <a:p>
            <a:pPr lvl="1"/>
            <a:r>
              <a:rPr lang="en-GB" sz="2400" dirty="0" smtClean="0"/>
              <a:t>Data fragments</a:t>
            </a:r>
          </a:p>
          <a:p>
            <a:r>
              <a:rPr lang="en-GB" sz="2400" dirty="0" smtClean="0"/>
              <a:t>BLI data fragments will be included in PD  events.</a:t>
            </a:r>
          </a:p>
          <a:p>
            <a:endParaRPr lang="en-GB" sz="2400" dirty="0"/>
          </a:p>
          <a:p>
            <a:r>
              <a:rPr lang="en-GB" sz="2400" dirty="0" smtClean="0"/>
              <a:t>BLI  Data/trigger comes from two separate sources</a:t>
            </a:r>
          </a:p>
          <a:p>
            <a:pPr lvl="1"/>
            <a:r>
              <a:rPr lang="en-GB" dirty="0" smtClean="0"/>
              <a:t>BI Instrumentation, external to PD</a:t>
            </a:r>
          </a:p>
          <a:p>
            <a:pPr lvl="1"/>
            <a:r>
              <a:rPr lang="en-GB" dirty="0" smtClean="0"/>
              <a:t>FNAL </a:t>
            </a:r>
            <a:r>
              <a:rPr lang="en-GB" dirty="0" err="1" smtClean="0"/>
              <a:t>pLAPPD</a:t>
            </a:r>
            <a:r>
              <a:rPr lang="en-GB" dirty="0" smtClean="0"/>
              <a:t>, internal to Dune  collaboration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50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681" y="1203620"/>
            <a:ext cx="5512768" cy="502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579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CERN-BI Beam Monitors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297181" y="1025314"/>
            <a:ext cx="8389620" cy="2210655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Scintillating fibres, square section,  double cladding, 1mm </a:t>
            </a:r>
          </a:p>
          <a:p>
            <a:r>
              <a:rPr lang="en-GB" dirty="0" smtClean="0"/>
              <a:t>Light detected with </a:t>
            </a:r>
            <a:r>
              <a:rPr lang="en-GB" dirty="0" err="1" smtClean="0"/>
              <a:t>SiPM</a:t>
            </a:r>
            <a:r>
              <a:rPr lang="en-GB" dirty="0" smtClean="0"/>
              <a:t>, one per fibre</a:t>
            </a:r>
          </a:p>
          <a:p>
            <a:r>
              <a:rPr lang="en-GB" dirty="0" smtClean="0"/>
              <a:t>1 or  2 planes of fibres, 192 fibres per plane</a:t>
            </a:r>
            <a:r>
              <a:rPr lang="en-GB" smtClean="0"/>
              <a:t>, 192x192 mm area==beam</a:t>
            </a:r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3 planes for momentum measurement , 2x2 planes for tracking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7 planes in total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4989" y="3583638"/>
            <a:ext cx="2781342" cy="20860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265" y="3925085"/>
            <a:ext cx="2424560" cy="18974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84519" y="2888666"/>
            <a:ext cx="32308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Prototypes  tested in beam line, readout with </a:t>
            </a:r>
          </a:p>
          <a:p>
            <a:r>
              <a:rPr lang="en-GB" u="sng" dirty="0" smtClean="0"/>
              <a:t>CITIROC</a:t>
            </a:r>
            <a:r>
              <a:rPr lang="en-GB" dirty="0"/>
              <a:t>: an analogue front-end ASIC made by Omega Microelectronics (CNRS-IN2P3-Ecole </a:t>
            </a:r>
            <a:r>
              <a:rPr lang="en-GB" dirty="0" err="1"/>
              <a:t>Polytechnique</a:t>
            </a:r>
            <a:r>
              <a:rPr lang="en-GB" dirty="0" smtClean="0"/>
              <a:t>)</a:t>
            </a:r>
          </a:p>
          <a:p>
            <a:r>
              <a:rPr lang="en-GB" dirty="0" smtClean="0"/>
              <a:t>[I. Ortega et al, proceedings to be published]</a:t>
            </a:r>
          </a:p>
          <a:p>
            <a:endParaRPr lang="en-GB" dirty="0" smtClean="0"/>
          </a:p>
          <a:p>
            <a:r>
              <a:rPr lang="en-GB" dirty="0" smtClean="0"/>
              <a:t>Different ASIC under test for </a:t>
            </a:r>
            <a:r>
              <a:rPr lang="en-GB" dirty="0" err="1" smtClean="0"/>
              <a:t>ToF</a:t>
            </a:r>
            <a:r>
              <a:rPr lang="en-GB" dirty="0" smtClean="0"/>
              <a:t> application: </a:t>
            </a:r>
            <a:r>
              <a:rPr lang="en-GB" dirty="0" err="1" smtClean="0"/>
              <a:t>STiC</a:t>
            </a:r>
            <a:r>
              <a:rPr lang="en-GB" dirty="0" smtClean="0"/>
              <a:t>  [JINST 9, C02003 (2014) ]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947265" y="3180422"/>
            <a:ext cx="1799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Example </a:t>
            </a:r>
            <a:r>
              <a:rPr lang="en-GB" sz="20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ofassembly</a:t>
            </a:r>
            <a:endParaRPr lang="en-GB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07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FNAl</a:t>
            </a:r>
            <a:r>
              <a:rPr lang="en-GB" dirty="0" smtClean="0"/>
              <a:t> </a:t>
            </a:r>
            <a:r>
              <a:rPr lang="en-GB" dirty="0" err="1" smtClean="0"/>
              <a:t>pLAPPD</a:t>
            </a:r>
            <a:r>
              <a:rPr lang="en-GB" dirty="0" smtClean="0"/>
              <a:t> </a:t>
            </a:r>
            <a:r>
              <a:rPr lang="en-GB" dirty="0" err="1" smtClean="0"/>
              <a:t>ToF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716280" y="1207770"/>
            <a:ext cx="4198620" cy="292227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Plan to use </a:t>
            </a:r>
            <a:r>
              <a:rPr lang="en-GB" dirty="0"/>
              <a:t>two 6 cm x 6 cm </a:t>
            </a:r>
            <a:r>
              <a:rPr lang="en-GB" dirty="0" err="1" smtClean="0"/>
              <a:t>MicroChannelPlate</a:t>
            </a:r>
            <a:r>
              <a:rPr lang="en-GB" dirty="0" smtClean="0"/>
              <a:t>-based </a:t>
            </a:r>
            <a:r>
              <a:rPr lang="en-GB" dirty="0"/>
              <a:t>prototype Large Area Picosecond Photodetectors (</a:t>
            </a:r>
            <a:r>
              <a:rPr lang="en-GB" dirty="0" err="1"/>
              <a:t>pLAPPDs</a:t>
            </a:r>
            <a:r>
              <a:rPr lang="en-GB" dirty="0"/>
              <a:t>) from Argonne National Lab </a:t>
            </a:r>
            <a:endParaRPr lang="en-GB" dirty="0" smtClean="0"/>
          </a:p>
          <a:p>
            <a:r>
              <a:rPr lang="en-GB" dirty="0" smtClean="0"/>
              <a:t>Split pulses, one stream to </a:t>
            </a:r>
            <a:r>
              <a:rPr lang="en-GB" dirty="0" err="1"/>
              <a:t>protoDUNE</a:t>
            </a:r>
            <a:r>
              <a:rPr lang="en-GB" dirty="0"/>
              <a:t> </a:t>
            </a:r>
            <a:r>
              <a:rPr lang="en-GB" dirty="0" smtClean="0"/>
              <a:t>DAQ, </a:t>
            </a:r>
            <a:r>
              <a:rPr lang="en-GB" dirty="0"/>
              <a:t>the other copy going into a PID trigger board. </a:t>
            </a:r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" t="1102"/>
          <a:stretch/>
        </p:blipFill>
        <p:spPr>
          <a:xfrm rot="10800000">
            <a:off x="4965129" y="333131"/>
            <a:ext cx="4178871" cy="3263508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50965" y="4062529"/>
            <a:ext cx="7749620" cy="2144983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 kern="1200">
                <a:solidFill>
                  <a:srgbClr val="3C5A77"/>
                </a:solidFill>
                <a:latin typeface="Helvetica"/>
                <a:ea typeface="Geneva" charset="0"/>
                <a:cs typeface="Geneva" charset="0"/>
              </a:defRPr>
            </a:lvl1pPr>
            <a:lvl2pPr marL="541338" indent="-26670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2pPr>
            <a:lvl3pPr marL="898525" indent="-27305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3pPr>
            <a:lvl4pPr marL="1165225" indent="-26670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4pPr>
            <a:lvl5pPr marL="1431925" indent="-26670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/>
              <a:t>The PID trigger board will look for coincidences between the two </a:t>
            </a:r>
            <a:r>
              <a:rPr lang="en-GB" sz="2000" dirty="0" err="1" smtClean="0"/>
              <a:t>ToF</a:t>
            </a:r>
            <a:r>
              <a:rPr lang="en-GB" sz="2000" dirty="0" smtClean="0"/>
              <a:t> detectors, do some fast analysis to measure a </a:t>
            </a:r>
            <a:r>
              <a:rPr lang="en-GB" sz="2000" dirty="0" err="1" smtClean="0"/>
              <a:t>ToF</a:t>
            </a:r>
            <a:r>
              <a:rPr lang="en-GB" sz="2000" dirty="0" smtClean="0"/>
              <a:t> (beam momentum is programmed into the board), and based on that  provide  “is consistent with a proton”, “is consistent with a kaon” .. Signals</a:t>
            </a:r>
          </a:p>
          <a:p>
            <a:r>
              <a:rPr lang="en-GB" sz="2000" dirty="0" err="1" smtClean="0">
                <a:solidFill>
                  <a:srgbClr val="FF0000"/>
                </a:solidFill>
              </a:rPr>
              <a:t>pLAPPD</a:t>
            </a:r>
            <a:r>
              <a:rPr lang="en-GB" sz="2000" dirty="0" smtClean="0">
                <a:solidFill>
                  <a:srgbClr val="FF0000"/>
                </a:solidFill>
              </a:rPr>
              <a:t> data readout is managed by PD, not by CERN BI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77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Interfaces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450855" y="1029351"/>
            <a:ext cx="8232771" cy="507030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instrumentation will be used by the CERN BI and EA (Experimental Areas) groups to commission, steer and monitor the beam</a:t>
            </a:r>
          </a:p>
          <a:p>
            <a:r>
              <a:rPr lang="en-GB" dirty="0" smtClean="0"/>
              <a:t>BI/EA need data acquisition and trigger independently from PD</a:t>
            </a:r>
          </a:p>
          <a:p>
            <a:r>
              <a:rPr lang="en-GB" dirty="0" smtClean="0"/>
              <a:t>Front-end </a:t>
            </a:r>
            <a:r>
              <a:rPr lang="en-GB" dirty="0"/>
              <a:t>readout is responsibility of the BI group and is separate, also physically, from PD </a:t>
            </a:r>
            <a:r>
              <a:rPr lang="en-GB" dirty="0" smtClean="0"/>
              <a:t>readout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 BI will provide NIM signals to PD i.e. for trigger</a:t>
            </a:r>
            <a:endParaRPr lang="en-GB" dirty="0"/>
          </a:p>
          <a:p>
            <a:r>
              <a:rPr lang="en-GB" dirty="0"/>
              <a:t>Regard</a:t>
            </a:r>
            <a:r>
              <a:rPr lang="en-GB" dirty="0" smtClean="0"/>
              <a:t>ing access to data,  </a:t>
            </a:r>
            <a:r>
              <a:rPr lang="en-GB" dirty="0"/>
              <a:t>f</a:t>
            </a:r>
            <a:r>
              <a:rPr lang="en-GB" dirty="0" smtClean="0"/>
              <a:t>or </a:t>
            </a:r>
            <a:r>
              <a:rPr lang="en-GB" dirty="0"/>
              <a:t>reliability reasons </a:t>
            </a:r>
            <a:r>
              <a:rPr lang="en-GB" dirty="0" smtClean="0"/>
              <a:t>the </a:t>
            </a:r>
            <a:r>
              <a:rPr lang="en-GB" dirty="0"/>
              <a:t>Technical Network (TN</a:t>
            </a:r>
            <a:r>
              <a:rPr lang="en-GB" dirty="0" smtClean="0"/>
              <a:t>) used by BI  </a:t>
            </a:r>
            <a:r>
              <a:rPr lang="en-GB" dirty="0"/>
              <a:t>is not accessible from the General Network (GN</a:t>
            </a:r>
            <a:r>
              <a:rPr lang="en-GB" dirty="0" smtClean="0"/>
              <a:t>). </a:t>
            </a:r>
            <a:endParaRPr lang="en-GB" dirty="0"/>
          </a:p>
          <a:p>
            <a:r>
              <a:rPr lang="en-GB" dirty="0" smtClean="0">
                <a:sym typeface="Wingdings" panose="05000000000000000000" pitchFamily="2" charset="2"/>
              </a:rPr>
              <a:t> BI will publish data on a public location where it can be retrieved by PD</a:t>
            </a:r>
          </a:p>
          <a:p>
            <a:r>
              <a:rPr lang="en-GB" dirty="0"/>
              <a:t>D</a:t>
            </a:r>
            <a:r>
              <a:rPr lang="en-GB" dirty="0" smtClean="0"/>
              <a:t>ata </a:t>
            </a:r>
            <a:r>
              <a:rPr lang="en-GB" dirty="0"/>
              <a:t>will be merged in offline prompt </a:t>
            </a:r>
            <a:r>
              <a:rPr lang="en-GB" dirty="0" smtClean="0"/>
              <a:t>processing</a:t>
            </a:r>
          </a:p>
          <a:p>
            <a:r>
              <a:rPr lang="en-GB" dirty="0" smtClean="0"/>
              <a:t>Note instead that the </a:t>
            </a:r>
            <a:r>
              <a:rPr lang="en-GB" dirty="0" err="1"/>
              <a:t>pLAPPDs</a:t>
            </a:r>
            <a:r>
              <a:rPr lang="en-GB" dirty="0"/>
              <a:t> </a:t>
            </a:r>
            <a:r>
              <a:rPr lang="en-GB" dirty="0" smtClean="0"/>
              <a:t>data could </a:t>
            </a:r>
            <a:r>
              <a:rPr lang="en-GB" dirty="0"/>
              <a:t>be directly read out into the PD </a:t>
            </a:r>
            <a:r>
              <a:rPr lang="en-GB" dirty="0" smtClean="0"/>
              <a:t>DAQ  </a:t>
            </a:r>
            <a:endParaRPr lang="en-GB" dirty="0"/>
          </a:p>
          <a:p>
            <a:endParaRPr lang="en-GB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4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 smtClean="0"/>
              <a:t>Timing</a:t>
            </a:r>
            <a:endParaRPr lang="en-GB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Synchronization  will be ensured by time stamping of data with the White Rabbit (WR) system [J. Serrano</a:t>
            </a:r>
            <a:r>
              <a:rPr lang="en-GB" dirty="0"/>
              <a:t>, ICALEPCS2009, </a:t>
            </a:r>
            <a:r>
              <a:rPr lang="en-GB" dirty="0">
                <a:hlinkClick r:id="rId2"/>
              </a:rPr>
              <a:t>http://www.ohwr.org/projects/white-rabbit</a:t>
            </a:r>
            <a:r>
              <a:rPr lang="en-GB" dirty="0" smtClean="0"/>
              <a:t>]</a:t>
            </a:r>
          </a:p>
          <a:p>
            <a:r>
              <a:rPr lang="en-GB" dirty="0" smtClean="0"/>
              <a:t>WR  timestamps </a:t>
            </a:r>
            <a:r>
              <a:rPr lang="en-GB" dirty="0"/>
              <a:t>have a precision of +/-700 </a:t>
            </a:r>
            <a:r>
              <a:rPr lang="en-GB" dirty="0" err="1"/>
              <a:t>ps</a:t>
            </a:r>
            <a:endParaRPr lang="en-GB" dirty="0" smtClean="0"/>
          </a:p>
          <a:p>
            <a:r>
              <a:rPr lang="en-GB" dirty="0" smtClean="0"/>
              <a:t>A common GPS signal will come from a </a:t>
            </a:r>
            <a:r>
              <a:rPr lang="en-GB" dirty="0" smtClean="0">
                <a:solidFill>
                  <a:srgbClr val="FF0000"/>
                </a:solidFill>
              </a:rPr>
              <a:t>WR master switch  </a:t>
            </a:r>
            <a:r>
              <a:rPr lang="en-GB" dirty="0" smtClean="0"/>
              <a:t>in the CCR (</a:t>
            </a:r>
            <a:r>
              <a:rPr lang="en-GB" dirty="0" err="1" smtClean="0"/>
              <a:t>Cern</a:t>
            </a:r>
            <a:r>
              <a:rPr lang="en-GB" dirty="0" smtClean="0"/>
              <a:t> Control Room), same GPS as for LHC</a:t>
            </a:r>
          </a:p>
          <a:p>
            <a:r>
              <a:rPr lang="en-GB" dirty="0"/>
              <a:t> </a:t>
            </a:r>
            <a:r>
              <a:rPr lang="en-GB" dirty="0" smtClean="0"/>
              <a:t>The signal will be propagated </a:t>
            </a:r>
            <a:r>
              <a:rPr lang="en-GB" dirty="0"/>
              <a:t>to </a:t>
            </a:r>
            <a:r>
              <a:rPr lang="en-GB" dirty="0" smtClean="0"/>
              <a:t> slave WR  nodes,  one </a:t>
            </a:r>
            <a:r>
              <a:rPr lang="en-GB" dirty="0"/>
              <a:t>for BI and one for PD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This </a:t>
            </a:r>
            <a:r>
              <a:rPr lang="en-GB" dirty="0"/>
              <a:t>will provide a 10 MHz clock and a 1 PPS output to both systems. </a:t>
            </a:r>
            <a:endParaRPr lang="en-GB" dirty="0" smtClean="0"/>
          </a:p>
          <a:p>
            <a:r>
              <a:rPr lang="en-GB" dirty="0" smtClean="0"/>
              <a:t> PD will </a:t>
            </a:r>
            <a:r>
              <a:rPr lang="en-GB" dirty="0"/>
              <a:t>derive its primary 50 MHz clock from this 10 </a:t>
            </a:r>
            <a:r>
              <a:rPr lang="en-GB" dirty="0" smtClean="0"/>
              <a:t>MHz</a:t>
            </a:r>
          </a:p>
          <a:p>
            <a:r>
              <a:rPr lang="en-GB" dirty="0"/>
              <a:t>Front-end digitizers of each BI and PD detector will time-stamp </a:t>
            </a:r>
            <a:r>
              <a:rPr lang="en-GB" dirty="0" smtClean="0"/>
              <a:t>their </a:t>
            </a:r>
            <a:r>
              <a:rPr lang="en-GB" dirty="0"/>
              <a:t>buffer recording, corresponding to the time of the received trigger, with their internal clock, which is </a:t>
            </a:r>
            <a:r>
              <a:rPr lang="en-GB" dirty="0" err="1" smtClean="0"/>
              <a:t>freestreaming</a:t>
            </a:r>
            <a:endParaRPr lang="en-GB" dirty="0" smtClean="0"/>
          </a:p>
          <a:p>
            <a:r>
              <a:rPr lang="en-GB" dirty="0"/>
              <a:t>Synchronisation is then ensured by time-stamping of trigger signals distributed to these </a:t>
            </a:r>
            <a:r>
              <a:rPr lang="en-GB" dirty="0" smtClean="0"/>
              <a:t>detectors with WR </a:t>
            </a:r>
          </a:p>
          <a:p>
            <a:r>
              <a:rPr lang="en-GB" dirty="0"/>
              <a:t>Time stamping </a:t>
            </a:r>
            <a:r>
              <a:rPr lang="en-GB" dirty="0" smtClean="0"/>
              <a:t>of the trigger signals is performed </a:t>
            </a:r>
            <a:r>
              <a:rPr lang="en-GB" dirty="0"/>
              <a:t>using </a:t>
            </a:r>
            <a:r>
              <a:rPr lang="en-GB" dirty="0" smtClean="0"/>
              <a:t>FMC </a:t>
            </a:r>
            <a:r>
              <a:rPr lang="en-GB" dirty="0"/>
              <a:t>TDC </a:t>
            </a:r>
            <a:r>
              <a:rPr lang="en-GB" dirty="0" smtClean="0"/>
              <a:t>mezzanines plugged </a:t>
            </a:r>
            <a:r>
              <a:rPr lang="en-GB" dirty="0"/>
              <a:t>onto a VME64x </a:t>
            </a:r>
            <a:r>
              <a:rPr lang="en-GB" dirty="0" smtClean="0"/>
              <a:t>or </a:t>
            </a:r>
            <a:r>
              <a:rPr lang="en-GB" dirty="0" err="1"/>
              <a:t>PCIe</a:t>
            </a:r>
            <a:r>
              <a:rPr lang="en-GB" dirty="0"/>
              <a:t> </a:t>
            </a:r>
            <a:r>
              <a:rPr lang="en-GB" dirty="0" smtClean="0"/>
              <a:t>WR-enabled carrier.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P. Sala Beam Instrumentation trigger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9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6840</TotalTime>
  <Words>1395</Words>
  <Application>Microsoft Office PowerPoint</Application>
  <PresentationFormat>On-screen Show (4:3)</PresentationFormat>
  <Paragraphs>150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Geneva</vt:lpstr>
      <vt:lpstr>Helvetica</vt:lpstr>
      <vt:lpstr>Lucida Grande</vt:lpstr>
      <vt:lpstr>Wingdings</vt:lpstr>
      <vt:lpstr>Dune Template_051215</vt:lpstr>
      <vt:lpstr>LBNF Content-Footer Theme</vt:lpstr>
      <vt:lpstr>Beam instrumentation trigger input and readout</vt:lpstr>
      <vt:lpstr>Introduction</vt:lpstr>
      <vt:lpstr>Beam line schematics</vt:lpstr>
      <vt:lpstr>Introduction-II</vt:lpstr>
      <vt:lpstr>Architecture</vt:lpstr>
      <vt:lpstr>CERN-BI Beam Monitors</vt:lpstr>
      <vt:lpstr>FNAl pLAPPD ToF</vt:lpstr>
      <vt:lpstr>Interfaces</vt:lpstr>
      <vt:lpstr>Timing</vt:lpstr>
      <vt:lpstr>Trigger</vt:lpstr>
      <vt:lpstr>Trigger-II</vt:lpstr>
      <vt:lpstr>BI data volume</vt:lpstr>
      <vt:lpstr>Data merging </vt:lpstr>
      <vt:lpstr>Data - interface </vt:lpstr>
      <vt:lpstr>Component testing</vt:lpstr>
      <vt:lpstr>Risks</vt:lpstr>
      <vt:lpstr>Conclusion</vt:lpstr>
    </vt:vector>
  </TitlesOfParts>
  <Manager/>
  <Company>Sandbox Studio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PowerPoint Presentation</dc:title>
  <dc:subject/>
  <dc:creator>Sandbox Studio</dc:creator>
  <cp:keywords/>
  <dc:description>Modified by A. Weber</dc:description>
  <cp:lastModifiedBy>Referee</cp:lastModifiedBy>
  <cp:revision>189</cp:revision>
  <dcterms:created xsi:type="dcterms:W3CDTF">2015-04-30T14:29:22Z</dcterms:created>
  <dcterms:modified xsi:type="dcterms:W3CDTF">2016-10-28T15:49:35Z</dcterms:modified>
  <cp:category/>
</cp:coreProperties>
</file>