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98" r:id="rId5"/>
    <p:sldId id="299" r:id="rId6"/>
    <p:sldId id="300" r:id="rId7"/>
    <p:sldId id="301" r:id="rId8"/>
    <p:sldId id="304" r:id="rId9"/>
    <p:sldId id="306" r:id="rId10"/>
    <p:sldId id="307" r:id="rId11"/>
    <p:sldId id="308" r:id="rId12"/>
    <p:sldId id="309" r:id="rId13"/>
    <p:sldId id="319" r:id="rId14"/>
    <p:sldId id="314" r:id="rId15"/>
    <p:sldId id="259" r:id="rId16"/>
    <p:sldId id="295" r:id="rId17"/>
    <p:sldId id="313" r:id="rId18"/>
    <p:sldId id="310" r:id="rId19"/>
    <p:sldId id="317" r:id="rId20"/>
    <p:sldId id="316" r:id="rId21"/>
    <p:sldId id="311" r:id="rId22"/>
    <p:sldId id="318" r:id="rId23"/>
    <p:sldId id="320" r:id="rId24"/>
    <p:sldId id="321" r:id="rId25"/>
    <p:sldId id="322" r:id="rId26"/>
    <p:sldId id="264" r:id="rId27"/>
    <p:sldId id="265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76" y="-96"/>
      </p:cViewPr>
      <p:guideLst>
        <p:guide orient="horz" pos="4204"/>
        <p:guide orient="horz" pos="1443"/>
        <p:guide orient="horz" pos="96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27.10.16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27.10.16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6002" y="5894048"/>
            <a:ext cx="814899" cy="8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G. Lehmann Miotto | DAQ Architecture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19964" y="6443534"/>
            <a:ext cx="358811" cy="358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DAQ Architecture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Giovanna Lehmann Miotto</a:t>
            </a:r>
            <a:endParaRPr lang="en-GB" dirty="0"/>
          </a:p>
          <a:p>
            <a:r>
              <a:rPr lang="en-GB" dirty="0" smtClean="0"/>
              <a:t>DAQ Design Review</a:t>
            </a:r>
            <a:endParaRPr lang="en-GB" dirty="0"/>
          </a:p>
          <a:p>
            <a:r>
              <a:rPr lang="en-GB" dirty="0" smtClean="0"/>
              <a:t>3 Nov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ProtoDUNE</a:t>
            </a:r>
            <a:r>
              <a:rPr lang="en-US" dirty="0" smtClean="0"/>
              <a:t> DAQ Environment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6 Anode Plane Assemblies (APA)</a:t>
            </a:r>
          </a:p>
          <a:p>
            <a:pPr lvl="1"/>
            <a:r>
              <a:rPr lang="en-US" dirty="0"/>
              <a:t>TPC ~ 430 Gb/</a:t>
            </a:r>
            <a:r>
              <a:rPr lang="en-US" dirty="0" smtClean="0"/>
              <a:t>s (15kCh @ 2 MHz)</a:t>
            </a:r>
            <a:endParaRPr lang="en-US" dirty="0"/>
          </a:p>
          <a:p>
            <a:pPr lvl="1"/>
            <a:r>
              <a:rPr lang="en-US" dirty="0"/>
              <a:t>Photon Detectors ~ 1 Gb/s </a:t>
            </a:r>
            <a:r>
              <a:rPr lang="en-US" dirty="0" smtClean="0"/>
              <a:t>(288 </a:t>
            </a:r>
            <a:r>
              <a:rPr lang="en-US" dirty="0" err="1" smtClean="0"/>
              <a:t>SiPM</a:t>
            </a:r>
            <a:r>
              <a:rPr lang="en-US" dirty="0" smtClean="0"/>
              <a:t>, headers </a:t>
            </a:r>
            <a:r>
              <a:rPr lang="en-US" dirty="0"/>
              <a:t>only)</a:t>
            </a:r>
          </a:p>
          <a:p>
            <a:r>
              <a:rPr lang="en-US" dirty="0"/>
              <a:t>Beam instrumentation </a:t>
            </a:r>
            <a:r>
              <a:rPr lang="en-US" dirty="0" smtClean="0"/>
              <a:t>(BI) &amp; Cosmic Rays Tagger (CRT) detectors</a:t>
            </a:r>
            <a:endParaRPr lang="en-US" dirty="0"/>
          </a:p>
          <a:p>
            <a:pPr lvl="1"/>
            <a:r>
              <a:rPr lang="en-US" dirty="0"/>
              <a:t>Negligible throughput </a:t>
            </a:r>
          </a:p>
          <a:p>
            <a:r>
              <a:rPr lang="en-US" dirty="0"/>
              <a:t>SPS super cycle structure: 2 x 4.8 s bursts in 48 s</a:t>
            </a:r>
          </a:p>
          <a:p>
            <a:pPr lvl="1"/>
            <a:r>
              <a:rPr lang="en-US" dirty="0"/>
              <a:t>Full readout -&gt; ~85 Gb/s</a:t>
            </a:r>
          </a:p>
          <a:p>
            <a:pPr lvl="1"/>
            <a:r>
              <a:rPr lang="en-US" dirty="0"/>
              <a:t>Too much for DAQ as well as for storage!</a:t>
            </a:r>
          </a:p>
          <a:p>
            <a:r>
              <a:rPr lang="en-US" dirty="0"/>
              <a:t>Introduction of a simple trigger to mitigate data flow</a:t>
            </a:r>
          </a:p>
          <a:p>
            <a:pPr lvl="1"/>
            <a:r>
              <a:rPr lang="en-US" dirty="0"/>
              <a:t>Retain full readout off detector</a:t>
            </a:r>
          </a:p>
          <a:p>
            <a:r>
              <a:rPr lang="en-US" dirty="0"/>
              <a:t>Use of lossless data reduction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From DUNE to </a:t>
            </a:r>
            <a:r>
              <a:rPr lang="en-US" sz="4000" dirty="0" err="1" smtClean="0"/>
              <a:t>ProtoDUNE</a:t>
            </a:r>
            <a:r>
              <a:rPr lang="en-US" sz="4000" dirty="0" smtClean="0"/>
              <a:t> DAQ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02890" y="2373196"/>
            <a:ext cx="624690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TPC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3063" y="1199995"/>
            <a:ext cx="3241618" cy="2308324"/>
          </a:xfrm>
          <a:prstGeom prst="rect">
            <a:avLst/>
          </a:prstGeom>
          <a:solidFill>
            <a:srgbClr val="8FD9FB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Off detector readout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290" y="1738541"/>
            <a:ext cx="1889309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summaries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6407" y="2441723"/>
            <a:ext cx="1361708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Ring Buffer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095" y="2417321"/>
            <a:ext cx="158059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Trigger 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085" y="4411463"/>
            <a:ext cx="18850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Processing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6" name="Can 15"/>
          <p:cNvSpPr/>
          <p:nvPr/>
        </p:nvSpPr>
        <p:spPr>
          <a:xfrm>
            <a:off x="6625132" y="5467375"/>
            <a:ext cx="836332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19492" y="1313825"/>
            <a:ext cx="836332" cy="793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30627" y="1504508"/>
            <a:ext cx="506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8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400" dirty="0">
              <a:solidFill>
                <a:srgbClr val="80000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5247" y="1337754"/>
            <a:ext cx="506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8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400" dirty="0">
              <a:solidFill>
                <a:srgbClr val="80000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3312" y="2245632"/>
            <a:ext cx="506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8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400" dirty="0">
              <a:solidFill>
                <a:srgbClr val="80000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443" y="5776025"/>
            <a:ext cx="4342693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Beam Instrumentation, cosmic </a:t>
            </a:r>
            <a:r>
              <a:rPr lang="en-US" dirty="0" err="1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μtagger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5192" y="4975188"/>
            <a:ext cx="99551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Trigger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4501" y="3855087"/>
            <a:ext cx="2049359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Photon Detectors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83063" y="3660719"/>
            <a:ext cx="3135895" cy="923330"/>
            <a:chOff x="1683063" y="3660719"/>
            <a:chExt cx="3135895" cy="923330"/>
          </a:xfrm>
        </p:grpSpPr>
        <p:sp>
          <p:nvSpPr>
            <p:cNvPr id="25" name="TextBox 24"/>
            <p:cNvSpPr txBox="1"/>
            <p:nvPr/>
          </p:nvSpPr>
          <p:spPr>
            <a:xfrm>
              <a:off x="1683063" y="3660719"/>
              <a:ext cx="3135895" cy="923330"/>
            </a:xfrm>
            <a:prstGeom prst="rect">
              <a:avLst/>
            </a:prstGeom>
            <a:solidFill>
              <a:srgbClr val="8FD9FB"/>
            </a:solidFill>
            <a:ln>
              <a:solidFill>
                <a:srgbClr val="073779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Rockwell"/>
                  <a:ea typeface="+mn-ea"/>
                  <a:cs typeface="+mn-cs"/>
                </a:rPr>
                <a:t>Off detector readout system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3407" y="4073275"/>
              <a:ext cx="188930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73779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Rockwell"/>
                  <a:ea typeface="+mn-ea"/>
                  <a:cs typeface="+mn-cs"/>
                </a:rPr>
                <a:t>Data summaries</a:t>
              </a:r>
              <a:endPara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88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35 t prototype DAQ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HERE SLIDE FROM GILES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5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</a:t>
            </a:r>
            <a:r>
              <a:rPr lang="en-US" dirty="0" err="1" smtClean="0"/>
              <a:t>ProtoDUNE</a:t>
            </a:r>
            <a:r>
              <a:rPr lang="en-US" dirty="0" smtClean="0"/>
              <a:t> DAQ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Provide service to the detector/electronics validation</a:t>
            </a:r>
          </a:p>
          <a:p>
            <a:pPr lvl="1"/>
            <a:r>
              <a:rPr lang="en-US" dirty="0"/>
              <a:t>Take and store data safely and efficiently</a:t>
            </a:r>
          </a:p>
          <a:p>
            <a:pPr lvl="1"/>
            <a:r>
              <a:rPr lang="en-US" dirty="0"/>
              <a:t>Reuse existing components, experience, 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Evaluate DAQ solutions and technologies that may be suitable for DUNE</a:t>
            </a:r>
          </a:p>
          <a:p>
            <a:pPr lvl="1"/>
            <a:r>
              <a:rPr lang="en-US" dirty="0"/>
              <a:t>TPC readout system</a:t>
            </a:r>
          </a:p>
          <a:p>
            <a:pPr lvl="1"/>
            <a:r>
              <a:rPr lang="en-US" dirty="0"/>
              <a:t>Data storage</a:t>
            </a:r>
          </a:p>
          <a:p>
            <a:pPr lvl="1"/>
            <a:r>
              <a:rPr lang="en-US" dirty="0"/>
              <a:t>Dataflow software (hardware fully COTs servers + switches)</a:t>
            </a:r>
          </a:p>
          <a:p>
            <a:pPr lvl="1"/>
            <a:r>
              <a:rPr lang="en-US" dirty="0"/>
              <a:t>Control and monitoring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4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Interfaces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13727" y="3117173"/>
            <a:ext cx="1339273" cy="94672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DAQ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62437" y="2522682"/>
            <a:ext cx="2124363" cy="4964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Photon Detectors (SSP)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99711" y="1281545"/>
            <a:ext cx="2124363" cy="4964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TPC (</a:t>
            </a:r>
            <a:r>
              <a:rPr lang="en-US" dirty="0" err="1" smtClean="0"/>
              <a:t>WiB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9565" y="3273038"/>
            <a:ext cx="2124363" cy="640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Instrumentation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8818" y="5411354"/>
            <a:ext cx="2124363" cy="640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9565" y="1581727"/>
            <a:ext cx="1101435" cy="640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27096" y="5411354"/>
            <a:ext cx="2124363" cy="640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Offline Computing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8" idx="6"/>
            <a:endCxn id="9" idx="1"/>
          </p:cNvCxnSpPr>
          <p:nvPr/>
        </p:nvCxnSpPr>
        <p:spPr>
          <a:xfrm flipV="1">
            <a:off x="4953000" y="2770910"/>
            <a:ext cx="1609437" cy="8196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7"/>
          </p:cNvCxnSpPr>
          <p:nvPr/>
        </p:nvCxnSpPr>
        <p:spPr>
          <a:xfrm flipH="1">
            <a:off x="4756868" y="1778000"/>
            <a:ext cx="905025" cy="1477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8" idx="2"/>
          </p:cNvCxnSpPr>
          <p:nvPr/>
        </p:nvCxnSpPr>
        <p:spPr>
          <a:xfrm flipV="1">
            <a:off x="2673928" y="3590537"/>
            <a:ext cx="939799" cy="2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  <a:endCxn id="8" idx="3"/>
          </p:cNvCxnSpPr>
          <p:nvPr/>
        </p:nvCxnSpPr>
        <p:spPr>
          <a:xfrm flipV="1">
            <a:off x="1651000" y="3925255"/>
            <a:ext cx="2158859" cy="1486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5"/>
            <a:endCxn id="14" idx="1"/>
          </p:cNvCxnSpPr>
          <p:nvPr/>
        </p:nvCxnSpPr>
        <p:spPr>
          <a:xfrm>
            <a:off x="4756868" y="3925255"/>
            <a:ext cx="1470228" cy="1806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  <a:endCxn id="8" idx="1"/>
          </p:cNvCxnSpPr>
          <p:nvPr/>
        </p:nvCxnSpPr>
        <p:spPr>
          <a:xfrm>
            <a:off x="1651000" y="1902114"/>
            <a:ext cx="2158859" cy="1353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25370" y="1913595"/>
            <a:ext cx="117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Spill Signal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7786" y="4063900"/>
            <a:ext cx="71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Trg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46832" y="3287286"/>
            <a:ext cx="71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Trg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46832" y="2098261"/>
            <a:ext cx="171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Timing + </a:t>
            </a:r>
            <a:r>
              <a:rPr lang="en-US" dirty="0" err="1" smtClean="0"/>
              <a:t>Trg</a:t>
            </a:r>
            <a:r>
              <a:rPr lang="en-US" dirty="0" smtClean="0"/>
              <a:t> out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57304" y="2770911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68386" y="4433232"/>
            <a:ext cx="218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files +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4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  <p:bldP spid="15" grpId="1"/>
      <p:bldP spid="1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Decoupling</a:t>
            </a:r>
          </a:p>
          <a:p>
            <a:pPr lvl="1"/>
            <a:r>
              <a:rPr lang="en-US" dirty="0" smtClean="0"/>
              <a:t>The DAQ needs to ensure a proper decoupling between the “online” and the “offline” worlds</a:t>
            </a:r>
          </a:p>
          <a:p>
            <a:pPr lvl="2"/>
            <a:r>
              <a:rPr lang="en-US" dirty="0" smtClean="0"/>
              <a:t>Sufficient storage space for raw data files on the DAQ side should be available to store up to 3 days worth of data taking.</a:t>
            </a:r>
          </a:p>
          <a:p>
            <a:r>
              <a:rPr lang="en-US" dirty="0" smtClean="0"/>
              <a:t>Grounding</a:t>
            </a:r>
            <a:endParaRPr lang="en-US" dirty="0" smtClean="0"/>
          </a:p>
          <a:p>
            <a:pPr lvl="1"/>
            <a:r>
              <a:rPr lang="en-US" dirty="0" smtClean="0"/>
              <a:t>Try to keep all DAQ equipment on building ground</a:t>
            </a:r>
          </a:p>
          <a:p>
            <a:pPr lvl="1"/>
            <a:r>
              <a:rPr lang="en-US" dirty="0" smtClean="0"/>
              <a:t>Any link connecting the detector must be isolated -&gt; optical</a:t>
            </a:r>
          </a:p>
          <a:p>
            <a:pPr lvl="2"/>
            <a:r>
              <a:rPr lang="en-US" dirty="0" smtClean="0"/>
              <a:t>Direct impact on readout, timing, trigger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6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Isolation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3579" y="1239174"/>
            <a:ext cx="101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Detector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3023" y="1239174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Building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6279" y="5079245"/>
            <a:ext cx="1256632" cy="6015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Timing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3579" y="3963646"/>
            <a:ext cx="1256632" cy="6015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Trigger Board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5296" y="2051964"/>
            <a:ext cx="1778000" cy="8315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Other DAQ equipment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9107" y="3474361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Beam Instrumentation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5423" y="5063202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CRT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58685" y="3964985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SSP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1385" y="5702879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WIB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58685" y="2582691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Ethernet switch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" name="Elbow Connector 20"/>
          <p:cNvCxnSpPr>
            <a:stCxn id="29" idx="2"/>
            <a:endCxn id="13" idx="1"/>
          </p:cNvCxnSpPr>
          <p:nvPr/>
        </p:nvCxnSpPr>
        <p:spPr>
          <a:xfrm rot="16200000" flipH="1">
            <a:off x="3722195" y="3915950"/>
            <a:ext cx="316833" cy="261133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1"/>
            <a:endCxn id="19" idx="3"/>
          </p:cNvCxnSpPr>
          <p:nvPr/>
        </p:nvCxnSpPr>
        <p:spPr>
          <a:xfrm rot="10800000" flipV="1">
            <a:off x="3302851" y="5380035"/>
            <a:ext cx="1883428" cy="62363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3" idx="3"/>
            <a:endCxn id="14" idx="2"/>
          </p:cNvCxnSpPr>
          <p:nvPr/>
        </p:nvCxnSpPr>
        <p:spPr>
          <a:xfrm flipH="1" flipV="1">
            <a:off x="5801895" y="4565225"/>
            <a:ext cx="641016" cy="814810"/>
          </a:xfrm>
          <a:prstGeom prst="bentConnector4">
            <a:avLst>
              <a:gd name="adj1" fmla="val -35662"/>
              <a:gd name="adj2" fmla="val 68458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8" idx="3"/>
            <a:endCxn id="32" idx="1"/>
          </p:cNvCxnSpPr>
          <p:nvPr/>
        </p:nvCxnSpPr>
        <p:spPr>
          <a:xfrm flipV="1">
            <a:off x="3290151" y="4264435"/>
            <a:ext cx="199194" cy="1340"/>
          </a:xfrm>
          <a:prstGeom prst="bentConnector3">
            <a:avLst>
              <a:gd name="adj1" fmla="val 50000"/>
            </a:avLst>
          </a:prstGeom>
          <a:ln>
            <a:solidFill>
              <a:srgbClr val="C0504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8" idx="1"/>
            <a:endCxn id="20" idx="1"/>
          </p:cNvCxnSpPr>
          <p:nvPr/>
        </p:nvCxnSpPr>
        <p:spPr>
          <a:xfrm rot="10800000">
            <a:off x="1458685" y="2883481"/>
            <a:ext cx="12700" cy="1382294"/>
          </a:xfrm>
          <a:prstGeom prst="bentConnector3">
            <a:avLst>
              <a:gd name="adj1" fmla="val 1800000"/>
            </a:avLst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0" idx="3"/>
            <a:endCxn id="15" idx="1"/>
          </p:cNvCxnSpPr>
          <p:nvPr/>
        </p:nvCxnSpPr>
        <p:spPr>
          <a:xfrm flipV="1">
            <a:off x="3290151" y="2467723"/>
            <a:ext cx="2125145" cy="41575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1"/>
            <a:endCxn id="14" idx="3"/>
          </p:cNvCxnSpPr>
          <p:nvPr/>
        </p:nvCxnSpPr>
        <p:spPr>
          <a:xfrm rot="10800000" flipV="1">
            <a:off x="6430211" y="3775150"/>
            <a:ext cx="598896" cy="489285"/>
          </a:xfrm>
          <a:prstGeom prst="bentConnector3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3"/>
            <a:endCxn id="17" idx="0"/>
          </p:cNvCxnSpPr>
          <p:nvPr/>
        </p:nvCxnSpPr>
        <p:spPr>
          <a:xfrm>
            <a:off x="6430211" y="4264436"/>
            <a:ext cx="1380945" cy="798766"/>
          </a:xfrm>
          <a:prstGeom prst="bentConnector2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74418" y="4888744"/>
            <a:ext cx="401052" cy="174458"/>
          </a:xfrm>
          <a:prstGeom prst="rect">
            <a:avLst/>
          </a:prstGeom>
          <a:solidFill>
            <a:srgbClr val="FFCF01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Elbow Connector 29"/>
          <p:cNvCxnSpPr>
            <a:stCxn id="18" idx="2"/>
            <a:endCxn id="29" idx="0"/>
          </p:cNvCxnSpPr>
          <p:nvPr/>
        </p:nvCxnSpPr>
        <p:spPr>
          <a:xfrm rot="16200000" flipH="1">
            <a:off x="2313591" y="4627391"/>
            <a:ext cx="322180" cy="200526"/>
          </a:xfrm>
          <a:prstGeom prst="bentConnector3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9" idx="1"/>
            <a:endCxn id="15" idx="0"/>
          </p:cNvCxnSpPr>
          <p:nvPr/>
        </p:nvCxnSpPr>
        <p:spPr>
          <a:xfrm rot="10800000" flipH="1">
            <a:off x="1471384" y="2051965"/>
            <a:ext cx="4832911" cy="3951705"/>
          </a:xfrm>
          <a:prstGeom prst="bentConnector4">
            <a:avLst>
              <a:gd name="adj1" fmla="val -16436"/>
              <a:gd name="adj2" fmla="val 1057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89345" y="4177206"/>
            <a:ext cx="401052" cy="174458"/>
          </a:xfrm>
          <a:prstGeom prst="rect">
            <a:avLst/>
          </a:prstGeom>
          <a:solidFill>
            <a:srgbClr val="FFCF01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4179" y="4177206"/>
            <a:ext cx="401052" cy="174458"/>
          </a:xfrm>
          <a:prstGeom prst="rect">
            <a:avLst/>
          </a:prstGeom>
          <a:solidFill>
            <a:srgbClr val="FFCF01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4" name="Straight Connector 33"/>
          <p:cNvCxnSpPr>
            <a:stCxn id="32" idx="3"/>
            <a:endCxn id="33" idx="1"/>
          </p:cNvCxnSpPr>
          <p:nvPr/>
        </p:nvCxnSpPr>
        <p:spPr>
          <a:xfrm>
            <a:off x="3890397" y="4264435"/>
            <a:ext cx="75378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3"/>
            <a:endCxn id="14" idx="1"/>
          </p:cNvCxnSpPr>
          <p:nvPr/>
        </p:nvCxnSpPr>
        <p:spPr>
          <a:xfrm>
            <a:off x="5045231" y="4264435"/>
            <a:ext cx="128348" cy="1"/>
          </a:xfrm>
          <a:prstGeom prst="line">
            <a:avLst/>
          </a:prstGeom>
          <a:ln>
            <a:solidFill>
              <a:srgbClr val="C0504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2"/>
            <a:endCxn id="14" idx="0"/>
          </p:cNvCxnSpPr>
          <p:nvPr/>
        </p:nvCxnSpPr>
        <p:spPr>
          <a:xfrm rot="5400000">
            <a:off x="5513014" y="3172363"/>
            <a:ext cx="1080165" cy="502401"/>
          </a:xfrm>
          <a:prstGeom prst="bentConnector3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14838" y="1239174"/>
            <a:ext cx="0" cy="5097458"/>
          </a:xfrm>
          <a:prstGeom prst="line">
            <a:avLst/>
          </a:prstGeom>
          <a:ln>
            <a:solidFill>
              <a:srgbClr val="008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1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ProtoDUNE</a:t>
            </a:r>
            <a:r>
              <a:rPr lang="en-US" dirty="0" smtClean="0"/>
              <a:t> DAQ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02890" y="2373196"/>
            <a:ext cx="624690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TPC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3063" y="1199995"/>
            <a:ext cx="3241618" cy="1754327"/>
          </a:xfrm>
          <a:prstGeom prst="rect">
            <a:avLst/>
          </a:prstGeom>
          <a:solidFill>
            <a:srgbClr val="8FD9FB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Off detector readout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6407" y="1908743"/>
            <a:ext cx="1361708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Ring Buffer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9577" y="3157371"/>
            <a:ext cx="172790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Event Building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1" name="Can 10"/>
          <p:cNvSpPr/>
          <p:nvPr/>
        </p:nvSpPr>
        <p:spPr>
          <a:xfrm>
            <a:off x="6236800" y="4271063"/>
            <a:ext cx="1532871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Temporary Storage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443" y="5776025"/>
            <a:ext cx="4507927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Beam Instrumentation, cosmic ray tagger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4289" y="4975188"/>
            <a:ext cx="144804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Trg+Timing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04501" y="3855087"/>
            <a:ext cx="2049359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Photon Detectors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83063" y="3660719"/>
            <a:ext cx="3135895" cy="923330"/>
            <a:chOff x="1683063" y="3660719"/>
            <a:chExt cx="3135895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1683063" y="3660719"/>
              <a:ext cx="3135895" cy="923330"/>
            </a:xfrm>
            <a:prstGeom prst="rect">
              <a:avLst/>
            </a:prstGeom>
            <a:solidFill>
              <a:srgbClr val="8FD9FB"/>
            </a:solidFill>
            <a:ln>
              <a:solidFill>
                <a:srgbClr val="073779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Rockwell"/>
                  <a:ea typeface="+mn-ea"/>
                  <a:cs typeface="+mn-cs"/>
                </a:rPr>
                <a:t>Off detector readout system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3407" y="4073275"/>
              <a:ext cx="165543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73779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Rockwell"/>
                  <a:ea typeface="+mn-ea"/>
                  <a:cs typeface="+mn-cs"/>
                </a:rPr>
                <a:t>Summary Info</a:t>
              </a:r>
              <a:endPara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endParaRPr>
            </a:p>
          </p:txBody>
        </p:sp>
      </p:grpSp>
      <p:cxnSp>
        <p:nvCxnSpPr>
          <p:cNvPr id="18" name="Elbow Connector 17"/>
          <p:cNvCxnSpPr>
            <a:stCxn id="7" idx="2"/>
            <a:endCxn id="9" idx="1"/>
          </p:cNvCxnSpPr>
          <p:nvPr/>
        </p:nvCxnSpPr>
        <p:spPr>
          <a:xfrm flipV="1">
            <a:off x="1099901" y="2093409"/>
            <a:ext cx="1516506" cy="464453"/>
          </a:xfrm>
          <a:prstGeom prst="bentConnector3">
            <a:avLst>
              <a:gd name="adj1" fmla="val 335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2"/>
            <a:endCxn id="17" idx="1"/>
          </p:cNvCxnSpPr>
          <p:nvPr/>
        </p:nvCxnSpPr>
        <p:spPr>
          <a:xfrm>
            <a:off x="1104845" y="4039753"/>
            <a:ext cx="1038562" cy="21818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4" idx="1"/>
            <a:endCxn id="13" idx="1"/>
          </p:cNvCxnSpPr>
          <p:nvPr/>
        </p:nvCxnSpPr>
        <p:spPr>
          <a:xfrm rot="16200000" flipH="1">
            <a:off x="1714524" y="4270088"/>
            <a:ext cx="95421" cy="1684110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2" idx="0"/>
            <a:endCxn id="13" idx="2"/>
          </p:cNvCxnSpPr>
          <p:nvPr/>
        </p:nvCxnSpPr>
        <p:spPr>
          <a:xfrm rot="5400000" flipH="1" flipV="1">
            <a:off x="2721107" y="5168821"/>
            <a:ext cx="431505" cy="782905"/>
          </a:xfrm>
          <a:prstGeom prst="bentConnector3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0"/>
            <a:endCxn id="16" idx="2"/>
          </p:cNvCxnSpPr>
          <p:nvPr/>
        </p:nvCxnSpPr>
        <p:spPr>
          <a:xfrm rot="16200000" flipV="1">
            <a:off x="3094093" y="4740968"/>
            <a:ext cx="391139" cy="7730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3363088" y="5476241"/>
            <a:ext cx="431504" cy="168066"/>
          </a:xfrm>
          <a:prstGeom prst="bentConnector3">
            <a:avLst/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99902" y="5009210"/>
            <a:ext cx="14852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3"/>
            <a:endCxn id="8" idx="2"/>
          </p:cNvCxnSpPr>
          <p:nvPr/>
        </p:nvCxnSpPr>
        <p:spPr>
          <a:xfrm flipH="1" flipV="1">
            <a:off x="3303872" y="2954322"/>
            <a:ext cx="748462" cy="2205532"/>
          </a:xfrm>
          <a:prstGeom prst="bentConnector4">
            <a:avLst>
              <a:gd name="adj1" fmla="val -132352"/>
              <a:gd name="adj2" fmla="val 7922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8" idx="3"/>
            <a:endCxn id="10" idx="1"/>
          </p:cNvCxnSpPr>
          <p:nvPr/>
        </p:nvCxnSpPr>
        <p:spPr>
          <a:xfrm>
            <a:off x="4924681" y="2077159"/>
            <a:ext cx="1214896" cy="1403378"/>
          </a:xfrm>
          <a:prstGeom prst="bentConnector3">
            <a:avLst>
              <a:gd name="adj1" fmla="val 45406"/>
            </a:avLst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3"/>
            <a:endCxn id="10" idx="1"/>
          </p:cNvCxnSpPr>
          <p:nvPr/>
        </p:nvCxnSpPr>
        <p:spPr>
          <a:xfrm flipV="1">
            <a:off x="4818958" y="3480537"/>
            <a:ext cx="1320619" cy="641847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0" idx="2"/>
            <a:endCxn id="11" idx="1"/>
          </p:cNvCxnSpPr>
          <p:nvPr/>
        </p:nvCxnSpPr>
        <p:spPr>
          <a:xfrm rot="5400000">
            <a:off x="6769704" y="4037235"/>
            <a:ext cx="467361" cy="295"/>
          </a:xfrm>
          <a:prstGeom prst="bentConnector3">
            <a:avLst/>
          </a:prstGeom>
          <a:ln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73248" y="2459729"/>
            <a:ext cx="220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Compression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6825" y="3021078"/>
            <a:ext cx="972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430 Gb/s</a:t>
            </a:r>
            <a:endParaRPr lang="en-US" sz="1400" i="1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8969" y="2684382"/>
            <a:ext cx="873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24 Gb/s</a:t>
            </a:r>
            <a:endParaRPr lang="en-US" sz="1400" i="1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03428" y="4639334"/>
            <a:ext cx="1313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25 Hz in burst</a:t>
            </a:r>
            <a:endParaRPr lang="en-US" sz="1400" i="1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33" name="Can 32"/>
          <p:cNvSpPr/>
          <p:nvPr/>
        </p:nvSpPr>
        <p:spPr>
          <a:xfrm>
            <a:off x="7769671" y="5564006"/>
            <a:ext cx="836332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EOS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cxnSp>
        <p:nvCxnSpPr>
          <p:cNvPr id="34" name="Elbow Connector 33"/>
          <p:cNvCxnSpPr>
            <a:stCxn id="11" idx="3"/>
            <a:endCxn id="33" idx="2"/>
          </p:cNvCxnSpPr>
          <p:nvPr/>
        </p:nvCxnSpPr>
        <p:spPr>
          <a:xfrm rot="16200000" flipH="1">
            <a:off x="6938324" y="5129344"/>
            <a:ext cx="896258" cy="766435"/>
          </a:xfrm>
          <a:prstGeom prst="bentConnector2">
            <a:avLst/>
          </a:prstGeom>
          <a:ln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52535" y="5247522"/>
            <a:ext cx="873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20 Gb/s</a:t>
            </a:r>
            <a:endParaRPr lang="en-US" sz="1400" i="1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0079" y="1953129"/>
            <a:ext cx="30635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Event size ~ 60 MB </a:t>
            </a:r>
            <a:br>
              <a:rPr lang="en-US" sz="1600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</a:br>
            <a:r>
              <a:rPr lang="en-US" sz="1600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(5ms window, x4 compression)</a:t>
            </a:r>
            <a:endParaRPr lang="en-US" sz="1600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37" name="Can 36"/>
          <p:cNvSpPr/>
          <p:nvPr/>
        </p:nvSpPr>
        <p:spPr>
          <a:xfrm>
            <a:off x="5576336" y="5379341"/>
            <a:ext cx="836332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DB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cxnSp>
        <p:nvCxnSpPr>
          <p:cNvPr id="38" name="Elbow Connector 37"/>
          <p:cNvCxnSpPr>
            <a:stCxn id="12" idx="3"/>
            <a:endCxn id="37" idx="2"/>
          </p:cNvCxnSpPr>
          <p:nvPr/>
        </p:nvCxnSpPr>
        <p:spPr>
          <a:xfrm flipV="1">
            <a:off x="4799370" y="5776026"/>
            <a:ext cx="776966" cy="1846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rved Right Arrow 38"/>
          <p:cNvSpPr/>
          <p:nvPr/>
        </p:nvSpPr>
        <p:spPr>
          <a:xfrm>
            <a:off x="498473" y="4039753"/>
            <a:ext cx="232095" cy="608075"/>
          </a:xfrm>
          <a:prstGeom prst="curvedRightArrow">
            <a:avLst>
              <a:gd name="adj1" fmla="val 25000"/>
              <a:gd name="adj2" fmla="val 50000"/>
              <a:gd name="adj3" fmla="val 230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Rockwell"/>
            </a:endParaRPr>
          </a:p>
        </p:txBody>
      </p:sp>
      <p:cxnSp>
        <p:nvCxnSpPr>
          <p:cNvPr id="50" name="Elbow Connector 49"/>
          <p:cNvCxnSpPr>
            <a:endCxn id="10" idx="1"/>
          </p:cNvCxnSpPr>
          <p:nvPr/>
        </p:nvCxnSpPr>
        <p:spPr>
          <a:xfrm flipV="1">
            <a:off x="4052334" y="3480537"/>
            <a:ext cx="2087243" cy="1778705"/>
          </a:xfrm>
          <a:prstGeom prst="bentConnector3">
            <a:avLst>
              <a:gd name="adj1" fmla="val 68518"/>
            </a:avLst>
          </a:prstGeom>
          <a:ln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39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ProtoDUNE</a:t>
            </a:r>
            <a:r>
              <a:rPr lang="en-US" sz="4000" dirty="0" smtClean="0"/>
              <a:t> Software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Dataflow software is based on </a:t>
            </a:r>
            <a:r>
              <a:rPr lang="en-US" dirty="0" err="1"/>
              <a:t>artDAQ</a:t>
            </a:r>
            <a:r>
              <a:rPr lang="en-US" dirty="0"/>
              <a:t> developed at FNAL</a:t>
            </a:r>
          </a:p>
          <a:p>
            <a:pPr lvl="1"/>
            <a:r>
              <a:rPr lang="en-US" dirty="0"/>
              <a:t>Customizable </a:t>
            </a:r>
            <a:r>
              <a:rPr lang="en-US" dirty="0" smtClean="0"/>
              <a:t>“Board Reader</a:t>
            </a:r>
            <a:r>
              <a:rPr lang="en-US" dirty="0"/>
              <a:t>” application</a:t>
            </a:r>
          </a:p>
          <a:p>
            <a:pPr lvl="1"/>
            <a:r>
              <a:rPr lang="en-US" dirty="0"/>
              <a:t>Event building</a:t>
            </a:r>
          </a:p>
          <a:p>
            <a:pPr lvl="1"/>
            <a:r>
              <a:rPr lang="en-US" dirty="0"/>
              <a:t>Dispatching to monitoring apps</a:t>
            </a:r>
          </a:p>
          <a:p>
            <a:pPr lvl="1"/>
            <a:r>
              <a:rPr lang="en-US" dirty="0"/>
              <a:t>Aggregation</a:t>
            </a:r>
          </a:p>
          <a:p>
            <a:pPr lvl="1"/>
            <a:r>
              <a:rPr lang="en-US" dirty="0"/>
              <a:t>Storage</a:t>
            </a:r>
          </a:p>
          <a:p>
            <a:r>
              <a:rPr lang="en-US" dirty="0"/>
              <a:t>Control, operational monitoring, graphical UIs</a:t>
            </a:r>
          </a:p>
          <a:p>
            <a:pPr lvl="1"/>
            <a:r>
              <a:rPr lang="en-US" dirty="0"/>
              <a:t>Joint </a:t>
            </a:r>
            <a:r>
              <a:rPr lang="en-US" dirty="0" err="1"/>
              <a:t>COntrols</a:t>
            </a:r>
            <a:r>
              <a:rPr lang="en-US" dirty="0"/>
              <a:t> Project (JCOP) toolkit developed originally for LHC experiments</a:t>
            </a:r>
          </a:p>
          <a:p>
            <a:pPr lvl="1"/>
            <a:r>
              <a:rPr lang="en-US" dirty="0"/>
              <a:t>Uniform interface also for detector control and safety systems</a:t>
            </a:r>
          </a:p>
          <a:p>
            <a:r>
              <a:rPr lang="en-US" dirty="0"/>
              <a:t>Software approach</a:t>
            </a:r>
          </a:p>
          <a:p>
            <a:pPr lvl="1"/>
            <a:r>
              <a:rPr lang="en-US" dirty="0"/>
              <a:t>Minimize the risks by relying on existing frameworks</a:t>
            </a:r>
          </a:p>
          <a:p>
            <a:pPr lvl="1"/>
            <a:r>
              <a:rPr lang="en-US" dirty="0"/>
              <a:t>Focus effort only on experiment specific needs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0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</a:t>
            </a:r>
            <a:r>
              <a:rPr lang="en-US" dirty="0" smtClean="0"/>
              <a:t>of External Systems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PDS</a:t>
            </a:r>
            <a:endParaRPr lang="en-US" dirty="0" smtClean="0"/>
          </a:p>
          <a:p>
            <a:pPr lvl="1"/>
            <a:r>
              <a:rPr lang="en-US" dirty="0" smtClean="0"/>
              <a:t>On detector </a:t>
            </a:r>
            <a:r>
              <a:rPr lang="en-US" dirty="0" smtClean="0"/>
              <a:t>electronics </a:t>
            </a:r>
            <a:r>
              <a:rPr lang="en-US" dirty="0" smtClean="0"/>
              <a:t>already </a:t>
            </a:r>
            <a:r>
              <a:rPr lang="en-US" dirty="0" smtClean="0"/>
              <a:t>does </a:t>
            </a:r>
            <a:r>
              <a:rPr lang="en-US" dirty="0" smtClean="0"/>
              <a:t>data reduction and </a:t>
            </a:r>
            <a:r>
              <a:rPr lang="en-US" dirty="0" smtClean="0"/>
              <a:t>sends </a:t>
            </a:r>
            <a:r>
              <a:rPr lang="en-US" dirty="0" smtClean="0"/>
              <a:t>data over </a:t>
            </a:r>
            <a:r>
              <a:rPr lang="en-US" dirty="0" smtClean="0"/>
              <a:t>TCP/IP (</a:t>
            </a:r>
            <a:r>
              <a:rPr lang="en-US" dirty="0" smtClean="0"/>
              <a:t>-&gt; DAQ starts at Board Reader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TPC (point-to-point optical links from </a:t>
            </a:r>
            <a:r>
              <a:rPr lang="en-US" dirty="0" err="1" smtClean="0"/>
              <a:t>WiB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solutions being implemented</a:t>
            </a:r>
          </a:p>
          <a:p>
            <a:pPr lvl="2"/>
            <a:r>
              <a:rPr lang="en-US" dirty="0"/>
              <a:t>Baseline: ATCA platform from SLAC</a:t>
            </a:r>
          </a:p>
          <a:p>
            <a:pPr lvl="2"/>
            <a:r>
              <a:rPr lang="en-US" dirty="0"/>
              <a:t>Prototype alternative: ATLAS FELIX + network connected PCs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APAs will be readout via ATCA boards (12800 </a:t>
            </a:r>
            <a:r>
              <a:rPr lang="en-US" dirty="0" err="1"/>
              <a:t>ch</a:t>
            </a:r>
            <a:r>
              <a:rPr lang="en-US" dirty="0"/>
              <a:t>), 1 APA (2560 </a:t>
            </a:r>
            <a:r>
              <a:rPr lang="en-US" dirty="0" err="1"/>
              <a:t>ch</a:t>
            </a:r>
            <a:r>
              <a:rPr lang="en-US" dirty="0"/>
              <a:t>) via FELIXs</a:t>
            </a:r>
          </a:p>
          <a:p>
            <a:pPr lvl="2"/>
            <a:r>
              <a:rPr lang="en-US" dirty="0"/>
              <a:t>2 firmware variants in electronics (</a:t>
            </a:r>
            <a:r>
              <a:rPr lang="en-US" dirty="0" err="1"/>
              <a:t>WiB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API for transparently treating data at software level</a:t>
            </a:r>
          </a:p>
          <a:p>
            <a:pPr lvl="2"/>
            <a:r>
              <a:rPr lang="en-US" dirty="0"/>
              <a:t>Provision to read out all system with </a:t>
            </a:r>
            <a:r>
              <a:rPr lang="en-US" dirty="0" smtClean="0"/>
              <a:t>ATCA</a:t>
            </a:r>
          </a:p>
          <a:p>
            <a:r>
              <a:rPr lang="en-US" dirty="0" smtClean="0"/>
              <a:t>From a software point of view the interface towards the event builder is the Board Reader </a:t>
            </a:r>
            <a:r>
              <a:rPr lang="en-US" dirty="0" smtClean="0"/>
              <a:t>application </a:t>
            </a:r>
            <a:r>
              <a:rPr lang="en-US" dirty="0" smtClean="0"/>
              <a:t>for all readout </a:t>
            </a:r>
            <a:r>
              <a:rPr lang="en-US" dirty="0" smtClean="0"/>
              <a:t>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3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From DUNE DAQ to </a:t>
            </a:r>
            <a:r>
              <a:rPr lang="en-GB" dirty="0" err="1" smtClean="0"/>
              <a:t>ProtoDUNE</a:t>
            </a:r>
            <a:r>
              <a:rPr lang="en-GB" dirty="0" smtClean="0"/>
              <a:t> DAQ</a:t>
            </a:r>
          </a:p>
          <a:p>
            <a:r>
              <a:rPr lang="en-GB" dirty="0" smtClean="0"/>
              <a:t>External interfaces and constraints</a:t>
            </a:r>
          </a:p>
          <a:p>
            <a:r>
              <a:rPr lang="en-GB" dirty="0" smtClean="0"/>
              <a:t>DAQ logical architecture</a:t>
            </a:r>
          </a:p>
          <a:p>
            <a:r>
              <a:rPr lang="en-GB" dirty="0" smtClean="0"/>
              <a:t>Main DAQ components and their interaction</a:t>
            </a:r>
          </a:p>
          <a:p>
            <a:r>
              <a:rPr lang="en-GB" dirty="0" smtClean="0"/>
              <a:t>Risks &amp; timescales</a:t>
            </a:r>
          </a:p>
          <a:p>
            <a:r>
              <a:rPr lang="en-GB" dirty="0" smtClean="0"/>
              <a:t>Summary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5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ProtoDUNE</a:t>
            </a:r>
            <a:r>
              <a:rPr lang="en-US" dirty="0" smtClean="0"/>
              <a:t> Data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6693" y="2121496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Board Reader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06131" y="5251400"/>
            <a:ext cx="1804170" cy="7003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278132" y="5251400"/>
            <a:ext cx="1804170" cy="7003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41802" y="2121496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Board Reader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485016" y="2117671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Board Reader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4923" y="3757669"/>
            <a:ext cx="2150290" cy="70034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DataFlow</a:t>
            </a:r>
            <a:r>
              <a:rPr lang="en-US" dirty="0" smtClean="0"/>
              <a:t> Orchestrator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9212" y="1290584"/>
            <a:ext cx="1336868" cy="5647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Trg</a:t>
            </a:r>
            <a:r>
              <a:rPr lang="en-US" dirty="0" smtClean="0"/>
              <a:t>/Timing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  <a:endCxn id="13" idx="0"/>
          </p:cNvCxnSpPr>
          <p:nvPr/>
        </p:nvCxnSpPr>
        <p:spPr>
          <a:xfrm flipH="1">
            <a:off x="1179689" y="1855304"/>
            <a:ext cx="8336" cy="19023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" idx="3"/>
            <a:endCxn id="8" idx="0"/>
          </p:cNvCxnSpPr>
          <p:nvPr/>
        </p:nvCxnSpPr>
        <p:spPr>
          <a:xfrm>
            <a:off x="1815945" y="1572944"/>
            <a:ext cx="882968" cy="54855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4" idx="3"/>
            <a:endCxn id="11" idx="0"/>
          </p:cNvCxnSpPr>
          <p:nvPr/>
        </p:nvCxnSpPr>
        <p:spPr>
          <a:xfrm>
            <a:off x="1856080" y="1572944"/>
            <a:ext cx="3087807" cy="54855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4" idx="3"/>
            <a:endCxn id="12" idx="0"/>
          </p:cNvCxnSpPr>
          <p:nvPr/>
        </p:nvCxnSpPr>
        <p:spPr>
          <a:xfrm>
            <a:off x="1856080" y="1572944"/>
            <a:ext cx="5531021" cy="54472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4"/>
            <a:endCxn id="9" idx="2"/>
          </p:cNvCxnSpPr>
          <p:nvPr/>
        </p:nvCxnSpPr>
        <p:spPr>
          <a:xfrm rot="16200000" flipH="1">
            <a:off x="1471319" y="4166758"/>
            <a:ext cx="1143561" cy="172606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1"/>
            <a:endCxn id="8" idx="4"/>
          </p:cNvCxnSpPr>
          <p:nvPr/>
        </p:nvCxnSpPr>
        <p:spPr>
          <a:xfrm rot="16200000" flipV="1">
            <a:off x="1648499" y="3832116"/>
            <a:ext cx="2532126" cy="51156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1" idx="4"/>
          </p:cNvCxnSpPr>
          <p:nvPr/>
        </p:nvCxnSpPr>
        <p:spPr>
          <a:xfrm rot="5400000" flipH="1" flipV="1">
            <a:off x="2791053" y="3201130"/>
            <a:ext cx="2532126" cy="177354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2" idx="4"/>
          </p:cNvCxnSpPr>
          <p:nvPr/>
        </p:nvCxnSpPr>
        <p:spPr>
          <a:xfrm flipV="1">
            <a:off x="4943887" y="2818012"/>
            <a:ext cx="2443214" cy="127393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5"/>
            <a:endCxn id="9" idx="0"/>
          </p:cNvCxnSpPr>
          <p:nvPr/>
        </p:nvCxnSpPr>
        <p:spPr>
          <a:xfrm rot="16200000" flipH="1">
            <a:off x="2286369" y="3729553"/>
            <a:ext cx="2532126" cy="511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1" idx="3"/>
          </p:cNvCxnSpPr>
          <p:nvPr/>
        </p:nvCxnSpPr>
        <p:spPr>
          <a:xfrm rot="5400000">
            <a:off x="2791054" y="3736437"/>
            <a:ext cx="2532126" cy="49780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2" idx="3"/>
            <a:endCxn id="9" idx="0"/>
          </p:cNvCxnSpPr>
          <p:nvPr/>
        </p:nvCxnSpPr>
        <p:spPr>
          <a:xfrm rot="5400000">
            <a:off x="4010749" y="2512917"/>
            <a:ext cx="2535951" cy="2941015"/>
          </a:xfrm>
          <a:prstGeom prst="bentConnector3">
            <a:avLst>
              <a:gd name="adj1" fmla="val 5043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3"/>
            <a:endCxn id="13" idx="3"/>
          </p:cNvCxnSpPr>
          <p:nvPr/>
        </p:nvCxnSpPr>
        <p:spPr>
          <a:xfrm rot="5400000" flipH="1">
            <a:off x="1048220" y="3727053"/>
            <a:ext cx="1493731" cy="2750520"/>
          </a:xfrm>
          <a:prstGeom prst="bentConnector3">
            <a:avLst>
              <a:gd name="adj1" fmla="val -2217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7133" y="2204587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79268" y="4764716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563" y="3154204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54037" y="3284774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68011" y="5767075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Cloud 40"/>
          <p:cNvSpPr/>
          <p:nvPr/>
        </p:nvSpPr>
        <p:spPr>
          <a:xfrm>
            <a:off x="2630056" y="3154204"/>
            <a:ext cx="4978912" cy="185953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</a:t>
            </a:r>
            <a:r>
              <a:rPr lang="en-US" dirty="0" err="1" smtClean="0"/>
              <a:t>Gbps</a:t>
            </a:r>
            <a:r>
              <a:rPr lang="en-US" dirty="0" smtClean="0"/>
              <a:t> Ethernet</a:t>
            </a:r>
          </a:p>
          <a:p>
            <a:pPr algn="ctr"/>
            <a:r>
              <a:rPr lang="en-US" dirty="0" smtClean="0"/>
              <a:t>(Brocade ICX7750)</a:t>
            </a:r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608968" y="5254575"/>
            <a:ext cx="1035867" cy="7471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Aggregator/Storage</a:t>
            </a:r>
            <a:endParaRPr lang="en-US" sz="1200" dirty="0"/>
          </a:p>
        </p:txBody>
      </p:sp>
      <p:cxnSp>
        <p:nvCxnSpPr>
          <p:cNvPr id="44" name="Elbow Connector 43"/>
          <p:cNvCxnSpPr>
            <a:stCxn id="9" idx="4"/>
            <a:endCxn id="42" idx="3"/>
          </p:cNvCxnSpPr>
          <p:nvPr/>
        </p:nvCxnSpPr>
        <p:spPr>
          <a:xfrm rot="16200000" flipH="1">
            <a:off x="5942547" y="3817410"/>
            <a:ext cx="50025" cy="4318686"/>
          </a:xfrm>
          <a:prstGeom prst="bentConnector3">
            <a:avLst>
              <a:gd name="adj1" fmla="val 55697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10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Temporary Storage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I/O requirements similar to ATLAS/CMS now</a:t>
            </a:r>
          </a:p>
          <a:p>
            <a:r>
              <a:rPr lang="en-US" dirty="0"/>
              <a:t>Hardware solution similar to ATLAS data loggers (modular!)</a:t>
            </a:r>
          </a:p>
          <a:p>
            <a:r>
              <a:rPr lang="en-US" dirty="0"/>
              <a:t>Transfer to EOS using F-FTS and </a:t>
            </a:r>
            <a:r>
              <a:rPr lang="en-US" dirty="0" err="1"/>
              <a:t>XRootD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975" t="15521" r="11292" b="25573"/>
          <a:stretch/>
        </p:blipFill>
        <p:spPr>
          <a:xfrm>
            <a:off x="6103354" y="2247633"/>
            <a:ext cx="2818191" cy="3704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69" y="2801899"/>
            <a:ext cx="4946952" cy="30623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8555" y="5944137"/>
            <a:ext cx="212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800000"/>
                </a:solidFill>
                <a:latin typeface="Rockwell"/>
                <a:ea typeface="+mn-ea"/>
                <a:cs typeface="+mn-cs"/>
              </a:rPr>
              <a:t>Courtesy W. </a:t>
            </a:r>
            <a:r>
              <a:rPr lang="en-US" sz="1200" dirty="0" err="1" smtClean="0">
                <a:solidFill>
                  <a:srgbClr val="800000"/>
                </a:solidFill>
                <a:latin typeface="Rockwell"/>
                <a:ea typeface="+mn-ea"/>
                <a:cs typeface="+mn-cs"/>
              </a:rPr>
              <a:t>Vandelli</a:t>
            </a:r>
            <a:r>
              <a:rPr lang="en-US" sz="1200" dirty="0" smtClean="0">
                <a:solidFill>
                  <a:srgbClr val="800000"/>
                </a:solidFill>
                <a:latin typeface="Rockwell"/>
                <a:ea typeface="+mn-ea"/>
                <a:cs typeface="+mn-cs"/>
              </a:rPr>
              <a:t>, CERN</a:t>
            </a:r>
            <a:endParaRPr lang="en-US" sz="1200" dirty="0">
              <a:solidFill>
                <a:srgbClr val="800000"/>
              </a:solidFill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34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ProtoDUNE</a:t>
            </a:r>
            <a:r>
              <a:rPr lang="en-US" dirty="0" smtClean="0"/>
              <a:t> Trigger Throttling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6693" y="2121496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Board Reader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06131" y="5251400"/>
            <a:ext cx="1804170" cy="7003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278132" y="5251400"/>
            <a:ext cx="1804170" cy="7003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41802" y="2121496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Board Reader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485016" y="2117671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Board Reader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4923" y="3757669"/>
            <a:ext cx="2150290" cy="70034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DataFlow</a:t>
            </a:r>
            <a:r>
              <a:rPr lang="en-US" dirty="0" smtClean="0"/>
              <a:t> Orchestrator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9212" y="1290584"/>
            <a:ext cx="1336868" cy="5647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Trg</a:t>
            </a:r>
            <a:r>
              <a:rPr lang="en-US" dirty="0" smtClean="0"/>
              <a:t>/Timing</a:t>
            </a:r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608968" y="5254575"/>
            <a:ext cx="1035867" cy="7471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Aggregator/Storage</a:t>
            </a:r>
            <a:endParaRPr lang="en-US" sz="1200" dirty="0"/>
          </a:p>
        </p:txBody>
      </p:sp>
      <p:cxnSp>
        <p:nvCxnSpPr>
          <p:cNvPr id="7" name="Curved Connector 6"/>
          <p:cNvCxnSpPr>
            <a:stCxn id="42" idx="1"/>
          </p:cNvCxnSpPr>
          <p:nvPr/>
        </p:nvCxnSpPr>
        <p:spPr>
          <a:xfrm rot="16200000" flipV="1">
            <a:off x="7227408" y="4355080"/>
            <a:ext cx="12700" cy="1798989"/>
          </a:xfrm>
          <a:prstGeom prst="curvedConnector4">
            <a:avLst>
              <a:gd name="adj1" fmla="val 4634780"/>
              <a:gd name="adj2" fmla="val 1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45972" y="3757669"/>
            <a:ext cx="2913270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storage space or slowed down disk writing</a:t>
            </a:r>
          </a:p>
          <a:p>
            <a:r>
              <a:rPr lang="en-US" dirty="0" smtClean="0"/>
              <a:t>-&gt; EB cannot clear events</a:t>
            </a:r>
            <a:endParaRPr lang="en-US" dirty="0"/>
          </a:p>
        </p:txBody>
      </p:sp>
      <p:cxnSp>
        <p:nvCxnSpPr>
          <p:cNvPr id="35" name="Curved Connector 34"/>
          <p:cNvCxnSpPr>
            <a:endCxn id="13" idx="6"/>
          </p:cNvCxnSpPr>
          <p:nvPr/>
        </p:nvCxnSpPr>
        <p:spPr>
          <a:xfrm rot="10800000">
            <a:off x="2255213" y="4107841"/>
            <a:ext cx="3774526" cy="115308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9212" y="4535311"/>
            <a:ext cx="3378691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EB cannot get rid of events</a:t>
            </a:r>
          </a:p>
          <a:p>
            <a:r>
              <a:rPr lang="en-US" dirty="0" smtClean="0"/>
              <a:t>-&gt; DFO cannot assign new events</a:t>
            </a:r>
            <a:endParaRPr lang="en-US" dirty="0"/>
          </a:p>
        </p:txBody>
      </p:sp>
      <p:cxnSp>
        <p:nvCxnSpPr>
          <p:cNvPr id="37" name="Curved Connector 36"/>
          <p:cNvCxnSpPr>
            <a:stCxn id="13" idx="2"/>
            <a:endCxn id="14" idx="1"/>
          </p:cNvCxnSpPr>
          <p:nvPr/>
        </p:nvCxnSpPr>
        <p:spPr>
          <a:xfrm rot="10800000" flipH="1">
            <a:off x="104922" y="1572944"/>
            <a:ext cx="414289" cy="2534896"/>
          </a:xfrm>
          <a:prstGeom prst="curvedConnector3">
            <a:avLst>
              <a:gd name="adj1" fmla="val -12529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8441" y="2920755"/>
            <a:ext cx="1667640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DFO full/free</a:t>
            </a:r>
          </a:p>
          <a:p>
            <a:r>
              <a:rPr lang="en-US" dirty="0" smtClean="0"/>
              <a:t>-&gt; BUSY/NBUSY</a:t>
            </a:r>
            <a:endParaRPr lang="en-US" dirty="0"/>
          </a:p>
        </p:txBody>
      </p:sp>
      <p:cxnSp>
        <p:nvCxnSpPr>
          <p:cNvPr id="48" name="Curved Connector 47"/>
          <p:cNvCxnSpPr>
            <a:stCxn id="8" idx="0"/>
            <a:endCxn id="14" idx="3"/>
          </p:cNvCxnSpPr>
          <p:nvPr/>
        </p:nvCxnSpPr>
        <p:spPr>
          <a:xfrm rot="16200000" flipV="1">
            <a:off x="1983153" y="1445871"/>
            <a:ext cx="548552" cy="80269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58777" y="1249778"/>
            <a:ext cx="2051523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Readout full/free</a:t>
            </a:r>
          </a:p>
          <a:p>
            <a:r>
              <a:rPr lang="en-US" dirty="0" smtClean="0"/>
              <a:t>-&gt; BUSY/NBUSY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432803" y="2117671"/>
            <a:ext cx="6176165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Due to the low trigger rates and the “continuous” readout mode</a:t>
            </a:r>
            <a:br>
              <a:rPr lang="en-US" dirty="0" smtClean="0"/>
            </a:br>
            <a:r>
              <a:rPr lang="en-US" dirty="0" smtClean="0"/>
              <a:t>of on-detector electronics, software throttling seems sufficient</a:t>
            </a:r>
          </a:p>
          <a:p>
            <a:r>
              <a:rPr lang="en-US" dirty="0" smtClean="0"/>
              <a:t>-&gt; hardware throttling still possible as an option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4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on Partitioning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Partitioning = the </a:t>
            </a:r>
            <a:r>
              <a:rPr lang="en-US" dirty="0"/>
              <a:t>mechanism by which multiple copies of the DAQ can run on a same installation</a:t>
            </a:r>
          </a:p>
          <a:p>
            <a:r>
              <a:rPr lang="en-US" dirty="0"/>
              <a:t>The DAQ has a few elements that cannot be split</a:t>
            </a:r>
          </a:p>
          <a:p>
            <a:pPr lvl="1"/>
            <a:r>
              <a:rPr lang="en-US" dirty="0"/>
              <a:t>(Virtual) duplication to allow for parallel running</a:t>
            </a:r>
          </a:p>
          <a:p>
            <a:r>
              <a:rPr lang="en-US" dirty="0"/>
              <a:t>Partitioning is normally extremely useful during commissioning &amp; testing</a:t>
            </a:r>
          </a:p>
          <a:p>
            <a:pPr lvl="1"/>
            <a:r>
              <a:rPr lang="en-US" dirty="0"/>
              <a:t>Even if it wasn’t a requirement from the experiment point of view it is a requirement from the DAQ side</a:t>
            </a:r>
          </a:p>
          <a:p>
            <a:r>
              <a:rPr lang="en-US" dirty="0"/>
              <a:t>Proposal to be able to partition the system into vertical slices, i.e. by APA</a:t>
            </a:r>
          </a:p>
          <a:p>
            <a:pPr lvl="1"/>
            <a:r>
              <a:rPr lang="en-US" dirty="0"/>
              <a:t>Only one partition will make use of the central trigger board, while others will use random or constant rate triggers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0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ProtoDUNE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>
            <a:off x="362857" y="2410678"/>
            <a:ext cx="7691930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242" y="1856680"/>
            <a:ext cx="91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Nov‘16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2348" y="1812051"/>
            <a:ext cx="923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End</a:t>
            </a:r>
            <a:r>
              <a:rPr lang="uk-UA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’</a:t>
            </a: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18</a:t>
            </a:r>
            <a:b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</a:b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LS2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11" y="1856680"/>
            <a:ext cx="84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Jun’17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304" y="1858420"/>
            <a:ext cx="7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Jul‘18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2515351" y="3160600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-59260"/>
              <a:gd name="adj4" fmla="val 79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Test 1</a:t>
            </a:r>
            <a:r>
              <a:rPr lang="en-US" baseline="30000" dirty="0" smtClean="0">
                <a:solidFill>
                  <a:prstClr val="white"/>
                </a:solidFill>
                <a:latin typeface="Rockwell"/>
              </a:rPr>
              <a:t>st</a:t>
            </a:r>
            <a:r>
              <a:rPr lang="en-US" dirty="0" smtClean="0">
                <a:solidFill>
                  <a:prstClr val="white"/>
                </a:solidFill>
                <a:latin typeface="Rockwell"/>
              </a:rPr>
              <a:t> APA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3640665" y="3933540"/>
            <a:ext cx="1415143" cy="612648"/>
          </a:xfrm>
          <a:prstGeom prst="borderCallout1">
            <a:avLst>
              <a:gd name="adj1" fmla="val 18750"/>
              <a:gd name="adj2" fmla="val -8333"/>
              <a:gd name="adj3" fmla="val -183638"/>
              <a:gd name="adj4" fmla="val 397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Installation complete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7" name="Down Ribbon 16"/>
          <p:cNvSpPr/>
          <p:nvPr/>
        </p:nvSpPr>
        <p:spPr>
          <a:xfrm>
            <a:off x="5479149" y="3160600"/>
            <a:ext cx="3249993" cy="411232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Data Taking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346846" y="3088028"/>
            <a:ext cx="914400" cy="495899"/>
          </a:xfrm>
          <a:prstGeom prst="borderCallout1">
            <a:avLst>
              <a:gd name="adj1" fmla="val 18750"/>
              <a:gd name="adj2" fmla="val -8333"/>
              <a:gd name="adj3" fmla="val -71036"/>
              <a:gd name="adj4" fmla="val -255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TDR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0418" y="4923261"/>
            <a:ext cx="1921545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00000"/>
                </a:solidFill>
                <a:latin typeface="Rockwell"/>
                <a:ea typeface="+mn-ea"/>
                <a:cs typeface="+mn-cs"/>
              </a:rPr>
              <a:t>DAQ ~functional</a:t>
            </a:r>
            <a:endParaRPr lang="en-US" dirty="0">
              <a:solidFill>
                <a:srgbClr val="80000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3610" y="5139836"/>
            <a:ext cx="1743687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00000"/>
                </a:solidFill>
                <a:latin typeface="Rockwell"/>
                <a:ea typeface="+mn-ea"/>
                <a:cs typeface="+mn-cs"/>
              </a:rPr>
              <a:t>DAQ complete</a:t>
            </a:r>
            <a:endParaRPr lang="en-US" dirty="0">
              <a:solidFill>
                <a:srgbClr val="800000"/>
              </a:solidFill>
              <a:latin typeface="Rockwell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13794" y="4833416"/>
            <a:ext cx="0" cy="27819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41640" y="4607184"/>
            <a:ext cx="0" cy="27819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7762" y="4035471"/>
            <a:ext cx="2236572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00000"/>
                </a:solidFill>
                <a:latin typeface="Rockwell"/>
                <a:ea typeface="+mn-ea"/>
                <a:cs typeface="+mn-cs"/>
              </a:rPr>
              <a:t>DAQ design review</a:t>
            </a:r>
            <a:endParaRPr lang="en-US" dirty="0">
              <a:solidFill>
                <a:srgbClr val="800000"/>
              </a:solidFill>
              <a:latin typeface="Rockwell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55712" y="3733090"/>
            <a:ext cx="0" cy="27819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5946" y="4053275"/>
            <a:ext cx="3018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Continue data taking and R&amp;D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2019, possibly</a:t>
            </a:r>
            <a:r>
              <a:rPr lang="is-IS" dirty="0" smtClean="0">
                <a:solidFill>
                  <a:srgbClr val="FF0000"/>
                </a:solidFill>
              </a:rPr>
              <a:t>….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External Interfaces</a:t>
            </a:r>
          </a:p>
          <a:p>
            <a:pPr lvl="1"/>
            <a:r>
              <a:rPr lang="en-GB" dirty="0" smtClean="0"/>
              <a:t>Detailed specs (physical links, connectors, protocols, information content)</a:t>
            </a:r>
          </a:p>
          <a:p>
            <a:pPr lvl="1"/>
            <a:r>
              <a:rPr lang="en-GB" dirty="0" smtClean="0"/>
              <a:t>Continuous interaction between sub-system leaders AND detailed work sessions with sub-system specialists</a:t>
            </a:r>
          </a:p>
          <a:p>
            <a:r>
              <a:rPr lang="en-GB" dirty="0" smtClean="0"/>
              <a:t>Internal Interfaces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ew  timing system to be integrated with trigger and many endpoints</a:t>
            </a:r>
          </a:p>
          <a:p>
            <a:pPr lvl="1"/>
            <a:r>
              <a:rPr lang="en-GB" dirty="0" smtClean="0"/>
              <a:t>Detailed specs and regular meetings</a:t>
            </a:r>
          </a:p>
          <a:p>
            <a:pPr lvl="1"/>
            <a:r>
              <a:rPr lang="en-GB" dirty="0" smtClean="0"/>
              <a:t>Continuous integration testing!</a:t>
            </a:r>
          </a:p>
          <a:p>
            <a:r>
              <a:rPr lang="en-GB" dirty="0" smtClean="0"/>
              <a:t>Resources</a:t>
            </a:r>
          </a:p>
          <a:p>
            <a:pPr lvl="1"/>
            <a:r>
              <a:rPr lang="en-GB" dirty="0" smtClean="0"/>
              <a:t>We are confident that the people and institutions that committed to the DAQ will deliver on their components</a:t>
            </a:r>
          </a:p>
          <a:p>
            <a:pPr lvl="1"/>
            <a:r>
              <a:rPr lang="en-GB" dirty="0" smtClean="0"/>
              <a:t>Sufficient effort will be needed @CERN to ensure smooth integration, commissioning, tuning, operation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8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 complete design of the DAQ system exists</a:t>
            </a:r>
          </a:p>
          <a:p>
            <a:pPr lvl="1"/>
            <a:r>
              <a:rPr lang="en-GB" dirty="0" smtClean="0"/>
              <a:t>Interfaces</a:t>
            </a:r>
          </a:p>
          <a:p>
            <a:pPr lvl="1"/>
            <a:r>
              <a:rPr lang="en-GB" dirty="0"/>
              <a:t>Components </a:t>
            </a:r>
            <a:r>
              <a:rPr lang="en-GB" dirty="0" smtClean="0"/>
              <a:t>model, Interactions </a:t>
            </a:r>
            <a:r>
              <a:rPr lang="en-GB" dirty="0" smtClean="0"/>
              <a:t>and data </a:t>
            </a:r>
            <a:r>
              <a:rPr lang="en-GB" dirty="0" smtClean="0"/>
              <a:t>flow</a:t>
            </a:r>
            <a:endParaRPr lang="en-GB" dirty="0" smtClean="0"/>
          </a:p>
          <a:p>
            <a:r>
              <a:rPr lang="en-GB" dirty="0" smtClean="0"/>
              <a:t>All hardware components required for the DAQ identified</a:t>
            </a:r>
          </a:p>
          <a:p>
            <a:pPr lvl="1"/>
            <a:r>
              <a:rPr lang="en-GB" dirty="0" smtClean="0"/>
              <a:t>COTs servers, switches, interconnects (not a large system!</a:t>
            </a:r>
            <a:r>
              <a:rPr lang="en-GB" dirty="0" smtClean="0"/>
              <a:t>), storage </a:t>
            </a:r>
            <a:r>
              <a:rPr lang="en-GB" dirty="0" smtClean="0"/>
              <a:t>solution</a:t>
            </a:r>
          </a:p>
          <a:p>
            <a:pPr lvl="1"/>
            <a:r>
              <a:rPr lang="en-GB" dirty="0" smtClean="0"/>
              <a:t>ATCA based SLAC solution</a:t>
            </a:r>
          </a:p>
          <a:p>
            <a:pPr lvl="1"/>
            <a:r>
              <a:rPr lang="en-GB" dirty="0" smtClean="0"/>
              <a:t>FELIX </a:t>
            </a:r>
            <a:r>
              <a:rPr lang="en-GB" dirty="0" err="1" smtClean="0"/>
              <a:t>PCIe</a:t>
            </a:r>
            <a:r>
              <a:rPr lang="en-GB" dirty="0" smtClean="0"/>
              <a:t> cards</a:t>
            </a:r>
          </a:p>
          <a:p>
            <a:pPr lvl="1"/>
            <a:r>
              <a:rPr lang="en-GB" dirty="0" smtClean="0"/>
              <a:t>Timing units</a:t>
            </a:r>
          </a:p>
          <a:p>
            <a:pPr lvl="1"/>
            <a:r>
              <a:rPr lang="en-GB" dirty="0" smtClean="0"/>
              <a:t>Central Trigger board</a:t>
            </a:r>
          </a:p>
          <a:p>
            <a:r>
              <a:rPr lang="en-GB" dirty="0" smtClean="0"/>
              <a:t>Main risks have been identified at the external interfaces level</a:t>
            </a:r>
          </a:p>
          <a:p>
            <a:pPr lvl="1"/>
            <a:r>
              <a:rPr lang="en-GB" dirty="0" smtClean="0"/>
              <a:t>Mitigation through direct discussions at different levels</a:t>
            </a:r>
          </a:p>
          <a:p>
            <a:r>
              <a:rPr lang="en-GB" dirty="0" smtClean="0"/>
              <a:t>We are confident that the proposed </a:t>
            </a:r>
            <a:r>
              <a:rPr lang="en-GB" dirty="0" smtClean="0">
                <a:solidFill>
                  <a:srgbClr val="FF6600"/>
                </a:solidFill>
              </a:rPr>
              <a:t>DAQ design can be implemented </a:t>
            </a:r>
            <a:r>
              <a:rPr lang="en-GB" dirty="0" smtClean="0"/>
              <a:t>on the timescales required by </a:t>
            </a:r>
            <a:r>
              <a:rPr lang="en-GB" dirty="0" err="1" smtClean="0"/>
              <a:t>ProtoDUNE</a:t>
            </a:r>
            <a:r>
              <a:rPr lang="en-GB" dirty="0" smtClean="0"/>
              <a:t>, that </a:t>
            </a:r>
            <a:r>
              <a:rPr lang="en-GB" dirty="0" smtClean="0">
                <a:solidFill>
                  <a:srgbClr val="FF6600"/>
                </a:solidFill>
              </a:rPr>
              <a:t>it satisfies the requirements </a:t>
            </a:r>
            <a:r>
              <a:rPr lang="en-GB" dirty="0" smtClean="0"/>
              <a:t>that have been put forward by the experiment and that it </a:t>
            </a:r>
            <a:r>
              <a:rPr lang="en-GB" dirty="0" smtClean="0">
                <a:solidFill>
                  <a:srgbClr val="FF6600"/>
                </a:solidFill>
              </a:rPr>
              <a:t>has sufficient modularity to allow for flexibility</a:t>
            </a:r>
            <a:r>
              <a:rPr lang="en-GB" dirty="0" smtClean="0"/>
              <a:t>, in case of additional performance needs.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9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DUNE Trigger and DAQ Requirements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Very high up-time (&gt;99%)</a:t>
            </a:r>
          </a:p>
          <a:p>
            <a:r>
              <a:rPr lang="en-US" dirty="0"/>
              <a:t>Collect </a:t>
            </a:r>
            <a:r>
              <a:rPr lang="en-US" dirty="0" err="1" smtClean="0"/>
              <a:t>beam+</a:t>
            </a:r>
            <a:r>
              <a:rPr lang="en-US" dirty="0" err="1"/>
              <a:t>atmospheric</a:t>
            </a:r>
            <a:r>
              <a:rPr lang="en-US" dirty="0"/>
              <a:t> neutrinos as well as proton decay candidates (</a:t>
            </a:r>
            <a:r>
              <a:rPr lang="en-US" dirty="0" err="1"/>
              <a:t>E</a:t>
            </a:r>
            <a:r>
              <a:rPr lang="en-US" baseline="-25000" dirty="0" err="1"/>
              <a:t>tot</a:t>
            </a:r>
            <a:r>
              <a:rPr lang="en-US" dirty="0"/>
              <a:t>&gt;100 MeV) with high resolution and no dead-time</a:t>
            </a:r>
          </a:p>
          <a:p>
            <a:r>
              <a:rPr lang="en-US" dirty="0"/>
              <a:t>Collect interactions with </a:t>
            </a:r>
            <a:r>
              <a:rPr lang="en-US" dirty="0" err="1"/>
              <a:t>E</a:t>
            </a:r>
            <a:r>
              <a:rPr lang="en-US" baseline="-25000" dirty="0" err="1"/>
              <a:t>tot</a:t>
            </a:r>
            <a:r>
              <a:rPr lang="en-US" dirty="0"/>
              <a:t>&lt;100 MeV with a limited zero-suppression loss</a:t>
            </a:r>
          </a:p>
          <a:p>
            <a:r>
              <a:rPr lang="en-US" dirty="0"/>
              <a:t>Be able to trigger on beam pulses irrespective of the deposited energy</a:t>
            </a:r>
          </a:p>
          <a:p>
            <a:r>
              <a:rPr lang="en-US" dirty="0"/>
              <a:t>Collect data with the most favorable zero-suppression possible over &gt;10 s periods (supernova trigger)</a:t>
            </a:r>
          </a:p>
          <a:p>
            <a:r>
              <a:rPr lang="en-US" dirty="0"/>
              <a:t>+ all DAQ ancillaries (event building, calibration, control, …)</a:t>
            </a:r>
          </a:p>
          <a:p>
            <a:pPr marL="0" indent="0" algn="ctr">
              <a:buNone/>
            </a:pPr>
            <a:r>
              <a:rPr lang="en-US" b="1" dirty="0" smtClean="0"/>
              <a:t>Difficult to satisfy so varied requirements!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3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Trigger &amp; DAQ Features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DUNE DAQ is designed combining ideas of</a:t>
            </a:r>
          </a:p>
          <a:p>
            <a:pPr lvl="1"/>
            <a:r>
              <a:rPr lang="en-US" dirty="0"/>
              <a:t>Continuous readout systems</a:t>
            </a:r>
          </a:p>
          <a:p>
            <a:pPr lvl="1"/>
            <a:r>
              <a:rPr lang="en-US" dirty="0"/>
              <a:t>Triggered systems </a:t>
            </a:r>
          </a:p>
          <a:p>
            <a:r>
              <a:rPr lang="en-US" dirty="0"/>
              <a:t>No dead time achieved by streaming the data summaries into a trigger farm and keeping raw data in ring buffers on readout system during decision making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events: </a:t>
            </a:r>
          </a:p>
          <a:p>
            <a:pPr lvl="2"/>
            <a:r>
              <a:rPr lang="en-US" dirty="0"/>
              <a:t>trigger request sent to readout system and data fully readout, built, processed, stored</a:t>
            </a:r>
          </a:p>
          <a:p>
            <a:pPr lvl="1"/>
            <a:r>
              <a:rPr lang="en-US" dirty="0"/>
              <a:t>LE events: </a:t>
            </a:r>
          </a:p>
          <a:p>
            <a:pPr lvl="2"/>
            <a:r>
              <a:rPr lang="en-US" dirty="0"/>
              <a:t>Trigger stream of hits are useful for SNB analysis and will be buffered/stored as long as possible (ring buffer of disk files) </a:t>
            </a:r>
          </a:p>
          <a:p>
            <a:pPr lvl="2"/>
            <a:r>
              <a:rPr lang="en-US" dirty="0"/>
              <a:t>When a SNB is noticed in the trigger farm, it directs to also extract data from ring buffers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4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DUNE DAQ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51912" y="3166996"/>
            <a:ext cx="2488933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Detectors’ Electronics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3063" y="2107195"/>
            <a:ext cx="3241618" cy="2308324"/>
          </a:xfrm>
          <a:prstGeom prst="rect">
            <a:avLst/>
          </a:prstGeom>
          <a:solidFill>
            <a:srgbClr val="8FD9FB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Off detector readout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290" y="2645741"/>
            <a:ext cx="1889309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summaries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6407" y="3348923"/>
            <a:ext cx="1361708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Ring Buffer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095" y="2417321"/>
            <a:ext cx="158059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Trigger 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085" y="4129207"/>
            <a:ext cx="18850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Processing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6" name="Can 15"/>
          <p:cNvSpPr/>
          <p:nvPr/>
        </p:nvSpPr>
        <p:spPr>
          <a:xfrm>
            <a:off x="6625132" y="5282823"/>
            <a:ext cx="836332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19492" y="1313825"/>
            <a:ext cx="836332" cy="793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40917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DUNE DAQ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51912" y="3166996"/>
            <a:ext cx="2488933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Detectors’ Electronics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3063" y="2107195"/>
            <a:ext cx="3241618" cy="2308324"/>
          </a:xfrm>
          <a:prstGeom prst="rect">
            <a:avLst/>
          </a:prstGeom>
          <a:solidFill>
            <a:srgbClr val="8FD9FB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Off detector readout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290" y="2645741"/>
            <a:ext cx="1889309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summaries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6407" y="3348923"/>
            <a:ext cx="1361708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Ring Buffer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095" y="2417321"/>
            <a:ext cx="158059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Trigger 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085" y="4129207"/>
            <a:ext cx="18850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Processing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6" name="Can 15"/>
          <p:cNvSpPr/>
          <p:nvPr/>
        </p:nvSpPr>
        <p:spPr>
          <a:xfrm>
            <a:off x="6625132" y="5282823"/>
            <a:ext cx="836332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19492" y="1313825"/>
            <a:ext cx="836332" cy="793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1077221" y="3351662"/>
            <a:ext cx="1539186" cy="18192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1077221" y="2786653"/>
            <a:ext cx="1279069" cy="565009"/>
          </a:xfrm>
          <a:prstGeom prst="bentConnector3">
            <a:avLst>
              <a:gd name="adj1" fmla="val 6031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4245599" y="2601987"/>
            <a:ext cx="2002496" cy="22842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2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DUNE DAQ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51912" y="3166996"/>
            <a:ext cx="2488933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Detectors’ Electronics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3063" y="2107195"/>
            <a:ext cx="3241618" cy="2308324"/>
          </a:xfrm>
          <a:prstGeom prst="rect">
            <a:avLst/>
          </a:prstGeom>
          <a:solidFill>
            <a:srgbClr val="8FD9FB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Off detector readout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290" y="2645741"/>
            <a:ext cx="1889309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summaries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6407" y="3348923"/>
            <a:ext cx="1361708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Ring Buffer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095" y="2417321"/>
            <a:ext cx="158059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Trigger 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085" y="4129207"/>
            <a:ext cx="18850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Processing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6" name="Can 15"/>
          <p:cNvSpPr/>
          <p:nvPr/>
        </p:nvSpPr>
        <p:spPr>
          <a:xfrm>
            <a:off x="6625132" y="5282823"/>
            <a:ext cx="836332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19492" y="1313825"/>
            <a:ext cx="836332" cy="793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1077221" y="3351662"/>
            <a:ext cx="1539186" cy="18192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1077221" y="2786653"/>
            <a:ext cx="1279069" cy="565009"/>
          </a:xfrm>
          <a:prstGeom prst="bentConnector3">
            <a:avLst>
              <a:gd name="adj1" fmla="val 6031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4245599" y="2601987"/>
            <a:ext cx="2002496" cy="22842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2"/>
          </p:cNvCxnSpPr>
          <p:nvPr/>
        </p:nvCxnSpPr>
        <p:spPr>
          <a:xfrm rot="5400000">
            <a:off x="5149385" y="1615384"/>
            <a:ext cx="717739" cy="306027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V="1">
            <a:off x="6882284" y="2261213"/>
            <a:ext cx="310126" cy="209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1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DUNE DAQ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51912" y="3166996"/>
            <a:ext cx="2488933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Detectors’ Electronics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3063" y="2107195"/>
            <a:ext cx="3241618" cy="2308324"/>
          </a:xfrm>
          <a:prstGeom prst="rect">
            <a:avLst/>
          </a:prstGeom>
          <a:solidFill>
            <a:srgbClr val="8FD9FB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Off detector readout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290" y="2645741"/>
            <a:ext cx="1889309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summaries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6407" y="3348923"/>
            <a:ext cx="1361708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Ring Buffer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095" y="2417321"/>
            <a:ext cx="158059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Trigger 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085" y="4129207"/>
            <a:ext cx="18850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Processing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Farm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6" name="Can 15"/>
          <p:cNvSpPr/>
          <p:nvPr/>
        </p:nvSpPr>
        <p:spPr>
          <a:xfrm>
            <a:off x="6625132" y="5282823"/>
            <a:ext cx="836332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19492" y="1313825"/>
            <a:ext cx="836332" cy="793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Rockwell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1077221" y="3351662"/>
            <a:ext cx="1539186" cy="18192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1077221" y="2786653"/>
            <a:ext cx="1279069" cy="565009"/>
          </a:xfrm>
          <a:prstGeom prst="bentConnector3">
            <a:avLst>
              <a:gd name="adj1" fmla="val 6031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4245599" y="2601987"/>
            <a:ext cx="2002496" cy="22842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5400000">
            <a:off x="5134786" y="1629983"/>
            <a:ext cx="746936" cy="306027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V="1">
            <a:off x="6882284" y="2261213"/>
            <a:ext cx="310126" cy="209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3" idx="2"/>
            <a:endCxn id="15" idx="1"/>
          </p:cNvCxnSpPr>
          <p:nvPr/>
        </p:nvCxnSpPr>
        <p:spPr>
          <a:xfrm rot="16200000" flipH="1">
            <a:off x="4329114" y="2686402"/>
            <a:ext cx="734118" cy="2797824"/>
          </a:xfrm>
          <a:prstGeom prst="bentConnector2">
            <a:avLst/>
          </a:prstGeom>
          <a:ln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  <a:endCxn id="16" idx="1"/>
          </p:cNvCxnSpPr>
          <p:nvPr/>
        </p:nvCxnSpPr>
        <p:spPr>
          <a:xfrm>
            <a:off x="7037598" y="4775538"/>
            <a:ext cx="5700" cy="507285"/>
          </a:xfrm>
          <a:prstGeom prst="straightConnector1">
            <a:avLst/>
          </a:prstGeom>
          <a:ln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081" y="4926307"/>
            <a:ext cx="4382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suppression and compression occurring</a:t>
            </a:r>
            <a:br>
              <a:rPr lang="en-US" dirty="0"/>
            </a:br>
            <a:r>
              <a:rPr lang="en-US" dirty="0"/>
              <a:t>at different stages of the DAQ, depending on </a:t>
            </a:r>
            <a:br>
              <a:rPr lang="en-US" dirty="0"/>
            </a:br>
            <a:r>
              <a:rPr lang="en-US" dirty="0"/>
              <a:t>trigger type.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1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DUNE to </a:t>
            </a:r>
            <a:r>
              <a:rPr lang="en-US" dirty="0" err="1" smtClean="0"/>
              <a:t>ProtoDUNE</a:t>
            </a:r>
            <a:r>
              <a:rPr lang="en-US" dirty="0" smtClean="0"/>
              <a:t> SP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Smaller</a:t>
            </a:r>
          </a:p>
          <a:p>
            <a:pPr lvl="1"/>
            <a:r>
              <a:rPr lang="en-US" dirty="0"/>
              <a:t>0.77 </a:t>
            </a:r>
            <a:r>
              <a:rPr lang="en-US" dirty="0" err="1"/>
              <a:t>kt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10 </a:t>
            </a:r>
            <a:r>
              <a:rPr lang="en-US" dirty="0" err="1"/>
              <a:t>kt</a:t>
            </a:r>
            <a:r>
              <a:rPr lang="en-US" dirty="0"/>
              <a:t> </a:t>
            </a:r>
            <a:r>
              <a:rPr lang="en-US" dirty="0" err="1"/>
              <a:t>LAr</a:t>
            </a:r>
            <a:r>
              <a:rPr lang="en-US" dirty="0"/>
              <a:t> per </a:t>
            </a:r>
            <a:r>
              <a:rPr lang="en-US" dirty="0" smtClean="0"/>
              <a:t>DUNE module; only 1 module</a:t>
            </a:r>
          </a:p>
          <a:p>
            <a:pPr lvl="1"/>
            <a:r>
              <a:rPr lang="en-US" dirty="0" smtClean="0"/>
              <a:t>Less components but each component is full-scale pre-production module; only 6 APA</a:t>
            </a:r>
          </a:p>
          <a:p>
            <a:r>
              <a:rPr lang="en-US" dirty="0" smtClean="0"/>
              <a:t>On surface</a:t>
            </a:r>
          </a:p>
          <a:p>
            <a:pPr lvl="1"/>
            <a:r>
              <a:rPr lang="en-US" dirty="0" smtClean="0"/>
              <a:t>Higher flux of cosmic ray particles</a:t>
            </a:r>
          </a:p>
          <a:p>
            <a:r>
              <a:rPr lang="en-US" dirty="0" smtClean="0"/>
              <a:t>On SPS beam line</a:t>
            </a:r>
          </a:p>
          <a:p>
            <a:pPr lvl="1"/>
            <a:r>
              <a:rPr lang="en-US" b="1" dirty="0"/>
              <a:t>charged particles </a:t>
            </a:r>
            <a:r>
              <a:rPr lang="en-US" dirty="0"/>
              <a:t>0.5 – 7 </a:t>
            </a:r>
            <a:r>
              <a:rPr lang="en-US" dirty="0" err="1"/>
              <a:t>Gev</a:t>
            </a:r>
            <a:r>
              <a:rPr lang="en-US" dirty="0"/>
              <a:t>/</a:t>
            </a:r>
            <a:r>
              <a:rPr lang="en-US" dirty="0" smtClean="0"/>
              <a:t>c</a:t>
            </a:r>
          </a:p>
          <a:p>
            <a:r>
              <a:rPr lang="en-US" dirty="0"/>
              <a:t>The </a:t>
            </a:r>
            <a:r>
              <a:rPr lang="en-US" b="1" dirty="0"/>
              <a:t>rate and volume of data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produced </a:t>
            </a:r>
            <a:r>
              <a:rPr lang="en-US" dirty="0"/>
              <a:t>by these detectors will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b="1" dirty="0"/>
              <a:t>substantial 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(Tb/s))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606" t="2986" r="6140" b="2500"/>
          <a:stretch/>
        </p:blipFill>
        <p:spPr>
          <a:xfrm>
            <a:off x="5636263" y="2530858"/>
            <a:ext cx="3050537" cy="3790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84" y="2782977"/>
            <a:ext cx="4082816" cy="30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6662</TotalTime>
  <Words>1719</Words>
  <Application>Microsoft Macintosh PowerPoint</Application>
  <PresentationFormat>On-screen Show (4:3)</PresentationFormat>
  <Paragraphs>380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Dune Template_051215</vt:lpstr>
      <vt:lpstr>LBNF Content-Footer Theme</vt:lpstr>
      <vt:lpstr>DAQ Architecture</vt:lpstr>
      <vt:lpstr>Introduction</vt:lpstr>
      <vt:lpstr>DUNE Trigger and DAQ Requirements</vt:lpstr>
      <vt:lpstr>Main Trigger &amp; DAQ Features</vt:lpstr>
      <vt:lpstr>Sketch of the DUNE DAQ</vt:lpstr>
      <vt:lpstr>Sketch of the DUNE DAQ</vt:lpstr>
      <vt:lpstr>Sketch of the DUNE DAQ</vt:lpstr>
      <vt:lpstr>Sketch of the DUNE DAQ</vt:lpstr>
      <vt:lpstr>From DUNE to ProtoDUNE SP</vt:lpstr>
      <vt:lpstr>The ProtoDUNE DAQ Environment</vt:lpstr>
      <vt:lpstr>From DUNE to ProtoDUNE DAQ</vt:lpstr>
      <vt:lpstr>The 35 t prototype DAQ</vt:lpstr>
      <vt:lpstr>Scope of the ProtoDUNE DAQ</vt:lpstr>
      <vt:lpstr>Interfaces</vt:lpstr>
      <vt:lpstr>Constraints</vt:lpstr>
      <vt:lpstr>Grounding Isolation</vt:lpstr>
      <vt:lpstr>The ProtoDUNE DAQ</vt:lpstr>
      <vt:lpstr>ProtoDUNE Software</vt:lpstr>
      <vt:lpstr>Readout of External Systems</vt:lpstr>
      <vt:lpstr>ProtoDUNE Data Flow</vt:lpstr>
      <vt:lpstr>DAQ Temporary Storage</vt:lpstr>
      <vt:lpstr>ProtoDUNE Trigger Throttling</vt:lpstr>
      <vt:lpstr>A Word on Partitioning</vt:lpstr>
      <vt:lpstr>ProtoDUNE Timeline</vt:lpstr>
      <vt:lpstr>Risks</vt:lpstr>
      <vt:lpstr>Summary</vt:lpstr>
    </vt:vector>
  </TitlesOfParts>
  <Manager/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Office 2004 Test Drive User</cp:lastModifiedBy>
  <cp:revision>174</cp:revision>
  <dcterms:created xsi:type="dcterms:W3CDTF">2015-04-30T14:29:22Z</dcterms:created>
  <dcterms:modified xsi:type="dcterms:W3CDTF">2016-10-27T07:54:16Z</dcterms:modified>
  <cp:category/>
</cp:coreProperties>
</file>