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750" r:id="rId2"/>
    <p:sldId id="805" r:id="rId3"/>
    <p:sldId id="780" r:id="rId4"/>
    <p:sldId id="769" r:id="rId5"/>
    <p:sldId id="754" r:id="rId6"/>
    <p:sldId id="755" r:id="rId7"/>
    <p:sldId id="756" r:id="rId8"/>
    <p:sldId id="773" r:id="rId9"/>
    <p:sldId id="774" r:id="rId10"/>
    <p:sldId id="757" r:id="rId11"/>
    <p:sldId id="770" r:id="rId12"/>
    <p:sldId id="771" r:id="rId13"/>
    <p:sldId id="760" r:id="rId14"/>
    <p:sldId id="782" r:id="rId15"/>
    <p:sldId id="783" r:id="rId16"/>
    <p:sldId id="784" r:id="rId17"/>
    <p:sldId id="777" r:id="rId18"/>
    <p:sldId id="794" r:id="rId19"/>
    <p:sldId id="800" r:id="rId20"/>
    <p:sldId id="801" r:id="rId21"/>
    <p:sldId id="818" r:id="rId22"/>
    <p:sldId id="820" r:id="rId23"/>
    <p:sldId id="821" r:id="rId24"/>
    <p:sldId id="787" r:id="rId25"/>
    <p:sldId id="823" r:id="rId26"/>
    <p:sldId id="826" r:id="rId27"/>
    <p:sldId id="828" r:id="rId28"/>
    <p:sldId id="831" r:id="rId29"/>
    <p:sldId id="834" r:id="rId30"/>
    <p:sldId id="837" r:id="rId31"/>
    <p:sldId id="839" r:id="rId32"/>
    <p:sldId id="840" r:id="rId33"/>
    <p:sldId id="841" r:id="rId34"/>
    <p:sldId id="842" r:id="rId35"/>
    <p:sldId id="843" r:id="rId36"/>
    <p:sldId id="844" r:id="rId37"/>
    <p:sldId id="845" r:id="rId38"/>
    <p:sldId id="849" r:id="rId39"/>
    <p:sldId id="847" r:id="rId40"/>
    <p:sldId id="804" r:id="rId41"/>
    <p:sldId id="779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6EFFF"/>
    <a:srgbClr val="FF0008"/>
    <a:srgbClr val="FFFF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15" autoAdjust="0"/>
    <p:restoredTop sz="99083" autoAdjust="0"/>
  </p:normalViewPr>
  <p:slideViewPr>
    <p:cSldViewPr snapToGrid="0">
      <p:cViewPr>
        <p:scale>
          <a:sx n="81" d="100"/>
          <a:sy n="81" d="100"/>
        </p:scale>
        <p:origin x="-1288" y="-464"/>
      </p:cViewPr>
      <p:guideLst>
        <p:guide orient="horz" pos="216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4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89905DC-A42E-3140-A379-2D26397E69A3}" type="datetime1">
              <a:rPr lang="en-US" altLang="en-US"/>
              <a:pPr/>
              <a:t>11/10/16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E1DDB43-3CF0-9547-82F4-E19A3EF160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46910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281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282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282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282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4E6700-5144-5847-B8BD-0BFD87CF78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81277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B8AFD477-A496-2947-9111-02DFA5A175C7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619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1"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28980" indent="-280377" defTabSz="914341"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21509" indent="-224302" defTabSz="914341"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570113" indent="-224302" defTabSz="914341"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18715" indent="-224302" defTabSz="914341"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467319" indent="-224302" defTabSz="91434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15922" indent="-224302" defTabSz="91434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364526" indent="-224302" defTabSz="91434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13129" indent="-224302" defTabSz="914341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fld id="{8AC493F0-75C3-4B51-AF46-39D82E733B15}" type="slidenum">
              <a:rPr lang="en-US" altLang="en-US" sz="1300"/>
              <a:pPr/>
              <a:t>12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738347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871" indent="-285719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2879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030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182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333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485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8637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5788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9F4B43B-2D5B-CB4B-8320-64C9AD72BFE5}" type="slidenum">
              <a:rPr lang="en-US" sz="1200" b="0">
                <a:latin typeface="Arial" charset="0"/>
              </a:rPr>
              <a:pPr/>
              <a:t>13</a:t>
            </a:fld>
            <a:endParaRPr lang="en-US" sz="1200" b="0">
              <a:latin typeface="Arial" charset="0"/>
            </a:endParaRPr>
          </a:p>
        </p:txBody>
      </p:sp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871" indent="-285719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2879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030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182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333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485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8637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5788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AE7E42C0-B2A9-0A47-A9E5-378B9E9B1A9F}" type="slidenum">
              <a:rPr lang="en-US" sz="1200" b="0">
                <a:latin typeface="Arial" charset="0"/>
              </a:rPr>
              <a:pPr/>
              <a:t>14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871" indent="-285719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2879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030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182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333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485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8637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5788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9D97CAEB-B419-9A4E-A33E-F6FAC10073E8}" type="slidenum">
              <a:rPr lang="en-US" sz="1200" b="0">
                <a:latin typeface="Arial" charset="0"/>
              </a:rPr>
              <a:pPr/>
              <a:t>15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871" indent="-285719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2879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030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182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333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485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8637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5788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C79DD61-36F4-D74F-B0F6-BE5B614196CA}" type="slidenum">
              <a:rPr lang="en-US" sz="1200" b="0">
                <a:latin typeface="Arial" charset="0"/>
              </a:rPr>
              <a:pPr/>
              <a:t>16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871" indent="-285719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2879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030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182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333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485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8637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5788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C79DD61-36F4-D74F-B0F6-BE5B614196CA}" type="slidenum">
              <a:rPr lang="en-US" sz="1200" b="0">
                <a:latin typeface="Arial" charset="0"/>
              </a:rPr>
              <a:pPr/>
              <a:t>18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another slide that shows the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333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E6700-5144-5847-B8BD-0BFD87CF787F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940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6175" y="685800"/>
            <a:ext cx="4560888" cy="3422650"/>
          </a:xfrm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What do we want to get out of this. Isolated mode.</a:t>
            </a:r>
            <a:r>
              <a:rPr lang="en-US" baseline="0" dirty="0" smtClean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Our data</a:t>
            </a:r>
            <a:r>
              <a:rPr lang="is-IS" dirty="0" smtClean="0">
                <a:latin typeface="Times" charset="0"/>
                <a:ea typeface="ＭＳ Ｐゴシック" charset="0"/>
                <a:cs typeface="ＭＳ Ｐゴシック" charset="0"/>
              </a:rPr>
              <a:t>… compares 200 MHz.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871" indent="-285719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2879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030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182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333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485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8637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5788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1C9BD2C-5449-0843-B697-E663E543631E}" type="slidenum">
              <a:rPr lang="en-US" sz="1200" b="0">
                <a:latin typeface="Arial" charset="0"/>
              </a:rPr>
              <a:pPr/>
              <a:t>22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871" indent="-285719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2879" indent="-228576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030" indent="-228576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182" indent="-228576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333" indent="-22857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485" indent="-22857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8637" indent="-22857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5788" indent="-22857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6867878-28B4-CA4E-B70C-BB79B21C8F8B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E6700-5144-5847-B8BD-0BFD87CF787F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0179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6175" y="685800"/>
            <a:ext cx="4560888" cy="3422650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Note</a:t>
            </a:r>
            <a:r>
              <a:rPr lang="is-IS" dirty="0" smtClean="0">
                <a:latin typeface="Times" charset="0"/>
                <a:ea typeface="ＭＳ Ｐゴシック" charset="0"/>
                <a:cs typeface="ＭＳ Ｐゴシック" charset="0"/>
              </a:rPr>
              <a:t>… the previous</a:t>
            </a:r>
            <a:r>
              <a:rPr lang="is-IS" baseline="0" dirty="0" smtClean="0">
                <a:latin typeface="Times" charset="0"/>
                <a:ea typeface="ＭＳ Ｐゴシック" charset="0"/>
                <a:cs typeface="ＭＳ Ｐゴシック" charset="0"/>
              </a:rPr>
              <a:t> data was over 10 years!!! HUGE increase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871" indent="-285719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2879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030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182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333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485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8637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5788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06D045F-84B3-FE45-981C-A6D04266AE86}" type="slidenum">
              <a:rPr lang="en-US" sz="1200" b="0">
                <a:latin typeface="Arial" charset="0"/>
              </a:rPr>
              <a:pPr/>
              <a:t>25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E6700-5144-5847-B8BD-0BFD87CF787F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272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E6700-5144-5847-B8BD-0BFD87CF787F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366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1B3FFD06-AC8A-5B49-B213-31682B3F1FCF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dirty="0" smtClean="0"/>
              <a:t>This is</a:t>
            </a:r>
            <a:r>
              <a:rPr lang="en-US" altLang="en-US" baseline="0" dirty="0" smtClean="0"/>
              <a:t> baselines. </a:t>
            </a:r>
          </a:p>
          <a:p>
            <a:r>
              <a:rPr lang="en-US" altLang="en-US" baseline="0" dirty="0" smtClean="0"/>
              <a:t>We feel this is a simple, low risk system</a:t>
            </a:r>
            <a:r>
              <a:rPr lang="is-IS" altLang="en-US" baseline="0" dirty="0" smtClean="0"/>
              <a:t>… Has been demonstrated before!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26355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get an updated slide</a:t>
            </a:r>
            <a:r>
              <a:rPr lang="en-US" baseline="0" dirty="0" smtClean="0"/>
              <a:t> here!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E6700-5144-5847-B8BD-0BFD87CF787F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51216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Add the multiple cavities 200</a:t>
            </a:r>
            <a:r>
              <a:rPr lang="is-IS" dirty="0" smtClean="0">
                <a:latin typeface="Times" charset="0"/>
                <a:ea typeface="ＭＳ Ｐゴシック" charset="0"/>
                <a:cs typeface="ＭＳ Ｐゴシック" charset="0"/>
              </a:rPr>
              <a:t>… to</a:t>
            </a:r>
            <a:r>
              <a:rPr lang="is-IS" baseline="0" dirty="0" smtClean="0">
                <a:latin typeface="Times" charset="0"/>
                <a:ea typeface="ＭＳ Ｐゴシック" charset="0"/>
                <a:cs typeface="ＭＳ Ｐゴシック" charset="0"/>
              </a:rPr>
              <a:t> beyond.</a:t>
            </a:r>
            <a:endParaRPr lang="en-US" dirty="0" smtClean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Introduce</a:t>
            </a:r>
            <a:r>
              <a:rPr lang="en-US" baseline="0" dirty="0" smtClean="0">
                <a:latin typeface="Times" charset="0"/>
                <a:ea typeface="ＭＳ Ｐゴシック" charset="0"/>
                <a:cs typeface="ＭＳ Ｐゴシック" charset="0"/>
              </a:rPr>
              <a:t> the PBG</a:t>
            </a:r>
            <a:r>
              <a:rPr lang="is-IS" baseline="0" dirty="0" smtClean="0">
                <a:latin typeface="Times" charset="0"/>
                <a:ea typeface="ＭＳ Ｐゴシック" charset="0"/>
                <a:cs typeface="ＭＳ Ｐゴシック" charset="0"/>
              </a:rPr>
              <a:t>… these are lattice.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871" indent="-285719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2879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030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182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333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485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8637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5788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88BCE5C-6F65-794E-820F-852CBD6079FF}" type="slidenum">
              <a:rPr lang="en-US" sz="1200" b="0">
                <a:latin typeface="Arial" charset="0"/>
              </a:rPr>
              <a:pPr/>
              <a:t>30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E6700-5144-5847-B8BD-0BFD87CF787F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1867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E6700-5144-5847-B8BD-0BFD87CF787F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0234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E6700-5144-5847-B8BD-0BFD87CF787F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670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871" indent="-285719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2879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030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182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333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485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8637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5788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769E0B3-3866-D143-92DE-69AFCAA88B8F}" type="slidenum">
              <a:rPr lang="en-US" sz="1200" b="0">
                <a:latin typeface="Arial" charset="0"/>
              </a:rPr>
              <a:pPr/>
              <a:t>3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Scientifically</a:t>
            </a:r>
            <a:r>
              <a:rPr lang="en-US" baseline="0" dirty="0" smtClean="0"/>
              <a:t> higher frequency more attractive. </a:t>
            </a:r>
          </a:p>
          <a:p>
            <a:r>
              <a:rPr lang="en-US" baseline="0" dirty="0" smtClean="0"/>
              <a:t>We do have an option to go lower. Straightforward for us. Haven’t </a:t>
            </a:r>
            <a:r>
              <a:rPr lang="en-US" baseline="0" dirty="0" err="1" smtClean="0"/>
              <a:t>costed</a:t>
            </a:r>
            <a:r>
              <a:rPr lang="en-US" baseline="0" dirty="0" smtClean="0"/>
              <a:t> it.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E6700-5144-5847-B8BD-0BFD87CF787F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4573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9pPr>
          </a:lstStyle>
          <a:p>
            <a:fld id="{63F57918-889A-4093-9E8A-1A4CEDBCA76A}" type="slidenum">
              <a:rPr lang="en-US" altLang="en-US" sz="1200"/>
              <a:pPr/>
              <a:t>40</a:t>
            </a:fld>
            <a:endParaRPr lang="en-US" altLang="en-US" sz="1200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0"/>
              </a:rPr>
              <a:t>Update with recent ones</a:t>
            </a:r>
            <a:endParaRPr lang="en-US" dirty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1F75E2-9AC9-2C4C-A492-551FBC7A56AB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04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871" indent="-285719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2879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030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182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333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485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8637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5788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89AB07E-5060-9B41-9520-F8B9D7E26B6A}" type="slidenum">
              <a:rPr lang="en-US" sz="1200" b="0">
                <a:latin typeface="Arial" charset="0"/>
              </a:rPr>
              <a:pPr/>
              <a:t>5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10425" algn="l"/>
                <a:tab pos="1420851" algn="l"/>
                <a:tab pos="2131277" algn="l"/>
                <a:tab pos="284170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 marL="37225684" indent="-36776994">
              <a:tabLst>
                <a:tab pos="710425" algn="l"/>
                <a:tab pos="1420851" algn="l"/>
                <a:tab pos="2131277" algn="l"/>
                <a:tab pos="284170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710425" algn="l"/>
                <a:tab pos="1420851" algn="l"/>
                <a:tab pos="2131277" algn="l"/>
                <a:tab pos="284170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710425" algn="l"/>
                <a:tab pos="1420851" algn="l"/>
                <a:tab pos="2131277" algn="l"/>
                <a:tab pos="284170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710425" algn="l"/>
                <a:tab pos="1420851" algn="l"/>
                <a:tab pos="2131277" algn="l"/>
                <a:tab pos="284170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448690" eaLnBrk="0" fontAlgn="base" hangingPunct="0">
              <a:spcBef>
                <a:spcPct val="0"/>
              </a:spcBef>
              <a:spcAft>
                <a:spcPct val="0"/>
              </a:spcAft>
              <a:tabLst>
                <a:tab pos="710425" algn="l"/>
                <a:tab pos="1420851" algn="l"/>
                <a:tab pos="2131277" algn="l"/>
                <a:tab pos="284170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897380" eaLnBrk="0" fontAlgn="base" hangingPunct="0">
              <a:spcBef>
                <a:spcPct val="0"/>
              </a:spcBef>
              <a:spcAft>
                <a:spcPct val="0"/>
              </a:spcAft>
              <a:tabLst>
                <a:tab pos="710425" algn="l"/>
                <a:tab pos="1420851" algn="l"/>
                <a:tab pos="2131277" algn="l"/>
                <a:tab pos="284170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1346070" eaLnBrk="0" fontAlgn="base" hangingPunct="0">
              <a:spcBef>
                <a:spcPct val="0"/>
              </a:spcBef>
              <a:spcAft>
                <a:spcPct val="0"/>
              </a:spcAft>
              <a:tabLst>
                <a:tab pos="710425" algn="l"/>
                <a:tab pos="1420851" algn="l"/>
                <a:tab pos="2131277" algn="l"/>
                <a:tab pos="284170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1794760" eaLnBrk="0" fontAlgn="base" hangingPunct="0">
              <a:spcBef>
                <a:spcPct val="0"/>
              </a:spcBef>
              <a:spcAft>
                <a:spcPct val="0"/>
              </a:spcAft>
              <a:tabLst>
                <a:tab pos="710425" algn="l"/>
                <a:tab pos="1420851" algn="l"/>
                <a:tab pos="2131277" algn="l"/>
                <a:tab pos="284170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fld id="{47806D8D-953E-A340-A46C-55870A796F77}" type="slidenum">
              <a:rPr lang="en-US" sz="1200">
                <a:solidFill>
                  <a:srgbClr val="000000"/>
                </a:solidFill>
                <a:cs typeface="Arial Unicode MS" charset="0"/>
              </a:rPr>
              <a:pPr/>
              <a:t>8</a:t>
            </a:fld>
            <a:endParaRPr lang="en-US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1155686" y="685606"/>
            <a:ext cx="4548182" cy="34295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738" tIns="44869" rIns="89738" bIns="44869" anchor="ctr"/>
          <a:lstStyle>
            <a:lvl1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endParaRPr lang="en-US" sz="1800"/>
          </a:p>
        </p:txBody>
      </p:sp>
      <p:sp>
        <p:nvSpPr>
          <p:cNvPr id="55300" name="Text Box 2"/>
          <p:cNvSpPr>
            <a:spLocks noGrp="1" noChangeArrowheads="1"/>
          </p:cNvSpPr>
          <p:nvPr>
            <p:ph type="body"/>
          </p:nvPr>
        </p:nvSpPr>
        <p:spPr>
          <a:xfrm>
            <a:off x="914919" y="4344768"/>
            <a:ext cx="5025057" cy="42026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E6700-5144-5847-B8BD-0BFD87CF787F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312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10425" algn="l"/>
                <a:tab pos="1420851" algn="l"/>
                <a:tab pos="2131277" algn="l"/>
                <a:tab pos="284170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 marL="37225684" indent="-36776994">
              <a:tabLst>
                <a:tab pos="710425" algn="l"/>
                <a:tab pos="1420851" algn="l"/>
                <a:tab pos="2131277" algn="l"/>
                <a:tab pos="284170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710425" algn="l"/>
                <a:tab pos="1420851" algn="l"/>
                <a:tab pos="2131277" algn="l"/>
                <a:tab pos="284170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710425" algn="l"/>
                <a:tab pos="1420851" algn="l"/>
                <a:tab pos="2131277" algn="l"/>
                <a:tab pos="284170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710425" algn="l"/>
                <a:tab pos="1420851" algn="l"/>
                <a:tab pos="2131277" algn="l"/>
                <a:tab pos="284170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448690" eaLnBrk="0" fontAlgn="base" hangingPunct="0">
              <a:spcBef>
                <a:spcPct val="0"/>
              </a:spcBef>
              <a:spcAft>
                <a:spcPct val="0"/>
              </a:spcAft>
              <a:tabLst>
                <a:tab pos="710425" algn="l"/>
                <a:tab pos="1420851" algn="l"/>
                <a:tab pos="2131277" algn="l"/>
                <a:tab pos="284170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897380" eaLnBrk="0" fontAlgn="base" hangingPunct="0">
              <a:spcBef>
                <a:spcPct val="0"/>
              </a:spcBef>
              <a:spcAft>
                <a:spcPct val="0"/>
              </a:spcAft>
              <a:tabLst>
                <a:tab pos="710425" algn="l"/>
                <a:tab pos="1420851" algn="l"/>
                <a:tab pos="2131277" algn="l"/>
                <a:tab pos="284170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1346070" eaLnBrk="0" fontAlgn="base" hangingPunct="0">
              <a:spcBef>
                <a:spcPct val="0"/>
              </a:spcBef>
              <a:spcAft>
                <a:spcPct val="0"/>
              </a:spcAft>
              <a:tabLst>
                <a:tab pos="710425" algn="l"/>
                <a:tab pos="1420851" algn="l"/>
                <a:tab pos="2131277" algn="l"/>
                <a:tab pos="284170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1794760" eaLnBrk="0" fontAlgn="base" hangingPunct="0">
              <a:spcBef>
                <a:spcPct val="0"/>
              </a:spcBef>
              <a:spcAft>
                <a:spcPct val="0"/>
              </a:spcAft>
              <a:tabLst>
                <a:tab pos="710425" algn="l"/>
                <a:tab pos="1420851" algn="l"/>
                <a:tab pos="2131277" algn="l"/>
                <a:tab pos="2841703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fld id="{78B5B8B6-FD19-9148-8D65-44C78690C749}" type="slidenum">
              <a:rPr lang="en-US" sz="1200">
                <a:solidFill>
                  <a:srgbClr val="000000"/>
                </a:solidFill>
                <a:cs typeface="Arial Unicode MS" charset="0"/>
              </a:rPr>
              <a:pPr/>
              <a:t>10</a:t>
            </a:fld>
            <a:endParaRPr lang="en-US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3886459" y="8687972"/>
            <a:ext cx="2973095" cy="45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505" tIns="45576" rIns="91505" bIns="45576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r"/>
            <a:fld id="{33ADD5AF-1E3A-CE40-BD47-ADE1FB11FD61}" type="slidenum">
              <a:rPr lang="en-US" sz="1200" b="1">
                <a:solidFill>
                  <a:srgbClr val="000000"/>
                </a:solidFill>
              </a:rPr>
              <a:pPr algn="r"/>
              <a:t>10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79876" name="Text Box 2"/>
          <p:cNvSpPr txBox="1">
            <a:spLocks noChangeArrowheads="1"/>
          </p:cNvSpPr>
          <p:nvPr/>
        </p:nvSpPr>
        <p:spPr bwMode="auto">
          <a:xfrm>
            <a:off x="1155686" y="685606"/>
            <a:ext cx="4548182" cy="34295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738" tIns="44869" rIns="89738" bIns="44869" anchor="ctr"/>
          <a:lstStyle>
            <a:lvl1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endParaRPr lang="en-US" sz="1800"/>
          </a:p>
        </p:txBody>
      </p:sp>
      <p:sp>
        <p:nvSpPr>
          <p:cNvPr id="79877" name="Text Box 3"/>
          <p:cNvSpPr>
            <a:spLocks noGrp="1" noChangeArrowheads="1"/>
          </p:cNvSpPr>
          <p:nvPr>
            <p:ph type="body"/>
          </p:nvPr>
        </p:nvSpPr>
        <p:spPr>
          <a:xfrm>
            <a:off x="914919" y="4344768"/>
            <a:ext cx="5025057" cy="42026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871" indent="-285719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2879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030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182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333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485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8637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5788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058627C-6470-5A42-A3AE-F0CC367B82FA}" type="slidenum">
              <a:rPr lang="en-US" sz="1200" b="0">
                <a:latin typeface="Arial" charset="0"/>
              </a:rPr>
              <a:pPr/>
              <a:t>11</a:t>
            </a:fld>
            <a:endParaRPr lang="en-US" sz="1200" b="0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6"/>
          <a:stretch>
            <a:fillRect/>
          </a:stretch>
        </p:blipFill>
        <p:spPr bwMode="auto">
          <a:xfrm>
            <a:off x="204788" y="6307138"/>
            <a:ext cx="87566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946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6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2725" y="165100"/>
            <a:ext cx="2124075" cy="59610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" y="165100"/>
            <a:ext cx="6219825" cy="59610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23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914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263775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1125"/>
            <a:ext cx="77724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01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7661D06E-BD96-4942-8195-6A46CAE65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89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819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90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9847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68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04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8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 txBox="1">
            <a:spLocks noChangeArrowheads="1"/>
          </p:cNvSpPr>
          <p:nvPr userDrawn="1"/>
        </p:nvSpPr>
        <p:spPr bwMode="auto">
          <a:xfrm>
            <a:off x="0" y="6591300"/>
            <a:ext cx="25098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altLang="en-US" dirty="0" smtClean="0"/>
              <a:t>FNAL PAC meeting  10 Nov 2016     </a:t>
            </a:r>
            <a:fld id="{602799A6-9B5E-4949-9BBA-602A7914AC4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507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10"/>
          <p:cNvSpPr txBox="1">
            <a:spLocks noChangeArrowheads="1"/>
          </p:cNvSpPr>
          <p:nvPr userDrawn="1"/>
        </p:nvSpPr>
        <p:spPr bwMode="auto">
          <a:xfrm>
            <a:off x="0" y="6591300"/>
            <a:ext cx="25098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altLang="en-US" dirty="0" smtClean="0"/>
              <a:t>FNAL PAC meeting  10 Nov 2016     </a:t>
            </a:r>
            <a:fld id="{602799A6-9B5E-4949-9BBA-602A7914AC4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954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191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67"/>
          <a:stretch>
            <a:fillRect/>
          </a:stretch>
        </p:blipFill>
        <p:spPr bwMode="auto">
          <a:xfrm>
            <a:off x="204788" y="630238"/>
            <a:ext cx="86836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165100"/>
            <a:ext cx="653222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6" name="Picture 5"/>
          <p:cNvPicPr/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2729" y="165100"/>
            <a:ext cx="2296493" cy="7072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10"/>
          <p:cNvSpPr txBox="1">
            <a:spLocks noChangeArrowheads="1"/>
          </p:cNvSpPr>
          <p:nvPr userDrawn="1"/>
        </p:nvSpPr>
        <p:spPr bwMode="auto">
          <a:xfrm>
            <a:off x="0" y="6591300"/>
            <a:ext cx="25098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r>
              <a:rPr lang="en-US" altLang="en-US" dirty="0" smtClean="0"/>
              <a:t>FNAL PAC meeting  10 Nov 2016     </a:t>
            </a:r>
            <a:fld id="{602799A6-9B5E-4949-9BBA-602A7914AC4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76" r:id="rId1"/>
    <p:sldLayoutId id="2147486477" r:id="rId2"/>
    <p:sldLayoutId id="2147486478" r:id="rId3"/>
    <p:sldLayoutId id="2147486479" r:id="rId4"/>
    <p:sldLayoutId id="2147486480" r:id="rId5"/>
    <p:sldLayoutId id="2147486481" r:id="rId6"/>
    <p:sldLayoutId id="2147486482" r:id="rId7"/>
    <p:sldLayoutId id="2147486483" r:id="rId8"/>
    <p:sldLayoutId id="2147486484" r:id="rId9"/>
    <p:sldLayoutId id="2147486485" r:id="rId10"/>
    <p:sldLayoutId id="2147486486" r:id="rId11"/>
    <p:sldLayoutId id="2147486487" r:id="rId12"/>
    <p:sldLayoutId id="2147486488" r:id="rId13"/>
    <p:sldLayoutId id="2147486489" r:id="rId14"/>
    <p:sldLayoutId id="2147486490" r:id="rId15"/>
    <p:sldLayoutId id="2147486492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png"/><Relationship Id="rId8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gif"/><Relationship Id="rId8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jp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4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6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jpg"/><Relationship Id="rId14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gif"/><Relationship Id="rId10" Type="http://schemas.openxmlformats.org/officeDocument/2006/relationships/image" Target="../media/image19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8746"/>
            <a:ext cx="4396477" cy="66083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02" name="Rectangle 2"/>
          <p:cNvSpPr>
            <a:spLocks noChangeArrowheads="1"/>
          </p:cNvSpPr>
          <p:nvPr/>
        </p:nvSpPr>
        <p:spPr bwMode="auto">
          <a:xfrm>
            <a:off x="4786417" y="1415330"/>
            <a:ext cx="4294084" cy="3436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="1" dirty="0" err="1" smtClean="0">
                <a:solidFill>
                  <a:srgbClr val="660066"/>
                </a:solidFill>
                <a:latin typeface="arial" charset="0"/>
              </a:rPr>
              <a:t>Fermilab</a:t>
            </a:r>
            <a:r>
              <a:rPr lang="en-US" altLang="en-US" b="1" dirty="0" smtClean="0">
                <a:solidFill>
                  <a:srgbClr val="660066"/>
                </a:solidFill>
                <a:latin typeface="arial" charset="0"/>
              </a:rPr>
              <a:t> Physics Advisory Committee</a:t>
            </a:r>
            <a:r>
              <a:rPr lang="en-US" altLang="en-US" b="1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altLang="en-US" b="1" dirty="0" smtClean="0">
                <a:solidFill>
                  <a:srgbClr val="660066"/>
                </a:solidFill>
                <a:latin typeface="arial" charset="0"/>
              </a:rPr>
              <a:t>Meeting</a:t>
            </a:r>
          </a:p>
          <a:p>
            <a:pPr eaLnBrk="1" hangingPunct="1"/>
            <a:endParaRPr lang="en-US" altLang="en-US" b="1" dirty="0" smtClean="0">
              <a:solidFill>
                <a:srgbClr val="660066"/>
              </a:solidFill>
              <a:latin typeface="arial" charset="0"/>
            </a:endParaRPr>
          </a:p>
          <a:p>
            <a:pPr eaLnBrk="1" hangingPunct="1"/>
            <a:r>
              <a:rPr lang="en-US" altLang="en-US" b="1" dirty="0" smtClean="0">
                <a:solidFill>
                  <a:srgbClr val="660066"/>
                </a:solidFill>
                <a:latin typeface="arial" charset="0"/>
              </a:rPr>
              <a:t>Nov 10</a:t>
            </a:r>
            <a:r>
              <a:rPr lang="en-US" altLang="en-US" b="1" baseline="30000" dirty="0" smtClean="0">
                <a:solidFill>
                  <a:srgbClr val="660066"/>
                </a:solidFill>
                <a:latin typeface="arial" charset="0"/>
              </a:rPr>
              <a:t>th</a:t>
            </a:r>
            <a:r>
              <a:rPr lang="en-US" altLang="en-US" b="1" dirty="0" smtClean="0">
                <a:solidFill>
                  <a:srgbClr val="660066"/>
                </a:solidFill>
                <a:latin typeface="arial" charset="0"/>
              </a:rPr>
              <a:t>, 2016</a:t>
            </a:r>
            <a:endParaRPr lang="en-US" altLang="en-US" b="1" dirty="0">
              <a:solidFill>
                <a:srgbClr val="660066"/>
              </a:solidFill>
              <a:latin typeface="arial" charset="0"/>
            </a:endParaRPr>
          </a:p>
          <a:p>
            <a:pPr eaLnBrk="1" hangingPunct="1"/>
            <a:endParaRPr lang="en-US" altLang="en-US" b="1" dirty="0">
              <a:latin typeface="arial" charset="0"/>
            </a:endParaRPr>
          </a:p>
          <a:p>
            <a:pPr eaLnBrk="1" hangingPunct="1"/>
            <a:r>
              <a:rPr lang="en-US" altLang="en-US" sz="2800" b="1" dirty="0" smtClean="0">
                <a:latin typeface="arial" charset="0"/>
              </a:rPr>
              <a:t>ADMX Status &amp; Plans</a:t>
            </a:r>
            <a:endParaRPr lang="en-US" altLang="en-US" sz="2800" b="1" dirty="0">
              <a:latin typeface="arial" charset="0"/>
            </a:endParaRPr>
          </a:p>
          <a:p>
            <a:pPr eaLnBrk="1" hangingPunct="1"/>
            <a:endParaRPr lang="en-US" altLang="en-US" b="1" dirty="0">
              <a:latin typeface="arial" charset="0"/>
            </a:endParaRPr>
          </a:p>
          <a:p>
            <a:pPr eaLnBrk="1" hangingPunct="1"/>
            <a:r>
              <a:rPr lang="en-US" altLang="en-US" b="1" i="1" dirty="0" smtClean="0">
                <a:solidFill>
                  <a:srgbClr val="FF1512"/>
                </a:solidFill>
                <a:latin typeface="arial" charset="0"/>
              </a:rPr>
              <a:t>Gianpaolo Carosi</a:t>
            </a:r>
          </a:p>
          <a:p>
            <a:pPr eaLnBrk="1" hangingPunct="1"/>
            <a:r>
              <a:rPr lang="en-US" altLang="en-US" b="1" i="1" dirty="0" smtClean="0">
                <a:solidFill>
                  <a:srgbClr val="FF1512"/>
                </a:solidFill>
                <a:latin typeface="arial" charset="0"/>
              </a:rPr>
              <a:t>ADMX co-spokesperson</a:t>
            </a:r>
          </a:p>
          <a:p>
            <a:pPr eaLnBrk="1" hangingPunct="1"/>
            <a:r>
              <a:rPr lang="en-US" altLang="en-US" b="1" i="1" dirty="0" smtClean="0">
                <a:solidFill>
                  <a:srgbClr val="FF1512"/>
                </a:solidFill>
                <a:latin typeface="arial" charset="0"/>
              </a:rPr>
              <a:t>LLNL</a:t>
            </a:r>
            <a:endParaRPr lang="en-US" altLang="en-US" b="1" i="1" dirty="0">
              <a:solidFill>
                <a:srgbClr val="FF1512"/>
              </a:solidFill>
              <a:latin typeface="arial" charset="0"/>
            </a:endParaRPr>
          </a:p>
        </p:txBody>
      </p:sp>
      <p:sp>
        <p:nvSpPr>
          <p:cNvPr id="179203" name="Rectangle 3"/>
          <p:cNvSpPr>
            <a:spLocks noChangeArrowheads="1"/>
          </p:cNvSpPr>
          <p:nvPr/>
        </p:nvSpPr>
        <p:spPr bwMode="auto">
          <a:xfrm>
            <a:off x="1887538" y="293211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400" b="1">
              <a:ea typeface="ＭＳ Ｐゴシック" charset="0"/>
            </a:endParaRPr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2047875" y="309245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400" b="1"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92" y="1033669"/>
            <a:ext cx="7964084" cy="557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0500" y="371060"/>
            <a:ext cx="6532229" cy="47983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</a:defRPr>
            </a:lvl9pPr>
          </a:lstStyle>
          <a:p>
            <a:r>
              <a:rPr lang="en-US" kern="0" dirty="0" smtClean="0">
                <a:latin typeface="Arial"/>
                <a:ea typeface="ＭＳ Ｐゴシック" charset="0"/>
                <a:cs typeface="Arial"/>
              </a:rPr>
              <a:t>Sample data and flagged candidates</a:t>
            </a:r>
            <a:endParaRPr lang="en-US" kern="0" dirty="0"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0582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6159500" y="135890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/>
          </a:p>
        </p:txBody>
      </p:sp>
      <p:grpSp>
        <p:nvGrpSpPr>
          <p:cNvPr id="14339" name="Group 4"/>
          <p:cNvGrpSpPr>
            <a:grpSpLocks/>
          </p:cNvGrpSpPr>
          <p:nvPr/>
        </p:nvGrpSpPr>
        <p:grpSpPr bwMode="auto">
          <a:xfrm>
            <a:off x="276225" y="1133475"/>
            <a:ext cx="4560888" cy="4048125"/>
            <a:chOff x="174" y="714"/>
            <a:chExt cx="2873" cy="2550"/>
          </a:xfrm>
        </p:grpSpPr>
        <p:sp>
          <p:nvSpPr>
            <p:cNvPr id="14356" name="Text Box 5"/>
            <p:cNvSpPr txBox="1">
              <a:spLocks noChangeArrowheads="1"/>
            </p:cNvSpPr>
            <p:nvPr/>
          </p:nvSpPr>
          <p:spPr bwMode="auto">
            <a:xfrm>
              <a:off x="174" y="1607"/>
              <a:ext cx="109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/>
                <a:t>* </a:t>
              </a:r>
              <a:r>
                <a:rPr lang="en-US" sz="2000" i="1"/>
                <a:t>Dicke, 1946</a:t>
              </a:r>
              <a:endParaRPr lang="en-US" sz="2000"/>
            </a:p>
          </p:txBody>
        </p:sp>
        <p:grpSp>
          <p:nvGrpSpPr>
            <p:cNvPr id="14357" name="Group 6"/>
            <p:cNvGrpSpPr>
              <a:grpSpLocks/>
            </p:cNvGrpSpPr>
            <p:nvPr/>
          </p:nvGrpSpPr>
          <p:grpSpPr bwMode="auto">
            <a:xfrm>
              <a:off x="407" y="714"/>
              <a:ext cx="2640" cy="2550"/>
              <a:chOff x="407" y="714"/>
              <a:chExt cx="2640" cy="2550"/>
            </a:xfrm>
          </p:grpSpPr>
          <p:pic>
            <p:nvPicPr>
              <p:cNvPr id="14358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1" y="1685"/>
                <a:ext cx="1706" cy="157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59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" y="714"/>
                <a:ext cx="2558" cy="85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683000" y="1206501"/>
            <a:ext cx="5238750" cy="830263"/>
            <a:chOff x="2320" y="760"/>
            <a:chExt cx="3300" cy="523"/>
          </a:xfrm>
        </p:grpSpPr>
        <p:sp>
          <p:nvSpPr>
            <p:cNvPr id="14353" name="AutoShape 10"/>
            <p:cNvSpPr>
              <a:spLocks noChangeArrowheads="1"/>
            </p:cNvSpPr>
            <p:nvPr/>
          </p:nvSpPr>
          <p:spPr bwMode="auto">
            <a:xfrm>
              <a:off x="2872" y="880"/>
              <a:ext cx="791" cy="274"/>
            </a:xfrm>
            <a:prstGeom prst="rightArrow">
              <a:avLst>
                <a:gd name="adj1" fmla="val 50000"/>
                <a:gd name="adj2" fmla="val 72172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4" name="Oval 11"/>
            <p:cNvSpPr>
              <a:spLocks noChangeArrowheads="1"/>
            </p:cNvSpPr>
            <p:nvPr/>
          </p:nvSpPr>
          <p:spPr bwMode="auto">
            <a:xfrm>
              <a:off x="2320" y="808"/>
              <a:ext cx="424" cy="384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5" name="Text Box 12"/>
            <p:cNvSpPr txBox="1">
              <a:spLocks noChangeArrowheads="1"/>
            </p:cNvSpPr>
            <p:nvPr/>
          </p:nvSpPr>
          <p:spPr bwMode="auto">
            <a:xfrm>
              <a:off x="3672" y="760"/>
              <a:ext cx="1948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chemeClr val="folHlin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But integration time </a:t>
              </a:r>
              <a:r>
                <a:rPr lang="en-US" sz="2400" dirty="0" smtClean="0">
                  <a:solidFill>
                    <a:schemeClr val="folHlin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 </a:t>
              </a:r>
              <a:r>
                <a:rPr lang="en-US" sz="2400" dirty="0">
                  <a:solidFill>
                    <a:schemeClr val="folHlin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sec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095500" y="1803400"/>
            <a:ext cx="7048501" cy="3287713"/>
            <a:chOff x="1320" y="1136"/>
            <a:chExt cx="4440" cy="2071"/>
          </a:xfrm>
        </p:grpSpPr>
        <p:sp>
          <p:nvSpPr>
            <p:cNvPr id="14350" name="Oval 14"/>
            <p:cNvSpPr>
              <a:spLocks noChangeArrowheads="1"/>
            </p:cNvSpPr>
            <p:nvPr/>
          </p:nvSpPr>
          <p:spPr bwMode="auto">
            <a:xfrm>
              <a:off x="1320" y="1136"/>
              <a:ext cx="440" cy="400"/>
            </a:xfrm>
            <a:prstGeom prst="ellipse">
              <a:avLst/>
            </a:prstGeom>
            <a:noFill/>
            <a:ln w="38100">
              <a:solidFill>
                <a:srgbClr val="3017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1" name="AutoShape 15"/>
            <p:cNvSpPr>
              <a:spLocks noChangeArrowheads="1"/>
            </p:cNvSpPr>
            <p:nvPr/>
          </p:nvSpPr>
          <p:spPr bwMode="auto">
            <a:xfrm rot="1586405">
              <a:off x="1746" y="1466"/>
              <a:ext cx="540" cy="235"/>
            </a:xfrm>
            <a:prstGeom prst="rightArrow">
              <a:avLst>
                <a:gd name="adj1" fmla="val 50000"/>
                <a:gd name="adj2" fmla="val 57447"/>
              </a:avLst>
            </a:prstGeom>
            <a:solidFill>
              <a:srgbClr val="3017E3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/>
            </a:p>
          </p:txBody>
        </p:sp>
        <p:sp>
          <p:nvSpPr>
            <p:cNvPr id="14352" name="Text Box 16"/>
            <p:cNvSpPr txBox="1">
              <a:spLocks noChangeArrowheads="1"/>
            </p:cNvSpPr>
            <p:nvPr/>
          </p:nvSpPr>
          <p:spPr bwMode="auto">
            <a:xfrm>
              <a:off x="3072" y="1637"/>
              <a:ext cx="2688" cy="1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ADMX initially used pumped </a:t>
              </a:r>
              <a:r>
                <a:rPr lang="en-US" sz="2400" baseline="300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for T = 1.5 K </a:t>
              </a:r>
              <a:endPara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3200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T + </a:t>
              </a:r>
              <a:r>
                <a:rPr lang="en-US" sz="2400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2800" baseline="-25000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Amp</a:t>
              </a:r>
              <a:r>
                <a:rPr lang="en-US" sz="2800" baseline="-250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 1.5 + 1.5 K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But  </a:t>
              </a:r>
              <a:r>
                <a:rPr lang="en-US" sz="2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3200" baseline="-250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Quant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~ 30 </a:t>
              </a:r>
              <a:r>
                <a:rPr lang="en-US" sz="2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mK</a:t>
              </a:r>
              <a:endPara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Invested in lower T!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342" name="Picture 24" descr="Simple_AMD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889" y="2912533"/>
            <a:ext cx="2636728" cy="225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381000" y="1219200"/>
            <a:ext cx="8524875" cy="5118973"/>
            <a:chOff x="240" y="776"/>
            <a:chExt cx="5362" cy="3217"/>
          </a:xfrm>
        </p:grpSpPr>
        <p:sp>
          <p:nvSpPr>
            <p:cNvPr id="14344" name="Text Box 18"/>
            <p:cNvSpPr txBox="1">
              <a:spLocks noChangeArrowheads="1"/>
            </p:cNvSpPr>
            <p:nvPr/>
          </p:nvSpPr>
          <p:spPr bwMode="auto">
            <a:xfrm>
              <a:off x="240" y="3295"/>
              <a:ext cx="3412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8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sig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~  ( 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800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Q</a:t>
              </a:r>
              <a:r>
                <a:rPr lang="en-US" sz="28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cav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)(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sz="2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28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sz="2800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)  </a:t>
              </a:r>
            </a:p>
          </p:txBody>
        </p:sp>
        <p:sp>
          <p:nvSpPr>
            <p:cNvPr id="14345" name="Rectangle 19"/>
            <p:cNvSpPr>
              <a:spLocks noChangeArrowheads="1"/>
            </p:cNvSpPr>
            <p:nvPr/>
          </p:nvSpPr>
          <p:spPr bwMode="auto">
            <a:xfrm>
              <a:off x="736" y="3665"/>
              <a:ext cx="2744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~  10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Watts for ADMX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46" name="AutoShape 20"/>
            <p:cNvSpPr>
              <a:spLocks noChangeArrowheads="1"/>
            </p:cNvSpPr>
            <p:nvPr/>
          </p:nvSpPr>
          <p:spPr bwMode="auto">
            <a:xfrm rot="16760233">
              <a:off x="1275" y="3006"/>
              <a:ext cx="416" cy="242"/>
            </a:xfrm>
            <a:prstGeom prst="rightArrow">
              <a:avLst>
                <a:gd name="adj1" fmla="val 50000"/>
                <a:gd name="adj2" fmla="val 48760"/>
              </a:avLst>
            </a:prstGeom>
            <a:solidFill>
              <a:srgbClr val="FF1512"/>
            </a:solidFill>
            <a:ln w="9525">
              <a:solidFill>
                <a:srgbClr val="FF151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Oval 21"/>
            <p:cNvSpPr>
              <a:spLocks noChangeArrowheads="1"/>
            </p:cNvSpPr>
            <p:nvPr/>
          </p:nvSpPr>
          <p:spPr bwMode="auto">
            <a:xfrm>
              <a:off x="1048" y="3293"/>
              <a:ext cx="528" cy="360"/>
            </a:xfrm>
            <a:prstGeom prst="ellipse">
              <a:avLst/>
            </a:prstGeom>
            <a:noFill/>
            <a:ln w="38100">
              <a:solidFill>
                <a:srgbClr val="FF15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Text Box 22"/>
            <p:cNvSpPr txBox="1">
              <a:spLocks noChangeArrowheads="1"/>
            </p:cNvSpPr>
            <p:nvPr/>
          </p:nvSpPr>
          <p:spPr bwMode="auto">
            <a:xfrm>
              <a:off x="3798" y="3438"/>
              <a:ext cx="1804" cy="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i="1" dirty="0">
                  <a:solidFill>
                    <a:srgbClr val="FF1512"/>
                  </a:solidFill>
                </a:rPr>
                <a:t>But magnet size, strength B</a:t>
              </a:r>
              <a:r>
                <a:rPr lang="en-US" sz="2800" i="1" baseline="30000" dirty="0">
                  <a:solidFill>
                    <a:srgbClr val="FF1512"/>
                  </a:solidFill>
                </a:rPr>
                <a:t>2</a:t>
              </a:r>
              <a:r>
                <a:rPr lang="en-US" sz="2400" i="1" dirty="0">
                  <a:solidFill>
                    <a:srgbClr val="FF1512"/>
                  </a:solidFill>
                </a:rPr>
                <a:t>V</a:t>
              </a:r>
              <a:r>
                <a:rPr lang="en-US" sz="2800" i="1" dirty="0">
                  <a:solidFill>
                    <a:srgbClr val="FF1512"/>
                  </a:solidFill>
                </a:rPr>
                <a:t> ~ $</a:t>
              </a:r>
            </a:p>
          </p:txBody>
        </p:sp>
        <p:sp>
          <p:nvSpPr>
            <p:cNvPr id="14349" name="Oval 23"/>
            <p:cNvSpPr>
              <a:spLocks noChangeArrowheads="1"/>
            </p:cNvSpPr>
            <p:nvPr/>
          </p:nvSpPr>
          <p:spPr bwMode="auto">
            <a:xfrm>
              <a:off x="1104" y="776"/>
              <a:ext cx="656" cy="38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94490" y="265044"/>
            <a:ext cx="8387918" cy="550333"/>
          </a:xfrm>
        </p:spPr>
        <p:txBody>
          <a:bodyPr>
            <a:noAutofit/>
          </a:bodyPr>
          <a:lstStyle/>
          <a:p>
            <a:pPr defTabSz="912813" eaLnBrk="1" hangingPunct="1"/>
            <a:r>
              <a:rPr lang="en-US" altLang="en-US" dirty="0" smtClean="0">
                <a:latin typeface="Arial"/>
              </a:rPr>
              <a:t>Radiometer equation dictates search strategy</a:t>
            </a:r>
          </a:p>
        </p:txBody>
      </p:sp>
    </p:spTree>
    <p:extLst>
      <p:ext uri="{BB962C8B-B14F-4D97-AF65-F5344CB8AC3E}">
        <p14:creationId xmlns:p14="http://schemas.microsoft.com/office/powerpoint/2010/main" val="2917346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99696" presetClass="entr" presetSubtype="10858995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3919894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3919128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7521" y="304799"/>
            <a:ext cx="8910461" cy="550333"/>
          </a:xfrm>
        </p:spPr>
        <p:txBody>
          <a:bodyPr>
            <a:noAutofit/>
          </a:bodyPr>
          <a:lstStyle/>
          <a:p>
            <a:pPr defTabSz="912813" eaLnBrk="1" hangingPunct="1"/>
            <a:r>
              <a:rPr lang="en-US" altLang="en-US" dirty="0" smtClean="0">
                <a:latin typeface="Arial"/>
              </a:rPr>
              <a:t>Scan rate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0" y="942342"/>
            <a:ext cx="9144000" cy="542035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defTabSz="912813" eaLnBrk="1" hangingPunct="1">
              <a:lnSpc>
                <a:spcPct val="90000"/>
              </a:lnSpc>
            </a:pP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Rate determined from SNR </a:t>
            </a:r>
          </a:p>
          <a:p>
            <a:pPr defTabSz="912813" eaLnBrk="1" hangingPunct="1">
              <a:lnSpc>
                <a:spcPct val="90000"/>
              </a:lnSpc>
              <a:buFontTx/>
              <a:buNone/>
            </a:pP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defTabSz="912813" eaLnBrk="1" hangingPunct="1">
              <a:lnSpc>
                <a:spcPct val="90000"/>
              </a:lnSpc>
            </a:pPr>
            <a:endParaRPr lang="en-US" alt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9062" indent="0" defTabSz="912813" eaLnBrk="1" hangingPunct="1">
              <a:lnSpc>
                <a:spcPct val="90000"/>
              </a:lnSpc>
              <a:buNone/>
            </a:pPr>
            <a:endParaRPr lang="en-US" alt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9062" indent="0" defTabSz="912813" eaLnBrk="1" hangingPunct="1">
              <a:lnSpc>
                <a:spcPct val="90000"/>
              </a:lnSpc>
              <a:buNone/>
            </a:pP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9062" indent="0" defTabSz="912813" eaLnBrk="1" hangingPunct="1">
              <a:lnSpc>
                <a:spcPct val="90000"/>
              </a:lnSpc>
              <a:buNone/>
            </a:pPr>
            <a:endParaRPr lang="en-US" alt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9062" indent="0" defTabSz="912813" eaLnBrk="1" hangingPunct="1">
              <a:lnSpc>
                <a:spcPct val="90000"/>
              </a:lnSpc>
              <a:buNone/>
            </a:pPr>
            <a:endParaRPr lang="en-US" alt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9062" indent="0" defTabSz="912813" eaLnBrk="1" hangingPunct="1">
              <a:lnSpc>
                <a:spcPct val="90000"/>
              </a:lnSpc>
              <a:buNone/>
            </a:pPr>
            <a:endParaRPr lang="en-US" alt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813" eaLnBrk="1" hangingPunct="1">
              <a:lnSpc>
                <a:spcPct val="90000"/>
              </a:lnSpc>
            </a:pPr>
            <a:r>
              <a:rPr lang="en-US" alt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SNR</a:t>
            </a: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is the Signal-to-Noise for detection (usually set to 5) </a:t>
            </a:r>
          </a:p>
          <a:p>
            <a:pPr defTabSz="912813" eaLnBrk="1" hangingPunct="1">
              <a:lnSpc>
                <a:spcPct val="90000"/>
              </a:lnSpc>
            </a:pPr>
            <a:r>
              <a:rPr lang="en-US" alt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is the frequency being searched (where 1 GHz ~ m</a:t>
            </a:r>
            <a:r>
              <a:rPr lang="en-US" altLang="en-US" sz="2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= 4.1 µeV)  </a:t>
            </a:r>
          </a:p>
          <a:p>
            <a:pPr defTabSz="912813">
              <a:lnSpc>
                <a:spcPct val="90000"/>
              </a:lnSpc>
            </a:pPr>
            <a:r>
              <a:rPr lang="en-US" alt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22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</a:t>
            </a: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is the total system temperature (T</a:t>
            </a:r>
            <a:r>
              <a:rPr lang="en-US" altLang="en-US" sz="2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sys</a:t>
            </a: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2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+ T</a:t>
            </a:r>
            <a:r>
              <a:rPr lang="en-US" altLang="en-US" sz="2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amps</a:t>
            </a: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defTabSz="912813">
              <a:lnSpc>
                <a:spcPct val="90000"/>
              </a:lnSpc>
            </a:pP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To scan at this sensitivity would take &gt; 100 years with original ADMX (T</a:t>
            </a:r>
            <a:r>
              <a:rPr lang="en-US" altLang="en-US" sz="2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sys</a:t>
            </a: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= 3 K)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8" y="1589612"/>
            <a:ext cx="8351547" cy="20082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541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136525"/>
            <a:ext cx="8704263" cy="6858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Quantum-limited 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SQUID-based amplification</a:t>
            </a:r>
          </a:p>
        </p:txBody>
      </p:sp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6447183" y="1332947"/>
            <a:ext cx="257754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4300" indent="-1143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SQUIDs have been measured with </a:t>
            </a:r>
          </a:p>
          <a:p>
            <a:pPr marL="0" indent="0" eaLnBrk="1" hangingPunct="1"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T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~ 50 mK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Near quantum-limited noise</a:t>
            </a:r>
          </a:p>
          <a:p>
            <a:pPr eaLnBrk="1" hangingPunct="1">
              <a:buFontTx/>
              <a:buChar char="•"/>
              <a:defRPr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Enabling technology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27679"/>
            <a:ext cx="6191250" cy="5014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1828800" y="2540000"/>
            <a:ext cx="1930400" cy="113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1800" dirty="0"/>
              <a:t>HFET </a:t>
            </a:r>
            <a:r>
              <a:rPr lang="en-US" sz="1800" dirty="0" smtClean="0"/>
              <a:t>amplifiers</a:t>
            </a:r>
          </a:p>
          <a:p>
            <a:r>
              <a:rPr lang="en-US" sz="1800" dirty="0" smtClean="0"/>
              <a:t>ADMX Phase 0</a:t>
            </a:r>
            <a:endParaRPr lang="en-US" sz="1800" dirty="0"/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4524375" y="5087938"/>
            <a:ext cx="61913" cy="7143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7414" name="Oval 7"/>
          <p:cNvSpPr>
            <a:spLocks noChangeArrowheads="1"/>
          </p:cNvSpPr>
          <p:nvPr/>
        </p:nvSpPr>
        <p:spPr bwMode="auto">
          <a:xfrm>
            <a:off x="4945063" y="5087938"/>
            <a:ext cx="63500" cy="7143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cxnSp>
        <p:nvCxnSpPr>
          <p:cNvPr id="17416" name="Straight Arrow Connector 2"/>
          <p:cNvCxnSpPr>
            <a:cxnSpLocks noChangeShapeType="1"/>
          </p:cNvCxnSpPr>
          <p:nvPr/>
        </p:nvCxnSpPr>
        <p:spPr bwMode="auto">
          <a:xfrm flipH="1" flipV="1">
            <a:off x="2781300" y="1866900"/>
            <a:ext cx="1657" cy="929309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7" name="TextBox 3"/>
          <p:cNvSpPr txBox="1">
            <a:spLocks noChangeArrowheads="1"/>
          </p:cNvSpPr>
          <p:nvPr/>
        </p:nvSpPr>
        <p:spPr bwMode="auto">
          <a:xfrm>
            <a:off x="2441575" y="1508125"/>
            <a:ext cx="742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&gt; 2 K</a:t>
            </a:r>
          </a:p>
        </p:txBody>
      </p:sp>
      <p:sp>
        <p:nvSpPr>
          <p:cNvPr id="17418" name="TextBox 4"/>
          <p:cNvSpPr txBox="1">
            <a:spLocks noChangeArrowheads="1"/>
          </p:cNvSpPr>
          <p:nvPr/>
        </p:nvSpPr>
        <p:spPr bwMode="auto">
          <a:xfrm>
            <a:off x="3354388" y="4048125"/>
            <a:ext cx="207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SQUID amplifiers</a:t>
            </a:r>
          </a:p>
        </p:txBody>
      </p:sp>
    </p:spTree>
    <p:extLst>
      <p:ext uri="{BB962C8B-B14F-4D97-AF65-F5344CB8AC3E}">
        <p14:creationId xmlns:p14="http://schemas.microsoft.com/office/powerpoint/2010/main" val="151145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026"/>
          <p:cNvSpPr txBox="1">
            <a:spLocks noChangeArrowheads="1"/>
          </p:cNvSpPr>
          <p:nvPr/>
        </p:nvSpPr>
        <p:spPr bwMode="auto">
          <a:xfrm>
            <a:off x="71120" y="152400"/>
            <a:ext cx="907288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b"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ADMX Experimental Apparatus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8" name="Rectangle 7"/>
          <p:cNvSpPr>
            <a:spLocks noChangeArrowheads="1"/>
          </p:cNvSpPr>
          <p:nvPr/>
        </p:nvSpPr>
        <p:spPr bwMode="auto">
          <a:xfrm>
            <a:off x="304800" y="1328738"/>
            <a:ext cx="8250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Arial Narrow" charset="0"/>
              </a:rPr>
              <a:t> </a:t>
            </a:r>
            <a:endParaRPr lang="en-US" sz="2400"/>
          </a:p>
        </p:txBody>
      </p:sp>
      <p:pic>
        <p:nvPicPr>
          <p:cNvPr id="19461" name="Picture 5" descr="Snapshot detailed de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502" r="7605" b="659"/>
          <a:stretch>
            <a:fillRect/>
          </a:stretch>
        </p:blipFill>
        <p:spPr bwMode="auto">
          <a:xfrm>
            <a:off x="3870960" y="1162050"/>
            <a:ext cx="1509078" cy="549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Coil on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7" r="14169"/>
          <a:stretch>
            <a:fillRect/>
          </a:stretch>
        </p:blipFill>
        <p:spPr bwMode="auto">
          <a:xfrm>
            <a:off x="444500" y="1041400"/>
            <a:ext cx="1133475" cy="21986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Copy of DSC002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0" r="23720"/>
          <a:stretch>
            <a:fillRect/>
          </a:stretch>
        </p:blipFill>
        <p:spPr bwMode="auto">
          <a:xfrm>
            <a:off x="1090613" y="2305685"/>
            <a:ext cx="1184275" cy="2547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Copy of DSC002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4" t="3874" r="18005" b="6981"/>
          <a:stretch>
            <a:fillRect/>
          </a:stretch>
        </p:blipFill>
        <p:spPr bwMode="auto">
          <a:xfrm>
            <a:off x="2053590" y="3653155"/>
            <a:ext cx="1158875" cy="21764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2582863" y="3211512"/>
            <a:ext cx="1989137" cy="5984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1682868" y="1606745"/>
            <a:ext cx="28323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Field compensation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magnet for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SQUIDs/JPAs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9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41"/>
          <a:stretch>
            <a:fillRect/>
          </a:stretch>
        </p:blipFill>
        <p:spPr bwMode="auto">
          <a:xfrm>
            <a:off x="6629400" y="1027113"/>
            <a:ext cx="1760538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0" name="Line 15"/>
          <p:cNvSpPr>
            <a:spLocks noChangeShapeType="1"/>
          </p:cNvSpPr>
          <p:nvPr/>
        </p:nvSpPr>
        <p:spPr bwMode="auto">
          <a:xfrm flipH="1">
            <a:off x="4734560" y="2697163"/>
            <a:ext cx="1837690" cy="120427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n w="12700" cmpd="sng">
                <a:solidFill>
                  <a:schemeClr val="tx1"/>
                </a:solidFill>
              </a:ln>
            </a:endParaRPr>
          </a:p>
        </p:txBody>
      </p:sp>
      <p:sp>
        <p:nvSpPr>
          <p:cNvPr id="19471" name="Rectangle 16"/>
          <p:cNvSpPr>
            <a:spLocks noChangeArrowheads="1"/>
          </p:cNvSpPr>
          <p:nvPr/>
        </p:nvSpPr>
        <p:spPr bwMode="auto">
          <a:xfrm>
            <a:off x="5530988" y="1399208"/>
            <a:ext cx="1177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 dirty="0"/>
              <a:t>SQUID</a:t>
            </a:r>
          </a:p>
          <a:p>
            <a:r>
              <a:rPr lang="en-US" sz="1600" b="1" dirty="0"/>
              <a:t>amplifier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242050" y="5930265"/>
            <a:ext cx="27495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133 liter microwave cavity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(500 MHz - 1 GHz)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840480" y="2692400"/>
            <a:ext cx="10160" cy="3840480"/>
          </a:xfrm>
          <a:prstGeom prst="straightConnector1">
            <a:avLst/>
          </a:prstGeom>
          <a:ln w="3175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1863090" y="6052185"/>
            <a:ext cx="20923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 Tesla Magnet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3346450" y="4599305"/>
            <a:ext cx="20923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 dirty="0" smtClean="0"/>
              <a:t>11’</a:t>
            </a:r>
            <a:endParaRPr lang="en-US" sz="1800" b="1" dirty="0"/>
          </a:p>
        </p:txBody>
      </p:sp>
      <p:pic>
        <p:nvPicPr>
          <p:cNvPr id="24" name="Picture 6" descr="Large_cavity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61" y="3464792"/>
            <a:ext cx="2966874" cy="22248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3241039" y="5594668"/>
            <a:ext cx="1125855" cy="50133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H="1">
            <a:off x="4905375" y="5006975"/>
            <a:ext cx="1666875" cy="4048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3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026"/>
          <p:cNvSpPr txBox="1">
            <a:spLocks noChangeArrowheads="1"/>
          </p:cNvSpPr>
          <p:nvPr/>
        </p:nvSpPr>
        <p:spPr bwMode="auto">
          <a:xfrm>
            <a:off x="211138" y="152400"/>
            <a:ext cx="8932862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b"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ADMX Phase 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2008-2010 at LLNL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0" name="Rectangle 7"/>
          <p:cNvSpPr>
            <a:spLocks noChangeArrowheads="1"/>
          </p:cNvSpPr>
          <p:nvPr/>
        </p:nvSpPr>
        <p:spPr bwMode="auto">
          <a:xfrm>
            <a:off x="304800" y="1328738"/>
            <a:ext cx="8250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Arial Narrow" charset="0"/>
              </a:rPr>
              <a:t> </a:t>
            </a:r>
            <a:endParaRPr lang="en-US" sz="2400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1074738"/>
            <a:ext cx="9144000" cy="524668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Successfully operated experiment with SQUID amp near 7 Tesla field and published results!</a:t>
            </a:r>
          </a:p>
        </p:txBody>
      </p:sp>
      <p:pic>
        <p:nvPicPr>
          <p:cNvPr id="22532" name="Picture 9" descr="PRL_band_cover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565275"/>
            <a:ext cx="4586288" cy="3406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TextBox 19"/>
          <p:cNvSpPr txBox="1">
            <a:spLocks noChangeArrowheads="1"/>
          </p:cNvSpPr>
          <p:nvPr/>
        </p:nvSpPr>
        <p:spPr bwMode="auto">
          <a:xfrm>
            <a:off x="228600" y="5018088"/>
            <a:ext cx="40576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Covered 812 – 860 MHz = 48 MHz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Total Run Time: 19 months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Continuous Data Collecting: 8 months</a:t>
            </a:r>
          </a:p>
          <a:p>
            <a:pPr eaLnBrk="1" hangingPunct="1"/>
            <a:r>
              <a:rPr lang="en-US"/>
              <a:t> </a:t>
            </a:r>
          </a:p>
        </p:txBody>
      </p:sp>
      <p:pic>
        <p:nvPicPr>
          <p:cNvPr id="22534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2863850"/>
            <a:ext cx="4381500" cy="3240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5" name="TextBox 19"/>
          <p:cNvSpPr txBox="1">
            <a:spLocks noChangeArrowheads="1"/>
          </p:cNvSpPr>
          <p:nvPr/>
        </p:nvSpPr>
        <p:spPr bwMode="auto">
          <a:xfrm>
            <a:off x="4938713" y="1508125"/>
            <a:ext cx="193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u="sng"/>
              <a:t>Medium Res. results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           </a:t>
            </a:r>
          </a:p>
          <a:p>
            <a:pPr eaLnBrk="1" hangingPunct="1"/>
            <a:r>
              <a:rPr lang="en-US"/>
              <a:t> </a:t>
            </a:r>
          </a:p>
        </p:txBody>
      </p:sp>
      <p:sp>
        <p:nvSpPr>
          <p:cNvPr id="22536" name="TextBox 19"/>
          <p:cNvSpPr txBox="1">
            <a:spLocks noChangeArrowheads="1"/>
          </p:cNvSpPr>
          <p:nvPr/>
        </p:nvSpPr>
        <p:spPr bwMode="auto">
          <a:xfrm>
            <a:off x="5918200" y="2005013"/>
            <a:ext cx="19335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u="sng"/>
              <a:t>High  Res. results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           </a:t>
            </a:r>
          </a:p>
          <a:p>
            <a:pPr eaLnBrk="1" hangingPunct="1"/>
            <a:r>
              <a:rPr lang="en-US"/>
              <a:t> </a:t>
            </a:r>
          </a:p>
        </p:txBody>
      </p:sp>
      <p:cxnSp>
        <p:nvCxnSpPr>
          <p:cNvPr id="22537" name="Straight Arrow Connector 2"/>
          <p:cNvCxnSpPr>
            <a:cxnSpLocks noChangeShapeType="1"/>
          </p:cNvCxnSpPr>
          <p:nvPr/>
        </p:nvCxnSpPr>
        <p:spPr bwMode="auto">
          <a:xfrm flipH="1">
            <a:off x="4637088" y="1820863"/>
            <a:ext cx="836612" cy="512762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8" name="Straight Arrow Connector 14"/>
          <p:cNvCxnSpPr>
            <a:cxnSpLocks noChangeShapeType="1"/>
          </p:cNvCxnSpPr>
          <p:nvPr/>
        </p:nvCxnSpPr>
        <p:spPr bwMode="auto">
          <a:xfrm flipH="1">
            <a:off x="6457950" y="2308225"/>
            <a:ext cx="84138" cy="52705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89900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DSC0153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958" y="980977"/>
            <a:ext cx="7295381" cy="54719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10949" y="0"/>
            <a:ext cx="853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b"/>
          <a:lstStyle/>
          <a:p>
            <a:pPr eaLnBrk="0" hangingPunct="0">
              <a:defRPr/>
            </a:pPr>
            <a:r>
              <a:rPr lang="en-US" sz="2400" b="1" kern="0" dirty="0" smtClean="0">
                <a:latin typeface="Arial"/>
                <a:ea typeface="+mj-ea"/>
                <a:cs typeface="Arial"/>
              </a:rPr>
              <a:t>After Phase I ADMX from LLNL to U.W.</a:t>
            </a:r>
            <a:endParaRPr lang="en-US" sz="2400" b="1" kern="0" dirty="0"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77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ADMX reinstalled at UW</a:t>
            </a:r>
          </a:p>
        </p:txBody>
      </p:sp>
      <p:pic>
        <p:nvPicPr>
          <p:cNvPr id="68611" name="Picture 3" descr="jun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5" t="9596" r="15794" b="69698"/>
          <a:stretch>
            <a:fillRect/>
          </a:stretch>
        </p:blipFill>
        <p:spPr bwMode="auto">
          <a:xfrm>
            <a:off x="2372138" y="4220342"/>
            <a:ext cx="4598505" cy="175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5" descr="DSC009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41" y="4081670"/>
            <a:ext cx="1986172" cy="264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6" descr="IMAG00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39" y="1193179"/>
            <a:ext cx="2504661" cy="273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8" descr="IMG_193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3" y="1420605"/>
            <a:ext cx="3604863" cy="246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Slide Number Placeholder 2"/>
          <p:cNvSpPr txBox="1">
            <a:spLocks/>
          </p:cNvSpPr>
          <p:nvPr/>
        </p:nvSpPr>
        <p:spPr bwMode="auto">
          <a:xfrm>
            <a:off x="6086475" y="6407150"/>
            <a:ext cx="29321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pPr algn="r"/>
            <a:fld id="{990299F9-A5AB-C442-B40F-1A09B4D4EF91}" type="slidenum">
              <a:rPr lang="en-US" sz="1200">
                <a:solidFill>
                  <a:srgbClr val="898989"/>
                </a:solidFill>
              </a:rPr>
              <a:pPr algn="r"/>
              <a:t>17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" y="1412183"/>
            <a:ext cx="2228436" cy="382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57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210949" y="0"/>
            <a:ext cx="853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b"/>
          <a:lstStyle/>
          <a:p>
            <a:pPr eaLnBrk="0" hangingPunct="0">
              <a:defRPr/>
            </a:pPr>
            <a:r>
              <a:rPr lang="en-US" b="1" kern="0" dirty="0" smtClean="0">
                <a:latin typeface="Arial"/>
                <a:ea typeface="+mj-ea"/>
                <a:cs typeface="Arial"/>
              </a:rPr>
              <a:t>ADMX site infrastructure</a:t>
            </a:r>
            <a:endParaRPr lang="en-US" sz="2400" b="1" kern="0" dirty="0">
              <a:latin typeface="Arial"/>
              <a:ea typeface="+mj-ea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5234"/>
            <a:ext cx="9144000" cy="41067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78997" y="5777096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Helium </a:t>
            </a:r>
            <a:r>
              <a:rPr lang="en-US" dirty="0" err="1" smtClean="0"/>
              <a:t>liquifier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32936" y="5784149"/>
            <a:ext cx="1629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Clean room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36576" y="1244256"/>
            <a:ext cx="2782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Helium recovery bag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97469" y="5985253"/>
            <a:ext cx="1125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ADMX</a:t>
            </a:r>
            <a:endParaRPr lang="en-US" u="sng" dirty="0"/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 bwMode="auto">
          <a:xfrm flipH="1" flipV="1">
            <a:off x="4004221" y="4586701"/>
            <a:ext cx="355812" cy="139855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1166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 tIns="41473" bIns="41473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en-US" dirty="0" smtClean="0">
                <a:latin typeface="Arial"/>
                <a:cs typeface="Arial"/>
              </a:rPr>
              <a:t>Completely redesigned insert </a:t>
            </a:r>
            <a:r>
              <a:rPr lang="en-US" dirty="0" smtClean="0">
                <a:latin typeface="Arial"/>
                <a:cs typeface="Arial"/>
              </a:rPr>
              <a:t>for new phase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0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673100" y="1714499"/>
            <a:ext cx="2295250" cy="46728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5889024" y="1578388"/>
            <a:ext cx="2985657" cy="48086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08391" y="1287400"/>
            <a:ext cx="1907712" cy="518454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4226400" y="4120272"/>
            <a:ext cx="691200" cy="1935563"/>
          </a:xfrm>
          <a:prstGeom prst="rect">
            <a:avLst/>
          </a:prstGeom>
          <a:solidFill>
            <a:schemeClr val="tx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226400" y="1355182"/>
            <a:ext cx="691200" cy="2627528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2971800" y="1355182"/>
            <a:ext cx="1254600" cy="3212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997200" y="3982710"/>
            <a:ext cx="1229200" cy="24561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917600" y="1578388"/>
            <a:ext cx="971424" cy="25418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917600" y="6055836"/>
            <a:ext cx="971424" cy="3315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35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107950"/>
            <a:ext cx="8953500" cy="706438"/>
          </a:xfrm>
        </p:spPr>
        <p:txBody>
          <a:bodyPr/>
          <a:lstStyle/>
          <a:p>
            <a:pPr eaLnBrk="1" hangingPunct="1"/>
            <a:r>
              <a:rPr lang="en-US" u="sng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Nature of Dark Matter</a:t>
            </a:r>
            <a:br>
              <a:rPr lang="en-US" u="sng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One of the premier unsolved mysteries in physics</a:t>
            </a:r>
            <a:endParaRPr lang="en-US" sz="2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7" t="41418" r="34094" b="-2252"/>
          <a:stretch>
            <a:fillRect/>
          </a:stretch>
        </p:blipFill>
        <p:spPr bwMode="auto">
          <a:xfrm>
            <a:off x="145384" y="2597425"/>
            <a:ext cx="1518464" cy="201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5363" r="7018" b="6131"/>
          <a:stretch>
            <a:fillRect/>
          </a:stretch>
        </p:blipFill>
        <p:spPr bwMode="auto">
          <a:xfrm>
            <a:off x="7832035" y="2563346"/>
            <a:ext cx="1205949" cy="162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4744278" y="944010"/>
            <a:ext cx="4240696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7013" indent="-22701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/>
            <a:r>
              <a:rPr lang="en-US" sz="1400" b="1" dirty="0">
                <a:latin typeface="Arial"/>
                <a:cs typeface="Arial"/>
              </a:rPr>
              <a:t>Likely new particle outside standard </a:t>
            </a:r>
            <a:r>
              <a:rPr lang="en-US" sz="1400" b="1" dirty="0" smtClean="0">
                <a:latin typeface="Arial"/>
                <a:cs typeface="Arial"/>
              </a:rPr>
              <a:t>model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400" b="1" dirty="0" smtClean="0">
                <a:latin typeface="Arial"/>
                <a:cs typeface="Arial"/>
              </a:rPr>
              <a:t>Baryons </a:t>
            </a:r>
            <a:r>
              <a:rPr lang="en-US" sz="1400" b="1" dirty="0">
                <a:latin typeface="Arial"/>
                <a:cs typeface="Arial"/>
              </a:rPr>
              <a:t>essentially ruled </a:t>
            </a:r>
            <a:r>
              <a:rPr lang="en-US" sz="1400" b="1" dirty="0" smtClean="0">
                <a:latin typeface="Arial"/>
                <a:cs typeface="Arial"/>
              </a:rPr>
              <a:t>out!</a:t>
            </a:r>
          </a:p>
          <a:p>
            <a:pPr marL="342900" indent="-342900">
              <a:buAutoNum type="alphaUcPeriod"/>
            </a:pPr>
            <a:r>
              <a:rPr lang="en-US" sz="1400" b="1" dirty="0" smtClean="0">
                <a:latin typeface="Arial"/>
                <a:cs typeface="Arial"/>
              </a:rPr>
              <a:t>Neutrinos likely only small fraction.</a:t>
            </a:r>
          </a:p>
          <a:p>
            <a:pPr marL="515937" lvl="1" indent="0"/>
            <a:endParaRPr lang="en-US" sz="1400" b="1" dirty="0" smtClean="0">
              <a:latin typeface="Arial"/>
              <a:cs typeface="Arial"/>
            </a:endParaRPr>
          </a:p>
          <a:p>
            <a:pPr marL="0" indent="0"/>
            <a:r>
              <a:rPr lang="en-US" altLang="ja-JP" sz="1400" b="1" dirty="0" smtClean="0">
                <a:latin typeface="Arial"/>
                <a:cs typeface="Arial"/>
              </a:rPr>
              <a:t>I’m </a:t>
            </a:r>
            <a:r>
              <a:rPr lang="en-US" altLang="ja-JP" sz="1400" b="1" dirty="0">
                <a:latin typeface="Arial"/>
                <a:cs typeface="Arial"/>
              </a:rPr>
              <a:t>much more optimistic about the dark matter problem.  Here we have the unusual situation that two good ideas exist…</a:t>
            </a:r>
            <a:r>
              <a:rPr lang="ja-JP" altLang="en-US" sz="1400" b="1" dirty="0" smtClean="0">
                <a:latin typeface="Arial"/>
                <a:cs typeface="Arial"/>
              </a:rPr>
              <a:t>” </a:t>
            </a:r>
            <a:r>
              <a:rPr lang="en-US" altLang="ja-JP" sz="1400" b="1" dirty="0" smtClean="0">
                <a:latin typeface="Arial"/>
                <a:cs typeface="Arial"/>
              </a:rPr>
              <a:t>Frank </a:t>
            </a:r>
            <a:r>
              <a:rPr lang="en-US" altLang="ja-JP" sz="1400" b="1" dirty="0" err="1" smtClean="0">
                <a:latin typeface="Arial"/>
                <a:cs typeface="Arial"/>
              </a:rPr>
              <a:t>Wilczek</a:t>
            </a:r>
            <a:r>
              <a:rPr lang="en-US" altLang="ja-JP" sz="1400" b="1" dirty="0" smtClean="0">
                <a:latin typeface="Arial"/>
                <a:cs typeface="Arial"/>
              </a:rPr>
              <a:t> referring to </a:t>
            </a:r>
            <a:r>
              <a:rPr lang="en-US" altLang="ja-JP" sz="1400" b="1" dirty="0">
                <a:latin typeface="Arial"/>
                <a:cs typeface="Arial"/>
              </a:rPr>
              <a:t> </a:t>
            </a:r>
            <a:r>
              <a:rPr lang="en-US" altLang="ja-JP" sz="1400" b="1" dirty="0" smtClean="0">
                <a:latin typeface="Arial"/>
                <a:cs typeface="Arial"/>
              </a:rPr>
              <a:t>WIMPs and </a:t>
            </a:r>
            <a:r>
              <a:rPr lang="en-US" altLang="ja-JP" sz="1400" b="1" dirty="0" err="1" smtClean="0">
                <a:latin typeface="Arial"/>
                <a:cs typeface="Arial"/>
              </a:rPr>
              <a:t>Axions</a:t>
            </a:r>
            <a:r>
              <a:rPr lang="en-US" altLang="ja-JP" sz="1400" b="1" dirty="0" smtClean="0">
                <a:latin typeface="Arial"/>
                <a:cs typeface="Arial"/>
              </a:rPr>
              <a:t>!</a:t>
            </a:r>
          </a:p>
          <a:p>
            <a:pPr marL="342900" indent="-342900">
              <a:buFontTx/>
              <a:buAutoNum type="arabicPeriod"/>
            </a:pPr>
            <a:endParaRPr lang="en-US" altLang="ja-JP" sz="1400" b="1" dirty="0">
              <a:latin typeface="Arial"/>
              <a:cs typeface="Arial"/>
            </a:endParaRPr>
          </a:p>
          <a:p>
            <a:pPr marL="0" indent="0"/>
            <a:r>
              <a:rPr lang="en-US" altLang="ja-JP" sz="1400" b="1" dirty="0" smtClean="0">
                <a:latin typeface="Arial"/>
                <a:cs typeface="Arial"/>
              </a:rPr>
              <a:t>Tremendous progress in the last                           20 years on searches for both!</a:t>
            </a:r>
          </a:p>
          <a:p>
            <a:pPr marL="342900" indent="-342900">
              <a:buFontTx/>
              <a:buAutoNum type="arabicPeriod"/>
            </a:pPr>
            <a:endParaRPr lang="en-US" altLang="ja-JP" sz="1400" b="1" dirty="0">
              <a:latin typeface="Arial"/>
              <a:cs typeface="Arial"/>
            </a:endParaRPr>
          </a:p>
          <a:p>
            <a:pPr marL="0" indent="0"/>
            <a:r>
              <a:rPr lang="en-US" altLang="ja-JP" sz="1400" b="1" dirty="0" smtClean="0">
                <a:latin typeface="Arial"/>
                <a:cs typeface="Arial"/>
              </a:rPr>
              <a:t>Recently DOE has made a major             investment in three “Generation 2”             direct dark-matter projects</a:t>
            </a:r>
          </a:p>
          <a:p>
            <a:pPr marL="342900" indent="-342900">
              <a:buAutoNum type="arabicPeriod"/>
            </a:pPr>
            <a:r>
              <a:rPr lang="en-US" altLang="ja-JP" sz="1400" b="1" dirty="0">
                <a:latin typeface="Arial"/>
                <a:cs typeface="Arial"/>
              </a:rPr>
              <a:t>LZ (Liquid Zenon WIMP search)</a:t>
            </a:r>
          </a:p>
          <a:p>
            <a:pPr marL="342900" indent="-342900">
              <a:buAutoNum type="arabicPeriod"/>
            </a:pPr>
            <a:r>
              <a:rPr lang="en-US" altLang="ja-JP" sz="1400" b="1" dirty="0" err="1">
                <a:latin typeface="Arial"/>
                <a:cs typeface="Arial"/>
              </a:rPr>
              <a:t>SuperCDMS-Snolab</a:t>
            </a:r>
            <a:r>
              <a:rPr lang="en-US" altLang="ja-JP" sz="1400" b="1" dirty="0">
                <a:latin typeface="Arial"/>
                <a:cs typeface="Arial"/>
              </a:rPr>
              <a:t> (Ge/Si WIMPS search)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solidFill>
                  <a:srgbClr val="0070C0"/>
                </a:solidFill>
                <a:latin typeface="Arial"/>
                <a:cs typeface="Arial"/>
              </a:rPr>
              <a:t>ADMX (</a:t>
            </a:r>
            <a:r>
              <a:rPr lang="en-US" sz="1400" b="1" dirty="0" err="1" smtClean="0">
                <a:solidFill>
                  <a:srgbClr val="0070C0"/>
                </a:solidFill>
                <a:latin typeface="Arial"/>
                <a:cs typeface="Arial"/>
              </a:rPr>
              <a:t>axion</a:t>
            </a:r>
            <a:r>
              <a:rPr lang="en-US" sz="1400" b="1" dirty="0" smtClean="0">
                <a:solidFill>
                  <a:srgbClr val="0070C0"/>
                </a:solidFill>
                <a:latin typeface="Arial"/>
                <a:cs typeface="Arial"/>
              </a:rPr>
              <a:t> dark matter search)</a:t>
            </a:r>
          </a:p>
          <a:p>
            <a:pPr marL="342900" indent="-342900">
              <a:buFont typeface="+mj-lt"/>
              <a:buAutoNum type="arabicPeriod"/>
            </a:pPr>
            <a:endParaRPr lang="en-US" sz="14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marL="0" indent="0"/>
            <a:r>
              <a:rPr lang="en-US" sz="1400" b="1" u="sng" dirty="0" smtClean="0">
                <a:latin typeface="Arial"/>
                <a:cs typeface="Arial"/>
              </a:rPr>
              <a:t>The choice for ADMX was clear.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70C0"/>
                </a:solidFill>
                <a:latin typeface="Arial"/>
                <a:cs typeface="Arial"/>
              </a:rPr>
              <a:t>Only experiment to have reached plausible </a:t>
            </a:r>
            <a:r>
              <a:rPr lang="en-US" sz="1400" b="1" dirty="0" err="1" smtClean="0">
                <a:solidFill>
                  <a:srgbClr val="0070C0"/>
                </a:solidFill>
                <a:latin typeface="Arial"/>
                <a:cs typeface="Arial"/>
              </a:rPr>
              <a:t>axion</a:t>
            </a:r>
            <a:r>
              <a:rPr lang="en-US" sz="14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0070C0"/>
                </a:solidFill>
                <a:latin typeface="Arial"/>
                <a:cs typeface="Arial"/>
              </a:rPr>
              <a:t>cold-dark matter parameter space.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70C0"/>
                </a:solidFill>
                <a:latin typeface="Arial"/>
                <a:cs typeface="Arial"/>
              </a:rPr>
              <a:t>Only experiment with the proper scale to quickly cover significant parameters 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Best suited to discover the dark matter </a:t>
            </a:r>
            <a:r>
              <a:rPr lang="en-US" sz="1400" b="1" dirty="0" err="1" smtClean="0">
                <a:solidFill>
                  <a:srgbClr val="FF0000"/>
                </a:solidFill>
                <a:latin typeface="Arial"/>
                <a:cs typeface="Arial"/>
              </a:rPr>
              <a:t>axion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. 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69" y="4572000"/>
            <a:ext cx="2120794" cy="17037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0670" y="4651513"/>
            <a:ext cx="2093000" cy="16167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1" y="975613"/>
            <a:ext cx="3668290" cy="17013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902" y="2764583"/>
            <a:ext cx="2925717" cy="14628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583" y="6202018"/>
            <a:ext cx="1435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Individual galaxies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77548" y="6288157"/>
            <a:ext cx="132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Galaxy collisions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57670" y="4267200"/>
            <a:ext cx="1522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Our Hubble Volume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345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63" y="153875"/>
            <a:ext cx="8954837" cy="71484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Designed to accept dilution refrigerator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4578" name="Picture 3" descr="DilFridgDw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343" y="1080053"/>
            <a:ext cx="4775957" cy="527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7650163" y="4206875"/>
            <a:ext cx="2022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Cavity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top plate</a:t>
            </a: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7783513" y="3179763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1K plate</a:t>
            </a:r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7924800" y="1676400"/>
            <a:ext cx="1514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reservoir</a:t>
            </a:r>
          </a:p>
        </p:txBody>
      </p:sp>
      <p:pic>
        <p:nvPicPr>
          <p:cNvPr id="24582" name="Picture 2" descr="MixingChamber-Still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9" y="1117147"/>
            <a:ext cx="2925761" cy="52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7"/>
          <p:cNvSpPr txBox="1">
            <a:spLocks noChangeArrowheads="1"/>
          </p:cNvSpPr>
          <p:nvPr/>
        </p:nvSpPr>
        <p:spPr bwMode="auto">
          <a:xfrm>
            <a:off x="3230949" y="2750943"/>
            <a:ext cx="1514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1K pot</a:t>
            </a:r>
          </a:p>
        </p:txBody>
      </p:sp>
      <p:sp>
        <p:nvSpPr>
          <p:cNvPr id="24584" name="TextBox 8"/>
          <p:cNvSpPr txBox="1">
            <a:spLocks noChangeArrowheads="1"/>
          </p:cNvSpPr>
          <p:nvPr/>
        </p:nvSpPr>
        <p:spPr bwMode="auto">
          <a:xfrm>
            <a:off x="3332163" y="5181600"/>
            <a:ext cx="1512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Mixing chamber</a:t>
            </a:r>
          </a:p>
        </p:txBody>
      </p:sp>
      <p:sp>
        <p:nvSpPr>
          <p:cNvPr id="24585" name="TextBox 9"/>
          <p:cNvSpPr txBox="1">
            <a:spLocks noChangeArrowheads="1"/>
          </p:cNvSpPr>
          <p:nvPr/>
        </p:nvSpPr>
        <p:spPr bwMode="auto">
          <a:xfrm>
            <a:off x="3352800" y="4165600"/>
            <a:ext cx="1514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4195763" y="5143500"/>
            <a:ext cx="1062037" cy="2508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3921125" y="3830638"/>
            <a:ext cx="1057275" cy="55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1968500" y="2273300"/>
            <a:ext cx="1435101" cy="20351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1905000" y="4749800"/>
            <a:ext cx="1457326" cy="6350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590" name="TextBox 2"/>
          <p:cNvSpPr txBox="1">
            <a:spLocks noChangeArrowheads="1"/>
          </p:cNvSpPr>
          <p:nvPr/>
        </p:nvSpPr>
        <p:spPr bwMode="auto">
          <a:xfrm>
            <a:off x="190500" y="5438775"/>
            <a:ext cx="2984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ADMX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Dilution Fridge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Janis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6781800" y="4440238"/>
            <a:ext cx="1406525" cy="7159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21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Box 1"/>
          <p:cNvSpPr txBox="1">
            <a:spLocks noChangeArrowheads="1"/>
          </p:cNvSpPr>
          <p:nvPr/>
        </p:nvSpPr>
        <p:spPr bwMode="auto">
          <a:xfrm>
            <a:off x="134645" y="387258"/>
            <a:ext cx="86636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Currently installed Cavity &amp; Motion Control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3" name="Picture 3" descr="Assembled_Cavit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816" y="1471960"/>
            <a:ext cx="3838833" cy="51179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79" y="1235500"/>
            <a:ext cx="2010265" cy="15076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otary_gearbox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6538" y="4146456"/>
            <a:ext cx="2134055" cy="16004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867760"/>
            <a:ext cx="3991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Dilution Fridge mounted directly to cavity top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49993" y="4975676"/>
            <a:ext cx="1524496" cy="8309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Quality factor:     ~ 70k at cryogenic temps</a:t>
            </a:r>
            <a:endParaRPr lang="en-US" sz="1600" dirty="0"/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1208" y="4092498"/>
            <a:ext cx="1451479" cy="2190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02678" y="5815024"/>
            <a:ext cx="2073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Rotary gearbox</a:t>
            </a:r>
          </a:p>
          <a:p>
            <a:r>
              <a:rPr lang="en-US" sz="1400" dirty="0" smtClean="0">
                <a:latin typeface="+mj-lt"/>
              </a:rPr>
              <a:t>1:19,600 gear reduction</a:t>
            </a:r>
            <a:endParaRPr lang="en-US" sz="1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8860" y="6379831"/>
            <a:ext cx="2212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Linear gearbox (coupling)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048" y="1120803"/>
            <a:ext cx="3391613" cy="28571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" name="Straight Arrow Connector 3"/>
          <p:cNvCxnSpPr>
            <a:stCxn id="6" idx="0"/>
          </p:cNvCxnSpPr>
          <p:nvPr/>
        </p:nvCxnSpPr>
        <p:spPr bwMode="auto">
          <a:xfrm flipH="1" flipV="1">
            <a:off x="5631366" y="2988528"/>
            <a:ext cx="22200" cy="115792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7928517" y="3378820"/>
            <a:ext cx="18484" cy="89773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881172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026"/>
          <p:cNvSpPr txBox="1">
            <a:spLocks noChangeArrowheads="1"/>
          </p:cNvSpPr>
          <p:nvPr/>
        </p:nvSpPr>
        <p:spPr bwMode="auto">
          <a:xfrm>
            <a:off x="142875" y="93663"/>
            <a:ext cx="89328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b"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12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 </a:t>
            </a:r>
            <a:r>
              <a:rPr lang="en-US" sz="2400" dirty="0">
                <a:solidFill>
                  <a:srgbClr val="12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</a:t>
            </a:r>
            <a:r>
              <a:rPr lang="en-US" sz="2400" dirty="0" smtClean="0">
                <a:solidFill>
                  <a:srgbClr val="124A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cavity at UW (one rod at wall)</a:t>
            </a:r>
            <a:endParaRPr lang="en-US" sz="2400" dirty="0">
              <a:solidFill>
                <a:srgbClr val="124A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2" name="Rectangle 7"/>
          <p:cNvSpPr>
            <a:spLocks noChangeArrowheads="1"/>
          </p:cNvSpPr>
          <p:nvPr/>
        </p:nvSpPr>
        <p:spPr bwMode="auto">
          <a:xfrm>
            <a:off x="320675" y="1147763"/>
            <a:ext cx="8250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Arial Narrow" charset="0"/>
              </a:rPr>
              <a:t> </a:t>
            </a:r>
            <a:endParaRPr lang="en-US" sz="2400"/>
          </a:p>
        </p:txBody>
      </p:sp>
      <p:pic>
        <p:nvPicPr>
          <p:cNvPr id="204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294" y="1056641"/>
            <a:ext cx="6332067" cy="5544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Box 1"/>
          <p:cNvSpPr txBox="1">
            <a:spLocks noChangeArrowheads="1"/>
          </p:cNvSpPr>
          <p:nvPr/>
        </p:nvSpPr>
        <p:spPr bwMode="auto">
          <a:xfrm>
            <a:off x="6817360" y="3606800"/>
            <a:ext cx="2407920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0000FF"/>
                </a:solidFill>
              </a:rPr>
              <a:t>TM</a:t>
            </a:r>
            <a:r>
              <a:rPr lang="en-US" sz="1800" baseline="-25000" dirty="0" smtClean="0">
                <a:solidFill>
                  <a:srgbClr val="0000FF"/>
                </a:solidFill>
              </a:rPr>
              <a:t>010</a:t>
            </a:r>
            <a:r>
              <a:rPr lang="en-US" sz="1800" dirty="0" smtClean="0">
                <a:solidFill>
                  <a:srgbClr val="0000FF"/>
                </a:solidFill>
              </a:rPr>
              <a:t> mode</a:t>
            </a:r>
            <a:endParaRPr lang="en-US" sz="1800" dirty="0" smtClean="0"/>
          </a:p>
          <a:p>
            <a:pPr eaLnBrk="1" hangingPunct="1"/>
            <a:r>
              <a:rPr lang="en-US" sz="1800" dirty="0" smtClean="0"/>
              <a:t>strongest coupling to </a:t>
            </a:r>
            <a:r>
              <a:rPr lang="en-US" sz="1800" dirty="0" err="1" smtClean="0"/>
              <a:t>axions</a:t>
            </a:r>
            <a:endParaRPr lang="en-US" sz="1800" dirty="0"/>
          </a:p>
          <a:p>
            <a:pPr eaLnBrk="1" hangingPunct="1"/>
            <a:endParaRPr lang="en-US" sz="1800" baseline="-250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u="sng" dirty="0" smtClean="0"/>
              <a:t>Full Range</a:t>
            </a:r>
            <a:r>
              <a:rPr lang="en-US" sz="1800" u="sng" dirty="0"/>
              <a:t> </a:t>
            </a:r>
            <a:r>
              <a:rPr lang="en-US" sz="1800" u="sng" dirty="0" smtClean="0"/>
              <a:t>(</a:t>
            </a:r>
            <a:r>
              <a:rPr lang="en-US" sz="1800" dirty="0" smtClean="0"/>
              <a:t>TM</a:t>
            </a:r>
            <a:r>
              <a:rPr lang="en-US" sz="1800" baseline="-25000" dirty="0" smtClean="0"/>
              <a:t>010</a:t>
            </a:r>
            <a:r>
              <a:rPr lang="en-US" sz="1800" dirty="0" smtClean="0"/>
              <a:t>) 580 – 890 MHz  (both tuning rods)</a:t>
            </a:r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1800" dirty="0"/>
          </a:p>
        </p:txBody>
      </p:sp>
      <p:cxnSp>
        <p:nvCxnSpPr>
          <p:cNvPr id="20485" name="Straight Arrow Connector 3"/>
          <p:cNvCxnSpPr>
            <a:cxnSpLocks noChangeShapeType="1"/>
          </p:cNvCxnSpPr>
          <p:nvPr/>
        </p:nvCxnSpPr>
        <p:spPr bwMode="auto">
          <a:xfrm flipH="1">
            <a:off x="4638907" y="3911600"/>
            <a:ext cx="2229253" cy="1195659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grpSp>
        <p:nvGrpSpPr>
          <p:cNvPr id="8" name="Group 7"/>
          <p:cNvGrpSpPr/>
          <p:nvPr/>
        </p:nvGrpSpPr>
        <p:grpSpPr>
          <a:xfrm>
            <a:off x="4777183" y="1960880"/>
            <a:ext cx="4458257" cy="2289221"/>
            <a:chOff x="4777183" y="1960880"/>
            <a:chExt cx="4458257" cy="2289221"/>
          </a:xfrm>
        </p:grpSpPr>
        <p:sp>
          <p:nvSpPr>
            <p:cNvPr id="9" name="TextBox 1"/>
            <p:cNvSpPr txBox="1">
              <a:spLocks noChangeArrowheads="1"/>
            </p:cNvSpPr>
            <p:nvPr/>
          </p:nvSpPr>
          <p:spPr bwMode="auto">
            <a:xfrm>
              <a:off x="6827520" y="1960880"/>
              <a:ext cx="240792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 smtClean="0"/>
                <a:t>Most modes </a:t>
              </a:r>
              <a:r>
                <a:rPr lang="en-US" sz="1800" u="sng" dirty="0" smtClean="0"/>
                <a:t>do not </a:t>
              </a:r>
              <a:r>
                <a:rPr lang="en-US" sz="1800" dirty="0" smtClean="0"/>
                <a:t>couple to the </a:t>
              </a:r>
              <a:r>
                <a:rPr lang="en-US" sz="1800" dirty="0" err="1" smtClean="0"/>
                <a:t>axion</a:t>
              </a:r>
              <a:endParaRPr lang="en-US" sz="1800" dirty="0" smtClean="0"/>
            </a:p>
            <a:p>
              <a:pPr eaLnBrk="1" hangingPunct="1"/>
              <a:endParaRPr lang="en-US" sz="1800" dirty="0" smtClean="0"/>
            </a:p>
            <a:p>
              <a:pPr eaLnBrk="1" hangingPunct="1"/>
              <a:endParaRPr lang="en-US" sz="1800" dirty="0"/>
            </a:p>
          </p:txBody>
        </p:sp>
        <p:cxnSp>
          <p:nvCxnSpPr>
            <p:cNvPr id="10" name="Straight Arrow Connector 3"/>
            <p:cNvCxnSpPr>
              <a:cxnSpLocks noChangeShapeType="1"/>
            </p:cNvCxnSpPr>
            <p:nvPr/>
          </p:nvCxnSpPr>
          <p:spPr bwMode="auto">
            <a:xfrm flipH="1">
              <a:off x="4917440" y="2631688"/>
              <a:ext cx="2063223" cy="1127512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prstDash val="sysDash"/>
              <a:round/>
              <a:headEnd/>
              <a:tailEnd type="arrow" w="med" len="med"/>
            </a:ln>
          </p:spPr>
        </p:cxnSp>
        <p:cxnSp>
          <p:nvCxnSpPr>
            <p:cNvPr id="14" name="Straight Arrow Connector 3"/>
            <p:cNvCxnSpPr>
              <a:cxnSpLocks noChangeShapeType="1"/>
            </p:cNvCxnSpPr>
            <p:nvPr/>
          </p:nvCxnSpPr>
          <p:spPr bwMode="auto">
            <a:xfrm flipH="1">
              <a:off x="4777183" y="2609385"/>
              <a:ext cx="2482261" cy="164071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prstDash val="sysDash"/>
              <a:round/>
              <a:headEnd/>
              <a:tailEnd type="arrow" w="med" len="med"/>
            </a:ln>
          </p:spPr>
        </p:cxnSp>
        <p:cxnSp>
          <p:nvCxnSpPr>
            <p:cNvPr id="15" name="Straight Arrow Connector 3"/>
            <p:cNvCxnSpPr>
              <a:cxnSpLocks noChangeShapeType="1"/>
            </p:cNvCxnSpPr>
            <p:nvPr/>
          </p:nvCxnSpPr>
          <p:spPr bwMode="auto">
            <a:xfrm flipH="1">
              <a:off x="4836160" y="2550160"/>
              <a:ext cx="2042160" cy="89408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prstDash val="sysDash"/>
              <a:round/>
              <a:headEnd/>
              <a:tailEnd type="arrow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048731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4" descr="firstresults-2014_aps_rybk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5" t="31944" b="27875"/>
          <a:stretch>
            <a:fillRect/>
          </a:stretch>
        </p:blipFill>
        <p:spPr bwMode="auto">
          <a:xfrm>
            <a:off x="582706" y="1704969"/>
            <a:ext cx="7993530" cy="485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1138" y="317500"/>
            <a:ext cx="7772400" cy="4032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Hardware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synthetic </a:t>
            </a:r>
            <a:r>
              <a:rPr lang="en-US" dirty="0" err="1" smtClean="0">
                <a:latin typeface="Helvetica" charset="0"/>
                <a:ea typeface="ＭＳ Ｐゴシック" charset="0"/>
                <a:cs typeface="ＭＳ Ｐゴシック" charset="0"/>
              </a:rPr>
              <a:t>axion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351" y="1030941"/>
            <a:ext cx="8740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Able to directly inject RF into the cavity’s weak port to mimic an </a:t>
            </a:r>
            <a:r>
              <a:rPr lang="en-US" sz="1800" b="1" dirty="0" err="1" smtClean="0">
                <a:latin typeface="Arial"/>
                <a:cs typeface="Arial"/>
              </a:rPr>
              <a:t>axion</a:t>
            </a:r>
            <a:r>
              <a:rPr lang="en-US" sz="1800" b="1" dirty="0" smtClean="0">
                <a:latin typeface="Arial"/>
                <a:cs typeface="Arial"/>
              </a:rPr>
              <a:t> signal</a:t>
            </a:r>
          </a:p>
          <a:p>
            <a:r>
              <a:rPr lang="en-US" sz="1800" b="1" dirty="0" smtClean="0">
                <a:latin typeface="Arial"/>
                <a:cs typeface="Arial"/>
              </a:rPr>
              <a:t>Useful for calibrating system &amp; blind signal injection through analysis chain</a:t>
            </a:r>
            <a:endParaRPr lang="en-US" sz="1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72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65100"/>
            <a:ext cx="6796454" cy="685800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ADMX recent cold commissioning data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999" y="989850"/>
            <a:ext cx="6724141" cy="5441950"/>
          </a:xfrm>
        </p:spPr>
        <p:txBody>
          <a:bodyPr/>
          <a:lstStyle/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 taken from Aug 9</a:t>
            </a:r>
            <a:r>
              <a:rPr lang="en-US" sz="2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-Oct 3</a:t>
            </a:r>
            <a:r>
              <a:rPr lang="en-US" sz="2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2016</a:t>
            </a:r>
            <a:endParaRPr lang="is-I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s-I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Dilution refrigerator reached stable operations @ &lt; 200 mK </a:t>
            </a:r>
          </a:p>
          <a:p>
            <a:pPr lvl="1"/>
            <a:r>
              <a:rPr lang="is-I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Not at design temp yet (&lt; 150 mK). </a:t>
            </a:r>
          </a:p>
          <a:p>
            <a:pPr lvl="1"/>
            <a:r>
              <a:rPr lang="is-I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Inadequate heat sinking of incoming gas mixture                  (new heat sinking has been installed)                </a:t>
            </a:r>
          </a:p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Channel 1 operational (taking data with SQUID amp)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Channel 2 inoperable (under study) </a:t>
            </a:r>
          </a:p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Sidecar cavity operational and taking data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04" y="2046615"/>
            <a:ext cx="2584173" cy="45096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2" y="3718814"/>
            <a:ext cx="3624625" cy="22976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240" y="4216966"/>
            <a:ext cx="3600778" cy="23240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127513" y="6488668"/>
            <a:ext cx="2545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Sidecar frequency vs time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661" y="6044720"/>
            <a:ext cx="2226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Ch1 frequency vs time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21826" y="6519446"/>
            <a:ext cx="106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Ch1 DAQ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545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026"/>
          <p:cNvSpPr txBox="1">
            <a:spLocks noChangeArrowheads="1"/>
          </p:cNvSpPr>
          <p:nvPr/>
        </p:nvSpPr>
        <p:spPr bwMode="auto">
          <a:xfrm>
            <a:off x="211137" y="224381"/>
            <a:ext cx="8932863" cy="58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b"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Anticipated sensitivity by Dec 2017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320675" y="1147763"/>
            <a:ext cx="8250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Arial Narrow" charset="0"/>
              </a:rPr>
              <a:t> </a:t>
            </a:r>
            <a:endParaRPr lang="en-US" sz="240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502" y="1005658"/>
            <a:ext cx="7531621" cy="52721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vity_with_tuning_rod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9658" y="4192858"/>
            <a:ext cx="2805965" cy="21037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28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3</a:t>
            </a:r>
            <a:r>
              <a:rPr lang="en-US" baseline="30000" dirty="0" smtClean="0">
                <a:latin typeface="+mn-lt"/>
              </a:rPr>
              <a:t>rd</a:t>
            </a:r>
            <a:r>
              <a:rPr lang="en-US" dirty="0" smtClean="0">
                <a:latin typeface="+mn-lt"/>
              </a:rPr>
              <a:t> instrumented channel: Sidecar cavity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420" y="1023434"/>
            <a:ext cx="8229600" cy="4525963"/>
          </a:xfrm>
        </p:spPr>
        <p:txBody>
          <a:bodyPr/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Test new technologies </a:t>
            </a:r>
            <a:r>
              <a:rPr lang="en-US" sz="1600" u="sng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in-situ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and search in new frequency ranges (4-6 GHz) (piezoelectric motors, JPAs,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etc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)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Mounted directly above main cavity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Baseline for next set of multi-cavity arrays</a:t>
            </a: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    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Piezos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replace large bulky gearboxes (2 wires)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0" y="2725775"/>
            <a:ext cx="3857625" cy="3257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57" y="1505416"/>
            <a:ext cx="3387885" cy="45943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Shape 3"/>
          <p:cNvSpPr txBox="1"/>
          <p:nvPr/>
        </p:nvSpPr>
        <p:spPr>
          <a:xfrm>
            <a:off x="2252545" y="5965900"/>
            <a:ext cx="2074128" cy="6802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controls tuning rod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Shape 3"/>
          <p:cNvSpPr txBox="1"/>
          <p:nvPr/>
        </p:nvSpPr>
        <p:spPr>
          <a:xfrm>
            <a:off x="1628078" y="2917901"/>
            <a:ext cx="2341754" cy="6802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Linear drive controls antenna depth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Shape 7"/>
          <p:cNvSpPr txBox="1"/>
          <p:nvPr/>
        </p:nvSpPr>
        <p:spPr>
          <a:xfrm>
            <a:off x="4319094" y="6112405"/>
            <a:ext cx="4939989" cy="142428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Commercial linear &amp; rotary piezoelectric drives (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attocube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Compatible with high B-field (&gt;30 T), vacuum and cryogenic temperatures (10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mK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514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22302" y="276612"/>
            <a:ext cx="7950200" cy="571500"/>
          </a:xfrm>
        </p:spPr>
        <p:txBody>
          <a:bodyPr/>
          <a:lstStyle/>
          <a:p>
            <a:r>
              <a:rPr lang="en-US" dirty="0" smtClean="0">
                <a:latin typeface="Arial"/>
                <a:ea typeface="ＭＳ Ｐゴシック" charset="0"/>
                <a:cs typeface="Arial"/>
              </a:rPr>
              <a:t>Challenge of higher frequency </a:t>
            </a:r>
            <a:r>
              <a:rPr lang="en-US" dirty="0" err="1" smtClean="0">
                <a:latin typeface="Arial"/>
                <a:ea typeface="ＭＳ Ｐゴシック" charset="0"/>
                <a:cs typeface="Arial"/>
              </a:rPr>
              <a:t>axion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 searches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554" name="Content Placeholder 2"/>
          <p:cNvSpPr>
            <a:spLocks noGrp="1"/>
          </p:cNvSpPr>
          <p:nvPr>
            <p:ph sz="half" idx="1"/>
          </p:nvPr>
        </p:nvSpPr>
        <p:spPr>
          <a:xfrm>
            <a:off x="0" y="936873"/>
            <a:ext cx="8999538" cy="1006227"/>
          </a:xfrm>
        </p:spPr>
        <p:txBody>
          <a:bodyPr>
            <a:noAutofit/>
          </a:bodyPr>
          <a:lstStyle/>
          <a:p>
            <a:r>
              <a:rPr lang="en-US" sz="1800" b="0" dirty="0" smtClean="0">
                <a:latin typeface="Arial"/>
                <a:ea typeface="ＭＳ Ｐゴシック" charset="0"/>
                <a:cs typeface="Arial"/>
              </a:rPr>
              <a:t>Scaling single cavity to higher frequencies (f) </a:t>
            </a:r>
            <a:r>
              <a:rPr lang="en-US" sz="1800" b="0" dirty="0">
                <a:latin typeface="Arial"/>
                <a:ea typeface="ＭＳ Ｐゴシック" charset="0"/>
                <a:cs typeface="Arial"/>
              </a:rPr>
              <a:t>– </a:t>
            </a:r>
            <a:r>
              <a:rPr lang="en-US" sz="1800" b="0" dirty="0" smtClean="0">
                <a:latin typeface="Arial"/>
                <a:ea typeface="ＭＳ Ｐゴシック" charset="0"/>
                <a:cs typeface="Arial"/>
              </a:rPr>
              <a:t>Volume ~ (f)</a:t>
            </a:r>
            <a:r>
              <a:rPr lang="en-US" sz="1800" b="0" baseline="30000" dirty="0" smtClean="0">
                <a:latin typeface="Arial"/>
                <a:ea typeface="ＭＳ Ｐゴシック" charset="0"/>
                <a:cs typeface="Arial"/>
              </a:rPr>
              <a:t>-3</a:t>
            </a:r>
            <a:r>
              <a:rPr lang="en-US" sz="1800" b="0" dirty="0" smtClean="0">
                <a:latin typeface="Arial"/>
                <a:ea typeface="ＭＳ Ｐゴシック" charset="0"/>
                <a:cs typeface="Arial"/>
              </a:rPr>
              <a:t> !</a:t>
            </a:r>
            <a:endParaRPr lang="en-US" sz="1800" b="0" dirty="0">
              <a:latin typeface="Arial"/>
              <a:ea typeface="ＭＳ Ｐゴシック" charset="0"/>
              <a:cs typeface="Arial"/>
            </a:endParaRPr>
          </a:p>
          <a:p>
            <a:r>
              <a:rPr lang="en-US" sz="1800" b="0" dirty="0">
                <a:latin typeface="Arial"/>
                <a:ea typeface="ＭＳ Ｐゴシック" charset="0"/>
                <a:cs typeface="Arial"/>
              </a:rPr>
              <a:t>Quality factor </a:t>
            </a:r>
            <a:r>
              <a:rPr lang="en-US" sz="1800" b="0" dirty="0" smtClean="0">
                <a:latin typeface="Arial"/>
                <a:ea typeface="ＭＳ Ｐゴシック" charset="0"/>
                <a:cs typeface="Arial"/>
              </a:rPr>
              <a:t>also goes </a:t>
            </a:r>
            <a:r>
              <a:rPr lang="en-US" sz="1800" b="0" dirty="0">
                <a:latin typeface="Arial"/>
                <a:ea typeface="ＭＳ Ｐゴシック" charset="0"/>
                <a:cs typeface="Arial"/>
              </a:rPr>
              <a:t>down as frequency </a:t>
            </a:r>
            <a:r>
              <a:rPr lang="en-US" sz="1800" b="0" dirty="0" smtClean="0">
                <a:latin typeface="Arial"/>
                <a:ea typeface="ＭＳ Ｐゴシック" charset="0"/>
                <a:cs typeface="Arial"/>
              </a:rPr>
              <a:t>increases (Q</a:t>
            </a:r>
            <a:r>
              <a:rPr lang="en-US" sz="1800" b="0" baseline="-25000" dirty="0" smtClean="0">
                <a:latin typeface="Arial"/>
                <a:ea typeface="ＭＳ Ｐゴシック" charset="0"/>
                <a:cs typeface="Arial"/>
              </a:rPr>
              <a:t>L</a:t>
            </a:r>
            <a:r>
              <a:rPr lang="en-US" sz="1800" b="0" dirty="0" smtClean="0">
                <a:latin typeface="Arial"/>
                <a:ea typeface="ＭＳ Ｐゴシック" charset="0"/>
                <a:cs typeface="Arial"/>
              </a:rPr>
              <a:t> ~ 10</a:t>
            </a:r>
            <a:r>
              <a:rPr lang="en-US" sz="1800" b="0" baseline="30000" dirty="0" smtClean="0">
                <a:latin typeface="Arial"/>
                <a:ea typeface="ＭＳ Ｐゴシック" charset="0"/>
                <a:cs typeface="Arial"/>
              </a:rPr>
              <a:t>5</a:t>
            </a:r>
            <a:r>
              <a:rPr lang="en-US" sz="1800" b="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800" b="0" dirty="0" smtClean="0">
                <a:latin typeface="Arial"/>
                <a:ea typeface="ＭＳ Ｐゴシック" charset="0"/>
                <a:cs typeface="Arial"/>
              </a:rPr>
              <a:t>(f)</a:t>
            </a:r>
            <a:r>
              <a:rPr lang="en-US" sz="1800" b="0" baseline="30000" dirty="0" smtClean="0">
                <a:latin typeface="Arial"/>
                <a:ea typeface="ＭＳ Ｐゴシック" charset="0"/>
                <a:cs typeface="Arial"/>
              </a:rPr>
              <a:t>-2/3</a:t>
            </a:r>
            <a:r>
              <a:rPr lang="en-US" sz="1800" dirty="0" smtClean="0">
                <a:latin typeface="Arial"/>
                <a:ea typeface="ＭＳ Ｐゴシック" charset="0"/>
                <a:cs typeface="Arial"/>
              </a:rPr>
              <a:t>)</a:t>
            </a:r>
          </a:p>
          <a:p>
            <a:r>
              <a:rPr lang="en-US" sz="1800" b="0" dirty="0" smtClean="0">
                <a:latin typeface="Arial"/>
                <a:ea typeface="ＭＳ Ｐゴシック" charset="0"/>
                <a:cs typeface="Arial"/>
              </a:rPr>
              <a:t>Need to move to multi-cavity array’s.</a:t>
            </a:r>
            <a:endParaRPr lang="en-US" sz="1800" b="0" dirty="0">
              <a:latin typeface="Arial"/>
              <a:ea typeface="ＭＳ Ｐゴシック" charset="0"/>
              <a:cs typeface="Arial"/>
            </a:endParaRPr>
          </a:p>
          <a:p>
            <a:pPr lvl="1"/>
            <a:endParaRPr lang="en-US" sz="1800" b="0" dirty="0">
              <a:latin typeface="Arial"/>
              <a:ea typeface="ＭＳ Ｐゴシック" charset="0"/>
              <a:cs typeface="Arial"/>
            </a:endParaRPr>
          </a:p>
          <a:p>
            <a:pPr>
              <a:buFont typeface="Wingdings" charset="0"/>
              <a:buNone/>
            </a:pPr>
            <a:endParaRPr lang="en-US" sz="1800" b="0" dirty="0">
              <a:latin typeface="Arial"/>
              <a:ea typeface="ＭＳ Ｐゴシック" charset="0"/>
              <a:cs typeface="Arial"/>
            </a:endParaRPr>
          </a:p>
          <a:p>
            <a:pPr>
              <a:buFont typeface="Wingdings" charset="0"/>
              <a:buNone/>
            </a:pPr>
            <a:endParaRPr lang="en-US" sz="1800" b="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>
              <a:buFont typeface="Wingdings" charset="0"/>
              <a:buNone/>
            </a:pPr>
            <a:endParaRPr lang="en-US" sz="1800" b="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>
              <a:buFont typeface="Wingdings" charset="0"/>
              <a:buNone/>
            </a:pPr>
            <a:r>
              <a:rPr lang="en-US" sz="1800" b="0" dirty="0">
                <a:latin typeface="Arial"/>
                <a:ea typeface="ＭＳ Ｐゴシック" charset="0"/>
                <a:cs typeface="Arial"/>
              </a:rPr>
              <a:t>	</a:t>
            </a:r>
          </a:p>
        </p:txBody>
      </p:sp>
      <p:pic>
        <p:nvPicPr>
          <p:cNvPr id="23555" name="Picture 2" descr="Large_cavit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04" y="3158936"/>
            <a:ext cx="4398363" cy="32976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3" descr="Test_Cavity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3164542"/>
            <a:ext cx="2509827" cy="3346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4" descr="small-cavity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5932" y="3869473"/>
            <a:ext cx="679827" cy="15834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1174828" y="2187608"/>
            <a:ext cx="20088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Frequency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 540 MHz</a:t>
            </a:r>
          </a:p>
          <a:p>
            <a:pPr eaLnBrk="1" hangingPunct="1"/>
            <a:r>
              <a:rPr lang="en-US" dirty="0"/>
              <a:t>Q</a:t>
            </a:r>
            <a:r>
              <a:rPr lang="en-US" baseline="-25000" dirty="0"/>
              <a:t>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100,000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Axion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Mass ~ 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μeV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Volume –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135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liters</a:t>
            </a:r>
          </a:p>
        </p:txBody>
      </p:sp>
      <p:sp>
        <p:nvSpPr>
          <p:cNvPr id="23559" name="TextBox 13"/>
          <p:cNvSpPr txBox="1">
            <a:spLocks noChangeArrowheads="1"/>
          </p:cNvSpPr>
          <p:nvPr/>
        </p:nvSpPr>
        <p:spPr bwMode="auto">
          <a:xfrm>
            <a:off x="5105400" y="2212930"/>
            <a:ext cx="19495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Arial"/>
                <a:cs typeface="Arial"/>
              </a:rPr>
              <a:t>Frequency </a:t>
            </a:r>
            <a:r>
              <a:rPr lang="en-US" dirty="0">
                <a:latin typeface="Arial"/>
                <a:cs typeface="Arial"/>
              </a:rPr>
              <a:t>~ 2.4 GHz</a:t>
            </a:r>
          </a:p>
          <a:p>
            <a:pPr eaLnBrk="1" hangingPunct="1"/>
            <a:r>
              <a:rPr lang="en-US" dirty="0" err="1">
                <a:latin typeface="Arial"/>
                <a:cs typeface="Arial"/>
              </a:rPr>
              <a:t>Axion</a:t>
            </a:r>
            <a:r>
              <a:rPr lang="en-US" dirty="0">
                <a:latin typeface="Arial"/>
                <a:cs typeface="Arial"/>
              </a:rPr>
              <a:t> Mass ~ 9 </a:t>
            </a:r>
            <a:r>
              <a:rPr lang="en-US" dirty="0" err="1">
                <a:latin typeface="Arial"/>
                <a:cs typeface="Arial"/>
              </a:rPr>
              <a:t>μeV</a:t>
            </a:r>
            <a:endParaRPr lang="en-US" dirty="0">
              <a:latin typeface="Arial"/>
              <a:cs typeface="Arial"/>
            </a:endParaRPr>
          </a:p>
          <a:p>
            <a:pPr eaLnBrk="1" hangingPunct="1"/>
            <a:r>
              <a:rPr lang="en-US" dirty="0">
                <a:latin typeface="Arial"/>
                <a:cs typeface="Arial"/>
              </a:rPr>
              <a:t>Q</a:t>
            </a:r>
            <a:r>
              <a:rPr lang="en-US" baseline="-25000" dirty="0">
                <a:latin typeface="Arial"/>
                <a:cs typeface="Arial"/>
              </a:rPr>
              <a:t>L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– </a:t>
            </a:r>
            <a:r>
              <a:rPr lang="en-US" dirty="0" smtClean="0">
                <a:latin typeface="Arial"/>
                <a:cs typeface="Arial"/>
              </a:rPr>
              <a:t>60,000</a:t>
            </a:r>
            <a:endParaRPr lang="en-US" dirty="0">
              <a:latin typeface="Arial"/>
              <a:cs typeface="Arial"/>
            </a:endParaRPr>
          </a:p>
          <a:p>
            <a:pPr eaLnBrk="1" hangingPunct="1"/>
            <a:r>
              <a:rPr lang="en-US" dirty="0">
                <a:latin typeface="Arial"/>
                <a:cs typeface="Arial"/>
              </a:rPr>
              <a:t>Volume ~ 2.6 liters</a:t>
            </a:r>
          </a:p>
        </p:txBody>
      </p:sp>
      <p:sp>
        <p:nvSpPr>
          <p:cNvPr id="23560" name="TextBox 14"/>
          <p:cNvSpPr txBox="1">
            <a:spLocks noChangeArrowheads="1"/>
          </p:cNvSpPr>
          <p:nvPr/>
        </p:nvSpPr>
        <p:spPr bwMode="auto">
          <a:xfrm>
            <a:off x="7183207" y="2257574"/>
            <a:ext cx="19607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Arial"/>
                <a:cs typeface="Arial"/>
              </a:rPr>
              <a:t>Frequency </a:t>
            </a:r>
            <a:r>
              <a:rPr lang="en-US" dirty="0">
                <a:latin typeface="Arial"/>
                <a:cs typeface="Arial"/>
              </a:rPr>
              <a:t>~ 10 GHz</a:t>
            </a:r>
          </a:p>
          <a:p>
            <a:pPr eaLnBrk="1" hangingPunct="1"/>
            <a:r>
              <a:rPr lang="en-US" dirty="0" err="1">
                <a:latin typeface="Arial"/>
                <a:cs typeface="Arial"/>
              </a:rPr>
              <a:t>Axion</a:t>
            </a:r>
            <a:r>
              <a:rPr lang="en-US" dirty="0">
                <a:latin typeface="Arial"/>
                <a:cs typeface="Arial"/>
              </a:rPr>
              <a:t> Mass ~ 36 </a:t>
            </a:r>
            <a:r>
              <a:rPr lang="en-US" dirty="0" err="1">
                <a:latin typeface="Arial"/>
                <a:cs typeface="Arial"/>
              </a:rPr>
              <a:t>μeV</a:t>
            </a:r>
            <a:endParaRPr lang="en-US" dirty="0">
              <a:latin typeface="Arial"/>
              <a:cs typeface="Arial"/>
            </a:endParaRPr>
          </a:p>
          <a:p>
            <a:pPr eaLnBrk="1" hangingPunct="1"/>
            <a:r>
              <a:rPr lang="en-US" dirty="0" smtClean="0">
                <a:latin typeface="Arial"/>
                <a:cs typeface="Arial"/>
              </a:rPr>
              <a:t>Q</a:t>
            </a:r>
            <a:r>
              <a:rPr lang="en-US" baseline="-25000" dirty="0" smtClean="0">
                <a:latin typeface="Arial"/>
                <a:cs typeface="Arial"/>
              </a:rPr>
              <a:t>L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– </a:t>
            </a:r>
            <a:r>
              <a:rPr lang="en-US" dirty="0" smtClean="0">
                <a:latin typeface="Arial"/>
                <a:cs typeface="Arial"/>
              </a:rPr>
              <a:t>25,000</a:t>
            </a:r>
            <a:endParaRPr lang="en-US" dirty="0">
              <a:latin typeface="Arial"/>
              <a:cs typeface="Arial"/>
            </a:endParaRPr>
          </a:p>
          <a:p>
            <a:pPr eaLnBrk="1" hangingPunct="1"/>
            <a:r>
              <a:rPr lang="en-US" dirty="0">
                <a:latin typeface="Arial"/>
                <a:cs typeface="Arial"/>
              </a:rPr>
              <a:t>Volume – 0.025 liters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617160" y="6494468"/>
            <a:ext cx="12698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16” diameter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572125" y="6516770"/>
            <a:ext cx="11705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5” diameter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7939670" y="5554047"/>
            <a:ext cx="13604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1” diameter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22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0" y="330200"/>
            <a:ext cx="8559800" cy="406400"/>
          </a:xfrm>
        </p:spPr>
        <p:txBody>
          <a:bodyPr/>
          <a:lstStyle/>
          <a:p>
            <a:r>
              <a:rPr lang="en-US" altLang="en-US" dirty="0" smtClean="0">
                <a:latin typeface="arial" charset="0"/>
              </a:rPr>
              <a:t>1-2 GHz cavity baseline design (UF &amp; LLNL)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7416" name="TextBox 18"/>
          <p:cNvSpPr txBox="1">
            <a:spLocks noChangeArrowheads="1"/>
          </p:cNvSpPr>
          <p:nvPr/>
        </p:nvSpPr>
        <p:spPr bwMode="auto">
          <a:xfrm>
            <a:off x="0" y="1017663"/>
            <a:ext cx="896627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err="1" smtClean="0">
                <a:latin typeface="arial" charset="0"/>
              </a:rPr>
              <a:t>Axion</a:t>
            </a:r>
            <a:r>
              <a:rPr lang="en-US" altLang="en-US" sz="1600" dirty="0" smtClean="0">
                <a:latin typeface="arial" charset="0"/>
              </a:rPr>
              <a:t> signal coherent over 100s of meters. Co-add cavities in phase before amplification</a:t>
            </a:r>
          </a:p>
          <a:p>
            <a:r>
              <a:rPr lang="en-US" altLang="en-US" sz="1600" dirty="0" smtClean="0">
                <a:latin typeface="arial" charset="0"/>
              </a:rPr>
              <a:t>     (N independent cavities </a:t>
            </a:r>
            <a:r>
              <a:rPr lang="en-US" altLang="en-US" sz="1600" dirty="0" smtClean="0">
                <a:latin typeface="arial" charset="0"/>
                <a:sym typeface="Wingdings" panose="05000000000000000000" pitchFamily="2" charset="2"/>
              </a:rPr>
              <a:t> </a:t>
            </a:r>
            <a:r>
              <a:rPr lang="en-US" altLang="en-US" sz="1600" dirty="0" smtClean="0">
                <a:latin typeface="arial" charset="0"/>
              </a:rPr>
              <a:t>N amplifiers and noise adds in quadrature... only √N improvement)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arial" charset="0"/>
              </a:rPr>
              <a:t>4 – cavity array that is power combined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arial" charset="0"/>
              </a:rPr>
              <a:t>System based on previous ADMX Phase 0 work (low risk… demonstrated before)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arial" charset="0"/>
              </a:rPr>
              <a:t>Each cavity ~22 liters (88 liters total) </a:t>
            </a:r>
            <a:r>
              <a:rPr lang="en-US" altLang="en-US" sz="1600" dirty="0">
                <a:latin typeface="arial" charset="0"/>
              </a:rPr>
              <a:t>with Q</a:t>
            </a:r>
            <a:r>
              <a:rPr lang="en-US" altLang="en-US" sz="1600" baseline="-25000" dirty="0">
                <a:latin typeface="arial" charset="0"/>
              </a:rPr>
              <a:t>L</a:t>
            </a:r>
            <a:r>
              <a:rPr lang="en-US" altLang="en-US" sz="1600" dirty="0">
                <a:latin typeface="arial" charset="0"/>
              </a:rPr>
              <a:t>~ </a:t>
            </a:r>
            <a:r>
              <a:rPr lang="en-US" altLang="en-US" sz="1600" dirty="0" smtClean="0">
                <a:latin typeface="arial" charset="0"/>
              </a:rPr>
              <a:t>60k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arial" charset="0"/>
              </a:rPr>
              <a:t>Wilkinson power dividers/combiners to co-add signals.</a:t>
            </a:r>
            <a:endParaRPr lang="en-US" altLang="en-US" sz="1600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747" y="2587082"/>
            <a:ext cx="2963901" cy="39518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40" y="2812823"/>
            <a:ext cx="2287479" cy="33277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4_cavity_layou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700" y="2787804"/>
            <a:ext cx="2982213" cy="35304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4462" y="6569850"/>
            <a:ext cx="3361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4-cavity array from Phase 0 for controls testing</a:t>
            </a:r>
            <a:endParaRPr lang="en-US" sz="12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963" y="6120084"/>
            <a:ext cx="2300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CAD drawings of 4-cavity array</a:t>
            </a:r>
            <a:endParaRPr lang="en-US" sz="12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3226" y="6294786"/>
            <a:ext cx="2037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Schematic of 4-cavity array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3771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7448" y="363264"/>
            <a:ext cx="8686800" cy="427877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6 GHz frequency range (FNAL)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8"/>
          <p:cNvSpPr txBox="1">
            <a:spLocks noChangeArrowheads="1"/>
          </p:cNvSpPr>
          <p:nvPr/>
        </p:nvSpPr>
        <p:spPr bwMode="auto">
          <a:xfrm>
            <a:off x="78390" y="931264"/>
            <a:ext cx="550286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arial" charset="0"/>
              </a:rPr>
              <a:t>FNAL taken </a:t>
            </a:r>
            <a:r>
              <a:rPr lang="en-US" altLang="en-US" sz="1600" dirty="0">
                <a:latin typeface="arial" charset="0"/>
              </a:rPr>
              <a:t>lead in designing 2-6 GHz cavity </a:t>
            </a:r>
            <a:r>
              <a:rPr lang="en-US" altLang="en-US" sz="1600" dirty="0" smtClean="0">
                <a:latin typeface="arial" charset="0"/>
              </a:rPr>
              <a:t>system</a:t>
            </a:r>
            <a:endParaRPr lang="en-US" altLang="en-US" sz="1600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charset="0"/>
              </a:rPr>
              <a:t>Design </a:t>
            </a:r>
            <a:r>
              <a:rPr lang="en-US" altLang="en-US" sz="1600" dirty="0" smtClean="0">
                <a:latin typeface="arial" charset="0"/>
              </a:rPr>
              <a:t>concept </a:t>
            </a:r>
            <a:r>
              <a:rPr lang="en-US" altLang="en-US" sz="1600" dirty="0">
                <a:latin typeface="arial" charset="0"/>
              </a:rPr>
              <a:t>is multiple cavities locked together </a:t>
            </a:r>
            <a:endParaRPr lang="en-US" altLang="en-US" sz="1600" dirty="0" smtClean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arial" charset="0"/>
              </a:rPr>
              <a:t>Build off experience from 4-cavity array &amp; Sidecar cavity</a:t>
            </a:r>
            <a:endParaRPr lang="en-US" altLang="en-US" sz="1600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charset="0"/>
              </a:rPr>
              <a:t>Splitting it into operational years as a 2-4 GHz and </a:t>
            </a:r>
            <a:r>
              <a:rPr lang="en-US" altLang="en-US" sz="1600" dirty="0" smtClean="0">
                <a:latin typeface="arial" charset="0"/>
              </a:rPr>
              <a:t>       a </a:t>
            </a:r>
            <a:r>
              <a:rPr lang="en-US" altLang="en-US" sz="1600" dirty="0">
                <a:latin typeface="arial" charset="0"/>
              </a:rPr>
              <a:t>4-6 GHz system</a:t>
            </a:r>
            <a:r>
              <a:rPr lang="en-US" altLang="en-US" sz="1600" dirty="0" smtClean="0">
                <a:latin typeface="arial" charset="0"/>
              </a:rPr>
              <a:t>.</a:t>
            </a:r>
          </a:p>
          <a:p>
            <a:endParaRPr lang="en-US" altLang="en-US" sz="1600" b="1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600" b="1" dirty="0">
              <a:latin typeface="arial" charset="0"/>
            </a:endParaRPr>
          </a:p>
          <a:p>
            <a:r>
              <a:rPr lang="en-US" altLang="en-US" sz="1800" b="1" dirty="0" smtClean="0">
                <a:latin typeface="arial" charset="0"/>
              </a:rPr>
              <a:t>2-4 GHz </a:t>
            </a:r>
            <a:r>
              <a:rPr lang="en-US" altLang="en-US" sz="1800" b="1" dirty="0" smtClean="0">
                <a:latin typeface="arial" charset="0"/>
                <a:sym typeface="Wingdings" panose="05000000000000000000" pitchFamily="2" charset="2"/>
              </a:rPr>
              <a:t> conceptual design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arial" charset="0"/>
                <a:sym typeface="Wingdings" panose="05000000000000000000" pitchFamily="2" charset="2"/>
              </a:rPr>
              <a:t>Sidecar cavity system as baseline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arial" charset="0"/>
                <a:sym typeface="Wingdings" panose="05000000000000000000" pitchFamily="2" charset="2"/>
              </a:rPr>
              <a:t>Hexagonally packed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u="sng" dirty="0" smtClean="0">
                <a:latin typeface="arial" charset="0"/>
                <a:sym typeface="Wingdings" panose="05000000000000000000" pitchFamily="2" charset="2"/>
              </a:rPr>
              <a:t>7 cavity array x 2 layers = 14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arial" charset="0"/>
                <a:sym typeface="Wingdings" panose="05000000000000000000" pitchFamily="2" charset="2"/>
              </a:rPr>
              <a:t>Usable volume = 44 liters</a:t>
            </a:r>
            <a:endParaRPr lang="en-US" altLang="en-US" sz="1600" dirty="0">
              <a:latin typeface="arial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400" dirty="0" smtClean="0">
              <a:latin typeface="arial" charset="0"/>
              <a:sym typeface="Wingdings" panose="05000000000000000000" pitchFamily="2" charset="2"/>
            </a:endParaRPr>
          </a:p>
          <a:p>
            <a:endParaRPr lang="en-US" altLang="en-US" sz="1400" dirty="0" smtClean="0">
              <a:latin typeface="arial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400" dirty="0">
              <a:latin typeface="arial" charset="0"/>
              <a:sym typeface="Wingdings" panose="05000000000000000000" pitchFamily="2" charset="2"/>
            </a:endParaRPr>
          </a:p>
          <a:p>
            <a:r>
              <a:rPr lang="en-US" altLang="en-US" sz="1800" b="1" dirty="0" smtClean="0">
                <a:latin typeface="arial" charset="0"/>
                <a:sym typeface="Wingdings" panose="05000000000000000000" pitchFamily="2" charset="2"/>
              </a:rPr>
              <a:t>4-6 GHz (under study)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arial" charset="0"/>
                <a:sym typeface="Wingdings" panose="05000000000000000000" pitchFamily="2" charset="2"/>
              </a:rPr>
              <a:t>35 mm radius, 168 mm long cavities,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u="sng" dirty="0" smtClean="0">
                <a:latin typeface="arial" charset="0"/>
                <a:sym typeface="Wingdings" panose="05000000000000000000" pitchFamily="2" charset="2"/>
              </a:rPr>
              <a:t>19 cavity array x 3 layers = 57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arial" charset="0"/>
                <a:sym typeface="Wingdings" panose="05000000000000000000" pitchFamily="2" charset="2"/>
              </a:rPr>
              <a:t>Usable volume = 33 liters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400" dirty="0">
              <a:latin typeface="arial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400" dirty="0" smtClean="0">
              <a:latin typeface="arial" charset="0"/>
              <a:sym typeface="Wingdings" panose="05000000000000000000" pitchFamily="2" charset="2"/>
            </a:endParaRPr>
          </a:p>
        </p:txBody>
      </p:sp>
      <p:pic>
        <p:nvPicPr>
          <p:cNvPr id="9" name="Content Placeholder 1" descr="cavWithRodVecFields.pn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9205" y="4453094"/>
            <a:ext cx="1487583" cy="189837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311359" y="6557534"/>
            <a:ext cx="4832641" cy="25342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*Studies and designs: C. Salemi &amp; G. Rizzo: FNAL</a:t>
            </a:r>
            <a:endParaRPr lang="en-US" sz="16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9784" y="6295653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19-cavity cutaway</a:t>
            </a:r>
            <a:endParaRPr lang="en-US" sz="14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9162" y="6285040"/>
            <a:ext cx="2634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Single cavity element simulation</a:t>
            </a:r>
            <a:endParaRPr lang="en-US" sz="14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115" y="1709110"/>
            <a:ext cx="1824222" cy="23508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52485" y="3398785"/>
            <a:ext cx="1508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7-cavity cutaway</a:t>
            </a:r>
            <a:endParaRPr lang="en-US" sz="1400" dirty="0"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894" y="4139496"/>
            <a:ext cx="2366506" cy="21792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7827" y="956474"/>
            <a:ext cx="1816681" cy="346529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79712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026"/>
          <p:cNvSpPr txBox="1">
            <a:spLocks noChangeArrowheads="1"/>
          </p:cNvSpPr>
          <p:nvPr/>
        </p:nvSpPr>
        <p:spPr bwMode="auto">
          <a:xfrm>
            <a:off x="211138" y="0"/>
            <a:ext cx="8932862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b"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axion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where to find it.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8" name="Rectangle 7"/>
          <p:cNvSpPr>
            <a:spLocks noChangeArrowheads="1"/>
          </p:cNvSpPr>
          <p:nvPr/>
        </p:nvSpPr>
        <p:spPr bwMode="auto">
          <a:xfrm>
            <a:off x="0" y="1289050"/>
            <a:ext cx="8250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latin typeface="+mn-lt"/>
                <a:ea typeface="ＭＳ Ｐゴシック" pitchFamily="102" charset="-128"/>
                <a:cs typeface="ＭＳ Ｐゴシック" pitchFamily="102" charset="-128"/>
              </a:rPr>
              <a:t> </a:t>
            </a:r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106016" y="4500396"/>
            <a:ext cx="3273287" cy="83099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axion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remains a very attractive dark-matter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candidate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(HEPAP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DMSAG,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P5 …)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147638" y="891164"/>
            <a:ext cx="7588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0188" indent="-230188" eaLnBrk="0" hangingPunct="0">
              <a:tabLst>
                <a:tab pos="512763" algn="l"/>
                <a:tab pos="795338" algn="l"/>
                <a:tab pos="974725" algn="l"/>
                <a:tab pos="1206500" algn="l"/>
              </a:tabLs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512763" algn="l"/>
                <a:tab pos="795338" algn="l"/>
                <a:tab pos="974725" algn="l"/>
                <a:tab pos="1206500" algn="l"/>
              </a:tabLs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tabLst>
                <a:tab pos="512763" algn="l"/>
                <a:tab pos="795338" algn="l"/>
                <a:tab pos="974725" algn="l"/>
                <a:tab pos="1206500" algn="l"/>
              </a:tabLs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tabLst>
                <a:tab pos="512763" algn="l"/>
                <a:tab pos="795338" algn="l"/>
                <a:tab pos="974725" algn="l"/>
                <a:tab pos="1206500" algn="l"/>
              </a:tabLs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tabLst>
                <a:tab pos="512763" algn="l"/>
                <a:tab pos="795338" algn="l"/>
                <a:tab pos="974725" algn="l"/>
                <a:tab pos="1206500" algn="l"/>
              </a:tabLs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12763" algn="l"/>
                <a:tab pos="795338" algn="l"/>
                <a:tab pos="974725" algn="l"/>
                <a:tab pos="1206500" algn="l"/>
              </a:tabLs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12763" algn="l"/>
                <a:tab pos="795338" algn="l"/>
                <a:tab pos="974725" algn="l"/>
                <a:tab pos="1206500" algn="l"/>
              </a:tabLs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12763" algn="l"/>
                <a:tab pos="795338" algn="l"/>
                <a:tab pos="974725" algn="l"/>
                <a:tab pos="1206500" algn="l"/>
              </a:tabLs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12763" algn="l"/>
                <a:tab pos="795338" algn="l"/>
                <a:tab pos="974725" algn="l"/>
                <a:tab pos="1206500" algn="l"/>
              </a:tabLs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Arial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It’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ja-JP" sz="1800" dirty="0" err="1">
                <a:latin typeface="Arial" panose="020B0604020202020204" pitchFamily="34" charset="0"/>
                <a:cs typeface="Arial" panose="020B0604020202020204" pitchFamily="34" charset="0"/>
              </a:rPr>
              <a:t>pseudoscalar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(π°-like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), extremely light and weakly 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2γ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coupling 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Primakoff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effect) : Key to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 detection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0" y="2180333"/>
            <a:ext cx="2210118" cy="178488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 cmpd="sng">
            <a:solidFill>
              <a:srgbClr val="0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223" name="Text Box 10"/>
          <p:cNvSpPr txBox="1">
            <a:spLocks noChangeArrowheads="1"/>
          </p:cNvSpPr>
          <p:nvPr/>
        </p:nvSpPr>
        <p:spPr bwMode="auto">
          <a:xfrm flipH="1">
            <a:off x="1773238" y="3128963"/>
            <a:ext cx="8413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aγγ</a:t>
            </a:r>
            <a:endParaRPr lang="en-US" sz="2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078" y="1655304"/>
            <a:ext cx="5542722" cy="433691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 cmpd="sng">
            <a:solidFill>
              <a:srgbClr val="0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1"/>
          <p:cNvSpPr/>
          <p:nvPr/>
        </p:nvSpPr>
        <p:spPr bwMode="auto">
          <a:xfrm rot="20095266">
            <a:off x="4628262" y="4558947"/>
            <a:ext cx="2258106" cy="703594"/>
          </a:xfrm>
          <a:prstGeom prst="ellipse">
            <a:avLst/>
          </a:prstGeom>
          <a:solidFill>
            <a:srgbClr val="CCFFCC">
              <a:alpha val="30000"/>
            </a:srgbClr>
          </a:solidFill>
          <a:ln w="28575" cmpd="sng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3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2"/>
          <p:cNvSpPr txBox="1">
            <a:spLocks noChangeArrowheads="1"/>
          </p:cNvSpPr>
          <p:nvPr/>
        </p:nvSpPr>
        <p:spPr bwMode="auto">
          <a:xfrm>
            <a:off x="4616450" y="19494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4572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4572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4572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en-US" sz="2400">
              <a:latin typeface="Times" charset="0"/>
            </a:endParaRPr>
          </a:p>
        </p:txBody>
      </p:sp>
      <p:pic>
        <p:nvPicPr>
          <p:cNvPr id="2560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4320" y="2528582"/>
            <a:ext cx="2537891" cy="22775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Box 13"/>
          <p:cNvSpPr txBox="1">
            <a:spLocks noChangeArrowheads="1"/>
          </p:cNvSpPr>
          <p:nvPr/>
        </p:nvSpPr>
        <p:spPr bwMode="auto">
          <a:xfrm>
            <a:off x="4796883" y="1145788"/>
            <a:ext cx="419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defTabSz="4572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4572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4572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4572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600" b="0" dirty="0">
                <a:latin typeface="Arial"/>
                <a:cs typeface="Arial"/>
              </a:rPr>
              <a:t>Simulation of Electric field of the TM</a:t>
            </a:r>
            <a:r>
              <a:rPr lang="en-US" sz="1600" b="0" baseline="-25000" dirty="0">
                <a:latin typeface="Arial"/>
                <a:cs typeface="Arial"/>
              </a:rPr>
              <a:t>010</a:t>
            </a:r>
            <a:r>
              <a:rPr lang="en-US" sz="1600" b="0" dirty="0">
                <a:latin typeface="Arial"/>
                <a:cs typeface="Arial"/>
              </a:rPr>
              <a:t> mode of a 96 metallic post array.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600" b="0" dirty="0">
                <a:latin typeface="Arial"/>
                <a:cs typeface="Arial"/>
              </a:rPr>
              <a:t>Frequency 5 times empty cylinder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600" b="0" dirty="0">
                <a:latin typeface="Arial"/>
                <a:cs typeface="Arial"/>
              </a:rPr>
              <a:t>Form Factor C ~ 0.5</a:t>
            </a:r>
          </a:p>
        </p:txBody>
      </p:sp>
      <p:sp>
        <p:nvSpPr>
          <p:cNvPr id="25604" name="TextBox 10"/>
          <p:cNvSpPr txBox="1">
            <a:spLocks noChangeArrowheads="1"/>
          </p:cNvSpPr>
          <p:nvPr/>
        </p:nvSpPr>
        <p:spPr bwMode="auto">
          <a:xfrm>
            <a:off x="4809701" y="4845865"/>
            <a:ext cx="24817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Simulation of 96 post array</a:t>
            </a:r>
            <a:endParaRPr lang="en-US" dirty="0"/>
          </a:p>
        </p:txBody>
      </p:sp>
      <p:sp>
        <p:nvSpPr>
          <p:cNvPr id="25605" name="Rectangle 2"/>
          <p:cNvSpPr txBox="1">
            <a:spLocks noChangeArrowheads="1"/>
          </p:cNvSpPr>
          <p:nvPr/>
        </p:nvSpPr>
        <p:spPr bwMode="auto">
          <a:xfrm>
            <a:off x="123901" y="169127"/>
            <a:ext cx="871385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 concept for 6 – 10 GHz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Photonic Bandgap Cavities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6" name="Picture 1" descr="multipost_prototyp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70" y="3401118"/>
            <a:ext cx="3642367" cy="26233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TextBox 13"/>
          <p:cNvSpPr txBox="1">
            <a:spLocks noChangeArrowheads="1"/>
          </p:cNvSpPr>
          <p:nvPr/>
        </p:nvSpPr>
        <p:spPr bwMode="auto">
          <a:xfrm>
            <a:off x="72485" y="1077333"/>
            <a:ext cx="470024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defTabSz="4572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4572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4572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4572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Arial"/>
                <a:cs typeface="Arial"/>
              </a:rPr>
              <a:t>Lattice of </a:t>
            </a:r>
            <a:r>
              <a:rPr lang="en-US" sz="1600" b="0" dirty="0">
                <a:latin typeface="Arial"/>
                <a:cs typeface="Arial"/>
              </a:rPr>
              <a:t>posts </a:t>
            </a:r>
            <a:r>
              <a:rPr lang="en-US" sz="1600" b="0" dirty="0" smtClean="0">
                <a:latin typeface="Arial"/>
                <a:cs typeface="Arial"/>
              </a:rPr>
              <a:t>that can </a:t>
            </a:r>
            <a:r>
              <a:rPr lang="en-US" sz="1600" b="0" dirty="0">
                <a:latin typeface="Arial"/>
                <a:cs typeface="Arial"/>
              </a:rPr>
              <a:t>be </a:t>
            </a:r>
            <a:r>
              <a:rPr lang="en-US" sz="1600" b="0" dirty="0" smtClean="0">
                <a:latin typeface="Arial"/>
                <a:cs typeface="Arial"/>
              </a:rPr>
              <a:t>translated/rotated </a:t>
            </a:r>
            <a:r>
              <a:rPr lang="en-US" sz="1600" b="0" dirty="0">
                <a:latin typeface="Arial"/>
                <a:cs typeface="Arial"/>
              </a:rPr>
              <a:t>as group to adjust frequency</a:t>
            </a:r>
            <a:r>
              <a:rPr lang="en-US" sz="1600" b="0" dirty="0" smtClean="0">
                <a:latin typeface="Arial"/>
                <a:cs typeface="Arial"/>
              </a:rPr>
              <a:t>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sz="1600" b="0" dirty="0">
              <a:latin typeface="Arial"/>
              <a:cs typeface="Arial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Arial"/>
                <a:cs typeface="Arial"/>
              </a:rPr>
              <a:t>Trade off from multi-cavity array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1600" b="0" dirty="0">
                <a:latin typeface="Arial"/>
                <a:cs typeface="Arial"/>
              </a:rPr>
              <a:t>Maintain reasonably large V (20-40 liters) and C</a:t>
            </a:r>
            <a:r>
              <a:rPr lang="en-US" sz="1600" b="0" baseline="-25000" dirty="0">
                <a:latin typeface="Arial"/>
                <a:cs typeface="Arial"/>
              </a:rPr>
              <a:t>lmn</a:t>
            </a:r>
            <a:r>
              <a:rPr lang="en-US" sz="1600" b="0" dirty="0">
                <a:latin typeface="Arial"/>
                <a:cs typeface="Arial"/>
              </a:rPr>
              <a:t>~0.4 – </a:t>
            </a:r>
            <a:r>
              <a:rPr lang="en-US" sz="1600" b="0" dirty="0" smtClean="0">
                <a:latin typeface="Arial"/>
                <a:cs typeface="Arial"/>
              </a:rPr>
              <a:t>0.5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Arial"/>
                <a:cs typeface="Arial"/>
              </a:rPr>
              <a:t>Bulk motion </a:t>
            </a:r>
            <a:r>
              <a:rPr lang="en-US" sz="1600" b="0" dirty="0" smtClean="0">
                <a:latin typeface="Arial"/>
                <a:cs typeface="Arial"/>
                <a:sym typeface="Wingdings" panose="05000000000000000000" pitchFamily="2" charset="2"/>
              </a:rPr>
              <a:t> less moving parts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Arial"/>
                <a:cs typeface="Arial"/>
                <a:sym typeface="Wingdings" panose="05000000000000000000" pitchFamily="2" charset="2"/>
              </a:rPr>
              <a:t>Smaller tuning range (10-20%)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Arial"/>
                <a:cs typeface="Arial"/>
                <a:sym typeface="Wingdings" panose="05000000000000000000" pitchFamily="2" charset="2"/>
              </a:rPr>
              <a:t>More stringent mechanical requirements</a:t>
            </a:r>
            <a:endParaRPr lang="en-US" sz="1600" b="0" dirty="0">
              <a:latin typeface="Arial"/>
              <a:cs typeface="Arial"/>
            </a:endParaRPr>
          </a:p>
        </p:txBody>
      </p:sp>
      <p:sp>
        <p:nvSpPr>
          <p:cNvPr id="25608" name="TextBox 10"/>
          <p:cNvSpPr txBox="1">
            <a:spLocks noChangeArrowheads="1"/>
          </p:cNvSpPr>
          <p:nvPr/>
        </p:nvSpPr>
        <p:spPr bwMode="auto">
          <a:xfrm>
            <a:off x="1447994" y="6193570"/>
            <a:ext cx="24897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Prototype </a:t>
            </a:r>
            <a:r>
              <a:rPr lang="en-US" dirty="0" smtClean="0"/>
              <a:t>multi-post </a:t>
            </a:r>
            <a:r>
              <a:rPr lang="en-US" dirty="0"/>
              <a:t>cavity</a:t>
            </a:r>
          </a:p>
        </p:txBody>
      </p:sp>
      <p:pic>
        <p:nvPicPr>
          <p:cNvPr id="11" name="Picture 9" descr="cavity zoom fron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0758" y="2550841"/>
            <a:ext cx="1608137" cy="3214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7449014" y="5879210"/>
            <a:ext cx="169498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Concept for stack of PBG cavities in ADMX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05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65100"/>
            <a:ext cx="89154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ADMX Science Prospects: Year 1 (0.6 – 1 GHz)</a:t>
            </a:r>
          </a:p>
        </p:txBody>
      </p:sp>
      <p:pic>
        <p:nvPicPr>
          <p:cNvPr id="337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888" y="989128"/>
            <a:ext cx="7578850" cy="53051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2" descr="cavity_with_tuning_rod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9275" y="4144963"/>
            <a:ext cx="3241675" cy="2430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124075" y="5260975"/>
            <a:ext cx="24032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800" dirty="0" smtClean="0"/>
              <a:t>Current cavity system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658462" y="5785886"/>
            <a:ext cx="2288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3σ sensitivity reach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99231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65100"/>
            <a:ext cx="89154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ADMX Science Prospects: Year 2 (1 – 2 GHz)</a:t>
            </a:r>
          </a:p>
        </p:txBody>
      </p:sp>
      <p:pic>
        <p:nvPicPr>
          <p:cNvPr id="348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524" y="988873"/>
            <a:ext cx="7579577" cy="53057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124075" y="5260975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800" dirty="0" smtClean="0"/>
              <a:t>4-cavity array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733" y="3592070"/>
            <a:ext cx="2085278" cy="303362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58462" y="5785886"/>
            <a:ext cx="2288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3σ sensitivity reach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89381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583" y="993114"/>
            <a:ext cx="7567460" cy="52972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124075" y="5260975"/>
            <a:ext cx="19287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800" dirty="0" smtClean="0"/>
              <a:t>Multi-cavity array</a:t>
            </a:r>
            <a:endParaRPr lang="en-US" sz="1800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8634" y="2642837"/>
            <a:ext cx="1422631" cy="3795217"/>
          </a:xfr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288" y="4114798"/>
            <a:ext cx="1124228" cy="144878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0" y="165100"/>
            <a:ext cx="89154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ADMX Science Prospects: Year 3 (2 – 4 GHz)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8462" y="5785886"/>
            <a:ext cx="2288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3σ sensitivity reach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12890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039" y="988533"/>
            <a:ext cx="7580548" cy="53063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2124075" y="5260975"/>
            <a:ext cx="19287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800" dirty="0" smtClean="0"/>
              <a:t>Multi-cavity array</a:t>
            </a:r>
            <a:endParaRPr lang="en-US" sz="1800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8634" y="2642837"/>
            <a:ext cx="1422631" cy="3795217"/>
          </a:xfr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820" y="4192859"/>
            <a:ext cx="1265696" cy="114264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200" y="165100"/>
            <a:ext cx="89154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ADMX Science Prospects: Year 4 (4 – 6 GHz)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462" y="5785886"/>
            <a:ext cx="2288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3σ sensitivity reach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4911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870" y="993315"/>
            <a:ext cx="7566886" cy="52968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9" descr="cavity zoom fron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5138" y="3086100"/>
            <a:ext cx="1608137" cy="3214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TextBox 2"/>
          <p:cNvSpPr txBox="1">
            <a:spLocks noChangeArrowheads="1"/>
          </p:cNvSpPr>
          <p:nvPr/>
        </p:nvSpPr>
        <p:spPr bwMode="auto">
          <a:xfrm>
            <a:off x="2124075" y="5260975"/>
            <a:ext cx="2941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800" dirty="0"/>
              <a:t>Photonic bandgap cavities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0" y="165100"/>
            <a:ext cx="89154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ADMX Science Prospects: Year 5 (6 – 8 GHz)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462" y="5785886"/>
            <a:ext cx="2288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3σ sensitivity reach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01615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870" y="993315"/>
            <a:ext cx="7566886" cy="52968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9" descr="cavity zoom fron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5138" y="3086100"/>
            <a:ext cx="1608137" cy="3214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TextBox 2"/>
          <p:cNvSpPr txBox="1">
            <a:spLocks noChangeArrowheads="1"/>
          </p:cNvSpPr>
          <p:nvPr/>
        </p:nvSpPr>
        <p:spPr bwMode="auto">
          <a:xfrm>
            <a:off x="2124075" y="5260975"/>
            <a:ext cx="2877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800" dirty="0"/>
              <a:t>Photonic bandgap </a:t>
            </a:r>
            <a:r>
              <a:rPr lang="en-US" sz="1800" dirty="0" smtClean="0"/>
              <a:t>cavities</a:t>
            </a:r>
            <a:endParaRPr lang="en-US" sz="18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0" y="165100"/>
            <a:ext cx="89154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ADMX Science Prospects: Year 6 (8 – 10 GHz)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462" y="5785886"/>
            <a:ext cx="2288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3σ sensitivity reach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1771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059" y="986448"/>
            <a:ext cx="7586507" cy="5310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low_freq_cavity_si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1475" y="3944938"/>
            <a:ext cx="2862263" cy="231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low_freq_cavity_spectra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5141" y="4900498"/>
            <a:ext cx="1379576" cy="7585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3" descr="low_freq_cavity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8618" y="4596396"/>
            <a:ext cx="1281943" cy="964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9" name="TextBox 2"/>
          <p:cNvSpPr txBox="1">
            <a:spLocks noChangeArrowheads="1"/>
          </p:cNvSpPr>
          <p:nvPr/>
        </p:nvSpPr>
        <p:spPr bwMode="auto">
          <a:xfrm>
            <a:off x="4324195" y="6288088"/>
            <a:ext cx="40815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600" dirty="0">
                <a:latin typeface="+mj-lt"/>
              </a:rPr>
              <a:t>Slow-wave </a:t>
            </a:r>
            <a:r>
              <a:rPr lang="en-US" sz="1600" dirty="0" smtClean="0">
                <a:latin typeface="+mj-lt"/>
              </a:rPr>
              <a:t>cavity with alumina tuning rods</a:t>
            </a:r>
            <a:endParaRPr lang="en-US" sz="1600" dirty="0">
              <a:latin typeface="+mj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0" y="165100"/>
            <a:ext cx="89154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ADMX Science Prospects: Out-Years </a:t>
            </a:r>
            <a:r>
              <a:rPr lang="en-US" dirty="0">
                <a:latin typeface="Arial"/>
                <a:cs typeface="Arial"/>
              </a:rPr>
              <a:t>&lt;</a:t>
            </a:r>
            <a:r>
              <a:rPr lang="en-US" dirty="0" smtClean="0">
                <a:latin typeface="Arial"/>
                <a:cs typeface="Arial"/>
              </a:rPr>
              <a:t> 0.5 GHz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8462" y="5785886"/>
            <a:ext cx="2288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3σ sensitivity reach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53542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29" y="1030386"/>
            <a:ext cx="8843708" cy="5507135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/>
                <a:cs typeface="Arial"/>
              </a:rPr>
              <a:t>Fermilab joined ADMX in 2015. </a:t>
            </a:r>
          </a:p>
          <a:p>
            <a:r>
              <a:rPr lang="en-US" sz="2000" dirty="0">
                <a:latin typeface="Arial"/>
                <a:cs typeface="Arial"/>
              </a:rPr>
              <a:t>Physicists Aaron Chou, Daniel Bowring, Andrew Sonnenschein, William Wester (2 FTEs). Grad student Akash Dixit (U. Chicago). </a:t>
            </a:r>
          </a:p>
          <a:p>
            <a:r>
              <a:rPr lang="en-US" sz="2000" dirty="0">
                <a:latin typeface="Arial"/>
                <a:cs typeface="Arial"/>
              </a:rPr>
              <a:t>Design and construction (if funded) of 2-6 GHz cavity array.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Fermilab has well matched RF cavity and cryogenic design experience.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Conceptual design work and RF simulations started Summer 2016.</a:t>
            </a:r>
          </a:p>
          <a:p>
            <a:r>
              <a:rPr lang="en-US" sz="2000" dirty="0">
                <a:latin typeface="Arial"/>
                <a:cs typeface="Arial"/>
              </a:rPr>
              <a:t>R&amp;D towards electronics and cavities for higher frequency bands.</a:t>
            </a:r>
          </a:p>
          <a:p>
            <a:r>
              <a:rPr lang="en-US" sz="2000" dirty="0">
                <a:latin typeface="Arial"/>
                <a:cs typeface="Arial"/>
              </a:rPr>
              <a:t>Upgrades to ADMX liquid helium plant and control system to improve reliability. </a:t>
            </a:r>
          </a:p>
          <a:p>
            <a:r>
              <a:rPr lang="en-US" sz="2000" dirty="0">
                <a:latin typeface="Arial"/>
                <a:cs typeface="Arial"/>
              </a:rPr>
              <a:t>Help with operations and data analysis for 0.5-1 GHz and 1-2 GHz. </a:t>
            </a:r>
          </a:p>
          <a:p>
            <a:r>
              <a:rPr lang="en-US" sz="2000" dirty="0">
                <a:latin typeface="Arial"/>
                <a:cs typeface="Arial"/>
              </a:rPr>
              <a:t>Data management and archiving.</a:t>
            </a:r>
          </a:p>
          <a:p>
            <a:r>
              <a:rPr lang="en-US" sz="2000" dirty="0">
                <a:latin typeface="Arial"/>
                <a:cs typeface="Arial"/>
              </a:rPr>
              <a:t>Operations management- role as lead lab for operations under discussion with DOE. Developed WBS and budget materials for Sept 2016 operations review.</a:t>
            </a:r>
          </a:p>
          <a:p>
            <a:pPr marL="0" indent="0">
              <a:buNone/>
            </a:pPr>
            <a:endParaRPr lang="en-US" sz="2000" dirty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76200" y="0"/>
            <a:ext cx="89154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charset="0"/>
              </a:defRPr>
            </a:lvl9pPr>
          </a:lstStyle>
          <a:p>
            <a:pPr eaLnBrk="1" hangingPunct="1">
              <a:defRPr/>
            </a:pPr>
            <a:r>
              <a:rPr lang="en-US" u="sng" dirty="0" err="1" smtClean="0">
                <a:latin typeface="Arial"/>
                <a:cs typeface="Arial"/>
              </a:rPr>
              <a:t>Fermilab</a:t>
            </a:r>
            <a:r>
              <a:rPr lang="en-US" u="sng" dirty="0" smtClean="0">
                <a:latin typeface="Arial"/>
                <a:cs typeface="Arial"/>
              </a:rPr>
              <a:t>:</a:t>
            </a:r>
            <a:r>
              <a:rPr lang="en-US" b="0" dirty="0" smtClean="0">
                <a:latin typeface="Arial"/>
                <a:cs typeface="Arial"/>
              </a:rPr>
              <a:t> </a:t>
            </a:r>
          </a:p>
          <a:p>
            <a:pPr eaLnBrk="1" hangingPunct="1">
              <a:defRPr/>
            </a:pPr>
            <a:r>
              <a:rPr lang="en-US" b="0" dirty="0" smtClean="0">
                <a:latin typeface="Arial"/>
                <a:cs typeface="Arial"/>
              </a:rPr>
              <a:t>Ongoing </a:t>
            </a:r>
            <a:r>
              <a:rPr lang="en-US" b="0" dirty="0">
                <a:latin typeface="Arial"/>
                <a:cs typeface="Arial"/>
              </a:rPr>
              <a:t>and Proposed Contributions to ADMX</a:t>
            </a:r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39889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65100"/>
            <a:ext cx="8480425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Summary &amp; Conclusions</a:t>
            </a:r>
          </a:p>
        </p:txBody>
      </p:sp>
      <p:sp>
        <p:nvSpPr>
          <p:cNvPr id="60418" name="TextBox 3"/>
          <p:cNvSpPr txBox="1">
            <a:spLocks noChangeArrowheads="1"/>
          </p:cNvSpPr>
          <p:nvPr/>
        </p:nvSpPr>
        <p:spPr bwMode="auto">
          <a:xfrm>
            <a:off x="0" y="1267991"/>
            <a:ext cx="91440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dirty="0" err="1" smtClean="0"/>
              <a:t>Axions</a:t>
            </a:r>
            <a:r>
              <a:rPr lang="en-US" dirty="0" smtClean="0"/>
              <a:t>: solve the Strong-CP problem and are a compelling DM candidate</a:t>
            </a:r>
          </a:p>
          <a:p>
            <a:endParaRPr lang="en-US" dirty="0"/>
          </a:p>
          <a:p>
            <a:r>
              <a:rPr lang="en-US" dirty="0" smtClean="0"/>
              <a:t>The ADMX Gen 2 project </a:t>
            </a:r>
            <a:r>
              <a:rPr lang="en-US" u="sng" dirty="0" smtClean="0"/>
              <a:t>A narrow band experiment with concurrent R&amp;D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Takes data in one mass range while developing systems for higher masses.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Recently finished commissioning run.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Primary near term focus: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Achieve quantum-limited noise performance.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Scan 0.6 – 2 GHz at DFSZ sensitivity over next 2 years.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Follow up by scanning to 10 GHz over the full 6 year Gen 2 program.</a:t>
            </a:r>
          </a:p>
          <a:p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373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00508" y="254000"/>
            <a:ext cx="8943492" cy="550333"/>
          </a:xfrm>
          <a:prstGeom prst="rect">
            <a:avLst/>
          </a:prstGeom>
          <a:effectLst/>
        </p:spPr>
        <p:txBody>
          <a:bodyPr vert="horz" lIns="9144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2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defTabSz="912813"/>
            <a:r>
              <a:rPr lang="en-US" altLang="en-US" sz="2400" dirty="0" smtClean="0">
                <a:solidFill>
                  <a:schemeClr val="tx1"/>
                </a:solidFill>
              </a:rPr>
              <a:t>ADMX: Collaboration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3879" y="1095588"/>
            <a:ext cx="8836449" cy="3132691"/>
            <a:chOff x="190588" y="1405103"/>
            <a:chExt cx="8836449" cy="3132691"/>
          </a:xfrm>
        </p:grpSpPr>
        <p:pic>
          <p:nvPicPr>
            <p:cNvPr id="5" name="Picture 4" descr="uos_logo_b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205" y="3127596"/>
              <a:ext cx="2255714" cy="1134327"/>
            </a:xfrm>
            <a:prstGeom prst="rect">
              <a:avLst/>
            </a:prstGeom>
          </p:spPr>
        </p:pic>
        <p:pic>
          <p:nvPicPr>
            <p:cNvPr id="10" name="Picture 9" descr="University_of_Washington_Seal.sv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88" y="1450480"/>
              <a:ext cx="1513730" cy="1513730"/>
            </a:xfrm>
            <a:prstGeom prst="rect">
              <a:avLst/>
            </a:prstGeom>
          </p:spPr>
        </p:pic>
        <p:pic>
          <p:nvPicPr>
            <p:cNvPr id="14" name="Picture 13" descr="University_of_Florida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953" y="1443847"/>
              <a:ext cx="3391927" cy="632594"/>
            </a:xfrm>
            <a:prstGeom prst="rect">
              <a:avLst/>
            </a:prstGeom>
          </p:spPr>
        </p:pic>
        <p:pic>
          <p:nvPicPr>
            <p:cNvPr id="15" name="Picture 14" descr="LLNL-log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61" y="2249497"/>
              <a:ext cx="3935131" cy="758580"/>
            </a:xfrm>
            <a:prstGeom prst="rect">
              <a:avLst/>
            </a:prstGeom>
          </p:spPr>
        </p:pic>
        <p:pic>
          <p:nvPicPr>
            <p:cNvPr id="16" name="Picture 15" descr="logo-ucberkeley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146" y="1405103"/>
              <a:ext cx="3115891" cy="1087951"/>
            </a:xfrm>
            <a:prstGeom prst="rect">
              <a:avLst/>
            </a:prstGeom>
          </p:spPr>
        </p:pic>
        <p:pic>
          <p:nvPicPr>
            <p:cNvPr id="17" name="Picture 16" descr="NRAO_logo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192" y="3128958"/>
              <a:ext cx="1081200" cy="140883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327632" y="2299481"/>
            <a:ext cx="4816368" cy="2761963"/>
            <a:chOff x="4327632" y="1907112"/>
            <a:chExt cx="4816368" cy="2761963"/>
          </a:xfrm>
        </p:grpSpPr>
        <p:grpSp>
          <p:nvGrpSpPr>
            <p:cNvPr id="22" name="Group 21"/>
            <p:cNvGrpSpPr/>
            <p:nvPr/>
          </p:nvGrpSpPr>
          <p:grpSpPr>
            <a:xfrm>
              <a:off x="4327632" y="2396932"/>
              <a:ext cx="4816368" cy="2272143"/>
              <a:chOff x="4327632" y="3132246"/>
              <a:chExt cx="4816368" cy="2272143"/>
            </a:xfrm>
          </p:grpSpPr>
          <p:pic>
            <p:nvPicPr>
              <p:cNvPr id="3" name="Picture 2" descr="lalogo.gi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021" y="4028213"/>
                <a:ext cx="2918979" cy="1118942"/>
              </a:xfrm>
              <a:prstGeom prst="rect">
                <a:avLst/>
              </a:prstGeom>
            </p:spPr>
          </p:pic>
          <p:pic>
            <p:nvPicPr>
              <p:cNvPr id="18" name="Picture 17" descr="FNAL-Logo-NAL-Blue.jp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1139" y="3132246"/>
                <a:ext cx="4081591" cy="872440"/>
              </a:xfrm>
              <a:prstGeom prst="rect">
                <a:avLst/>
              </a:prstGeom>
            </p:spPr>
          </p:pic>
          <p:pic>
            <p:nvPicPr>
              <p:cNvPr id="19" name="Picture 18" descr="illus-pnnl-logo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7632" y="3943924"/>
                <a:ext cx="2044650" cy="1460465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5935289" y="1907112"/>
              <a:ext cx="27416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u="sng" dirty="0" smtClean="0">
                  <a:solidFill>
                    <a:srgbClr val="FF0000"/>
                  </a:solidFill>
                  <a:latin typeface="Arial"/>
                  <a:cs typeface="Arial"/>
                </a:rPr>
                <a:t>Recently Joined</a:t>
              </a:r>
              <a:endParaRPr lang="en-US" sz="2600" b="1" u="sng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4336293"/>
            <a:ext cx="4956767" cy="2283168"/>
            <a:chOff x="0" y="4336293"/>
            <a:chExt cx="4956767" cy="2283168"/>
          </a:xfrm>
        </p:grpSpPr>
        <p:sp>
          <p:nvSpPr>
            <p:cNvPr id="20" name="TextBox 19"/>
            <p:cNvSpPr txBox="1"/>
            <p:nvPr/>
          </p:nvSpPr>
          <p:spPr>
            <a:xfrm>
              <a:off x="133837" y="4336293"/>
              <a:ext cx="4822930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u="sng" dirty="0" smtClean="0">
                  <a:latin typeface="Arial"/>
                  <a:cs typeface="Arial"/>
                </a:rPr>
                <a:t>Sponsors</a:t>
              </a:r>
            </a:p>
            <a:p>
              <a:r>
                <a:rPr lang="en-US" sz="2600" u="sng" dirty="0" smtClean="0">
                  <a:latin typeface="Arial"/>
                  <a:cs typeface="Arial"/>
                </a:rPr>
                <a:t>ADMX now DOE Gen 2 project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0" y="5272140"/>
              <a:ext cx="1372492" cy="1347321"/>
              <a:chOff x="0" y="5272140"/>
              <a:chExt cx="1372492" cy="1347321"/>
            </a:xfrm>
          </p:grpSpPr>
          <p:pic>
            <p:nvPicPr>
              <p:cNvPr id="7" name="Picture 6" descr="DOE-Crest-Logo-300x298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963" y="5272140"/>
                <a:ext cx="1111509" cy="1093279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0" y="6342462"/>
                <a:ext cx="13724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Primary support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1391640" y="5218889"/>
            <a:ext cx="3062035" cy="1437840"/>
            <a:chOff x="1391640" y="5218889"/>
            <a:chExt cx="3062035" cy="1437840"/>
          </a:xfrm>
        </p:grpSpPr>
        <p:grpSp>
          <p:nvGrpSpPr>
            <p:cNvPr id="23" name="Group 22"/>
            <p:cNvGrpSpPr/>
            <p:nvPr/>
          </p:nvGrpSpPr>
          <p:grpSpPr>
            <a:xfrm>
              <a:off x="1391640" y="5218889"/>
              <a:ext cx="3062035" cy="1408928"/>
              <a:chOff x="1391640" y="5218889"/>
              <a:chExt cx="3062035" cy="1408928"/>
            </a:xfrm>
          </p:grpSpPr>
          <p:pic>
            <p:nvPicPr>
              <p:cNvPr id="8" name="Picture 7" descr="nsf4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1640" y="5218889"/>
                <a:ext cx="1172106" cy="1160620"/>
              </a:xfrm>
              <a:prstGeom prst="rect">
                <a:avLst/>
              </a:prstGeom>
            </p:spPr>
          </p:pic>
          <p:pic>
            <p:nvPicPr>
              <p:cNvPr id="9" name="Picture 8" descr="Heising-Simons.jp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1245" y="5231950"/>
                <a:ext cx="1822430" cy="1341398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587576" y="6350818"/>
                <a:ext cx="8386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Historical</a:t>
                </a:r>
                <a:endParaRPr lang="en-US" sz="1200" b="1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3239354" y="6379730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R&amp;D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31336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69888" y="200025"/>
            <a:ext cx="8512175" cy="4730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ea typeface="+mj-ea"/>
                <a:cs typeface="Arial"/>
              </a:rPr>
              <a:t>For more info see our list of publications</a:t>
            </a:r>
            <a:endParaRPr lang="en-US" sz="1200" b="0" dirty="0">
              <a:latin typeface="Arial"/>
              <a:ea typeface="+mj-ea"/>
              <a:cs typeface="Arial"/>
            </a:endParaRPr>
          </a:p>
        </p:txBody>
      </p:sp>
      <p:sp>
        <p:nvSpPr>
          <p:cNvPr id="285700" name="Rectangle 4"/>
          <p:cNvSpPr>
            <a:spLocks noChangeArrowheads="1"/>
          </p:cNvSpPr>
          <p:nvPr/>
        </p:nvSpPr>
        <p:spPr bwMode="auto">
          <a:xfrm>
            <a:off x="371475" y="1091366"/>
            <a:ext cx="8347075" cy="346075"/>
          </a:xfrm>
          <a:prstGeom prst="rect">
            <a:avLst/>
          </a:prstGeom>
          <a:solidFill>
            <a:srgbClr val="DFDD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 charset="0"/>
              </a:rPr>
              <a:t>Selected Letter </a:t>
            </a:r>
            <a:r>
              <a:rPr lang="en-US" sz="16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 charset="0"/>
              </a:rPr>
              <a:t>publications</a:t>
            </a:r>
          </a:p>
        </p:txBody>
      </p:sp>
      <p:sp>
        <p:nvSpPr>
          <p:cNvPr id="285702" name="Rectangle 6"/>
          <p:cNvSpPr>
            <a:spLocks noChangeArrowheads="1"/>
          </p:cNvSpPr>
          <p:nvPr/>
        </p:nvSpPr>
        <p:spPr bwMode="auto">
          <a:xfrm>
            <a:off x="377825" y="1449106"/>
            <a:ext cx="8348663" cy="1169551"/>
          </a:xfrm>
          <a:prstGeom prst="rect">
            <a:avLst/>
          </a:prstGeom>
          <a:solidFill>
            <a:srgbClr val="F9FF6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1000" b="1" dirty="0"/>
              <a:t>   </a:t>
            </a:r>
            <a:r>
              <a:rPr lang="ja-JP" altLang="en-US" sz="1000" b="1" dirty="0"/>
              <a:t>“</a:t>
            </a:r>
            <a:r>
              <a:rPr lang="en-US" altLang="ja-JP" sz="1000" b="1" dirty="0"/>
              <a:t>Results from a High Sensitivity Search for Cosmic </a:t>
            </a:r>
            <a:r>
              <a:rPr lang="en-US" altLang="ja-JP" sz="1000" b="1" dirty="0" err="1"/>
              <a:t>Axions</a:t>
            </a:r>
            <a:r>
              <a:rPr lang="ja-JP" altLang="en-US" sz="1000" b="1" dirty="0"/>
              <a:t>”</a:t>
            </a:r>
            <a:r>
              <a:rPr lang="en-US" altLang="ja-JP" sz="1000" b="1" dirty="0"/>
              <a:t>, C. Hagmann et al., PRL 80, 2043 (1998)</a:t>
            </a:r>
          </a:p>
          <a:p>
            <a:pPr>
              <a:spcBef>
                <a:spcPct val="20000"/>
              </a:spcBef>
            </a:pPr>
            <a:r>
              <a:rPr lang="en-US" altLang="en-US" sz="1000" b="1" dirty="0"/>
              <a:t>   </a:t>
            </a:r>
            <a:r>
              <a:rPr lang="ja-JP" altLang="en-US" sz="1000" b="1" dirty="0"/>
              <a:t>“</a:t>
            </a:r>
            <a:r>
              <a:rPr lang="en-US" altLang="ja-JP" sz="1000" b="1" dirty="0"/>
              <a:t>Experimental Constraints on the </a:t>
            </a:r>
            <a:r>
              <a:rPr lang="en-US" altLang="ja-JP" sz="1000" b="1" dirty="0" err="1"/>
              <a:t>Axion</a:t>
            </a:r>
            <a:r>
              <a:rPr lang="en-US" altLang="ja-JP" sz="1000" b="1" dirty="0"/>
              <a:t> Dark Matter Halo Density</a:t>
            </a:r>
            <a:r>
              <a:rPr lang="ja-JP" altLang="en-US" sz="1000" b="1" dirty="0"/>
              <a:t>”</a:t>
            </a:r>
            <a:r>
              <a:rPr lang="en-US" altLang="ja-JP" sz="1000" b="1" dirty="0"/>
              <a:t>, S. </a:t>
            </a:r>
            <a:r>
              <a:rPr lang="en-US" altLang="ja-JP" sz="1000" b="1" dirty="0" err="1"/>
              <a:t>Asztalos</a:t>
            </a:r>
            <a:r>
              <a:rPr lang="en-US" altLang="ja-JP" sz="1000" b="1" dirty="0"/>
              <a:t> et al., </a:t>
            </a:r>
            <a:r>
              <a:rPr lang="en-US" altLang="ja-JP" sz="1000" b="1" dirty="0" err="1"/>
              <a:t>Ap.J</a:t>
            </a:r>
            <a:r>
              <a:rPr lang="en-US" altLang="ja-JP" sz="1000" b="1" dirty="0"/>
              <a:t>. 571:L27-30 (2002)</a:t>
            </a:r>
          </a:p>
          <a:p>
            <a:pPr>
              <a:spcBef>
                <a:spcPct val="20000"/>
              </a:spcBef>
            </a:pPr>
            <a:r>
              <a:rPr lang="en-US" altLang="en-US" sz="1000" b="1" dirty="0"/>
              <a:t>   </a:t>
            </a:r>
            <a:r>
              <a:rPr lang="ja-JP" altLang="en-US" sz="1000" b="1" dirty="0"/>
              <a:t>“</a:t>
            </a:r>
            <a:r>
              <a:rPr lang="en-US" altLang="ja-JP" sz="1000" b="1" dirty="0"/>
              <a:t>Results of a Search for Cold Flows of Dark Matter </a:t>
            </a:r>
            <a:r>
              <a:rPr lang="en-US" altLang="ja-JP" sz="1000" b="1" dirty="0" err="1"/>
              <a:t>Axions</a:t>
            </a:r>
            <a:r>
              <a:rPr lang="ja-JP" altLang="en-US" sz="1000" b="1" dirty="0"/>
              <a:t>”</a:t>
            </a:r>
            <a:r>
              <a:rPr lang="en-US" altLang="ja-JP" sz="1000" b="1" dirty="0"/>
              <a:t>, L. Duffy et al., PRL 95 (9) 091304 (2005) </a:t>
            </a:r>
          </a:p>
          <a:p>
            <a:pPr>
              <a:spcBef>
                <a:spcPct val="20000"/>
              </a:spcBef>
            </a:pPr>
            <a:r>
              <a:rPr lang="en-US" altLang="en-US" sz="1000" b="1" dirty="0"/>
              <a:t>   </a:t>
            </a:r>
            <a:r>
              <a:rPr lang="ja-JP" altLang="en-US" sz="1000" b="1" dirty="0"/>
              <a:t>“</a:t>
            </a:r>
            <a:r>
              <a:rPr lang="en-US" altLang="ja-JP" sz="1000" b="1" dirty="0"/>
              <a:t>A SQUID-Based Microwave Cavity Search for Dark-Matter </a:t>
            </a:r>
            <a:r>
              <a:rPr lang="en-US" altLang="ja-JP" sz="1000" b="1" dirty="0" err="1"/>
              <a:t>Axions</a:t>
            </a:r>
            <a:r>
              <a:rPr lang="ja-JP" altLang="en-US" sz="1000" b="1" dirty="0"/>
              <a:t>”</a:t>
            </a:r>
            <a:r>
              <a:rPr lang="en-US" altLang="ja-JP" sz="1000" b="1" dirty="0"/>
              <a:t>, S. </a:t>
            </a:r>
            <a:r>
              <a:rPr lang="en-US" altLang="ja-JP" sz="1000" b="1" dirty="0" err="1"/>
              <a:t>Asztalos</a:t>
            </a:r>
            <a:r>
              <a:rPr lang="en-US" altLang="ja-JP" sz="1000" b="1" dirty="0"/>
              <a:t> et al., PRL 104, 041301 (2010)</a:t>
            </a:r>
          </a:p>
          <a:p>
            <a:pPr>
              <a:spcBef>
                <a:spcPct val="20000"/>
              </a:spcBef>
            </a:pPr>
            <a:r>
              <a:rPr lang="en-US" altLang="ja-JP" sz="1000" b="1" dirty="0"/>
              <a:t>   </a:t>
            </a:r>
            <a:r>
              <a:rPr lang="ja-JP" altLang="en-US" sz="1000" b="1" dirty="0"/>
              <a:t>“</a:t>
            </a:r>
            <a:r>
              <a:rPr lang="en-US" altLang="ja-JP" sz="1000" b="1" dirty="0"/>
              <a:t>A Search for Hidden Sector Photons with ADMX</a:t>
            </a:r>
            <a:r>
              <a:rPr lang="ja-JP" altLang="en-US" sz="1000" b="1" dirty="0"/>
              <a:t>”</a:t>
            </a:r>
            <a:r>
              <a:rPr lang="en-US" altLang="ja-JP" sz="1000" b="1" dirty="0"/>
              <a:t>, A. Wagner et al., PRL 105, 171801 (2010)</a:t>
            </a:r>
          </a:p>
          <a:p>
            <a:pPr>
              <a:spcBef>
                <a:spcPct val="20000"/>
              </a:spcBef>
            </a:pPr>
            <a:r>
              <a:rPr lang="en-US" altLang="en-US" sz="1000" b="1" dirty="0"/>
              <a:t>   </a:t>
            </a:r>
            <a:r>
              <a:rPr lang="ja-JP" altLang="en-US" sz="1000" b="1" dirty="0"/>
              <a:t>“</a:t>
            </a:r>
            <a:r>
              <a:rPr lang="en-US" altLang="ja-JP" sz="1000" b="1" dirty="0"/>
              <a:t>A Search for Scalar Chameleons with ADMX</a:t>
            </a:r>
            <a:r>
              <a:rPr lang="ja-JP" altLang="en-US" sz="1000" b="1" dirty="0"/>
              <a:t>”</a:t>
            </a:r>
            <a:r>
              <a:rPr lang="en-US" altLang="ja-JP" sz="1000" b="1" dirty="0"/>
              <a:t>, G. </a:t>
            </a:r>
            <a:r>
              <a:rPr lang="en-US" altLang="ja-JP" sz="1000" b="1" dirty="0" err="1"/>
              <a:t>Rybka</a:t>
            </a:r>
            <a:r>
              <a:rPr lang="en-US" altLang="ja-JP" sz="1000" b="1" dirty="0"/>
              <a:t>  et al., PRL 105, 051801 (2010)</a:t>
            </a:r>
            <a:endParaRPr lang="en-US" altLang="en-US" sz="1000" b="1" dirty="0"/>
          </a:p>
        </p:txBody>
      </p:sp>
      <p:grpSp>
        <p:nvGrpSpPr>
          <p:cNvPr id="20484" name="Group 13"/>
          <p:cNvGrpSpPr>
            <a:grpSpLocks/>
          </p:cNvGrpSpPr>
          <p:nvPr/>
        </p:nvGrpSpPr>
        <p:grpSpPr bwMode="auto">
          <a:xfrm>
            <a:off x="363627" y="2643188"/>
            <a:ext cx="8369222" cy="1384300"/>
            <a:chOff x="185" y="2114"/>
            <a:chExt cx="5309" cy="872"/>
          </a:xfrm>
        </p:grpSpPr>
        <p:sp>
          <p:nvSpPr>
            <p:cNvPr id="285705" name="Rectangle 9"/>
            <p:cNvSpPr>
              <a:spLocks noChangeArrowheads="1"/>
            </p:cNvSpPr>
            <p:nvPr/>
          </p:nvSpPr>
          <p:spPr bwMode="auto">
            <a:xfrm>
              <a:off x="193" y="2114"/>
              <a:ext cx="5301" cy="218"/>
            </a:xfrm>
            <a:prstGeom prst="rect">
              <a:avLst/>
            </a:prstGeom>
            <a:solidFill>
              <a:srgbClr val="DFDD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b="1" dirty="0" smtClean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  <a:sym typeface="Symbol" charset="0"/>
                </a:rPr>
                <a:t>Selected archival </a:t>
              </a:r>
              <a:r>
                <a:rPr lang="en-US" sz="1600" b="1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  <a:sym typeface="Symbol" charset="0"/>
                </a:rPr>
                <a:t>publications</a:t>
              </a:r>
            </a:p>
          </p:txBody>
        </p:sp>
        <p:sp>
          <p:nvSpPr>
            <p:cNvPr id="285708" name="Rectangle 12"/>
            <p:cNvSpPr>
              <a:spLocks noChangeArrowheads="1"/>
            </p:cNvSpPr>
            <p:nvPr/>
          </p:nvSpPr>
          <p:spPr bwMode="auto">
            <a:xfrm>
              <a:off x="185" y="2346"/>
              <a:ext cx="5302" cy="640"/>
            </a:xfrm>
            <a:prstGeom prst="rect">
              <a:avLst/>
            </a:prstGeom>
            <a:solidFill>
              <a:srgbClr val="F9FF6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9pPr>
            </a:lstStyle>
            <a:p>
              <a:r>
                <a:rPr lang="en-US" altLang="ja-JP" sz="1000" b="1" dirty="0"/>
                <a:t>“A Search for Non-</a:t>
              </a:r>
              <a:r>
                <a:rPr lang="en-US" altLang="ja-JP" sz="1000" b="1" dirty="0" err="1"/>
                <a:t>Viralized</a:t>
              </a:r>
              <a:r>
                <a:rPr lang="en-US" altLang="ja-JP" sz="1000" b="1" dirty="0"/>
                <a:t> </a:t>
              </a:r>
              <a:r>
                <a:rPr lang="en-US" altLang="ja-JP" sz="1000" b="1" dirty="0" err="1"/>
                <a:t>Axionic</a:t>
              </a:r>
              <a:r>
                <a:rPr lang="en-US" altLang="ja-JP" sz="1000" b="1" dirty="0"/>
                <a:t> Dark Matter”, J. Hoskins et al., PRD 84  121302  (2011)</a:t>
              </a:r>
            </a:p>
            <a:p>
              <a:r>
                <a:rPr lang="en-US" altLang="ja-JP" sz="1000" b="1" dirty="0"/>
                <a:t>“Design and Performance of the ADMX SQUID-Based Microwave Receiver”, </a:t>
              </a:r>
              <a:r>
                <a:rPr lang="en-US" altLang="ja-JP" sz="1000" b="1" dirty="0" err="1"/>
                <a:t>S.Asztalos</a:t>
              </a:r>
              <a:r>
                <a:rPr lang="en-US" altLang="ja-JP" sz="1000" b="1" dirty="0"/>
                <a:t> et al., NIM A656, 39 (2011)</a:t>
              </a:r>
            </a:p>
            <a:p>
              <a:r>
                <a:rPr lang="ja-JP" altLang="en-US" sz="1000" b="1" dirty="0"/>
                <a:t>“</a:t>
              </a:r>
              <a:r>
                <a:rPr lang="en-US" altLang="ja-JP" sz="1000" b="1" dirty="0"/>
                <a:t>A High-Resolution Search for Dark-Matter </a:t>
              </a:r>
              <a:r>
                <a:rPr lang="en-US" altLang="ja-JP" sz="1000" b="1" dirty="0" err="1"/>
                <a:t>Axions</a:t>
              </a:r>
              <a:r>
                <a:rPr lang="ja-JP" altLang="en-US" sz="1000" b="1" dirty="0"/>
                <a:t>”</a:t>
              </a:r>
              <a:r>
                <a:rPr lang="en-US" altLang="ja-JP" sz="1000" b="1" dirty="0"/>
                <a:t>, L.D. Duffy et al., PRD 74 (1) 012006 (2006)</a:t>
              </a:r>
            </a:p>
            <a:p>
              <a:r>
                <a:rPr lang="ja-JP" altLang="en-US" sz="1000" b="1" dirty="0"/>
                <a:t>“</a:t>
              </a:r>
              <a:r>
                <a:rPr lang="en-US" altLang="ja-JP" sz="1000" b="1" dirty="0"/>
                <a:t>An Improved RF Cavity Search for Halo </a:t>
              </a:r>
              <a:r>
                <a:rPr lang="en-US" altLang="ja-JP" sz="1000" b="1" dirty="0" err="1"/>
                <a:t>Axions</a:t>
              </a:r>
              <a:r>
                <a:rPr lang="ja-JP" altLang="en-US" sz="1000" b="1" dirty="0"/>
                <a:t>”</a:t>
              </a:r>
              <a:r>
                <a:rPr lang="en-US" altLang="ja-JP" sz="1000" b="1" dirty="0"/>
                <a:t>, S.J. </a:t>
              </a:r>
              <a:r>
                <a:rPr lang="en-US" altLang="ja-JP" sz="1000" b="1" dirty="0" err="1"/>
                <a:t>Asztalos</a:t>
              </a:r>
              <a:r>
                <a:rPr lang="en-US" altLang="ja-JP" sz="1000" b="1" dirty="0"/>
                <a:t> et al., PRD 69 011101 (R) (2004)</a:t>
              </a:r>
            </a:p>
            <a:p>
              <a:r>
                <a:rPr lang="ja-JP" altLang="en-US" sz="1000" b="1" dirty="0"/>
                <a:t>“</a:t>
              </a:r>
              <a:r>
                <a:rPr lang="en-US" altLang="ja-JP" sz="1000" b="1" dirty="0"/>
                <a:t>A Large-Scale Microwave Cavity Search for Dark-Matter </a:t>
              </a:r>
              <a:r>
                <a:rPr lang="en-US" altLang="ja-JP" sz="1000" b="1" dirty="0" err="1"/>
                <a:t>Axions</a:t>
              </a:r>
              <a:r>
                <a:rPr lang="ja-JP" altLang="en-US" sz="1000" b="1" dirty="0"/>
                <a:t>”</a:t>
              </a:r>
              <a:r>
                <a:rPr lang="en-US" altLang="ja-JP" sz="1000" b="1" dirty="0"/>
                <a:t>, S. </a:t>
              </a:r>
              <a:r>
                <a:rPr lang="en-US" altLang="ja-JP" sz="1000" b="1" dirty="0" err="1"/>
                <a:t>Asztalos</a:t>
              </a:r>
              <a:r>
                <a:rPr lang="en-US" altLang="ja-JP" sz="1000" b="1" dirty="0"/>
                <a:t> et al., PRD 64, 092003 (2001)</a:t>
              </a:r>
            </a:p>
            <a:p>
              <a:r>
                <a:rPr lang="ja-JP" altLang="en-US" sz="1000" b="1" dirty="0"/>
                <a:t>“</a:t>
              </a:r>
              <a:r>
                <a:rPr lang="en-US" altLang="ja-JP" sz="1000" b="1" dirty="0"/>
                <a:t>Cryogenic Cavity Detector for the Large-Scale Dark-Matter </a:t>
              </a:r>
              <a:r>
                <a:rPr lang="en-US" altLang="ja-JP" sz="1000" b="1" dirty="0" err="1"/>
                <a:t>Axion</a:t>
              </a:r>
              <a:r>
                <a:rPr lang="en-US" altLang="ja-JP" sz="1000" b="1" dirty="0"/>
                <a:t> Search</a:t>
              </a:r>
              <a:r>
                <a:rPr lang="ja-JP" altLang="en-US" sz="1000" b="1" dirty="0"/>
                <a:t>”</a:t>
              </a:r>
              <a:r>
                <a:rPr lang="en-US" altLang="ja-JP" sz="1000" b="1" dirty="0"/>
                <a:t>, S. </a:t>
              </a:r>
              <a:r>
                <a:rPr lang="en-US" altLang="ja-JP" sz="1000" b="1" dirty="0" err="1"/>
                <a:t>Asztalos</a:t>
              </a:r>
              <a:r>
                <a:rPr lang="en-US" altLang="ja-JP" sz="1000" b="1" dirty="0"/>
                <a:t> et al., NIM A444 21 (2000)</a:t>
              </a:r>
              <a:endParaRPr lang="en-US" altLang="en-US" sz="1000" b="1" dirty="0"/>
            </a:p>
          </p:txBody>
        </p:sp>
      </p:grpSp>
      <p:grpSp>
        <p:nvGrpSpPr>
          <p:cNvPr id="20485" name="Group 16"/>
          <p:cNvGrpSpPr>
            <a:grpSpLocks/>
          </p:cNvGrpSpPr>
          <p:nvPr/>
        </p:nvGrpSpPr>
        <p:grpSpPr bwMode="auto">
          <a:xfrm>
            <a:off x="353461" y="4043568"/>
            <a:ext cx="8369300" cy="1514475"/>
            <a:chOff x="218" y="2737"/>
            <a:chExt cx="5250" cy="954"/>
          </a:xfrm>
        </p:grpSpPr>
        <p:sp>
          <p:nvSpPr>
            <p:cNvPr id="285710" name="Rectangle 14"/>
            <p:cNvSpPr>
              <a:spLocks noChangeArrowheads="1"/>
            </p:cNvSpPr>
            <p:nvPr/>
          </p:nvSpPr>
          <p:spPr bwMode="auto">
            <a:xfrm>
              <a:off x="218" y="2737"/>
              <a:ext cx="5250" cy="218"/>
            </a:xfrm>
            <a:prstGeom prst="rect">
              <a:avLst/>
            </a:prstGeom>
            <a:solidFill>
              <a:srgbClr val="DFDD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b="1" dirty="0" smtClean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  <a:sym typeface="Symbol" charset="0"/>
                </a:rPr>
                <a:t>Selected Review </a:t>
              </a:r>
              <a:r>
                <a:rPr lang="en-US" sz="1600" b="1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  <a:sym typeface="Symbol" charset="0"/>
                </a:rPr>
                <a:t>articles</a:t>
              </a:r>
              <a:endParaRPr lang="en-US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 charset="0"/>
              </a:endParaRPr>
            </a:p>
          </p:txBody>
        </p:sp>
        <p:sp>
          <p:nvSpPr>
            <p:cNvPr id="285711" name="Rectangle 15"/>
            <p:cNvSpPr>
              <a:spLocks noChangeArrowheads="1"/>
            </p:cNvSpPr>
            <p:nvPr/>
          </p:nvSpPr>
          <p:spPr bwMode="auto">
            <a:xfrm>
              <a:off x="219" y="2954"/>
              <a:ext cx="5243" cy="737"/>
            </a:xfrm>
            <a:prstGeom prst="rect">
              <a:avLst/>
            </a:prstGeom>
            <a:solidFill>
              <a:srgbClr val="F9FF6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9pPr>
            </a:lstStyle>
            <a:p>
              <a:r>
                <a:rPr lang="ja-JP" altLang="en-US" sz="1000" b="1" dirty="0"/>
                <a:t>“</a:t>
              </a:r>
              <a:r>
                <a:rPr lang="en-US" altLang="ja-JP" sz="1000" b="1" dirty="0"/>
                <a:t>Overview of Experimental Limits on Light </a:t>
              </a:r>
              <a:r>
                <a:rPr lang="en-US" altLang="ja-JP" sz="1000" b="1" dirty="0" err="1"/>
                <a:t>Axions</a:t>
              </a:r>
              <a:r>
                <a:rPr lang="ja-JP" altLang="en-US" sz="1000" b="1" dirty="0"/>
                <a:t>”</a:t>
              </a:r>
              <a:r>
                <a:rPr lang="en-US" altLang="ja-JP" sz="1000" b="1" dirty="0"/>
                <a:t>, C. Hagmann, K. van Bibber, L.J Rosenberg, Review of Particle Properties, Euro. Phys. J. C15 1 (2000)</a:t>
              </a:r>
            </a:p>
            <a:p>
              <a:r>
                <a:rPr lang="ja-JP" altLang="en-US" sz="1000" b="1" dirty="0"/>
                <a:t>“</a:t>
              </a:r>
              <a:r>
                <a:rPr lang="en-US" altLang="ja-JP" sz="1000" b="1" dirty="0"/>
                <a:t>Searches for Invisible </a:t>
              </a:r>
              <a:r>
                <a:rPr lang="en-US" altLang="ja-JP" sz="1000" b="1" dirty="0" err="1"/>
                <a:t>Axions</a:t>
              </a:r>
              <a:r>
                <a:rPr lang="ja-JP" altLang="en-US" sz="1000" b="1" dirty="0"/>
                <a:t>”</a:t>
              </a:r>
              <a:r>
                <a:rPr lang="en-US" altLang="ja-JP" sz="1000" b="1" dirty="0"/>
                <a:t>, L. Rosenberg, K. van Bibber, Physics Reports 325 (1) 1 (2000)</a:t>
              </a:r>
            </a:p>
            <a:p>
              <a:r>
                <a:rPr lang="ja-JP" altLang="en-US" sz="1000" b="1" dirty="0"/>
                <a:t>“</a:t>
              </a:r>
              <a:r>
                <a:rPr lang="en-US" altLang="ja-JP" sz="1000" b="1" dirty="0"/>
                <a:t>Microwave Cavity Searches for Dark-Matter </a:t>
              </a:r>
              <a:r>
                <a:rPr lang="en-US" altLang="ja-JP" sz="1000" b="1" dirty="0" err="1"/>
                <a:t>Axions</a:t>
              </a:r>
              <a:r>
                <a:rPr lang="ja-JP" altLang="en-US" sz="1000" b="1" dirty="0"/>
                <a:t>”</a:t>
              </a:r>
              <a:r>
                <a:rPr lang="en-US" altLang="ja-JP" sz="1000" b="1" dirty="0"/>
                <a:t>, R. Bradley, J. Clarke, S.D. </a:t>
              </a:r>
              <a:r>
                <a:rPr lang="en-US" altLang="ja-JP" sz="1000" b="1" dirty="0" err="1"/>
                <a:t>Kinion</a:t>
              </a:r>
              <a:r>
                <a:rPr lang="en-US" altLang="ja-JP" sz="1000" b="1" dirty="0"/>
                <a:t>, M. </a:t>
              </a:r>
              <a:r>
                <a:rPr lang="en-US" altLang="ja-JP" sz="1000" b="1" dirty="0" err="1"/>
                <a:t>Mueck</a:t>
              </a:r>
              <a:r>
                <a:rPr lang="en-US" altLang="ja-JP" sz="1000" b="1" dirty="0"/>
                <a:t>, L.J Rosenberg, P. Sikivie, Rev. Mod. Phys. 75:777-817 (2003)</a:t>
              </a:r>
            </a:p>
            <a:p>
              <a:r>
                <a:rPr lang="ja-JP" altLang="en-US" sz="1000" b="1" dirty="0"/>
                <a:t>“</a:t>
              </a:r>
              <a:r>
                <a:rPr lang="en-US" altLang="ja-JP" sz="1000" b="1" dirty="0"/>
                <a:t>Searches for Astrophysical and Cosmological </a:t>
              </a:r>
              <a:r>
                <a:rPr lang="en-US" altLang="ja-JP" sz="1000" b="1" dirty="0" err="1"/>
                <a:t>Axions</a:t>
              </a:r>
              <a:r>
                <a:rPr lang="ja-JP" altLang="en-US" sz="1000" b="1" dirty="0"/>
                <a:t>”</a:t>
              </a:r>
              <a:r>
                <a:rPr lang="en-US" altLang="ja-JP" sz="1000" b="1" dirty="0"/>
                <a:t>, S. </a:t>
              </a:r>
              <a:r>
                <a:rPr lang="en-US" altLang="ja-JP" sz="1000" b="1" dirty="0" err="1"/>
                <a:t>Asztalos</a:t>
              </a:r>
              <a:r>
                <a:rPr lang="en-US" altLang="ja-JP" sz="1000" b="1" dirty="0"/>
                <a:t>, L.J Rosenberg, K. van Bibber, P. Sikivie, K. </a:t>
              </a:r>
              <a:r>
                <a:rPr lang="en-US" altLang="ja-JP" sz="1000" b="1" dirty="0" err="1"/>
                <a:t>Zioutas</a:t>
              </a:r>
              <a:r>
                <a:rPr lang="en-US" altLang="ja-JP" sz="1000" b="1" dirty="0"/>
                <a:t>, Annual Reviews of Nuclear and Particle Science 2006</a:t>
              </a:r>
              <a:endParaRPr lang="en-US" altLang="en-US" sz="1000" b="1" dirty="0"/>
            </a:p>
          </p:txBody>
        </p:sp>
      </p:grpSp>
      <p:grpSp>
        <p:nvGrpSpPr>
          <p:cNvPr id="20486" name="Group 17"/>
          <p:cNvGrpSpPr>
            <a:grpSpLocks/>
          </p:cNvGrpSpPr>
          <p:nvPr/>
        </p:nvGrpSpPr>
        <p:grpSpPr bwMode="auto">
          <a:xfrm>
            <a:off x="353461" y="5568813"/>
            <a:ext cx="8351837" cy="960438"/>
            <a:chOff x="197" y="865"/>
            <a:chExt cx="5234" cy="605"/>
          </a:xfrm>
        </p:grpSpPr>
        <p:sp>
          <p:nvSpPr>
            <p:cNvPr id="285714" name="Rectangle 18"/>
            <p:cNvSpPr>
              <a:spLocks noChangeArrowheads="1"/>
            </p:cNvSpPr>
            <p:nvPr/>
          </p:nvSpPr>
          <p:spPr bwMode="auto">
            <a:xfrm>
              <a:off x="200" y="865"/>
              <a:ext cx="5231" cy="218"/>
            </a:xfrm>
            <a:prstGeom prst="rect">
              <a:avLst/>
            </a:prstGeom>
            <a:solidFill>
              <a:srgbClr val="DFDD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b="1" dirty="0" smtClean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  <a:sym typeface="Symbol" charset="0"/>
                </a:rPr>
                <a:t>Selected Popular </a:t>
              </a:r>
              <a:r>
                <a:rPr lang="en-US" sz="1600" b="1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  <a:sym typeface="Symbol" charset="0"/>
                </a:rPr>
                <a:t>publications</a:t>
              </a:r>
            </a:p>
          </p:txBody>
        </p:sp>
        <p:sp>
          <p:nvSpPr>
            <p:cNvPr id="285715" name="Rectangle 19"/>
            <p:cNvSpPr>
              <a:spLocks noChangeArrowheads="1"/>
            </p:cNvSpPr>
            <p:nvPr/>
          </p:nvSpPr>
          <p:spPr bwMode="auto">
            <a:xfrm>
              <a:off x="197" y="1082"/>
              <a:ext cx="5232" cy="388"/>
            </a:xfrm>
            <a:prstGeom prst="rect">
              <a:avLst/>
            </a:prstGeom>
            <a:solidFill>
              <a:srgbClr val="F9FF6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MS PGothic" pitchFamily="34" charset="-128"/>
                  <a:sym typeface="Symbol" pitchFamily="18" charset="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ja-JP" alt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altLang="ja-JP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Searching for Dark Matter </a:t>
              </a:r>
              <a:r>
                <a:rPr lang="en-US" altLang="ja-JP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Axions</a:t>
              </a:r>
              <a:r>
                <a:rPr lang="ja-JP" alt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en-US" altLang="ja-JP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, L.J Rosenberg, K. van Bibber, SLAC Beam Line 27 (3) 3 (1997)</a:t>
              </a:r>
            </a:p>
            <a:p>
              <a:pPr>
                <a:spcBef>
                  <a:spcPct val="20000"/>
                </a:spcBef>
              </a:pPr>
              <a:r>
                <a:rPr lang="en-US" alt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ja-JP" alt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altLang="ja-JP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Small Particle May Answer Large Physics Questions</a:t>
              </a:r>
              <a:r>
                <a:rPr lang="ja-JP" alt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en-US" altLang="ja-JP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, L.J Rosenberg, Science &amp; Technology Review ( 2004)</a:t>
              </a:r>
            </a:p>
            <a:p>
              <a:pPr>
                <a:spcBef>
                  <a:spcPct val="20000"/>
                </a:spcBef>
              </a:pPr>
              <a:r>
                <a:rPr lang="en-US" alt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ja-JP" alt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altLang="ja-JP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Ultrasensitive Searches for the </a:t>
              </a:r>
              <a:r>
                <a:rPr lang="en-US" altLang="ja-JP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Axion</a:t>
              </a:r>
              <a:r>
                <a:rPr lang="ja-JP" alt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en-US" altLang="ja-JP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, L.J Rosenberg, K. van Bibber, Physics Today 59 (8) 30 (2006)</a:t>
              </a:r>
              <a:endParaRPr lang="en-US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487" name="Rectangle 21"/>
          <p:cNvSpPr>
            <a:spLocks noChangeArrowheads="1"/>
          </p:cNvSpPr>
          <p:nvPr/>
        </p:nvSpPr>
        <p:spPr bwMode="auto">
          <a:xfrm rot="5400000">
            <a:off x="6904831" y="3352007"/>
            <a:ext cx="2862263" cy="1200150"/>
          </a:xfrm>
          <a:prstGeom prst="rect">
            <a:avLst/>
          </a:prstGeom>
          <a:solidFill>
            <a:schemeClr val="accent1">
              <a:alpha val="7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MS PGothic" pitchFamily="34" charset="-128"/>
                <a:sym typeface="Symbol" pitchFamily="18" charset="2"/>
              </a:defRPr>
            </a:lvl9pPr>
          </a:lstStyle>
          <a:p>
            <a:pPr algn="ctr"/>
            <a:r>
              <a:rPr lang="en-US" altLang="en-US" sz="1800" b="1" i="1" dirty="0">
                <a:solidFill>
                  <a:srgbClr val="FF1512"/>
                </a:solidFill>
                <a:latin typeface="Arial"/>
                <a:cs typeface="Arial"/>
              </a:rPr>
              <a:t>Plus PhD theses,</a:t>
            </a:r>
          </a:p>
          <a:p>
            <a:pPr algn="ctr"/>
            <a:r>
              <a:rPr lang="en-US" altLang="en-US" sz="1800" b="1" i="1" dirty="0">
                <a:solidFill>
                  <a:srgbClr val="FF1512"/>
                </a:solidFill>
                <a:latin typeface="Arial"/>
                <a:cs typeface="Arial"/>
              </a:rPr>
              <a:t>Instrumentation papers,</a:t>
            </a:r>
          </a:p>
          <a:p>
            <a:pPr algn="ctr"/>
            <a:r>
              <a:rPr lang="en-US" altLang="en-US" sz="1800" b="1" i="1" dirty="0">
                <a:solidFill>
                  <a:srgbClr val="FF1512"/>
                </a:solidFill>
                <a:latin typeface="Arial"/>
                <a:cs typeface="Arial"/>
              </a:rPr>
              <a:t>SQUID papers,</a:t>
            </a:r>
          </a:p>
          <a:p>
            <a:pPr algn="ctr"/>
            <a:r>
              <a:rPr lang="en-US" altLang="en-US" sz="1800" b="1" i="1" dirty="0">
                <a:solidFill>
                  <a:srgbClr val="FF1512"/>
                </a:solidFill>
                <a:latin typeface="Arial"/>
                <a:cs typeface="Arial"/>
              </a:rPr>
              <a:t>conference reports …</a:t>
            </a:r>
            <a:endParaRPr lang="en-US" altLang="en-US" b="1" i="1" dirty="0">
              <a:solidFill>
                <a:srgbClr val="FF151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38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84138"/>
            <a:ext cx="7772400" cy="685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ADMX collaboration</a:t>
            </a:r>
            <a:endParaRPr lang="en-US" dirty="0"/>
          </a:p>
        </p:txBody>
      </p:sp>
      <p:sp>
        <p:nvSpPr>
          <p:cNvPr id="340998" name="Line 6"/>
          <p:cNvSpPr>
            <a:spLocks noChangeShapeType="1"/>
          </p:cNvSpPr>
          <p:nvPr/>
        </p:nvSpPr>
        <p:spPr bwMode="auto">
          <a:xfrm>
            <a:off x="774700" y="3187700"/>
            <a:ext cx="34544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prstDash val="dash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0999" name="Line 7"/>
          <p:cNvSpPr>
            <a:spLocks noChangeShapeType="1"/>
          </p:cNvSpPr>
          <p:nvPr/>
        </p:nvSpPr>
        <p:spPr bwMode="auto">
          <a:xfrm>
            <a:off x="5092700" y="5057775"/>
            <a:ext cx="3657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folHlink"/>
                </a:solidFill>
                <a:prstDash val="dash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629" name="Slide Number Placeholder 2"/>
          <p:cNvSpPr txBox="1">
            <a:spLocks/>
          </p:cNvSpPr>
          <p:nvPr/>
        </p:nvSpPr>
        <p:spPr bwMode="auto">
          <a:xfrm>
            <a:off x="6026150" y="6407150"/>
            <a:ext cx="29321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pPr algn="r"/>
            <a:fld id="{8E5647FD-EBBE-C340-AF65-E413E490DC09}" type="slidenum">
              <a:rPr lang="en-US" sz="1200">
                <a:solidFill>
                  <a:srgbClr val="898989"/>
                </a:solidFill>
              </a:rPr>
              <a:pPr algn="r"/>
              <a:t>41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2" name="Picture 1" descr="collaborationimage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7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026"/>
          <p:cNvSpPr txBox="1">
            <a:spLocks noChangeArrowheads="1"/>
          </p:cNvSpPr>
          <p:nvPr/>
        </p:nvSpPr>
        <p:spPr bwMode="auto">
          <a:xfrm>
            <a:off x="211138" y="152400"/>
            <a:ext cx="8932862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b"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u="sng" dirty="0" smtClean="0">
                <a:latin typeface="Arial"/>
                <a:cs typeface="Arial"/>
              </a:rPr>
              <a:t>ADMX: </a:t>
            </a:r>
            <a:r>
              <a:rPr lang="en-US" sz="2400" u="sng" dirty="0" err="1" smtClean="0">
                <a:latin typeface="Arial"/>
                <a:cs typeface="Arial"/>
              </a:rPr>
              <a:t>Haloscope</a:t>
            </a:r>
            <a:r>
              <a:rPr lang="en-US" sz="2400" u="sng" dirty="0" smtClean="0">
                <a:latin typeface="Arial"/>
                <a:cs typeface="Arial"/>
              </a:rPr>
              <a:t> search technique</a:t>
            </a:r>
          </a:p>
          <a:p>
            <a:pPr eaLnBrk="1" hangingPunct="1"/>
            <a:r>
              <a:rPr lang="en-US" sz="2400" dirty="0" smtClean="0">
                <a:latin typeface="Arial"/>
                <a:cs typeface="Arial"/>
              </a:rPr>
              <a:t>original </a:t>
            </a:r>
            <a:r>
              <a:rPr lang="en-US" sz="2400" dirty="0">
                <a:latin typeface="Arial"/>
                <a:cs typeface="Arial"/>
              </a:rPr>
              <a:t>concept from P. </a:t>
            </a:r>
            <a:r>
              <a:rPr lang="en-US" sz="2400" dirty="0" smtClean="0">
                <a:latin typeface="Arial"/>
                <a:cs typeface="Arial"/>
              </a:rPr>
              <a:t>Sikivie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2290" name="Rectangle 7"/>
          <p:cNvSpPr>
            <a:spLocks noChangeArrowheads="1"/>
          </p:cNvSpPr>
          <p:nvPr/>
        </p:nvSpPr>
        <p:spPr bwMode="auto">
          <a:xfrm>
            <a:off x="304800" y="1328738"/>
            <a:ext cx="8250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Arial Narrow" charset="0"/>
              </a:rPr>
              <a:t> </a:t>
            </a:r>
            <a:endParaRPr lang="en-US" sz="2400"/>
          </a:p>
        </p:txBody>
      </p:sp>
      <p:sp>
        <p:nvSpPr>
          <p:cNvPr id="12291" name="Rectangle 17"/>
          <p:cNvSpPr>
            <a:spLocks noChangeArrowheads="1"/>
          </p:cNvSpPr>
          <p:nvPr/>
        </p:nvSpPr>
        <p:spPr bwMode="auto">
          <a:xfrm>
            <a:off x="0" y="1074738"/>
            <a:ext cx="9144000" cy="524668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/>
          </a:p>
        </p:txBody>
      </p:sp>
      <p:grpSp>
        <p:nvGrpSpPr>
          <p:cNvPr id="12292" name="Group 7"/>
          <p:cNvGrpSpPr>
            <a:grpSpLocks/>
          </p:cNvGrpSpPr>
          <p:nvPr/>
        </p:nvGrpSpPr>
        <p:grpSpPr bwMode="auto">
          <a:xfrm>
            <a:off x="303213" y="1101197"/>
            <a:ext cx="5602287" cy="5208587"/>
            <a:chOff x="256" y="660"/>
            <a:chExt cx="3529" cy="3281"/>
          </a:xfrm>
        </p:grpSpPr>
        <p:grpSp>
          <p:nvGrpSpPr>
            <p:cNvPr id="12299" name="Group 8"/>
            <p:cNvGrpSpPr>
              <a:grpSpLocks/>
            </p:cNvGrpSpPr>
            <p:nvPr/>
          </p:nvGrpSpPr>
          <p:grpSpPr bwMode="auto">
            <a:xfrm>
              <a:off x="256" y="660"/>
              <a:ext cx="3529" cy="3281"/>
              <a:chOff x="256" y="660"/>
              <a:chExt cx="3529" cy="3281"/>
            </a:xfrm>
          </p:grpSpPr>
          <p:grpSp>
            <p:nvGrpSpPr>
              <p:cNvPr id="12301" name="Group 9"/>
              <p:cNvGrpSpPr>
                <a:grpSpLocks/>
              </p:cNvGrpSpPr>
              <p:nvPr/>
            </p:nvGrpSpPr>
            <p:grpSpPr bwMode="auto">
              <a:xfrm>
                <a:off x="256" y="660"/>
                <a:ext cx="3446" cy="3281"/>
                <a:chOff x="256" y="660"/>
                <a:chExt cx="3446" cy="3281"/>
              </a:xfrm>
            </p:grpSpPr>
            <p:pic>
              <p:nvPicPr>
                <p:cNvPr id="12303" name="Picture 1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" y="660"/>
                  <a:ext cx="3446" cy="2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2304" name="Group 11"/>
                <p:cNvGrpSpPr>
                  <a:grpSpLocks/>
                </p:cNvGrpSpPr>
                <p:nvPr/>
              </p:nvGrpSpPr>
              <p:grpSpPr bwMode="auto">
                <a:xfrm>
                  <a:off x="2157" y="3211"/>
                  <a:ext cx="1499" cy="730"/>
                  <a:chOff x="2157" y="3211"/>
                  <a:chExt cx="1499" cy="730"/>
                </a:xfrm>
              </p:grpSpPr>
              <p:pic>
                <p:nvPicPr>
                  <p:cNvPr id="12306" name="Picture 12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clrChange>
                      <a:clrFrom>
                        <a:srgbClr val="FFFFFE"/>
                      </a:clrFrom>
                      <a:clrTo>
                        <a:srgbClr val="FFFFFE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9598" r="10345"/>
                  <a:stretch>
                    <a:fillRect/>
                  </a:stretch>
                </p:blipFill>
                <p:spPr bwMode="auto">
                  <a:xfrm>
                    <a:off x="2171" y="3542"/>
                    <a:ext cx="1475" cy="3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2307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2157" y="3211"/>
                    <a:ext cx="1499" cy="730"/>
                    <a:chOff x="2157" y="3187"/>
                    <a:chExt cx="1499" cy="730"/>
                  </a:xfrm>
                </p:grpSpPr>
                <p:sp>
                  <p:nvSpPr>
                    <p:cNvPr id="12308" name="Line 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57" y="3917"/>
                      <a:ext cx="1499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09" name="Line 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3187"/>
                      <a:ext cx="0" cy="73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2305" name="AutoShape 16"/>
                <p:cNvSpPr>
                  <a:spLocks noChangeArrowheads="1"/>
                </p:cNvSpPr>
                <p:nvPr/>
              </p:nvSpPr>
              <p:spPr bwMode="auto">
                <a:xfrm flipV="1">
                  <a:off x="2470" y="3052"/>
                  <a:ext cx="907" cy="520"/>
                </a:xfrm>
                <a:prstGeom prst="triangle">
                  <a:avLst>
                    <a:gd name="adj" fmla="val 22819"/>
                  </a:avLst>
                </a:prstGeom>
                <a:solidFill>
                  <a:srgbClr val="DFDDFF">
                    <a:alpha val="6509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2302" name="Rectangle 17"/>
              <p:cNvSpPr>
                <a:spLocks noChangeArrowheads="1"/>
              </p:cNvSpPr>
              <p:nvPr/>
            </p:nvSpPr>
            <p:spPr bwMode="auto">
              <a:xfrm>
                <a:off x="2987" y="1934"/>
                <a:ext cx="798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>
                    <a:latin typeface="Symbol" charset="0"/>
                    <a:sym typeface="Symbol" charset="0"/>
                  </a:rPr>
                  <a:t></a:t>
                </a:r>
                <a:r>
                  <a:rPr lang="en-US" sz="1200"/>
                  <a:t>E/E ~ 10</a:t>
                </a:r>
                <a:r>
                  <a:rPr lang="en-US" sz="1600" baseline="30000"/>
                  <a:t>–22</a:t>
                </a:r>
                <a:endParaRPr lang="en-US" sz="2000"/>
              </a:p>
            </p:txBody>
          </p:sp>
        </p:grpSp>
        <p:sp>
          <p:nvSpPr>
            <p:cNvPr id="12300" name="Rectangle 18"/>
            <p:cNvSpPr>
              <a:spLocks noChangeArrowheads="1"/>
            </p:cNvSpPr>
            <p:nvPr/>
          </p:nvSpPr>
          <p:spPr bwMode="auto">
            <a:xfrm>
              <a:off x="434" y="2469"/>
              <a:ext cx="1545" cy="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 sz="2000"/>
            </a:p>
            <a:p>
              <a:endParaRPr lang="en-US" sz="2000"/>
            </a:p>
            <a:p>
              <a:endParaRPr lang="en-US" sz="2000"/>
            </a:p>
          </p:txBody>
        </p:sp>
      </p:grpSp>
      <p:sp>
        <p:nvSpPr>
          <p:cNvPr id="31" name="Rectangle 21"/>
          <p:cNvSpPr>
            <a:spLocks noChangeArrowheads="1"/>
          </p:cNvSpPr>
          <p:nvPr/>
        </p:nvSpPr>
        <p:spPr bwMode="auto">
          <a:xfrm>
            <a:off x="6269038" y="1365250"/>
            <a:ext cx="265747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ct val="50000"/>
              </a:spcAft>
            </a:pPr>
            <a:r>
              <a:rPr lang="en-US" sz="1600" dirty="0">
                <a:latin typeface="Arial"/>
                <a:cs typeface="Arial"/>
              </a:rPr>
              <a:t>Local Milky Way density:</a:t>
            </a:r>
            <a:endParaRPr lang="en-US" dirty="0">
              <a:latin typeface="Arial"/>
              <a:cs typeface="Arial"/>
            </a:endParaRPr>
          </a:p>
          <a:p>
            <a:pPr>
              <a:spcAft>
                <a:spcPct val="50000"/>
              </a:spcAft>
            </a:pPr>
            <a:r>
              <a:rPr lang="en-US" sz="1600" i="1" dirty="0">
                <a:solidFill>
                  <a:srgbClr val="FF1512"/>
                </a:solidFill>
                <a:latin typeface="Arial"/>
                <a:cs typeface="Arial"/>
                <a:sym typeface="Symbol" charset="0"/>
              </a:rPr>
              <a:t></a:t>
            </a:r>
            <a:r>
              <a:rPr lang="en-US" i="1" baseline="-25000" dirty="0">
                <a:solidFill>
                  <a:srgbClr val="FF1512"/>
                </a:solidFill>
                <a:latin typeface="Arial"/>
                <a:cs typeface="Arial"/>
              </a:rPr>
              <a:t>halo</a:t>
            </a:r>
            <a:r>
              <a:rPr lang="en-US" sz="1600" i="1" dirty="0">
                <a:solidFill>
                  <a:srgbClr val="FF1512"/>
                </a:solidFill>
                <a:latin typeface="Arial"/>
                <a:cs typeface="Arial"/>
              </a:rPr>
              <a:t> ~ 450 MeV/cm</a:t>
            </a:r>
            <a:r>
              <a:rPr lang="en-US" i="1" baseline="30000" dirty="0">
                <a:solidFill>
                  <a:srgbClr val="FF1512"/>
                </a:solidFill>
                <a:latin typeface="Arial"/>
                <a:cs typeface="Arial"/>
              </a:rPr>
              <a:t>3</a:t>
            </a:r>
            <a:endParaRPr lang="en-US" i="1" dirty="0">
              <a:solidFill>
                <a:srgbClr val="FF1512"/>
              </a:solidFill>
              <a:latin typeface="Arial"/>
              <a:cs typeface="Arial"/>
            </a:endParaRPr>
          </a:p>
          <a:p>
            <a:pPr>
              <a:spcAft>
                <a:spcPct val="50000"/>
              </a:spcAft>
            </a:pPr>
            <a:endParaRPr lang="en-US" i="1" dirty="0">
              <a:solidFill>
                <a:srgbClr val="FF1512"/>
              </a:solidFill>
              <a:latin typeface="Arial"/>
              <a:cs typeface="Arial"/>
            </a:endParaRPr>
          </a:p>
          <a:p>
            <a:pPr>
              <a:spcAft>
                <a:spcPct val="50000"/>
              </a:spcAft>
            </a:pPr>
            <a:r>
              <a:rPr lang="en-US" sz="1600" dirty="0">
                <a:latin typeface="Arial"/>
                <a:cs typeface="Arial"/>
              </a:rPr>
              <a:t>Thus for m</a:t>
            </a:r>
            <a:r>
              <a:rPr lang="en-US" baseline="-25000" dirty="0">
                <a:latin typeface="Arial"/>
                <a:cs typeface="Arial"/>
              </a:rPr>
              <a:t>a </a:t>
            </a:r>
            <a:r>
              <a:rPr lang="en-US" sz="1600" dirty="0">
                <a:latin typeface="Arial"/>
                <a:cs typeface="Arial"/>
              </a:rPr>
              <a:t>~ 10 </a:t>
            </a:r>
            <a:r>
              <a:rPr lang="en-US" sz="1600" dirty="0">
                <a:latin typeface="Arial"/>
                <a:cs typeface="Arial"/>
                <a:sym typeface="Symbol" charset="0"/>
              </a:rPr>
              <a:t></a:t>
            </a:r>
            <a:r>
              <a:rPr lang="en-US" sz="1600" dirty="0" err="1">
                <a:latin typeface="Arial"/>
                <a:cs typeface="Arial"/>
              </a:rPr>
              <a:t>eV</a:t>
            </a:r>
            <a:r>
              <a:rPr lang="en-US" sz="1600" dirty="0">
                <a:latin typeface="Arial"/>
                <a:cs typeface="Arial"/>
              </a:rPr>
              <a:t>:</a:t>
            </a:r>
          </a:p>
          <a:p>
            <a:pPr>
              <a:spcAft>
                <a:spcPct val="50000"/>
              </a:spcAft>
            </a:pPr>
            <a:r>
              <a:rPr lang="en-US" sz="1600" i="1" dirty="0">
                <a:solidFill>
                  <a:srgbClr val="FF1512"/>
                </a:solidFill>
                <a:latin typeface="Arial"/>
                <a:cs typeface="Arial"/>
                <a:sym typeface="Symbol" charset="0"/>
              </a:rPr>
              <a:t></a:t>
            </a:r>
            <a:r>
              <a:rPr lang="en-US" i="1" baseline="-25000" dirty="0">
                <a:solidFill>
                  <a:srgbClr val="FF1512"/>
                </a:solidFill>
                <a:latin typeface="Arial"/>
                <a:cs typeface="Arial"/>
              </a:rPr>
              <a:t>halo</a:t>
            </a:r>
            <a:r>
              <a:rPr lang="en-US" sz="1600" i="1" dirty="0">
                <a:solidFill>
                  <a:srgbClr val="FF1512"/>
                </a:solidFill>
                <a:latin typeface="Arial"/>
                <a:cs typeface="Arial"/>
              </a:rPr>
              <a:t> ~ 10</a:t>
            </a:r>
            <a:r>
              <a:rPr lang="en-US" i="1" baseline="30000" dirty="0">
                <a:solidFill>
                  <a:srgbClr val="FF1512"/>
                </a:solidFill>
                <a:latin typeface="Arial"/>
                <a:cs typeface="Arial"/>
              </a:rPr>
              <a:t>14</a:t>
            </a:r>
            <a:r>
              <a:rPr lang="en-US" sz="1600" i="1" dirty="0">
                <a:solidFill>
                  <a:srgbClr val="FF1512"/>
                </a:solidFill>
                <a:latin typeface="Arial"/>
                <a:cs typeface="Arial"/>
              </a:rPr>
              <a:t> cm</a:t>
            </a:r>
            <a:r>
              <a:rPr lang="en-US" i="1" baseline="30000" dirty="0">
                <a:solidFill>
                  <a:srgbClr val="FF1512"/>
                </a:solidFill>
                <a:latin typeface="Arial"/>
                <a:cs typeface="Arial"/>
              </a:rPr>
              <a:t>–3</a:t>
            </a: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6269038" y="4237038"/>
            <a:ext cx="251555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50000"/>
              </a:spcAft>
            </a:pPr>
            <a:r>
              <a:rPr lang="en-US" sz="1600" dirty="0">
                <a:latin typeface="Arial"/>
                <a:cs typeface="Arial"/>
                <a:sym typeface="Symbol" charset="0"/>
              </a:rPr>
              <a:t></a:t>
            </a:r>
            <a:r>
              <a:rPr lang="en-US" baseline="-25000" dirty="0" err="1">
                <a:latin typeface="Arial"/>
                <a:cs typeface="Arial"/>
              </a:rPr>
              <a:t>virial</a:t>
            </a:r>
            <a:r>
              <a:rPr lang="en-US" sz="1600" dirty="0">
                <a:latin typeface="Arial"/>
                <a:cs typeface="Arial"/>
              </a:rPr>
              <a:t>         ~   10</a:t>
            </a:r>
            <a:r>
              <a:rPr lang="en-US" baseline="30000" dirty="0">
                <a:latin typeface="Arial"/>
                <a:cs typeface="Arial"/>
              </a:rPr>
              <a:t>–3</a:t>
            </a:r>
            <a:r>
              <a:rPr lang="en-US" sz="1600" dirty="0">
                <a:latin typeface="Arial"/>
                <a:cs typeface="Arial"/>
              </a:rPr>
              <a:t> :  </a:t>
            </a:r>
          </a:p>
          <a:p>
            <a:pPr>
              <a:spcAft>
                <a:spcPct val="50000"/>
              </a:spcAft>
            </a:pPr>
            <a:r>
              <a:rPr lang="en-US" sz="1600" i="1" dirty="0">
                <a:solidFill>
                  <a:srgbClr val="FF1512"/>
                </a:solidFill>
                <a:latin typeface="Arial"/>
                <a:cs typeface="Arial"/>
                <a:sym typeface="Symbol" charset="0"/>
              </a:rPr>
              <a:t></a:t>
            </a:r>
            <a:r>
              <a:rPr lang="en-US" i="1" baseline="-25000" dirty="0">
                <a:solidFill>
                  <a:srgbClr val="FF1512"/>
                </a:solidFill>
                <a:latin typeface="Arial"/>
                <a:cs typeface="Arial"/>
              </a:rPr>
              <a:t>De Broglie</a:t>
            </a:r>
            <a:r>
              <a:rPr lang="en-US" sz="1600" i="1" dirty="0">
                <a:solidFill>
                  <a:srgbClr val="FF1512"/>
                </a:solidFill>
                <a:latin typeface="Arial"/>
                <a:cs typeface="Arial"/>
              </a:rPr>
              <a:t>  ~  100 m</a:t>
            </a:r>
            <a:endParaRPr lang="en-US" sz="1600" dirty="0">
              <a:latin typeface="Arial"/>
              <a:cs typeface="Arial"/>
            </a:endParaRPr>
          </a:p>
          <a:p>
            <a:pPr>
              <a:spcAft>
                <a:spcPct val="50000"/>
              </a:spcAft>
            </a:pPr>
            <a:endParaRPr lang="en-US" sz="1600" dirty="0">
              <a:latin typeface="Arial"/>
              <a:cs typeface="Arial"/>
            </a:endParaRPr>
          </a:p>
          <a:p>
            <a:pPr>
              <a:spcAft>
                <a:spcPct val="50000"/>
              </a:spcAft>
            </a:pPr>
            <a:r>
              <a:rPr lang="en-US" sz="1600" dirty="0">
                <a:latin typeface="Arial"/>
                <a:cs typeface="Arial"/>
                <a:sym typeface="Symbol" charset="0"/>
              </a:rPr>
              <a:t></a:t>
            </a:r>
            <a:r>
              <a:rPr lang="en-US" baseline="-25000" dirty="0">
                <a:latin typeface="Arial"/>
                <a:cs typeface="Arial"/>
              </a:rPr>
              <a:t>flow</a:t>
            </a:r>
            <a:r>
              <a:rPr lang="en-US" sz="1600" dirty="0">
                <a:latin typeface="Arial"/>
                <a:cs typeface="Arial"/>
              </a:rPr>
              <a:t>       ~   10</a:t>
            </a:r>
            <a:r>
              <a:rPr lang="en-US" baseline="30000" dirty="0">
                <a:latin typeface="Arial"/>
                <a:cs typeface="Arial"/>
              </a:rPr>
              <a:t>–11</a:t>
            </a:r>
            <a:r>
              <a:rPr lang="en-US" sz="1600" dirty="0">
                <a:latin typeface="Arial"/>
                <a:cs typeface="Arial"/>
              </a:rPr>
              <a:t> :</a:t>
            </a:r>
          </a:p>
          <a:p>
            <a:pPr>
              <a:spcAft>
                <a:spcPct val="50000"/>
              </a:spcAft>
            </a:pPr>
            <a:r>
              <a:rPr lang="en-US" sz="1600" i="1" dirty="0">
                <a:solidFill>
                  <a:srgbClr val="FF1512"/>
                </a:solidFill>
                <a:latin typeface="Arial"/>
                <a:cs typeface="Arial"/>
                <a:sym typeface="Symbol" charset="0"/>
              </a:rPr>
              <a:t></a:t>
            </a:r>
            <a:r>
              <a:rPr lang="en-US" i="1" baseline="-25000" dirty="0">
                <a:solidFill>
                  <a:srgbClr val="FF1512"/>
                </a:solidFill>
                <a:latin typeface="Arial"/>
                <a:cs typeface="Arial"/>
              </a:rPr>
              <a:t>Coherence</a:t>
            </a:r>
            <a:r>
              <a:rPr lang="en-US" sz="1600" i="1" dirty="0">
                <a:solidFill>
                  <a:srgbClr val="FF1512"/>
                </a:solidFill>
                <a:latin typeface="Arial"/>
                <a:cs typeface="Arial"/>
              </a:rPr>
              <a:t>  ~  1000 km</a:t>
            </a:r>
          </a:p>
        </p:txBody>
      </p:sp>
      <p:sp>
        <p:nvSpPr>
          <p:cNvPr id="12295" name="TextBox 18"/>
          <p:cNvSpPr txBox="1">
            <a:spLocks noChangeArrowheads="1"/>
          </p:cNvSpPr>
          <p:nvPr/>
        </p:nvSpPr>
        <p:spPr bwMode="auto">
          <a:xfrm>
            <a:off x="280988" y="3891795"/>
            <a:ext cx="27384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en-US" u="sng" dirty="0">
              <a:latin typeface="Arial"/>
              <a:cs typeface="Arial"/>
            </a:endParaRPr>
          </a:p>
          <a:p>
            <a:pPr eaLnBrk="1" hangingPunct="1"/>
            <a:r>
              <a:rPr lang="ja-JP" altLang="en-US" u="sng" dirty="0">
                <a:latin typeface="Arial"/>
                <a:cs typeface="Arial"/>
              </a:rPr>
              <a:t>“</a:t>
            </a:r>
            <a:r>
              <a:rPr lang="en-US" altLang="ja-JP" u="sng" dirty="0">
                <a:latin typeface="Arial"/>
                <a:cs typeface="Arial"/>
              </a:rPr>
              <a:t>Medium Resolution</a:t>
            </a:r>
            <a:r>
              <a:rPr lang="ja-JP" altLang="en-US" u="sng" dirty="0">
                <a:latin typeface="Arial"/>
                <a:cs typeface="Arial"/>
              </a:rPr>
              <a:t>”</a:t>
            </a:r>
            <a:r>
              <a:rPr lang="en-US" altLang="ja-JP" u="sng" dirty="0">
                <a:latin typeface="Arial"/>
                <a:cs typeface="Arial"/>
              </a:rPr>
              <a:t> channel</a:t>
            </a:r>
          </a:p>
          <a:p>
            <a:pPr eaLnBrk="1" hangingPunct="1"/>
            <a:endParaRPr lang="en-US" u="sng" dirty="0">
              <a:latin typeface="Arial"/>
              <a:cs typeface="Arial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2928197" y="4339725"/>
            <a:ext cx="840528" cy="283075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97" name="Straight Arrow Connector 23"/>
          <p:cNvCxnSpPr>
            <a:cxnSpLocks noChangeShapeType="1"/>
          </p:cNvCxnSpPr>
          <p:nvPr/>
        </p:nvCxnSpPr>
        <p:spPr bwMode="auto">
          <a:xfrm rot="10800000" flipV="1">
            <a:off x="5326063" y="3838575"/>
            <a:ext cx="944562" cy="512763"/>
          </a:xfrm>
          <a:prstGeom prst="straightConnector1">
            <a:avLst/>
          </a:prstGeom>
          <a:noFill/>
          <a:ln w="19050">
            <a:solidFill>
              <a:srgbClr val="00B05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8" name="TextBox 26"/>
          <p:cNvSpPr txBox="1">
            <a:spLocks noChangeArrowheads="1"/>
          </p:cNvSpPr>
          <p:nvPr/>
        </p:nvSpPr>
        <p:spPr bwMode="auto">
          <a:xfrm>
            <a:off x="5908675" y="3346450"/>
            <a:ext cx="27574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en-US" u="sng"/>
          </a:p>
          <a:p>
            <a:pPr eaLnBrk="1" hangingPunct="1"/>
            <a:r>
              <a:rPr lang="en-US"/>
              <a:t>      </a:t>
            </a:r>
            <a:r>
              <a:rPr lang="ja-JP" altLang="en-US" u="sng"/>
              <a:t>“</a:t>
            </a:r>
            <a:r>
              <a:rPr lang="en-US" altLang="ja-JP" u="sng"/>
              <a:t>High Resolution</a:t>
            </a:r>
            <a:r>
              <a:rPr lang="ja-JP" altLang="en-US" u="sng"/>
              <a:t>”</a:t>
            </a:r>
            <a:r>
              <a:rPr lang="en-US" altLang="ja-JP" u="sng"/>
              <a:t> channel</a:t>
            </a:r>
          </a:p>
          <a:p>
            <a:pPr eaLnBrk="1" hangingPunct="1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4463213"/>
            <a:ext cx="8396123" cy="2187660"/>
            <a:chOff x="0" y="4463213"/>
            <a:chExt cx="8396123" cy="2187660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4463213"/>
              <a:ext cx="8396123" cy="2187660"/>
              <a:chOff x="0" y="4463213"/>
              <a:chExt cx="8396123" cy="2187660"/>
            </a:xfrm>
          </p:grpSpPr>
          <p:pic>
            <p:nvPicPr>
              <p:cNvPr id="3" name="Picture 2" descr="Line_shape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432" y="4463213"/>
                <a:ext cx="2621323" cy="1805251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0" y="6281541"/>
                <a:ext cx="83961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N-body line shape (increase in SNR): Potential to greatly increase science reach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7" name="Straight Arrow Connector 6"/>
            <p:cNvCxnSpPr/>
            <p:nvPr/>
          </p:nvCxnSpPr>
          <p:spPr bwMode="auto">
            <a:xfrm flipH="1">
              <a:off x="2892917" y="4868959"/>
              <a:ext cx="370435" cy="2999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86905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Tuning </a:t>
            </a:r>
            <a:r>
              <a:rPr lang="en-US" dirty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icrowave cavity resonant mode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Can 3"/>
          <p:cNvSpPr/>
          <p:nvPr/>
        </p:nvSpPr>
        <p:spPr>
          <a:xfrm>
            <a:off x="990600" y="2057400"/>
            <a:ext cx="1905000" cy="3763963"/>
          </a:xfrm>
          <a:prstGeom prst="can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/>
          <p:cNvSpPr/>
          <p:nvPr/>
        </p:nvSpPr>
        <p:spPr>
          <a:xfrm>
            <a:off x="2362200" y="2667000"/>
            <a:ext cx="304800" cy="2819400"/>
          </a:xfrm>
          <a:prstGeom prst="can">
            <a:avLst/>
          </a:prstGeom>
          <a:solidFill>
            <a:srgbClr val="FF66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endCxn id="4" idx="0"/>
          </p:cNvCxnSpPr>
          <p:nvPr/>
        </p:nvCxnSpPr>
        <p:spPr>
          <a:xfrm rot="10800000">
            <a:off x="1943100" y="2533650"/>
            <a:ext cx="419100" cy="1333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1943100" y="5334000"/>
            <a:ext cx="419100" cy="1333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2842419" y="3939381"/>
            <a:ext cx="376396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725196" y="5820568"/>
            <a:ext cx="380204" cy="15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4762648" y="3025950"/>
            <a:ext cx="3288494" cy="2126291"/>
          </a:xfrm>
          <a:custGeom>
            <a:avLst/>
            <a:gdLst>
              <a:gd name="connsiteX0" fmla="*/ 0 w 3288494"/>
              <a:gd name="connsiteY0" fmla="*/ 1986429 h 2126291"/>
              <a:gd name="connsiteX1" fmla="*/ 1133963 w 3288494"/>
              <a:gd name="connsiteY1" fmla="*/ 1680243 h 2126291"/>
              <a:gd name="connsiteX2" fmla="*/ 1814342 w 3288494"/>
              <a:gd name="connsiteY2" fmla="*/ 1890 h 2126291"/>
              <a:gd name="connsiteX3" fmla="*/ 2347305 w 3288494"/>
              <a:gd name="connsiteY3" fmla="*/ 1668902 h 2126291"/>
              <a:gd name="connsiteX4" fmla="*/ 3288494 w 3288494"/>
              <a:gd name="connsiteY4" fmla="*/ 2009109 h 212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8494" h="2126291">
                <a:moveTo>
                  <a:pt x="0" y="1986429"/>
                </a:moveTo>
                <a:cubicBezTo>
                  <a:pt x="415786" y="1998714"/>
                  <a:pt x="831573" y="2011000"/>
                  <a:pt x="1133963" y="1680243"/>
                </a:cubicBezTo>
                <a:cubicBezTo>
                  <a:pt x="1436353" y="1349487"/>
                  <a:pt x="1612118" y="3780"/>
                  <a:pt x="1814342" y="1890"/>
                </a:cubicBezTo>
                <a:cubicBezTo>
                  <a:pt x="2016566" y="0"/>
                  <a:pt x="2101613" y="1334366"/>
                  <a:pt x="2347305" y="1668902"/>
                </a:cubicBezTo>
                <a:cubicBezTo>
                  <a:pt x="2592997" y="2003439"/>
                  <a:pt x="3239356" y="2126291"/>
                  <a:pt x="3288494" y="2009109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2975059" y="3086046"/>
            <a:ext cx="2888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Transmittance between Antennas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02500" y="59563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Frequency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887325" y="2465475"/>
            <a:ext cx="1120950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1573919" y="2465475"/>
            <a:ext cx="1120950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52499" y="1270000"/>
            <a:ext cx="152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Antennas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95600" y="27432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Tuning Rod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200" y="4127500"/>
            <a:ext cx="117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Cavity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rot="5400000">
            <a:off x="1334691" y="1790303"/>
            <a:ext cx="381000" cy="153194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601788" y="1676400"/>
            <a:ext cx="531812" cy="38100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801688" y="4088368"/>
            <a:ext cx="722312" cy="178832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2534444" y="3112532"/>
            <a:ext cx="894556" cy="178832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181600" y="5820568"/>
            <a:ext cx="3048000" cy="15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 flipV="1">
            <a:off x="4991100" y="5782468"/>
            <a:ext cx="22860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 flipH="1" flipV="1">
            <a:off x="5067300" y="5791200"/>
            <a:ext cx="22860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 flipH="1" flipV="1">
            <a:off x="6434534" y="5824934"/>
            <a:ext cx="2373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141869" y="5934868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1.5 GHz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04780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990600" y="2057400"/>
            <a:ext cx="1905000" cy="3763963"/>
          </a:xfrm>
          <a:prstGeom prst="can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/>
          <p:cNvSpPr/>
          <p:nvPr/>
        </p:nvSpPr>
        <p:spPr>
          <a:xfrm>
            <a:off x="1828800" y="2819400"/>
            <a:ext cx="304800" cy="2819400"/>
          </a:xfrm>
          <a:prstGeom prst="can">
            <a:avLst/>
          </a:prstGeom>
          <a:solidFill>
            <a:srgbClr val="FF66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5" idx="1"/>
            <a:endCxn id="4" idx="0"/>
          </p:cNvCxnSpPr>
          <p:nvPr/>
        </p:nvCxnSpPr>
        <p:spPr>
          <a:xfrm rot="16200000" flipV="1">
            <a:off x="1819275" y="2657475"/>
            <a:ext cx="285750" cy="381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2842419" y="3939381"/>
            <a:ext cx="376396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4762648" y="3025950"/>
            <a:ext cx="3288494" cy="2126291"/>
          </a:xfrm>
          <a:custGeom>
            <a:avLst/>
            <a:gdLst>
              <a:gd name="connsiteX0" fmla="*/ 0 w 3288494"/>
              <a:gd name="connsiteY0" fmla="*/ 1986429 h 2126291"/>
              <a:gd name="connsiteX1" fmla="*/ 1133963 w 3288494"/>
              <a:gd name="connsiteY1" fmla="*/ 1680243 h 2126291"/>
              <a:gd name="connsiteX2" fmla="*/ 1814342 w 3288494"/>
              <a:gd name="connsiteY2" fmla="*/ 1890 h 2126291"/>
              <a:gd name="connsiteX3" fmla="*/ 2347305 w 3288494"/>
              <a:gd name="connsiteY3" fmla="*/ 1668902 h 2126291"/>
              <a:gd name="connsiteX4" fmla="*/ 3288494 w 3288494"/>
              <a:gd name="connsiteY4" fmla="*/ 2009109 h 212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8494" h="2126291">
                <a:moveTo>
                  <a:pt x="0" y="1986429"/>
                </a:moveTo>
                <a:cubicBezTo>
                  <a:pt x="415786" y="1998714"/>
                  <a:pt x="831573" y="2011000"/>
                  <a:pt x="1133963" y="1680243"/>
                </a:cubicBezTo>
                <a:cubicBezTo>
                  <a:pt x="1436353" y="1349487"/>
                  <a:pt x="1612118" y="3780"/>
                  <a:pt x="1814342" y="1890"/>
                </a:cubicBezTo>
                <a:cubicBezTo>
                  <a:pt x="2016566" y="0"/>
                  <a:pt x="2101613" y="1334366"/>
                  <a:pt x="2347305" y="1668902"/>
                </a:cubicBezTo>
                <a:cubicBezTo>
                  <a:pt x="2592997" y="2003439"/>
                  <a:pt x="3239356" y="2126291"/>
                  <a:pt x="3288494" y="2009109"/>
                </a:cubicBezTo>
              </a:path>
            </a:pathLst>
          </a:cu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887325" y="2465475"/>
            <a:ext cx="1120950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1573919" y="2465475"/>
            <a:ext cx="1120950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95600" y="27432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Tuning Rod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398306" y="3026744"/>
            <a:ext cx="3288494" cy="2126291"/>
          </a:xfrm>
          <a:custGeom>
            <a:avLst/>
            <a:gdLst>
              <a:gd name="connsiteX0" fmla="*/ 0 w 3288494"/>
              <a:gd name="connsiteY0" fmla="*/ 1986429 h 2126291"/>
              <a:gd name="connsiteX1" fmla="*/ 1133963 w 3288494"/>
              <a:gd name="connsiteY1" fmla="*/ 1680243 h 2126291"/>
              <a:gd name="connsiteX2" fmla="*/ 1814342 w 3288494"/>
              <a:gd name="connsiteY2" fmla="*/ 1890 h 2126291"/>
              <a:gd name="connsiteX3" fmla="*/ 2347305 w 3288494"/>
              <a:gd name="connsiteY3" fmla="*/ 1668902 h 2126291"/>
              <a:gd name="connsiteX4" fmla="*/ 3288494 w 3288494"/>
              <a:gd name="connsiteY4" fmla="*/ 2009109 h 212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8494" h="2126291">
                <a:moveTo>
                  <a:pt x="0" y="1986429"/>
                </a:moveTo>
                <a:cubicBezTo>
                  <a:pt x="415786" y="1998714"/>
                  <a:pt x="831573" y="2011000"/>
                  <a:pt x="1133963" y="1680243"/>
                </a:cubicBezTo>
                <a:cubicBezTo>
                  <a:pt x="1436353" y="1349487"/>
                  <a:pt x="1612118" y="3780"/>
                  <a:pt x="1814342" y="1890"/>
                </a:cubicBezTo>
                <a:cubicBezTo>
                  <a:pt x="2016566" y="0"/>
                  <a:pt x="2101613" y="1334366"/>
                  <a:pt x="2347305" y="1668902"/>
                </a:cubicBezTo>
                <a:cubicBezTo>
                  <a:pt x="2592997" y="2003439"/>
                  <a:pt x="3239356" y="2126291"/>
                  <a:pt x="3288494" y="2009109"/>
                </a:cubicBezTo>
              </a:path>
            </a:pathLst>
          </a:cu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400800" y="3886200"/>
            <a:ext cx="7620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an 24"/>
          <p:cNvSpPr/>
          <p:nvPr/>
        </p:nvSpPr>
        <p:spPr>
          <a:xfrm>
            <a:off x="2362200" y="2667000"/>
            <a:ext cx="304800" cy="2819400"/>
          </a:xfrm>
          <a:prstGeom prst="can">
            <a:avLst/>
          </a:prstGeom>
          <a:solidFill>
            <a:schemeClr val="accent1">
              <a:alpha val="0"/>
            </a:schemeClr>
          </a:solidFill>
          <a:ln w="25400" cap="flat" cmpd="sng" algn="ctr">
            <a:solidFill>
              <a:schemeClr val="accent6">
                <a:shade val="95000"/>
                <a:satMod val="10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2962359" y="3073346"/>
            <a:ext cx="2913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Transmittance between Antennas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725196" y="5820568"/>
            <a:ext cx="380204" cy="15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181600" y="5820568"/>
            <a:ext cx="3048000" cy="15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4991100" y="5782468"/>
            <a:ext cx="22860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5067300" y="5791200"/>
            <a:ext cx="22860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6434534" y="5824934"/>
            <a:ext cx="2373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41869" y="5934868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1.5 GHz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6858000" y="5943600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1.6 GHz</a:t>
            </a:r>
            <a:endParaRPr lang="en-US" sz="1400" dirty="0"/>
          </a:p>
        </p:txBody>
      </p:sp>
      <p:cxnSp>
        <p:nvCxnSpPr>
          <p:cNvPr id="31" name="Straight Connector 30"/>
          <p:cNvCxnSpPr/>
          <p:nvPr/>
        </p:nvCxnSpPr>
        <p:spPr>
          <a:xfrm rot="5400000" flipH="1" flipV="1">
            <a:off x="7120334" y="5833666"/>
            <a:ext cx="2373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133600" y="3112532"/>
            <a:ext cx="1295400" cy="252968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52499" y="1270000"/>
            <a:ext cx="1591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Antennas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200" y="4127500"/>
            <a:ext cx="117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Cavity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1334691" y="1790303"/>
            <a:ext cx="381000" cy="153194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601788" y="1676400"/>
            <a:ext cx="531812" cy="38100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801688" y="4088368"/>
            <a:ext cx="722312" cy="178832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10800000" flipV="1">
            <a:off x="2135188" y="4191000"/>
            <a:ext cx="455612" cy="381000"/>
          </a:xfrm>
          <a:prstGeom prst="curvedConnector3">
            <a:avLst>
              <a:gd name="adj1" fmla="val -2267"/>
            </a:avLst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Tuning </a:t>
            </a:r>
            <a:r>
              <a:rPr lang="en-US" dirty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icrowave cavity resonant mode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49460" y="59563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Frequency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258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7348" y="975209"/>
            <a:ext cx="6089650" cy="5856287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200024" y="158769"/>
            <a:ext cx="887285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00"/>
                </a:solidFill>
              </a:rPr>
              <a:t>Example of injected tone (fake </a:t>
            </a:r>
            <a:r>
              <a:rPr lang="en-US" b="1" dirty="0" err="1" smtClean="0">
                <a:solidFill>
                  <a:srgbClr val="000000"/>
                </a:solidFill>
              </a:rPr>
              <a:t>axion</a:t>
            </a:r>
            <a:r>
              <a:rPr lang="en-US" b="1" dirty="0" smtClean="0">
                <a:solidFill>
                  <a:srgbClr val="000000"/>
                </a:solidFill>
              </a:rPr>
              <a:t>) </a:t>
            </a:r>
          </a:p>
          <a:p>
            <a:pPr eaLnBrk="1" hangingPunct="1"/>
            <a:r>
              <a:rPr lang="en-US" b="1" dirty="0" smtClean="0">
                <a:solidFill>
                  <a:srgbClr val="000000"/>
                </a:solidFill>
              </a:rPr>
              <a:t>(Phase I with SQUID </a:t>
            </a:r>
            <a:r>
              <a:rPr lang="en-US" b="1" dirty="0">
                <a:solidFill>
                  <a:srgbClr val="000000"/>
                </a:solidFill>
              </a:rPr>
              <a:t>amplifiers)</a:t>
            </a:r>
          </a:p>
        </p:txBody>
      </p:sp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0" y="150622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6550" indent="-33655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 marL="37931725" indent="-37474525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eaLnBrk="1" hangingPunct="1">
              <a:spcBef>
                <a:spcPts val="800"/>
              </a:spcBef>
              <a:buFont typeface="Times New Roman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Injected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Power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ts val="800"/>
              </a:spcBef>
              <a:buClrTx/>
              <a:buSzTx/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x100-1000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axion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power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ts val="800"/>
              </a:spcBef>
              <a:buFont typeface="Times New Roman" charset="0"/>
              <a:buChar char="•"/>
            </a:pP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ts val="800"/>
              </a:spcBef>
              <a:buFont typeface="Times New Roman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Noise floor</a:t>
            </a:r>
          </a:p>
          <a:p>
            <a:pPr eaLnBrk="1" hangingPunct="1">
              <a:spcBef>
                <a:spcPts val="800"/>
              </a:spcBef>
              <a:buFont typeface="Times New Roman" charset="0"/>
              <a:buChar char="•"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ts val="800"/>
              </a:spcBef>
              <a:buFont typeface="Times New Roman" charset="0"/>
              <a:buChar char="•"/>
            </a:pP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Bandpass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filter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ts val="800"/>
              </a:spcBef>
              <a:buClrTx/>
              <a:buSzTx/>
              <a:buFontTx/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4277" name="Line 4"/>
          <p:cNvSpPr>
            <a:spLocks noChangeShapeType="1"/>
          </p:cNvSpPr>
          <p:nvPr/>
        </p:nvSpPr>
        <p:spPr bwMode="auto">
          <a:xfrm>
            <a:off x="1709531" y="2941983"/>
            <a:ext cx="3522870" cy="22793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8" name="Line 5"/>
          <p:cNvSpPr>
            <a:spLocks noChangeShapeType="1"/>
          </p:cNvSpPr>
          <p:nvPr/>
        </p:nvSpPr>
        <p:spPr bwMode="auto">
          <a:xfrm>
            <a:off x="2226366" y="1828801"/>
            <a:ext cx="4123634" cy="72136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2186609" y="3697358"/>
            <a:ext cx="2911275" cy="36010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588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190500" y="371060"/>
            <a:ext cx="6532229" cy="479839"/>
          </a:xfrm>
        </p:spPr>
        <p:txBody>
          <a:bodyPr/>
          <a:lstStyle/>
          <a:p>
            <a:r>
              <a:rPr lang="en-US" dirty="0">
                <a:latin typeface="Arial"/>
                <a:ea typeface="ＭＳ Ｐゴシック" charset="0"/>
                <a:cs typeface="Arial"/>
              </a:rPr>
              <a:t>Typical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Run 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Cadence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086678"/>
            <a:ext cx="90512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Start by injecting a broad, swept RF signal to record cavity response. Record state data (temperatures, hall sensors, pressures,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 for ~ 100 sec to 10s of minutes (final integration time dependent experimental parameters).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Every few days adjust the critical coupling of the antennas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Scan rate is determined by experimental                                                                 parameters and the trade off in                                                                      sensitivity vs frequency (mass) coverage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scan rate uses a threshold sensitivity.                                                               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ny candidate above threshold is flagged 				      for further study.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491" y="3352800"/>
            <a:ext cx="4413509" cy="29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2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17609</TotalTime>
  <Words>2693</Words>
  <Application>Microsoft Macintosh PowerPoint</Application>
  <PresentationFormat>On-screen Show (4:3)</PresentationFormat>
  <Paragraphs>414</Paragraphs>
  <Slides>41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Blank</vt:lpstr>
      <vt:lpstr>PowerPoint Presentation</vt:lpstr>
      <vt:lpstr>The Nature of Dark Matter One of the premier unsolved mysteries in physics</vt:lpstr>
      <vt:lpstr>PowerPoint Presentation</vt:lpstr>
      <vt:lpstr>PowerPoint Presentation</vt:lpstr>
      <vt:lpstr>PowerPoint Presentation</vt:lpstr>
      <vt:lpstr>Tuning microwave cavity resonant mode</vt:lpstr>
      <vt:lpstr>Tuning microwave cavity resonant mode</vt:lpstr>
      <vt:lpstr>PowerPoint Presentation</vt:lpstr>
      <vt:lpstr>Typical Run Cadence</vt:lpstr>
      <vt:lpstr>PowerPoint Presentation</vt:lpstr>
      <vt:lpstr>Radiometer equation dictates search strategy</vt:lpstr>
      <vt:lpstr>Scan rate</vt:lpstr>
      <vt:lpstr> Quantum-limited SQUID-based amplification</vt:lpstr>
      <vt:lpstr>PowerPoint Presentation</vt:lpstr>
      <vt:lpstr>PowerPoint Presentation</vt:lpstr>
      <vt:lpstr>PowerPoint Presentation</vt:lpstr>
      <vt:lpstr>ADMX reinstalled at UW</vt:lpstr>
      <vt:lpstr>PowerPoint Presentation</vt:lpstr>
      <vt:lpstr>Completely redesigned insert for new phase</vt:lpstr>
      <vt:lpstr>Designed to accept dilution refrigerator</vt:lpstr>
      <vt:lpstr>PowerPoint Presentation</vt:lpstr>
      <vt:lpstr>PowerPoint Presentation</vt:lpstr>
      <vt:lpstr>Hardware synthetic axion</vt:lpstr>
      <vt:lpstr>ADMX recent cold commissioning data</vt:lpstr>
      <vt:lpstr>PowerPoint Presentation</vt:lpstr>
      <vt:lpstr>3rd instrumented channel: Sidecar cavity</vt:lpstr>
      <vt:lpstr>Challenge of higher frequency axion searches</vt:lpstr>
      <vt:lpstr>1-2 GHz cavity baseline design (UF &amp; LLNL)</vt:lpstr>
      <vt:lpstr>2 – 6 GHz frequency range (FNAL)</vt:lpstr>
      <vt:lpstr>PowerPoint Presentation</vt:lpstr>
      <vt:lpstr>ADMX Science Prospects: Year 1 (0.6 – 1 GHz)</vt:lpstr>
      <vt:lpstr>ADMX Science Prospects: Year 2 (1 – 2 GHz)</vt:lpstr>
      <vt:lpstr>ADMX Science Prospects: Year 3 (2 – 4 GHz)</vt:lpstr>
      <vt:lpstr>ADMX Science Prospects: Year 4 (4 – 6 GHz)</vt:lpstr>
      <vt:lpstr>ADMX Science Prospects: Year 5 (6 – 8 GHz)</vt:lpstr>
      <vt:lpstr>ADMX Science Prospects: Year 6 (8 – 10 GHz)</vt:lpstr>
      <vt:lpstr>ADMX Science Prospects: Out-Years &lt; 0.5 GHz</vt:lpstr>
      <vt:lpstr>PowerPoint Presentation</vt:lpstr>
      <vt:lpstr>Summary &amp; Conclusions</vt:lpstr>
      <vt:lpstr>For more info see our list of publications</vt:lpstr>
      <vt:lpstr>ADMX collaboration</vt:lpstr>
    </vt:vector>
  </TitlesOfParts>
  <Company>LLNL- PAT Art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McInnis</dc:creator>
  <cp:lastModifiedBy>Gianpaolo Carosi</cp:lastModifiedBy>
  <cp:revision>939</cp:revision>
  <cp:lastPrinted>2012-02-18T02:12:11Z</cp:lastPrinted>
  <dcterms:created xsi:type="dcterms:W3CDTF">2013-11-02T21:08:38Z</dcterms:created>
  <dcterms:modified xsi:type="dcterms:W3CDTF">2016-11-10T15:39:39Z</dcterms:modified>
</cp:coreProperties>
</file>