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11"/>
  </p:notesMasterIdLst>
  <p:handoutMasterIdLst>
    <p:handoutMasterId r:id="rId12"/>
  </p:handoutMasterIdLst>
  <p:sldIdLst>
    <p:sldId id="294" r:id="rId2"/>
    <p:sldId id="298" r:id="rId3"/>
    <p:sldId id="305" r:id="rId4"/>
    <p:sldId id="299" r:id="rId5"/>
    <p:sldId id="300" r:id="rId6"/>
    <p:sldId id="301" r:id="rId7"/>
    <p:sldId id="302" r:id="rId8"/>
    <p:sldId id="303" r:id="rId9"/>
    <p:sldId id="304" r:id="rId10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3087"/>
    <a:srgbClr val="50504E"/>
    <a:srgbClr val="4E4E4E"/>
    <a:srgbClr val="404040"/>
    <a:srgbClr val="004C97"/>
    <a:srgbClr val="63666A"/>
    <a:srgbClr val="99D6EA"/>
    <a:srgbClr val="505050"/>
    <a:srgbClr val="A7A8AA"/>
    <a:srgbClr val="0F2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 snapToObjects="1" showGuides="1">
      <p:cViewPr varScale="1">
        <p:scale>
          <a:sx n="101" d="100"/>
          <a:sy n="101" d="100"/>
        </p:scale>
        <p:origin x="132" y="354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10/20/2016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10/20/2016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7ADAB69-348E-2C41-AF41-E98D046040A4}" type="datetime1">
              <a:rPr lang="en-US" smtClean="0"/>
              <a:t>10/20/2016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B099EE7B-C01A-E94A-AA76-2F04CF97FC05}" type="datetime1">
              <a:rPr lang="en-US" smtClean="0"/>
              <a:t>10/20/2016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09EA2773-F02A-CC43-B1C5-479A1F34EDA7}" type="datetime1">
              <a:rPr lang="en-US" smtClean="0"/>
              <a:t>10/20/2016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8FEA58B7-095F-6844-8E3C-8A1DDD22BF89}" type="datetime1">
              <a:rPr lang="en-US" smtClean="0"/>
              <a:t>10/20/2016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fld id="{3C7E1B65-1920-CF40-87B8-818D6517E0EA}" type="datetime1">
              <a:rPr lang="en-US" smtClean="0"/>
              <a:t>10/20/2016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8FDACF-6E1B-814B-BDB6-B66F2ED862D6}" type="datetime1">
              <a:rPr lang="en-US" smtClean="0"/>
              <a:t>10/20/2016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E2EF4938-6162-EE4E-9ED3-73016E21644A}" type="datetime1">
              <a:rPr lang="en-US" smtClean="0"/>
              <a:t>10/20/2016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1924" y="5045612"/>
            <a:ext cx="8499231" cy="1390219"/>
          </a:xfrm>
        </p:spPr>
        <p:txBody>
          <a:bodyPr/>
          <a:lstStyle/>
          <a:p>
            <a:r>
              <a:rPr lang="en-US" dirty="0"/>
              <a:t>Muon Campus Timing Meeting</a:t>
            </a:r>
          </a:p>
          <a:p>
            <a:r>
              <a:rPr lang="en-US" dirty="0"/>
              <a:t>10/24/2016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ACNET Infrastructure Around The Muon Campus</a:t>
            </a:r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36826" y="6504213"/>
            <a:ext cx="844323" cy="241300"/>
          </a:xfrm>
        </p:spPr>
        <p:txBody>
          <a:bodyPr/>
          <a:lstStyle/>
          <a:p>
            <a:pPr>
              <a:defRPr/>
            </a:pPr>
            <a:fld id="{061A5424-FC6B-7D40-9CCA-D4943130EBC5}" type="datetime1">
              <a:rPr lang="en-US" smtClean="0"/>
              <a:t>10/20/2016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685925" y="6504213"/>
            <a:ext cx="6105076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 ACNET Infrastructure Around The Muon Campus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95275" y="1364093"/>
            <a:ext cx="8534399" cy="4819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defTabSz="9144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ACNET Networking</a:t>
            </a:r>
          </a:p>
          <a:p>
            <a:pPr marL="742950" lvl="1" indent="-285750" defTabSz="9144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–"/>
            </a:pPr>
            <a:r>
              <a:rPr lang="en-US" sz="20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Gigabit &amp; 100 Megabit Ethernet</a:t>
            </a:r>
          </a:p>
          <a:p>
            <a:pPr marL="342900" lvl="0" indent="-342900" defTabSz="9144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TCLK</a:t>
            </a:r>
          </a:p>
          <a:p>
            <a:pPr marL="742950" lvl="1" indent="-285750" defTabSz="9144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–"/>
            </a:pPr>
            <a:r>
              <a:rPr lang="en-US" sz="20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High level machine timing (microsecond level) and co-ordination</a:t>
            </a:r>
          </a:p>
          <a:p>
            <a:pPr marL="342900" lvl="0" indent="-342900" defTabSz="9144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RRBS</a:t>
            </a:r>
          </a:p>
          <a:p>
            <a:pPr marL="742950" lvl="1" indent="-285750" defTabSz="9144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–"/>
            </a:pPr>
            <a:r>
              <a:rPr lang="en-US" sz="20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Beam synchronous timing (20 nanosecond level)</a:t>
            </a:r>
          </a:p>
          <a:p>
            <a:pPr marL="742950" lvl="1" indent="-285750" defTabSz="9144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–"/>
            </a:pPr>
            <a:r>
              <a:rPr lang="en-US" sz="20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Fiber-RRBS: 7.5MHz events encoded, 53MHz RR-RF</a:t>
            </a:r>
          </a:p>
          <a:p>
            <a:pPr marL="742950" lvl="1" indent="-285750" defTabSz="9144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–"/>
            </a:pPr>
            <a:r>
              <a:rPr lang="en-US" sz="20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Cu-RRBS: 7.5MHz events encoded</a:t>
            </a:r>
          </a:p>
          <a:p>
            <a:pPr marL="342900" lvl="0" indent="-342900" defTabSz="9144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MDAT</a:t>
            </a:r>
          </a:p>
          <a:p>
            <a:pPr marL="742950" lvl="1" indent="-285750" defTabSz="9144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–"/>
            </a:pPr>
            <a:r>
              <a:rPr lang="en-US" sz="20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Machine data including Machine State Information</a:t>
            </a:r>
          </a:p>
          <a:p>
            <a:pPr marL="342900" lvl="0" indent="-342900" defTabSz="9144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Abort Links</a:t>
            </a:r>
          </a:p>
          <a:p>
            <a:pPr marL="742950" lvl="1" indent="-285750" defTabSz="9144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–"/>
            </a:pPr>
            <a:r>
              <a:rPr lang="en-US" sz="20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P1, P2, Muon</a:t>
            </a:r>
          </a:p>
        </p:txBody>
      </p:sp>
      <p:sp>
        <p:nvSpPr>
          <p:cNvPr id="7" name="Rectangle 6"/>
          <p:cNvSpPr/>
          <p:nvPr/>
        </p:nvSpPr>
        <p:spPr>
          <a:xfrm>
            <a:off x="2727352" y="443234"/>
            <a:ext cx="32511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308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ACNET Infrastructure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3087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704806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36826" y="6504213"/>
            <a:ext cx="844323" cy="241300"/>
          </a:xfrm>
        </p:spPr>
        <p:txBody>
          <a:bodyPr/>
          <a:lstStyle/>
          <a:p>
            <a:pPr>
              <a:defRPr/>
            </a:pPr>
            <a:fld id="{061A5424-FC6B-7D40-9CCA-D4943130EBC5}" type="datetime1">
              <a:rPr lang="en-US" smtClean="0"/>
              <a:t>10/20/2016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685925" y="6504213"/>
            <a:ext cx="6105076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ACNET Infrastructure Around The Muon Campus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785713" y="284886"/>
            <a:ext cx="55054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308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Muon Campus ACNET Infrastructure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3087"/>
              </a:solidFill>
              <a:effectLst/>
              <a:uLnTx/>
              <a:uFillTx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9419" y="1018514"/>
            <a:ext cx="8496300" cy="52752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defTabSz="9144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MI-52</a:t>
            </a:r>
          </a:p>
          <a:p>
            <a:pPr marL="742950" lvl="1" indent="-285750" defTabSz="9144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–"/>
            </a:pPr>
            <a:r>
              <a:rPr lang="en-US" sz="1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Gigabit Ethernet, TCLK, MDAT, fiber-RRBS, RR &amp; P1 Abort Links</a:t>
            </a:r>
          </a:p>
          <a:p>
            <a:pPr marL="342900" lvl="0" indent="-342900" defTabSz="9144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F0</a:t>
            </a:r>
          </a:p>
          <a:p>
            <a:pPr marL="742950" lvl="1" indent="-285750" defTabSz="9144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–"/>
            </a:pPr>
            <a:r>
              <a:rPr lang="en-US" sz="1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Gigabit Ethernet, TCLK, MDAT, fiber-RRBS, P1 &amp; P2 Abort Links</a:t>
            </a:r>
          </a:p>
          <a:p>
            <a:pPr marL="342900" lvl="0" indent="-342900" defTabSz="9144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F1</a:t>
            </a:r>
          </a:p>
          <a:p>
            <a:pPr marL="742950" lvl="1" indent="-285750" defTabSz="9144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–"/>
            </a:pPr>
            <a:r>
              <a:rPr lang="en-US" sz="1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100 Megabit Ethernet, TCLK, MDAT, fiber-RRBS, Muon &amp; P2 Abort Links</a:t>
            </a:r>
          </a:p>
          <a:p>
            <a:pPr marL="342900" lvl="0" indent="-342900" defTabSz="9144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F23, F27</a:t>
            </a:r>
          </a:p>
          <a:p>
            <a:pPr marL="742950" lvl="1" indent="-285750" defTabSz="9144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–"/>
            </a:pPr>
            <a:r>
              <a:rPr lang="en-US" sz="1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Gigabit Ethernet, TCLK, Cu-RRBS, Muon Abort Link</a:t>
            </a:r>
          </a:p>
          <a:p>
            <a:pPr marL="342900" lvl="0" indent="-342900" defTabSz="9144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AP-0</a:t>
            </a:r>
          </a:p>
          <a:p>
            <a:pPr marL="742950" lvl="1" indent="-285750" defTabSz="9144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–"/>
            </a:pPr>
            <a:r>
              <a:rPr lang="en-US" sz="1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Gigabit Ethernet, TCLK, Cu-RRBS, Muon Abort Link</a:t>
            </a:r>
          </a:p>
          <a:p>
            <a:pPr marL="342900" lvl="0" indent="-342900" defTabSz="9144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AP-10, AP-30, AP-50</a:t>
            </a:r>
          </a:p>
          <a:p>
            <a:pPr marL="742950" lvl="1" indent="-285750" defTabSz="9144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–"/>
            </a:pPr>
            <a:r>
              <a:rPr lang="en-US" sz="1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Gigabit Ethernet, TCLK, Cu-RRBS, </a:t>
            </a:r>
            <a:r>
              <a:rPr lang="en-US" sz="1800" dirty="0">
                <a:solidFill>
                  <a:srgbClr val="4F81BD">
                    <a:lumMod val="50000"/>
                  </a:srgbClr>
                </a:solidFill>
                <a:latin typeface="Calibri"/>
                <a:ea typeface="+mn-ea"/>
                <a:cs typeface="+mn-cs"/>
              </a:rPr>
              <a:t>fiber-RRBS</a:t>
            </a:r>
            <a:r>
              <a:rPr lang="en-US" sz="1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, Muon Abort Link, </a:t>
            </a:r>
          </a:p>
          <a:p>
            <a:pPr marL="742950" lvl="1" indent="-285750" defTabSz="9144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–"/>
            </a:pPr>
            <a:r>
              <a:rPr lang="en-US" sz="1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MDAT@AP-30</a:t>
            </a:r>
          </a:p>
          <a:p>
            <a:pPr marL="342900" lvl="0" indent="-342900" defTabSz="9144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MC-1, Mu2e (planned)</a:t>
            </a:r>
          </a:p>
          <a:p>
            <a:pPr marL="742950" lvl="1" indent="-285750" defTabSz="9144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–"/>
            </a:pPr>
            <a:r>
              <a:rPr lang="en-US" sz="1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Gigabit Ethernet, TCLK, fiber-RRBS, Muon Abort Link</a:t>
            </a:r>
            <a:endParaRPr lang="en-US" sz="16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361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36826" y="6504213"/>
            <a:ext cx="844323" cy="241300"/>
          </a:xfrm>
        </p:spPr>
        <p:txBody>
          <a:bodyPr/>
          <a:lstStyle/>
          <a:p>
            <a:pPr>
              <a:defRPr/>
            </a:pPr>
            <a:fld id="{061A5424-FC6B-7D40-9CCA-D4943130EBC5}" type="datetime1">
              <a:rPr lang="en-US" smtClean="0"/>
              <a:t>10/20/2016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685925" y="6504213"/>
            <a:ext cx="6105076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ACNET Infrastructure Around The Muon Campus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07975" y="916514"/>
            <a:ext cx="8674100" cy="53614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TCLK $1C – Booster reset for beam to Muon Campus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TCLK $93 – Muon reset for beam to Muon target via RR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TCLK $94 – Muon reset for beam to Muon around target via RR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TCLK $E9 – RR reset for beam to Muon Campus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TCLK $9A – RR to Muon Campus Transfer #1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TCLK $9B – RR to Muon Campus Transfer #2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TCLK $9C – RR to Muon Campus Transfer #3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TCLK $9D – RR to Muon Campus Transfer #4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TCLK $9E – RR to Muon Campus Transfer #5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TCLK $96 – RR to Muon Campus Transfer #6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TCLK $97 – RR to Muon Campus Transfer #7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TCLK $98 – RR to Muon Campus Transfer #8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RRBS $A6 – RR to Muon Campus transfer event (fires kickers)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TCLK $F6 – TCLK reflection of RRBS $A6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TCLK $EF – RR Abort Cleanup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TCLK $E6 – RR End of Beam Operations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TCLK $89 – Muon Abort Cleanup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TCLK $86 – Muon End of Beam Operations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66825" y="334078"/>
            <a:ext cx="60102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308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Some Muon Campus Important Clock Events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3087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1937123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36826" y="6504213"/>
            <a:ext cx="844323" cy="241300"/>
          </a:xfrm>
        </p:spPr>
        <p:txBody>
          <a:bodyPr/>
          <a:lstStyle/>
          <a:p>
            <a:pPr>
              <a:defRPr/>
            </a:pPr>
            <a:fld id="{061A5424-FC6B-7D40-9CCA-D4943130EBC5}" type="datetime1">
              <a:rPr lang="en-US" smtClean="0"/>
              <a:t>10/20/2016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685925" y="6504213"/>
            <a:ext cx="6105076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ACNET Infrastructure Around The Muon Campus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3684159"/>
              </p:ext>
            </p:extLst>
          </p:nvPr>
        </p:nvGraphicFramePr>
        <p:xfrm>
          <a:off x="107743" y="332352"/>
          <a:ext cx="8925154" cy="57757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Acrobat Document" r:id="rId3" imgW="11658465" imgH="7543775" progId="AcroExch.Document.11">
                  <p:embed/>
                </p:oleObj>
              </mc:Choice>
              <mc:Fallback>
                <p:oleObj name="Acrobat Document" r:id="rId3" imgW="11658465" imgH="7543775" progId="AcroExch.Document.11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7743" y="332352"/>
                        <a:ext cx="8925154" cy="57757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247748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36826" y="6504213"/>
            <a:ext cx="844323" cy="241300"/>
          </a:xfrm>
        </p:spPr>
        <p:txBody>
          <a:bodyPr/>
          <a:lstStyle/>
          <a:p>
            <a:pPr>
              <a:defRPr/>
            </a:pPr>
            <a:fld id="{061A5424-FC6B-7D40-9CCA-D4943130EBC5}" type="datetime1">
              <a:rPr lang="en-US" smtClean="0"/>
              <a:t>10/20/2016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685925" y="6504213"/>
            <a:ext cx="6105076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ACNET Infrastructure Around The Muon Campus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98449" y="1635824"/>
            <a:ext cx="8721725" cy="43581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defTabSz="9144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R:ACUPE9	264.9mS	ref $E9	- triggers TCLK $EF, RR Abort Cleanup</a:t>
            </a:r>
          </a:p>
          <a:p>
            <a:pPr marL="342900" lvl="0" indent="-342900" defTabSz="9144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R:EOBE9	265.9mS	ref $E9	- triggers TCLK $E6, RR End of Beam Ops.</a:t>
            </a:r>
          </a:p>
          <a:p>
            <a:pPr marL="342900" lvl="0" indent="-342900" defTabSz="9144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8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marL="342900" lvl="0" indent="-342900" defTabSz="9144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T:TD9A	~200mS	ref $93	- triggers TCLK $9A, 1</a:t>
            </a:r>
            <a:r>
              <a:rPr lang="en-US" sz="1800" baseline="300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st</a:t>
            </a:r>
            <a:r>
              <a:rPr lang="en-US" sz="1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RR </a:t>
            </a:r>
            <a:r>
              <a:rPr lang="en-US" sz="1800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xfer</a:t>
            </a:r>
            <a:r>
              <a:rPr lang="en-US" sz="1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to Muon</a:t>
            </a:r>
          </a:p>
          <a:p>
            <a:pPr marL="342900" lvl="0" indent="-342900" defTabSz="9144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T:TD9B	 10mS	ref $9A	- triggers TCLK $9B, 2</a:t>
            </a:r>
            <a:r>
              <a:rPr lang="en-US" sz="1800" baseline="300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nd</a:t>
            </a:r>
            <a:r>
              <a:rPr lang="en-US" sz="1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RR </a:t>
            </a:r>
            <a:r>
              <a:rPr lang="en-US" sz="1800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xfer</a:t>
            </a:r>
            <a:r>
              <a:rPr lang="en-US" sz="1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to Muon</a:t>
            </a:r>
          </a:p>
          <a:p>
            <a:pPr marL="342900" lvl="0" indent="-342900" defTabSz="9144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T:TD9C	 20mS	ref $9A	- triggers TCLK $9C, 3</a:t>
            </a:r>
            <a:r>
              <a:rPr lang="en-US" sz="1800" baseline="300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rd</a:t>
            </a:r>
            <a:r>
              <a:rPr lang="en-US" sz="1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RR </a:t>
            </a:r>
            <a:r>
              <a:rPr lang="en-US" sz="1800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xfer</a:t>
            </a:r>
            <a:r>
              <a:rPr lang="en-US" sz="1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to Muon</a:t>
            </a:r>
          </a:p>
          <a:p>
            <a:pPr marL="342900" lvl="0" indent="-342900" defTabSz="9144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T:TD9D	 30mS	ref $9A	- triggers TCLK $9D, 4</a:t>
            </a:r>
            <a:r>
              <a:rPr lang="en-US" sz="1800" baseline="300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th</a:t>
            </a:r>
            <a:r>
              <a:rPr lang="en-US" sz="1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RR </a:t>
            </a:r>
            <a:r>
              <a:rPr lang="en-US" sz="1800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xfer</a:t>
            </a:r>
            <a:r>
              <a:rPr lang="en-US" sz="1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to Muon</a:t>
            </a:r>
          </a:p>
          <a:p>
            <a:pPr marL="342900" lvl="0" indent="-342900" defTabSz="9144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T:TD9E	 40mS	ref $9A	- triggers TCLK $9E, 5</a:t>
            </a:r>
            <a:r>
              <a:rPr lang="en-US" sz="1800" baseline="300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th</a:t>
            </a:r>
            <a:r>
              <a:rPr lang="en-US" sz="1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RR </a:t>
            </a:r>
            <a:r>
              <a:rPr lang="en-US" sz="1800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xfer</a:t>
            </a:r>
            <a:r>
              <a:rPr lang="en-US" sz="1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to Muon</a:t>
            </a:r>
          </a:p>
          <a:p>
            <a:pPr marL="342900" lvl="0" indent="-342900" defTabSz="9144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T:TD96	 50mS	ref $9A	- triggers TCLK $96, 6</a:t>
            </a:r>
            <a:r>
              <a:rPr lang="en-US" sz="1800" baseline="300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th</a:t>
            </a:r>
            <a:r>
              <a:rPr lang="en-US" sz="1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RR </a:t>
            </a:r>
            <a:r>
              <a:rPr lang="en-US" sz="1800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xfer</a:t>
            </a:r>
            <a:r>
              <a:rPr lang="en-US" sz="1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to Muon</a:t>
            </a:r>
          </a:p>
          <a:p>
            <a:pPr marL="342900" lvl="0" indent="-342900" defTabSz="9144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T:TD97	 60mS	ref $9A	- triggers TCLK $97, 7</a:t>
            </a:r>
            <a:r>
              <a:rPr lang="en-US" sz="1800" baseline="300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th</a:t>
            </a:r>
            <a:r>
              <a:rPr lang="en-US" sz="1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RR </a:t>
            </a:r>
            <a:r>
              <a:rPr lang="en-US" sz="1800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xfer</a:t>
            </a:r>
            <a:r>
              <a:rPr lang="en-US" sz="1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to Muon</a:t>
            </a:r>
          </a:p>
          <a:p>
            <a:pPr marL="342900" lvl="0" indent="-342900" defTabSz="9144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T:TD98	 70mS	ref $9A	- triggers TCLK $98, 8</a:t>
            </a:r>
            <a:r>
              <a:rPr lang="en-US" sz="1800" baseline="300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th</a:t>
            </a:r>
            <a:r>
              <a:rPr lang="en-US" sz="1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RR </a:t>
            </a:r>
            <a:r>
              <a:rPr lang="en-US" sz="1800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xfer</a:t>
            </a:r>
            <a:r>
              <a:rPr lang="en-US" sz="1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to Muon</a:t>
            </a:r>
          </a:p>
          <a:p>
            <a:pPr marL="342900" lvl="0" indent="-342900" defTabSz="9144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8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marL="342900" lvl="0" indent="-342900" defTabSz="9144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R:RRMNX	  9mS	ref $9A,$9B,$9C,$9D,$9E,$96,$97,$98  - RRBS $A6 trigger</a:t>
            </a:r>
          </a:p>
        </p:txBody>
      </p:sp>
      <p:sp>
        <p:nvSpPr>
          <p:cNvPr id="7" name="Rectangle 6"/>
          <p:cNvSpPr/>
          <p:nvPr/>
        </p:nvSpPr>
        <p:spPr>
          <a:xfrm>
            <a:off x="2095499" y="651601"/>
            <a:ext cx="48863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auto">
              <a:spcBef>
                <a:spcPct val="20000"/>
              </a:spcBef>
              <a:spcAft>
                <a:spcPts val="0"/>
              </a:spcAft>
            </a:pPr>
            <a:r>
              <a:rPr lang="en-US" dirty="0">
                <a:solidFill>
                  <a:srgbClr val="003087"/>
                </a:solidFill>
                <a:latin typeface="Calibri"/>
                <a:ea typeface="+mn-ea"/>
                <a:cs typeface="+mn-cs"/>
              </a:rPr>
              <a:t>Muon g-2 Timeline Important Timers</a:t>
            </a:r>
          </a:p>
        </p:txBody>
      </p:sp>
    </p:spTree>
    <p:extLst>
      <p:ext uri="{BB962C8B-B14F-4D97-AF65-F5344CB8AC3E}">
        <p14:creationId xmlns:p14="http://schemas.microsoft.com/office/powerpoint/2010/main" val="42439753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36826" y="6504213"/>
            <a:ext cx="844323" cy="241300"/>
          </a:xfrm>
        </p:spPr>
        <p:txBody>
          <a:bodyPr/>
          <a:lstStyle/>
          <a:p>
            <a:pPr>
              <a:defRPr/>
            </a:pPr>
            <a:fld id="{061A5424-FC6B-7D40-9CCA-D4943130EBC5}" type="datetime1">
              <a:rPr lang="en-US" smtClean="0"/>
              <a:t>10/20/2016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685925" y="6504213"/>
            <a:ext cx="6105076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ACNET Infrastructure Around The Muon Campus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8849325"/>
              </p:ext>
            </p:extLst>
          </p:nvPr>
        </p:nvGraphicFramePr>
        <p:xfrm>
          <a:off x="109423" y="294252"/>
          <a:ext cx="8925154" cy="57757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Acrobat Document" r:id="rId3" imgW="11658465" imgH="7543775" progId="AcroExch.Document.11">
                  <p:embed/>
                </p:oleObj>
              </mc:Choice>
              <mc:Fallback>
                <p:oleObj name="Acrobat Document" r:id="rId3" imgW="11658465" imgH="7543775" progId="AcroExch.Document.11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9423" y="294252"/>
                        <a:ext cx="8925154" cy="57757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758273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36826" y="6504213"/>
            <a:ext cx="844323" cy="241300"/>
          </a:xfrm>
        </p:spPr>
        <p:txBody>
          <a:bodyPr/>
          <a:lstStyle/>
          <a:p>
            <a:pPr>
              <a:defRPr/>
            </a:pPr>
            <a:fld id="{061A5424-FC6B-7D40-9CCA-D4943130EBC5}" type="datetime1">
              <a:rPr lang="en-US" smtClean="0"/>
              <a:t>10/20/2016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685925" y="6504213"/>
            <a:ext cx="6105076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ACNET Infrastructure Around The Muon Campus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23850" y="652897"/>
            <a:ext cx="8305800" cy="5299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auto">
              <a:spcBef>
                <a:spcPct val="20000"/>
              </a:spcBef>
              <a:spcAft>
                <a:spcPts val="0"/>
              </a:spcAft>
            </a:pPr>
            <a:r>
              <a:rPr lang="en-US" dirty="0">
                <a:solidFill>
                  <a:srgbClr val="003087"/>
                </a:solidFill>
                <a:latin typeface="Calibri"/>
                <a:ea typeface="+mn-ea"/>
                <a:cs typeface="+mn-cs"/>
              </a:rPr>
              <a:t>Modifications to Timeline Generator (TLG) to allow moving RR reset(s) closer to Booster reset(s).</a:t>
            </a:r>
          </a:p>
          <a:p>
            <a:pPr lvl="0" defTabSz="914400" fontAlgn="auto">
              <a:spcBef>
                <a:spcPct val="20000"/>
              </a:spcBef>
              <a:spcAft>
                <a:spcPts val="0"/>
              </a:spcAft>
            </a:pPr>
            <a:endParaRPr lang="en-US" sz="20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marL="342900" lvl="0" indent="-342900" defTabSz="9144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Set TLG delay timer T:RSTDL2 to approximately 14.5mS</a:t>
            </a:r>
          </a:p>
          <a:p>
            <a:pPr marL="342900" lvl="0" indent="-342900" defTabSz="9144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Set TLG delay timer T:RSTDL1 to approximately 14.5mS</a:t>
            </a:r>
          </a:p>
          <a:p>
            <a:pPr marL="342900" lvl="0" indent="-342900" defTabSz="9144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marL="342900" lvl="0" indent="-342900" defTabSz="9144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Note: This moves the timing of all MI &amp; RR reset events to within 2mS of the first booster reset of the cycle. This will shorten the time between the MI/RR reset event and the first injection from booster from approximately 52mS to approximately 37mS.</a:t>
            </a:r>
          </a:p>
          <a:p>
            <a:pPr marL="342900" lvl="0" indent="-342900" defTabSz="9144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Among timers that will have to be adjusted:</a:t>
            </a:r>
          </a:p>
          <a:p>
            <a:pPr marL="742950" lvl="1" indent="-285750" defTabSz="9144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–"/>
            </a:pPr>
            <a:r>
              <a:rPr lang="en-US" sz="1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I:ACUPnn, R:ACUPnn</a:t>
            </a:r>
          </a:p>
          <a:p>
            <a:pPr marL="742950" lvl="1" indent="-285750" defTabSz="9144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–"/>
            </a:pPr>
            <a:r>
              <a:rPr lang="en-US" sz="1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I:EOBnn, R:EOBnn</a:t>
            </a:r>
          </a:p>
          <a:p>
            <a:pPr marL="742950" lvl="1" indent="-285750" defTabSz="9144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–"/>
            </a:pPr>
            <a:r>
              <a:rPr lang="en-US" sz="1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I:RPSTnn</a:t>
            </a:r>
          </a:p>
          <a:p>
            <a:pPr marL="742950" lvl="1" indent="-285750" defTabSz="9144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–"/>
            </a:pPr>
            <a:r>
              <a:rPr lang="en-US" sz="1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I:FTSTnn</a:t>
            </a:r>
          </a:p>
        </p:txBody>
      </p:sp>
    </p:spTree>
    <p:extLst>
      <p:ext uri="{BB962C8B-B14F-4D97-AF65-F5344CB8AC3E}">
        <p14:creationId xmlns:p14="http://schemas.microsoft.com/office/powerpoint/2010/main" val="29469804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36826" y="6504213"/>
            <a:ext cx="844323" cy="241300"/>
          </a:xfrm>
        </p:spPr>
        <p:txBody>
          <a:bodyPr/>
          <a:lstStyle/>
          <a:p>
            <a:pPr>
              <a:defRPr/>
            </a:pPr>
            <a:fld id="{061A5424-FC6B-7D40-9CCA-D4943130EBC5}" type="datetime1">
              <a:rPr lang="en-US" smtClean="0"/>
              <a:t>10/20/2016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685925" y="6504213"/>
            <a:ext cx="6105076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ACNET Infrastructure Around The Muon Campus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29419" y="684651"/>
            <a:ext cx="8162925" cy="516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auto">
              <a:spcBef>
                <a:spcPct val="20000"/>
              </a:spcBef>
              <a:spcAft>
                <a:spcPts val="0"/>
              </a:spcAft>
            </a:pPr>
            <a:r>
              <a:rPr lang="en-US" sz="2800" dirty="0">
                <a:solidFill>
                  <a:srgbClr val="003087"/>
                </a:solidFill>
                <a:latin typeface="Calibri"/>
                <a:ea typeface="+mn-ea"/>
                <a:cs typeface="+mn-cs"/>
              </a:rPr>
              <a:t>Issues:</a:t>
            </a:r>
          </a:p>
          <a:p>
            <a:pPr lvl="0" defTabSz="914400" fontAlgn="auto">
              <a:spcBef>
                <a:spcPct val="20000"/>
              </a:spcBef>
              <a:spcAft>
                <a:spcPts val="0"/>
              </a:spcAft>
            </a:pPr>
            <a:endParaRPr lang="en-US" sz="16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marL="342900" lvl="0" indent="-342900" defTabSz="9144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RRLLRF setup time (must be less than 36mS)</a:t>
            </a:r>
          </a:p>
          <a:p>
            <a:pPr marL="342900" lvl="0" indent="-342900" defTabSz="9144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RR&amp;MI Abort Kicker charge time (must be less than 36mS)</a:t>
            </a:r>
          </a:p>
          <a:p>
            <a:pPr marL="342900" lvl="0" indent="-342900" defTabSz="9144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Instrumentation setup time (must be less than 36mS)</a:t>
            </a:r>
          </a:p>
          <a:p>
            <a:pPr marL="342900" lvl="0" indent="-342900" defTabSz="9144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Only 1 </a:t>
            </a:r>
            <a:r>
              <a:rPr lang="en-US" sz="1800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mS</a:t>
            </a:r>
            <a:r>
              <a:rPr lang="en-US" sz="1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between last transfer to Muon and Abort/</a:t>
            </a:r>
            <a:r>
              <a:rPr lang="en-US" sz="1800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CleanUp</a:t>
            </a:r>
            <a:r>
              <a:rPr lang="en-US" sz="1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(TCLK $EF)</a:t>
            </a:r>
          </a:p>
          <a:p>
            <a:pPr marL="342900" lvl="0" indent="-342900" defTabSz="9144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Only 1 </a:t>
            </a:r>
            <a:r>
              <a:rPr lang="en-US" sz="1800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mS</a:t>
            </a:r>
            <a:r>
              <a:rPr lang="en-US" sz="1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between Abort/</a:t>
            </a:r>
            <a:r>
              <a:rPr lang="en-US" sz="1800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CleanUp</a:t>
            </a:r>
            <a:r>
              <a:rPr lang="en-US" sz="1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(TCLK $EF) and End of Beam (TCLK $E6)</a:t>
            </a:r>
          </a:p>
          <a:p>
            <a:pPr marL="342900" lvl="0" indent="-342900" defTabSz="9144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“Only” 800 </a:t>
            </a:r>
            <a:r>
              <a:rPr lang="en-US" sz="1800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uSec</a:t>
            </a:r>
            <a:r>
              <a:rPr lang="en-US" sz="1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. between “End of Beam” and next Recycler Cycle Reset</a:t>
            </a:r>
          </a:p>
          <a:p>
            <a:pPr marL="742950" lvl="1" indent="-285750" defTabSz="9144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–"/>
            </a:pPr>
            <a:r>
              <a:rPr lang="en-US" sz="1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May be shorter due to line breathing (200uS?)</a:t>
            </a:r>
          </a:p>
          <a:p>
            <a:pPr marL="742950" lvl="1" indent="-285750" defTabSz="9144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–"/>
            </a:pPr>
            <a:r>
              <a:rPr lang="en-US" sz="1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LLRF?</a:t>
            </a:r>
          </a:p>
          <a:p>
            <a:pPr marL="742950" lvl="1" indent="-285750" defTabSz="9144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–"/>
            </a:pPr>
            <a:r>
              <a:rPr lang="en-US" sz="1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Instrumentation readout: BPMs, BLMs, etc.</a:t>
            </a:r>
          </a:p>
          <a:p>
            <a:pPr marL="742950" lvl="1" indent="-285750" defTabSz="9144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–"/>
            </a:pPr>
            <a:r>
              <a:rPr lang="en-US" sz="1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Pulsed devices?</a:t>
            </a:r>
          </a:p>
          <a:p>
            <a:pPr marL="342900" lvl="0" indent="-342900" defTabSz="9144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Delay of $E9 event to within 2mS of booster reset via TLG moves ALL MI &amp; RR resets relative to first booster injection. This shortens front porch of all booster=&gt; MI/RR cycles by approximately 14.5mS. </a:t>
            </a:r>
          </a:p>
        </p:txBody>
      </p:sp>
    </p:spTree>
    <p:extLst>
      <p:ext uri="{BB962C8B-B14F-4D97-AF65-F5344CB8AC3E}">
        <p14:creationId xmlns:p14="http://schemas.microsoft.com/office/powerpoint/2010/main" val="284340729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Fermilab_PowerPoint_Template_090915</Template>
  <TotalTime>27</TotalTime>
  <Words>693</Words>
  <Application>Microsoft Office PowerPoint</Application>
  <PresentationFormat>On-screen Show (4:3)</PresentationFormat>
  <Paragraphs>113</Paragraphs>
  <Slides>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ＭＳ Ｐゴシック</vt:lpstr>
      <vt:lpstr>Arial</vt:lpstr>
      <vt:lpstr>Calibri</vt:lpstr>
      <vt:lpstr>Geneva</vt:lpstr>
      <vt:lpstr>Helvetica</vt:lpstr>
      <vt:lpstr>Fermilab_PPT_090815</vt:lpstr>
      <vt:lpstr>Acrobat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Gregory L Vogel</dc:creator>
  <cp:lastModifiedBy>Gregory L Vogel</cp:lastModifiedBy>
  <cp:revision>4</cp:revision>
  <cp:lastPrinted>2014-01-20T19:40:21Z</cp:lastPrinted>
  <dcterms:created xsi:type="dcterms:W3CDTF">2016-10-20T13:44:14Z</dcterms:created>
  <dcterms:modified xsi:type="dcterms:W3CDTF">2016-10-20T14:11:56Z</dcterms:modified>
</cp:coreProperties>
</file>