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8" r:id="rId3"/>
    <p:sldId id="299" r:id="rId4"/>
    <p:sldId id="301" r:id="rId5"/>
    <p:sldId id="30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8AFD"/>
    <a:srgbClr val="502AF4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78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4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D0D4-57B9-4F6F-A6D5-B4BA96D81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>
              <a:defRPr sz="22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Arial" panose="020B060402020202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Arial" panose="020B060402020202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Muon Campus Timing and Signals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Jerry Annala</a:t>
            </a:r>
          </a:p>
          <a:p>
            <a:r>
              <a:rPr lang="en-US" dirty="0" smtClean="0"/>
              <a:t>Introduction to Muon Campus operational modes</a:t>
            </a:r>
            <a:r>
              <a:rPr lang="en-US" dirty="0"/>
              <a:t>	</a:t>
            </a:r>
          </a:p>
          <a:p>
            <a:r>
              <a:rPr lang="en-US" dirty="0" smtClean="0"/>
              <a:t>24 October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Muon Campus Timing and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Bunches formed in the Recycler for Muon Campus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825273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528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Jerry Annala | Muon Campus Timing and Signals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4238625" cy="50593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For </a:t>
            </a:r>
            <a:r>
              <a:rPr lang="en-US" b="1" dirty="0" smtClean="0"/>
              <a:t>Muon Campus experiments</a:t>
            </a:r>
            <a:r>
              <a:rPr lang="en-US" dirty="0" smtClean="0"/>
              <a:t>, 2 Booster Batches on each cycle are </a:t>
            </a:r>
            <a:r>
              <a:rPr lang="en-US" dirty="0" err="1" smtClean="0"/>
              <a:t>rebunched</a:t>
            </a:r>
            <a:r>
              <a:rPr lang="en-US" dirty="0" smtClean="0"/>
              <a:t> into 8 bunches in the Recycler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/>
              <a:t>g-2</a:t>
            </a:r>
            <a:r>
              <a:rPr lang="en-US" dirty="0" smtClean="0"/>
              <a:t> bunches are extracted every 10 msec and are directed toward the AP-0 target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3.1 GeV muons are collected off the target and circle the Delivery Ring 4 times before being extracted toward MC-1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This g-2 cycle is repeated twice every </a:t>
            </a:r>
            <a:r>
              <a:rPr lang="en-US" dirty="0" err="1" smtClean="0"/>
              <a:t>NOvA</a:t>
            </a:r>
            <a:r>
              <a:rPr lang="en-US" dirty="0" smtClean="0"/>
              <a:t> cycle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No RF and no BPM data in the Delivery Ring for g-2 operations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/>
              <a:t>Mu2e</a:t>
            </a:r>
            <a:r>
              <a:rPr lang="en-US" dirty="0" smtClean="0"/>
              <a:t> bunches are extracted every 48 msec and bypass the AP-</a:t>
            </a:r>
            <a:r>
              <a:rPr lang="en-US" dirty="0" smtClean="0"/>
              <a:t>0 </a:t>
            </a:r>
            <a:r>
              <a:rPr lang="en-US" dirty="0" smtClean="0"/>
              <a:t>target.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The beam is resonantly extracted from the Delivery Ring over 43 msec and sent to the Mu2e target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This Mu2e cycle occurs once every </a:t>
            </a:r>
            <a:r>
              <a:rPr lang="en-US" dirty="0" err="1" smtClean="0"/>
              <a:t>NOvA</a:t>
            </a:r>
            <a:r>
              <a:rPr lang="en-US" dirty="0" smtClean="0"/>
              <a:t> cycle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RF, synchronous transfers, and BPM data are required for Mu2e operations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605463" y="990600"/>
            <a:ext cx="3538537" cy="5029200"/>
            <a:chOff x="5605463" y="990600"/>
            <a:chExt cx="3538537" cy="50292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4" r="49200"/>
            <a:stretch>
              <a:fillRect/>
            </a:stretch>
          </p:blipFill>
          <p:spPr bwMode="auto">
            <a:xfrm>
              <a:off x="5605463" y="990600"/>
              <a:ext cx="3538537" cy="5029200"/>
            </a:xfrm>
            <a:prstGeom prst="rect">
              <a:avLst/>
            </a:prstGeom>
            <a:noFill/>
            <a:ln w="1908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7764463" y="1252538"/>
              <a:ext cx="403225" cy="403225"/>
            </a:xfrm>
            <a:custGeom>
              <a:avLst/>
              <a:gdLst>
                <a:gd name="T0" fmla="*/ 0 w 381000"/>
                <a:gd name="T1" fmla="*/ 3076 h 381000"/>
                <a:gd name="T2" fmla="*/ 901 w 381000"/>
                <a:gd name="T3" fmla="*/ 901 h 381000"/>
                <a:gd name="T4" fmla="*/ 3076 w 381000"/>
                <a:gd name="T5" fmla="*/ 0 h 381000"/>
                <a:gd name="T6" fmla="*/ 5248 w 381000"/>
                <a:gd name="T7" fmla="*/ 901 h 381000"/>
                <a:gd name="T8" fmla="*/ 6150 w 381000"/>
                <a:gd name="T9" fmla="*/ 3076 h 381000"/>
                <a:gd name="T10" fmla="*/ 5248 w 381000"/>
                <a:gd name="T11" fmla="*/ 5248 h 381000"/>
                <a:gd name="T12" fmla="*/ 3076 w 381000"/>
                <a:gd name="T13" fmla="*/ 6150 h 381000"/>
                <a:gd name="T14" fmla="*/ 901 w 381000"/>
                <a:gd name="T15" fmla="*/ 5248 h 381000"/>
                <a:gd name="T16" fmla="*/ 0 w 381000"/>
                <a:gd name="T17" fmla="*/ 3076 h 381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1000"/>
                <a:gd name="T28" fmla="*/ 0 h 381000"/>
                <a:gd name="T29" fmla="*/ 381000 w 381000"/>
                <a:gd name="T30" fmla="*/ 381000 h 381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1000" h="381000">
                  <a:moveTo>
                    <a:pt x="0" y="190500"/>
                  </a:moveTo>
                  <a:cubicBezTo>
                    <a:pt x="0" y="139976"/>
                    <a:pt x="20071" y="91522"/>
                    <a:pt x="55796" y="55796"/>
                  </a:cubicBezTo>
                  <a:cubicBezTo>
                    <a:pt x="91522" y="20070"/>
                    <a:pt x="139976" y="0"/>
                    <a:pt x="190500" y="0"/>
                  </a:cubicBezTo>
                  <a:cubicBezTo>
                    <a:pt x="241024" y="0"/>
                    <a:pt x="289478" y="20071"/>
                    <a:pt x="325204" y="55796"/>
                  </a:cubicBezTo>
                  <a:cubicBezTo>
                    <a:pt x="360930" y="91522"/>
                    <a:pt x="381000" y="139976"/>
                    <a:pt x="381000" y="190500"/>
                  </a:cubicBezTo>
                  <a:cubicBezTo>
                    <a:pt x="381000" y="241024"/>
                    <a:pt x="360930" y="289478"/>
                    <a:pt x="325204" y="325204"/>
                  </a:cubicBezTo>
                  <a:cubicBezTo>
                    <a:pt x="289478" y="360930"/>
                    <a:pt x="241024" y="381000"/>
                    <a:pt x="190500" y="381000"/>
                  </a:cubicBezTo>
                  <a:cubicBezTo>
                    <a:pt x="139976" y="381000"/>
                    <a:pt x="91522" y="360929"/>
                    <a:pt x="55796" y="325204"/>
                  </a:cubicBezTo>
                  <a:cubicBezTo>
                    <a:pt x="20070" y="289478"/>
                    <a:pt x="0" y="241024"/>
                    <a:pt x="0" y="190500"/>
                  </a:cubicBezTo>
                  <a:close/>
                </a:path>
              </a:pathLst>
            </a:custGeom>
            <a:noFill/>
            <a:ln w="273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6462713" y="1390650"/>
              <a:ext cx="1533525" cy="1724025"/>
            </a:xfrm>
            <a:custGeom>
              <a:avLst/>
              <a:gdLst>
                <a:gd name="T0" fmla="*/ 1294428 w 1533912"/>
                <a:gd name="T1" fmla="*/ 0 h 1784195"/>
                <a:gd name="T2" fmla="*/ 1368395 w 1533912"/>
                <a:gd name="T3" fmla="*/ 207712 h 1784195"/>
                <a:gd name="T4" fmla="*/ 1468249 w 1533912"/>
                <a:gd name="T5" fmla="*/ 341566 h 1784195"/>
                <a:gd name="T6" fmla="*/ 1508932 w 1533912"/>
                <a:gd name="T7" fmla="*/ 528505 h 1784195"/>
                <a:gd name="T8" fmla="*/ 1471948 w 1533912"/>
                <a:gd name="T9" fmla="*/ 731601 h 1784195"/>
                <a:gd name="T10" fmla="*/ 1183476 w 1533912"/>
                <a:gd name="T11" fmla="*/ 890846 h 1784195"/>
                <a:gd name="T12" fmla="*/ 835830 w 1533912"/>
                <a:gd name="T13" fmla="*/ 983159 h 1784195"/>
                <a:gd name="T14" fmla="*/ 591739 w 1533912"/>
                <a:gd name="T15" fmla="*/ 1008547 h 1784195"/>
                <a:gd name="T16" fmla="*/ 462294 w 1533912"/>
                <a:gd name="T17" fmla="*/ 1017777 h 1784195"/>
                <a:gd name="T18" fmla="*/ 306961 w 1533912"/>
                <a:gd name="T19" fmla="*/ 1029317 h 1784195"/>
                <a:gd name="T20" fmla="*/ 0 w 1533912"/>
                <a:gd name="T21" fmla="*/ 1107786 h 1784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3912"/>
                <a:gd name="T34" fmla="*/ 0 h 1784195"/>
                <a:gd name="T35" fmla="*/ 1533912 w 1533912"/>
                <a:gd name="T36" fmla="*/ 1784195 h 1784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3912" h="1784195">
                  <a:moveTo>
                    <a:pt x="1300976" y="0"/>
                  </a:moveTo>
                  <a:cubicBezTo>
                    <a:pt x="1323588" y="121424"/>
                    <a:pt x="1346200" y="242848"/>
                    <a:pt x="1375317" y="334536"/>
                  </a:cubicBezTo>
                  <a:cubicBezTo>
                    <a:pt x="1404434" y="426224"/>
                    <a:pt x="1452137" y="464014"/>
                    <a:pt x="1475678" y="550126"/>
                  </a:cubicBezTo>
                  <a:cubicBezTo>
                    <a:pt x="1499219" y="636238"/>
                    <a:pt x="1515947" y="746511"/>
                    <a:pt x="1516566" y="851209"/>
                  </a:cubicBezTo>
                  <a:cubicBezTo>
                    <a:pt x="1517185" y="955907"/>
                    <a:pt x="1533912" y="1081049"/>
                    <a:pt x="1479395" y="1178312"/>
                  </a:cubicBezTo>
                  <a:cubicBezTo>
                    <a:pt x="1424878" y="1275575"/>
                    <a:pt x="1296019" y="1367263"/>
                    <a:pt x="1189463" y="1434790"/>
                  </a:cubicBezTo>
                  <a:cubicBezTo>
                    <a:pt x="1082907" y="1502317"/>
                    <a:pt x="939181" y="1551878"/>
                    <a:pt x="840059" y="1583473"/>
                  </a:cubicBezTo>
                  <a:cubicBezTo>
                    <a:pt x="740937" y="1615068"/>
                    <a:pt x="657303" y="1615068"/>
                    <a:pt x="594732" y="1624361"/>
                  </a:cubicBezTo>
                  <a:cubicBezTo>
                    <a:pt x="532161" y="1633654"/>
                    <a:pt x="464634" y="1639229"/>
                    <a:pt x="464634" y="1639229"/>
                  </a:cubicBezTo>
                  <a:cubicBezTo>
                    <a:pt x="416932" y="1644804"/>
                    <a:pt x="385956" y="1633653"/>
                    <a:pt x="308517" y="1657814"/>
                  </a:cubicBezTo>
                  <a:cubicBezTo>
                    <a:pt x="231078" y="1681975"/>
                    <a:pt x="54517" y="1695605"/>
                    <a:pt x="0" y="1784195"/>
                  </a:cubicBezTo>
                </a:path>
              </a:pathLst>
            </a:custGeom>
            <a:noFill/>
            <a:ln w="273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 rot="-2400000">
              <a:off x="6151563" y="2800350"/>
              <a:ext cx="2546350" cy="3122613"/>
            </a:xfrm>
            <a:prstGeom prst="ellips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>
                <a:solidFill>
                  <a:prstClr val="white"/>
                </a:solidFill>
                <a:ea typeface="MS Gothic" pitchFamily="49" charset="-128"/>
              </a:endParaRPr>
            </a:p>
          </p:txBody>
        </p:sp>
      </p:grp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234113" y="4938591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486525" y="526402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846888" y="5516441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242175" y="5659316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005513" y="3397869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905770" y="3781954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15025" y="4186825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029325" y="4582323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prstClr val="white"/>
              </a:solidFill>
              <a:ea typeface="MS Gothic" pitchFamily="49" charset="-12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7901797" y="2501660"/>
            <a:ext cx="690112" cy="1280294"/>
          </a:xfrm>
          <a:prstGeom prst="line">
            <a:avLst/>
          </a:prstGeom>
          <a:ln>
            <a:solidFill>
              <a:srgbClr val="218AF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01796" y="2090292"/>
            <a:ext cx="0" cy="411368"/>
          </a:xfrm>
          <a:prstGeom prst="straightConnector1">
            <a:avLst/>
          </a:prstGeom>
          <a:ln>
            <a:solidFill>
              <a:srgbClr val="218AF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8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Jerry Annala | Muon Campus Timing and Signals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g-2 </a:t>
            </a:r>
            <a:r>
              <a:rPr lang="en-US" sz="2800" dirty="0" smtClean="0"/>
              <a:t>Pulse </a:t>
            </a:r>
            <a:r>
              <a:rPr lang="en-US" sz="2800" dirty="0" smtClean="0"/>
              <a:t>Train (12 Hz </a:t>
            </a:r>
            <a:r>
              <a:rPr lang="en-US" sz="2800" dirty="0" smtClean="0"/>
              <a:t>average – 100 Hz peak)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93000" y="4768674"/>
            <a:ext cx="1203704" cy="367444"/>
            <a:chOff x="93000" y="4768674"/>
            <a:chExt cx="1203704" cy="367444"/>
          </a:xfrm>
        </p:grpSpPr>
        <p:sp>
          <p:nvSpPr>
            <p:cNvPr id="36879" name="Text Box 23"/>
            <p:cNvSpPr txBox="1">
              <a:spLocks noChangeArrowheads="1"/>
            </p:cNvSpPr>
            <p:nvPr/>
          </p:nvSpPr>
          <p:spPr bwMode="auto">
            <a:xfrm>
              <a:off x="93000" y="4768674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1</a:t>
              </a:r>
            </a:p>
          </p:txBody>
        </p:sp>
        <p:sp>
          <p:nvSpPr>
            <p:cNvPr id="36880" name="Text Box 24"/>
            <p:cNvSpPr txBox="1">
              <a:spLocks noChangeArrowheads="1"/>
            </p:cNvSpPr>
            <p:nvPr/>
          </p:nvSpPr>
          <p:spPr bwMode="auto">
            <a:xfrm>
              <a:off x="402603" y="476940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2</a:t>
              </a:r>
            </a:p>
          </p:txBody>
        </p:sp>
        <p:sp>
          <p:nvSpPr>
            <p:cNvPr id="36881" name="Text Box 25"/>
            <p:cNvSpPr txBox="1">
              <a:spLocks noChangeArrowheads="1"/>
            </p:cNvSpPr>
            <p:nvPr/>
          </p:nvSpPr>
          <p:spPr bwMode="auto">
            <a:xfrm>
              <a:off x="730469" y="476940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3</a:t>
              </a:r>
            </a:p>
          </p:txBody>
        </p:sp>
        <p:sp>
          <p:nvSpPr>
            <p:cNvPr id="36884" name="Text Box 28"/>
            <p:cNvSpPr txBox="1">
              <a:spLocks noChangeArrowheads="1"/>
            </p:cNvSpPr>
            <p:nvPr/>
          </p:nvSpPr>
          <p:spPr bwMode="auto">
            <a:xfrm>
              <a:off x="985554" y="476867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4</a:t>
              </a:r>
            </a:p>
          </p:txBody>
        </p:sp>
      </p:grpSp>
      <p:sp>
        <p:nvSpPr>
          <p:cNvPr id="36887" name="Line 32"/>
          <p:cNvSpPr>
            <a:spLocks noChangeShapeType="1"/>
          </p:cNvSpPr>
          <p:nvPr/>
        </p:nvSpPr>
        <p:spPr bwMode="auto">
          <a:xfrm>
            <a:off x="2109422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Text Box 34"/>
          <p:cNvSpPr txBox="1">
            <a:spLocks noChangeArrowheads="1"/>
          </p:cNvSpPr>
          <p:nvPr/>
        </p:nvSpPr>
        <p:spPr bwMode="auto">
          <a:xfrm>
            <a:off x="222275" y="1920611"/>
            <a:ext cx="806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120 </a:t>
            </a:r>
            <a:r>
              <a:rPr lang="en-US" sz="1200" dirty="0" err="1"/>
              <a:t>nsec</a:t>
            </a:r>
            <a:endParaRPr lang="en-US" sz="1200" dirty="0"/>
          </a:p>
        </p:txBody>
      </p:sp>
      <p:sp>
        <p:nvSpPr>
          <p:cNvPr id="36890" name="Text Box 35"/>
          <p:cNvSpPr txBox="1">
            <a:spLocks noChangeArrowheads="1"/>
          </p:cNvSpPr>
          <p:nvPr/>
        </p:nvSpPr>
        <p:spPr bwMode="auto">
          <a:xfrm>
            <a:off x="1747210" y="2780085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6893" name="Line 38"/>
          <p:cNvSpPr>
            <a:spLocks noChangeShapeType="1"/>
          </p:cNvSpPr>
          <p:nvPr/>
        </p:nvSpPr>
        <p:spPr bwMode="auto">
          <a:xfrm>
            <a:off x="134849" y="5557838"/>
            <a:ext cx="8723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Text Box 39"/>
          <p:cNvSpPr txBox="1">
            <a:spLocks noChangeArrowheads="1"/>
          </p:cNvSpPr>
          <p:nvPr/>
        </p:nvSpPr>
        <p:spPr bwMode="auto">
          <a:xfrm>
            <a:off x="338011" y="5157087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Pulse #</a:t>
            </a:r>
          </a:p>
        </p:txBody>
      </p:sp>
      <p:sp>
        <p:nvSpPr>
          <p:cNvPr id="36895" name="Text Box 40"/>
          <p:cNvSpPr txBox="1">
            <a:spLocks noChangeArrowheads="1"/>
          </p:cNvSpPr>
          <p:nvPr/>
        </p:nvSpPr>
        <p:spPr bwMode="auto">
          <a:xfrm>
            <a:off x="5257520" y="5632627"/>
            <a:ext cx="11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1.4 </a:t>
            </a:r>
            <a:r>
              <a:rPr lang="en-US" dirty="0"/>
              <a:t>sec</a:t>
            </a:r>
          </a:p>
        </p:txBody>
      </p:sp>
      <p:sp>
        <p:nvSpPr>
          <p:cNvPr id="36896" name="Text Box 41"/>
          <p:cNvSpPr txBox="1">
            <a:spLocks noChangeArrowheads="1"/>
          </p:cNvSpPr>
          <p:nvPr/>
        </p:nvSpPr>
        <p:spPr bwMode="auto">
          <a:xfrm>
            <a:off x="2109422" y="5638800"/>
            <a:ext cx="2454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MI Nova Cycle </a:t>
            </a:r>
            <a:r>
              <a:rPr lang="en-US" dirty="0"/>
              <a:t>L</a:t>
            </a:r>
            <a:r>
              <a:rPr lang="en-US" dirty="0" smtClean="0"/>
              <a:t>ength</a:t>
            </a:r>
            <a:endParaRPr lang="en-US" dirty="0"/>
          </a:p>
        </p:txBody>
      </p:sp>
      <p:sp>
        <p:nvSpPr>
          <p:cNvPr id="36897" name="Text Box 42"/>
          <p:cNvSpPr txBox="1">
            <a:spLocks noChangeArrowheads="1"/>
          </p:cNvSpPr>
          <p:nvPr/>
        </p:nvSpPr>
        <p:spPr bwMode="auto">
          <a:xfrm>
            <a:off x="1467278" y="2491854"/>
            <a:ext cx="15183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Pulse separation</a:t>
            </a:r>
          </a:p>
        </p:txBody>
      </p:sp>
      <p:sp>
        <p:nvSpPr>
          <p:cNvPr id="36898" name="Text Box 43"/>
          <p:cNvSpPr txBox="1">
            <a:spLocks noChangeArrowheads="1"/>
          </p:cNvSpPr>
          <p:nvPr/>
        </p:nvSpPr>
        <p:spPr bwMode="auto">
          <a:xfrm>
            <a:off x="240077" y="1531144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Bunch length</a:t>
            </a:r>
          </a:p>
          <a:p>
            <a:pPr eaLnBrk="1" hangingPunct="1"/>
            <a:r>
              <a:rPr lang="en-US" sz="1200" dirty="0"/>
              <a:t>of 1 pulse</a:t>
            </a:r>
          </a:p>
        </p:txBody>
      </p:sp>
      <p:sp>
        <p:nvSpPr>
          <p:cNvPr id="36899" name="Line 44"/>
          <p:cNvSpPr>
            <a:spLocks noChangeShapeType="1"/>
          </p:cNvSpPr>
          <p:nvPr/>
        </p:nvSpPr>
        <p:spPr bwMode="auto">
          <a:xfrm flipV="1">
            <a:off x="134849" y="1366838"/>
            <a:ext cx="0" cy="419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45"/>
          <p:cNvSpPr txBox="1">
            <a:spLocks noChangeArrowheads="1"/>
          </p:cNvSpPr>
          <p:nvPr/>
        </p:nvSpPr>
        <p:spPr bwMode="auto">
          <a:xfrm>
            <a:off x="122759" y="1120570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Begin cycle</a:t>
            </a:r>
          </a:p>
        </p:txBody>
      </p:sp>
      <p:sp>
        <p:nvSpPr>
          <p:cNvPr id="36901" name="Line 46"/>
          <p:cNvSpPr>
            <a:spLocks noChangeShapeType="1"/>
          </p:cNvSpPr>
          <p:nvPr/>
        </p:nvSpPr>
        <p:spPr bwMode="auto">
          <a:xfrm flipV="1">
            <a:off x="8910638" y="1447800"/>
            <a:ext cx="0" cy="419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Text Box 47"/>
          <p:cNvSpPr txBox="1">
            <a:spLocks noChangeArrowheads="1"/>
          </p:cNvSpPr>
          <p:nvPr/>
        </p:nvSpPr>
        <p:spPr bwMode="auto">
          <a:xfrm>
            <a:off x="7707313" y="112057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End cycle</a:t>
            </a:r>
          </a:p>
        </p:txBody>
      </p:sp>
      <p:sp>
        <p:nvSpPr>
          <p:cNvPr id="36903" name="Text Box 48"/>
          <p:cNvSpPr txBox="1">
            <a:spLocks noChangeArrowheads="1"/>
          </p:cNvSpPr>
          <p:nvPr/>
        </p:nvSpPr>
        <p:spPr bwMode="auto">
          <a:xfrm>
            <a:off x="727424" y="2485381"/>
            <a:ext cx="7024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100Hz</a:t>
            </a:r>
          </a:p>
        </p:txBody>
      </p:sp>
      <p:sp>
        <p:nvSpPr>
          <p:cNvPr id="36904" name="Line 38"/>
          <p:cNvSpPr>
            <a:spLocks noChangeShapeType="1"/>
          </p:cNvSpPr>
          <p:nvPr/>
        </p:nvSpPr>
        <p:spPr bwMode="auto">
          <a:xfrm>
            <a:off x="6410464" y="3886200"/>
            <a:ext cx="2448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5" name="Straight Connector 334"/>
          <p:cNvCxnSpPr/>
          <p:nvPr/>
        </p:nvCxnSpPr>
        <p:spPr>
          <a:xfrm>
            <a:off x="2483902" y="4643927"/>
            <a:ext cx="1697433" cy="4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4495800" y="4649509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6121914" y="4651246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6781800" y="335863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41" name="Line 32"/>
          <p:cNvSpPr>
            <a:spLocks noChangeShapeType="1"/>
          </p:cNvSpPr>
          <p:nvPr/>
        </p:nvSpPr>
        <p:spPr bwMode="auto">
          <a:xfrm>
            <a:off x="2400472" y="3931519"/>
            <a:ext cx="1794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" name="TextBox 333"/>
          <p:cNvSpPr txBox="1"/>
          <p:nvPr/>
        </p:nvSpPr>
        <p:spPr>
          <a:xfrm>
            <a:off x="2534730" y="337186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38" name="TextBox 337"/>
          <p:cNvSpPr txBox="1"/>
          <p:nvPr/>
        </p:nvSpPr>
        <p:spPr>
          <a:xfrm>
            <a:off x="7205969" y="4306431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</a:p>
          <a:p>
            <a:r>
              <a:rPr lang="en-US" dirty="0"/>
              <a:t>~</a:t>
            </a:r>
          </a:p>
        </p:txBody>
      </p:sp>
      <p:cxnSp>
        <p:nvCxnSpPr>
          <p:cNvPr id="345" name="Straight Connector 344"/>
          <p:cNvCxnSpPr/>
          <p:nvPr/>
        </p:nvCxnSpPr>
        <p:spPr>
          <a:xfrm>
            <a:off x="7525286" y="4651425"/>
            <a:ext cx="1333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13500" y="4766055"/>
            <a:ext cx="1201100" cy="369332"/>
            <a:chOff x="1711823" y="4766055"/>
            <a:chExt cx="1201100" cy="369332"/>
          </a:xfrm>
        </p:grpSpPr>
        <p:sp>
          <p:nvSpPr>
            <p:cNvPr id="36885" name="Text Box 29"/>
            <p:cNvSpPr txBox="1">
              <a:spLocks noChangeArrowheads="1"/>
            </p:cNvSpPr>
            <p:nvPr/>
          </p:nvSpPr>
          <p:spPr bwMode="auto">
            <a:xfrm>
              <a:off x="1711823" y="4766055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5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2011010" y="47660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309139" y="47660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2600017" y="47660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4800600"/>
            <a:ext cx="1309577" cy="372682"/>
            <a:chOff x="3311357" y="4766055"/>
            <a:chExt cx="1309577" cy="372682"/>
          </a:xfrm>
        </p:grpSpPr>
        <p:sp>
          <p:nvSpPr>
            <p:cNvPr id="348" name="TextBox 347"/>
            <p:cNvSpPr txBox="1"/>
            <p:nvPr/>
          </p:nvSpPr>
          <p:spPr>
            <a:xfrm>
              <a:off x="3311357" y="47660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3537537" y="47686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3911897" y="4769405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4179788" y="47686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2493" y="2733600"/>
            <a:ext cx="241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Lens pulse length  400 µsec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0826" y="3244049"/>
            <a:ext cx="2363774" cy="1404151"/>
            <a:chOff x="150826" y="3244049"/>
            <a:chExt cx="2363774" cy="1404151"/>
          </a:xfrm>
        </p:grpSpPr>
        <p:grpSp>
          <p:nvGrpSpPr>
            <p:cNvPr id="7" name="Group 6"/>
            <p:cNvGrpSpPr/>
            <p:nvPr/>
          </p:nvGrpSpPr>
          <p:grpSpPr>
            <a:xfrm>
              <a:off x="1314730" y="3245063"/>
              <a:ext cx="1199870" cy="1403137"/>
              <a:chOff x="1314730" y="3200400"/>
              <a:chExt cx="1199870" cy="140313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09800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1921660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/>
              <p:cNvGrpSpPr/>
              <p:nvPr/>
            </p:nvGrpSpPr>
            <p:grpSpPr>
              <a:xfrm>
                <a:off x="1620431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1314730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7" name="Group 176"/>
            <p:cNvGrpSpPr/>
            <p:nvPr/>
          </p:nvGrpSpPr>
          <p:grpSpPr>
            <a:xfrm>
              <a:off x="150826" y="3244049"/>
              <a:ext cx="1199870" cy="1403137"/>
              <a:chOff x="1314730" y="3200400"/>
              <a:chExt cx="1199870" cy="140313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209800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/>
            </p:nvGrpSpPr>
            <p:grpSpPr>
              <a:xfrm>
                <a:off x="1921660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/>
            </p:nvGrpSpPr>
            <p:grpSpPr>
              <a:xfrm>
                <a:off x="1620431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1314730" y="3200400"/>
                <a:ext cx="304800" cy="1403137"/>
                <a:chOff x="2209800" y="3200400"/>
                <a:chExt cx="304800" cy="1403137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2341243" y="3200400"/>
                  <a:ext cx="0" cy="140313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2340769" y="3209266"/>
                  <a:ext cx="5834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2385889" y="3209266"/>
                  <a:ext cx="2839" cy="139427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381530" y="4602523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2209800" y="4602088"/>
                  <a:ext cx="133070" cy="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7" name="Group 206"/>
          <p:cNvGrpSpPr/>
          <p:nvPr/>
        </p:nvGrpSpPr>
        <p:grpSpPr>
          <a:xfrm>
            <a:off x="5277130" y="3245063"/>
            <a:ext cx="1199870" cy="1403137"/>
            <a:chOff x="1314730" y="3200400"/>
            <a:chExt cx="1199870" cy="1403137"/>
          </a:xfrm>
        </p:grpSpPr>
        <p:grpSp>
          <p:nvGrpSpPr>
            <p:cNvPr id="208" name="Group 207"/>
            <p:cNvGrpSpPr/>
            <p:nvPr/>
          </p:nvGrpSpPr>
          <p:grpSpPr>
            <a:xfrm>
              <a:off x="2209800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1921660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1620431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1314730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4114800" y="3245063"/>
            <a:ext cx="1199870" cy="1403137"/>
            <a:chOff x="1314730" y="3200400"/>
            <a:chExt cx="1199870" cy="1403137"/>
          </a:xfrm>
        </p:grpSpPr>
        <p:grpSp>
          <p:nvGrpSpPr>
            <p:cNvPr id="121" name="Group 120"/>
            <p:cNvGrpSpPr/>
            <p:nvPr/>
          </p:nvGrpSpPr>
          <p:grpSpPr>
            <a:xfrm>
              <a:off x="2209800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1921660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1620431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1314730" y="3200400"/>
              <a:ext cx="304800" cy="1403137"/>
              <a:chOff x="2209800" y="3200400"/>
              <a:chExt cx="304800" cy="1403137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2341243" y="3200400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340769" y="3209266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2385889" y="3209266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381530" y="4602523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209800" y="4602088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/>
          <p:cNvGrpSpPr/>
          <p:nvPr/>
        </p:nvGrpSpPr>
        <p:grpSpPr>
          <a:xfrm>
            <a:off x="5248629" y="4808918"/>
            <a:ext cx="1456971" cy="372682"/>
            <a:chOff x="4858104" y="4766055"/>
            <a:chExt cx="1456971" cy="372682"/>
          </a:xfrm>
        </p:grpSpPr>
        <p:sp>
          <p:nvSpPr>
            <p:cNvPr id="147" name="Text Box 30"/>
            <p:cNvSpPr txBox="1">
              <a:spLocks noChangeArrowheads="1"/>
            </p:cNvSpPr>
            <p:nvPr/>
          </p:nvSpPr>
          <p:spPr bwMode="auto">
            <a:xfrm>
              <a:off x="5876925" y="4766055"/>
              <a:ext cx="438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16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58104" y="476605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213566" y="476605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05923" y="47694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8"/>
          <a:stretch/>
        </p:blipFill>
        <p:spPr>
          <a:xfrm>
            <a:off x="2506159" y="1070880"/>
            <a:ext cx="2470654" cy="75384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0" r="15248"/>
          <a:stretch/>
        </p:blipFill>
        <p:spPr>
          <a:xfrm>
            <a:off x="5768429" y="1070880"/>
            <a:ext cx="840861" cy="75384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4" r="15135"/>
          <a:stretch/>
        </p:blipFill>
        <p:spPr>
          <a:xfrm>
            <a:off x="4731656" y="1070880"/>
            <a:ext cx="1047460" cy="753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6893" y="1738893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11 / 20 Nova Cycles</a:t>
            </a:r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89579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331759"/>
            <a:ext cx="3727001" cy="427877"/>
          </a:xfrm>
        </p:spPr>
        <p:txBody>
          <a:bodyPr/>
          <a:lstStyle/>
          <a:p>
            <a:r>
              <a:rPr lang="en-US" dirty="0" smtClean="0"/>
              <a:t>Mu2e Part of Timeline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2" y="893568"/>
            <a:ext cx="6548434" cy="54009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91081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3207" y="6513611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Jerry Annala | Muon Campus Timing and Signals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5" y="1005285"/>
            <a:ext cx="251582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During the Mu2e part of the cycle 2 proton batches are sent to the RR from the Booster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After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batch is injected the beam is rebunched with 2.5 MHz RF (90 ms)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Each of the resulting 8 bunches is transferred from the RR to the DR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Each bunch is slow spilled to the Mu2e proton target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Between each spill is a 5 msec reset period in which there is no beam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After the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spill, beam is off for 1.02 sec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5972" y="1956390"/>
            <a:ext cx="0" cy="8399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93042" y="1137684"/>
            <a:ext cx="0" cy="8399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-5400000">
            <a:off x="2481464" y="2240539"/>
            <a:ext cx="896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batch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-5400000">
            <a:off x="3025969" y="1336743"/>
            <a:ext cx="943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batch</a:t>
            </a:r>
            <a:endParaRPr lang="en-US" sz="1600" dirty="0"/>
          </a:p>
        </p:txBody>
      </p:sp>
      <p:sp>
        <p:nvSpPr>
          <p:cNvPr id="16" name="Right Brace 15"/>
          <p:cNvSpPr/>
          <p:nvPr/>
        </p:nvSpPr>
        <p:spPr>
          <a:xfrm rot="-5400000">
            <a:off x="5727381" y="-684054"/>
            <a:ext cx="315481" cy="2923957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80967" y="323228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 transfers @ 21 Hz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-5400000">
            <a:off x="3179752" y="1766968"/>
            <a:ext cx="172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RF Rebunching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719237" y="4040371"/>
            <a:ext cx="142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Beam off for 1.02 sec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for g-2 operations (spring of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need to get first turn BPM data in all beam lines and in the Delivery Ring.</a:t>
            </a:r>
          </a:p>
          <a:p>
            <a:r>
              <a:rPr lang="en-US" dirty="0" smtClean="0"/>
              <a:t>We will need to be able to acquire BPM closed orbit in the Delivery Ring.</a:t>
            </a:r>
          </a:p>
          <a:p>
            <a:r>
              <a:rPr lang="en-US" dirty="0" smtClean="0"/>
              <a:t>We would like to be able to acquire TBT data from Delivery Ring BPMs</a:t>
            </a:r>
          </a:p>
          <a:p>
            <a:r>
              <a:rPr lang="en-US" dirty="0" smtClean="0"/>
              <a:t>We need to be able to capture beam in 2.3 MHz buckets in the Delivery Ring to make BPM measurements</a:t>
            </a:r>
          </a:p>
          <a:p>
            <a:r>
              <a:rPr lang="en-US" dirty="0" smtClean="0"/>
              <a:t>We would like to be able to transfer beam directly into the 2.3 MHz bucket in the Delivery 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93669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1100" y="6495273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Jerry Annala | Muon Campus Timing and Signals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42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2767</TotalTime>
  <Words>460</Words>
  <Application>Microsoft Office PowerPoint</Application>
  <PresentationFormat>On-screen Show (4:3)</PresentationFormat>
  <Paragraphs>79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Gothic</vt:lpstr>
      <vt:lpstr>ＭＳ Ｐゴシック</vt:lpstr>
      <vt:lpstr>Arial</vt:lpstr>
      <vt:lpstr>Arial Unicode MS</vt:lpstr>
      <vt:lpstr>Calibri</vt:lpstr>
      <vt:lpstr>Geneva</vt:lpstr>
      <vt:lpstr>Helvetica</vt:lpstr>
      <vt:lpstr>Times New Roman</vt:lpstr>
      <vt:lpstr>Fermilab_PPT_090815</vt:lpstr>
      <vt:lpstr>PowerPoint Presentation</vt:lpstr>
      <vt:lpstr>Bunches formed in the Recycler for Muon Campus</vt:lpstr>
      <vt:lpstr>g-2 Pulse Train (12 Hz average – 100 Hz peak) </vt:lpstr>
      <vt:lpstr>Mu2e Part of Timeline</vt:lpstr>
      <vt:lpstr>Commissioning for g-2 operations (spring of 2017)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E Annala</dc:creator>
  <cp:lastModifiedBy>Gerald E Annala</cp:lastModifiedBy>
  <cp:revision>9</cp:revision>
  <cp:lastPrinted>2014-01-20T19:40:21Z</cp:lastPrinted>
  <dcterms:created xsi:type="dcterms:W3CDTF">2016-10-18T20:42:32Z</dcterms:created>
  <dcterms:modified xsi:type="dcterms:W3CDTF">2016-10-20T18:50:27Z</dcterms:modified>
</cp:coreProperties>
</file>