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9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  <p:sldMasterId id="2147483680" r:id="rId2"/>
  </p:sldMasterIdLst>
  <p:notesMasterIdLst>
    <p:notesMasterId r:id="rId63"/>
  </p:notesMasterIdLst>
  <p:sldIdLst>
    <p:sldId id="256" r:id="rId3"/>
    <p:sldId id="283" r:id="rId4"/>
    <p:sldId id="347" r:id="rId5"/>
    <p:sldId id="312" r:id="rId6"/>
    <p:sldId id="313" r:id="rId7"/>
    <p:sldId id="259" r:id="rId8"/>
    <p:sldId id="257" r:id="rId9"/>
    <p:sldId id="328" r:id="rId10"/>
    <p:sldId id="271" r:id="rId11"/>
    <p:sldId id="272" r:id="rId12"/>
    <p:sldId id="291" r:id="rId13"/>
    <p:sldId id="285" r:id="rId14"/>
    <p:sldId id="298" r:id="rId15"/>
    <p:sldId id="286" r:id="rId16"/>
    <p:sldId id="331" r:id="rId17"/>
    <p:sldId id="287" r:id="rId18"/>
    <p:sldId id="289" r:id="rId19"/>
    <p:sldId id="290" r:id="rId20"/>
    <p:sldId id="334" r:id="rId21"/>
    <p:sldId id="335" r:id="rId22"/>
    <p:sldId id="284" r:id="rId23"/>
    <p:sldId id="311" r:id="rId24"/>
    <p:sldId id="336" r:id="rId25"/>
    <p:sldId id="293" r:id="rId26"/>
    <p:sldId id="294" r:id="rId27"/>
    <p:sldId id="299" r:id="rId28"/>
    <p:sldId id="309" r:id="rId29"/>
    <p:sldId id="297" r:id="rId30"/>
    <p:sldId id="320" r:id="rId31"/>
    <p:sldId id="341" r:id="rId32"/>
    <p:sldId id="321" r:id="rId33"/>
    <p:sldId id="296" r:id="rId34"/>
    <p:sldId id="329" r:id="rId35"/>
    <p:sldId id="345" r:id="rId36"/>
    <p:sldId id="346" r:id="rId37"/>
    <p:sldId id="342" r:id="rId38"/>
    <p:sldId id="343" r:id="rId39"/>
    <p:sldId id="344" r:id="rId40"/>
    <p:sldId id="269" r:id="rId41"/>
    <p:sldId id="323" r:id="rId42"/>
    <p:sldId id="324" r:id="rId43"/>
    <p:sldId id="307" r:id="rId44"/>
    <p:sldId id="308" r:id="rId45"/>
    <p:sldId id="273" r:id="rId46"/>
    <p:sldId id="281" r:id="rId47"/>
    <p:sldId id="325" r:id="rId48"/>
    <p:sldId id="322" r:id="rId49"/>
    <p:sldId id="274" r:id="rId50"/>
    <p:sldId id="275" r:id="rId51"/>
    <p:sldId id="282" r:id="rId52"/>
    <p:sldId id="310" r:id="rId53"/>
    <p:sldId id="280" r:id="rId54"/>
    <p:sldId id="327" r:id="rId55"/>
    <p:sldId id="300" r:id="rId56"/>
    <p:sldId id="316" r:id="rId57"/>
    <p:sldId id="303" r:id="rId58"/>
    <p:sldId id="304" r:id="rId59"/>
    <p:sldId id="305" r:id="rId60"/>
    <p:sldId id="317" r:id="rId61"/>
    <p:sldId id="319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070C0"/>
    <a:srgbClr val="D34817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7" autoAdjust="0"/>
    <p:restoredTop sz="94660"/>
  </p:normalViewPr>
  <p:slideViewPr>
    <p:cSldViewPr snapToGrid="0">
      <p:cViewPr varScale="1">
        <p:scale>
          <a:sx n="89" d="100"/>
          <a:sy n="89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rojects\Trapped%20electrons\Trapping%20vs%20bunch%20charg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gey\Desktop\EC_Witness_Bunch_Processin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rgey\Desktop\EC_Witness_Bunch_Processing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rojects\Trapped%20electrons\Microwave%20Measurem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684709910608331"/>
          <c:y val="0.13358814523184603"/>
          <c:w val="0.54972942784572543"/>
          <c:h val="0.58898086366544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Trapped</c:v>
                </c:pt>
              </c:strCache>
            </c:strRef>
          </c:tx>
          <c:spPr>
            <a:ln w="635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Sheet1!$A$2:$A$20</c:f>
              <c:numCache>
                <c:formatCode>0.00E+00</c:formatCode>
                <c:ptCount val="19"/>
                <c:pt idx="0">
                  <c:v>100000000</c:v>
                </c:pt>
                <c:pt idx="1">
                  <c:v>300000000</c:v>
                </c:pt>
                <c:pt idx="2">
                  <c:v>500000000</c:v>
                </c:pt>
                <c:pt idx="3">
                  <c:v>1000000000</c:v>
                </c:pt>
                <c:pt idx="4">
                  <c:v>2000000000</c:v>
                </c:pt>
                <c:pt idx="5">
                  <c:v>2200000000</c:v>
                </c:pt>
                <c:pt idx="6">
                  <c:v>2300000000</c:v>
                </c:pt>
                <c:pt idx="7">
                  <c:v>2400000000</c:v>
                </c:pt>
                <c:pt idx="8">
                  <c:v>2500000000</c:v>
                </c:pt>
                <c:pt idx="9">
                  <c:v>3000000000</c:v>
                </c:pt>
                <c:pt idx="10">
                  <c:v>4000000000</c:v>
                </c:pt>
                <c:pt idx="11">
                  <c:v>5000000000</c:v>
                </c:pt>
                <c:pt idx="12">
                  <c:v>10000000000</c:v>
                </c:pt>
                <c:pt idx="13">
                  <c:v>20000000000</c:v>
                </c:pt>
                <c:pt idx="14">
                  <c:v>30000000000</c:v>
                </c:pt>
                <c:pt idx="15">
                  <c:v>40000000000</c:v>
                </c:pt>
                <c:pt idx="16">
                  <c:v>60000000000</c:v>
                </c:pt>
                <c:pt idx="17">
                  <c:v>80000000000</c:v>
                </c:pt>
                <c:pt idx="18">
                  <c:v>100000000000</c:v>
                </c:pt>
              </c:numCache>
            </c:numRef>
          </c:xVal>
          <c:yVal>
            <c:numRef>
              <c:f>Sheet1!$B$2:$B$20</c:f>
              <c:numCache>
                <c:formatCode>0.00E+00</c:formatCode>
                <c:ptCount val="19"/>
                <c:pt idx="0">
                  <c:v>2.5000000000000001E-4</c:v>
                </c:pt>
                <c:pt idx="1">
                  <c:v>5.0000000000000002E-5</c:v>
                </c:pt>
                <c:pt idx="2">
                  <c:v>3.0000000000000001E-5</c:v>
                </c:pt>
                <c:pt idx="3" formatCode="General">
                  <c:v>0</c:v>
                </c:pt>
                <c:pt idx="4">
                  <c:v>0</c:v>
                </c:pt>
                <c:pt idx="5">
                  <c:v>3.5E-4</c:v>
                </c:pt>
                <c:pt idx="6">
                  <c:v>1.6000000000000001E-3</c:v>
                </c:pt>
                <c:pt idx="7">
                  <c:v>5.0000000000000001E-3</c:v>
                </c:pt>
                <c:pt idx="8">
                  <c:v>1.4E-2</c:v>
                </c:pt>
                <c:pt idx="9">
                  <c:v>2.1999999999999999E-2</c:v>
                </c:pt>
                <c:pt idx="10">
                  <c:v>1.7000000000000001E-2</c:v>
                </c:pt>
                <c:pt idx="11">
                  <c:v>1.7000000000000001E-2</c:v>
                </c:pt>
                <c:pt idx="12">
                  <c:v>1.4E-2</c:v>
                </c:pt>
                <c:pt idx="13">
                  <c:v>0.02</c:v>
                </c:pt>
                <c:pt idx="14">
                  <c:v>4.1000000000000003E-3</c:v>
                </c:pt>
                <c:pt idx="15">
                  <c:v>4.5999999999999999E-3</c:v>
                </c:pt>
                <c:pt idx="16">
                  <c:v>8.9999999999999993E-3</c:v>
                </c:pt>
                <c:pt idx="17">
                  <c:v>7.0000000000000001E-3</c:v>
                </c:pt>
                <c:pt idx="18">
                  <c:v>1.9E-3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4389912"/>
        <c:axId val="304429096"/>
      </c:scatterChart>
      <c:valAx>
        <c:axId val="304389912"/>
        <c:scaling>
          <c:logBase val="10"/>
          <c:orientation val="minMax"/>
          <c:min val="10000000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smtClean="0"/>
                  <a:t>Bunch population</a:t>
                </a:r>
                <a:endParaRPr lang="en-US" sz="1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429096"/>
        <c:crosses val="autoZero"/>
        <c:crossBetween val="midCat"/>
      </c:valAx>
      <c:valAx>
        <c:axId val="3044290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smtClean="0"/>
                  <a:t>Ratio</a:t>
                </a:r>
                <a:r>
                  <a:rPr lang="en-US" sz="1800" baseline="0" dirty="0" smtClean="0"/>
                  <a:t> of particles, trapped by the field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3.2144787979557901E-2"/>
              <c:y val="8.550457048312208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389912"/>
        <c:crosses val="autoZero"/>
        <c:crossBetween val="midCat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86832749402824"/>
          <c:y val="7.8708135226678869E-2"/>
          <c:w val="0.71267199284802163"/>
          <c:h val="0.70573927183592433"/>
        </c:manualLayout>
      </c:layout>
      <c:scatterChart>
        <c:scatterStyle val="lineMarker"/>
        <c:varyColors val="0"/>
        <c:ser>
          <c:idx val="1"/>
          <c:order val="0"/>
          <c:tx>
            <c:v>No clearing bunch</c:v>
          </c:tx>
          <c:spPr>
            <a:ln>
              <a:noFill/>
            </a:ln>
          </c:spPr>
          <c:marker>
            <c:spPr>
              <a:solidFill>
                <a:schemeClr val="accent1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Int__Scan!$K$5:$K$83</c:f>
                <c:numCache>
                  <c:formatCode>General</c:formatCode>
                  <c:ptCount val="79"/>
                  <c:pt idx="0">
                    <c:v>1.5030832509408198E-4</c:v>
                  </c:pt>
                  <c:pt idx="1">
                    <c:v>1.9245008972985406E-5</c:v>
                  </c:pt>
                  <c:pt idx="2">
                    <c:v>5.091750772172595E-5</c:v>
                  </c:pt>
                  <c:pt idx="3">
                    <c:v>5.091750772172595E-5</c:v>
                  </c:pt>
                  <c:pt idx="4">
                    <c:v>1.9245008972985406E-5</c:v>
                  </c:pt>
                  <c:pt idx="5">
                    <c:v>1.9245008972985406E-5</c:v>
                  </c:pt>
                  <c:pt idx="6">
                    <c:v>5.0917507721732001E-5</c:v>
                  </c:pt>
                  <c:pt idx="7">
                    <c:v>6.9388866648863453E-5</c:v>
                  </c:pt>
                  <c:pt idx="8">
                    <c:v>6.9388866648863453E-5</c:v>
                  </c:pt>
                  <c:pt idx="9">
                    <c:v>5.0917507721732001E-5</c:v>
                  </c:pt>
                  <c:pt idx="10">
                    <c:v>7.6980035891957644E-5</c:v>
                  </c:pt>
                  <c:pt idx="11">
                    <c:v>5.0917507721732001E-5</c:v>
                  </c:pt>
                  <c:pt idx="12">
                    <c:v>1.0183501544344584E-4</c:v>
                  </c:pt>
                  <c:pt idx="13">
                    <c:v>5.0917507721732001E-5</c:v>
                  </c:pt>
                  <c:pt idx="14">
                    <c:v>1.2619796323999218E-4</c:v>
                  </c:pt>
                  <c:pt idx="15">
                    <c:v>6.9388866648863453E-5</c:v>
                  </c:pt>
                  <c:pt idx="16">
                    <c:v>1.1706281947612865E-4</c:v>
                  </c:pt>
                  <c:pt idx="17">
                    <c:v>6.9388866648863453E-5</c:v>
                  </c:pt>
                  <c:pt idx="18">
                    <c:v>6.9388866648863453E-5</c:v>
                  </c:pt>
                  <c:pt idx="19">
                    <c:v>5.091750772172595E-5</c:v>
                  </c:pt>
                  <c:pt idx="20">
                    <c:v>1.9245008972985406E-5</c:v>
                  </c:pt>
                  <c:pt idx="21">
                    <c:v>1.2619796323999218E-4</c:v>
                  </c:pt>
                  <c:pt idx="22">
                    <c:v>1.1706281947612865E-4</c:v>
                  </c:pt>
                  <c:pt idx="23">
                    <c:v>6.9388866648863453E-5</c:v>
                  </c:pt>
                  <c:pt idx="24">
                    <c:v>6.9388866648863453E-5</c:v>
                  </c:pt>
                  <c:pt idx="25">
                    <c:v>6.9388866648863453E-5</c:v>
                  </c:pt>
                  <c:pt idx="26">
                    <c:v>1.1706281947612865E-4</c:v>
                  </c:pt>
                  <c:pt idx="27">
                    <c:v>1.018350154434519E-4</c:v>
                  </c:pt>
                  <c:pt idx="28">
                    <c:v>1.0715167512213214E-4</c:v>
                  </c:pt>
                  <c:pt idx="29">
                    <c:v>5.091750772172595E-5</c:v>
                  </c:pt>
                  <c:pt idx="30">
                    <c:v>1.018350154434519E-4</c:v>
                  </c:pt>
                  <c:pt idx="31">
                    <c:v>7.6980035891925606E-5</c:v>
                  </c:pt>
                  <c:pt idx="32">
                    <c:v>6.9388866648872343E-5</c:v>
                  </c:pt>
                  <c:pt idx="33">
                    <c:v>1.7105338131487009E-4</c:v>
                  </c:pt>
                  <c:pt idx="34">
                    <c:v>6.9388866648832336E-5</c:v>
                  </c:pt>
                  <c:pt idx="35">
                    <c:v>1.1706281947612865E-4</c:v>
                  </c:pt>
                  <c:pt idx="36">
                    <c:v>8.3887049280773193E-5</c:v>
                  </c:pt>
                  <c:pt idx="37">
                    <c:v>1.5752718754172648E-4</c:v>
                  </c:pt>
                  <c:pt idx="38">
                    <c:v>6.9388866648863439E-5</c:v>
                  </c:pt>
                  <c:pt idx="39">
                    <c:v>2.1688023662159352E-4</c:v>
                  </c:pt>
                  <c:pt idx="40">
                    <c:v>1.17062819476155E-4</c:v>
                  </c:pt>
                  <c:pt idx="41">
                    <c:v>1.7105338131488451E-4</c:v>
                  </c:pt>
                  <c:pt idx="42">
                    <c:v>1.6777409856158317E-4</c:v>
                  </c:pt>
                  <c:pt idx="43">
                    <c:v>2.1430335024428445E-4</c:v>
                  </c:pt>
                  <c:pt idx="44">
                    <c:v>1.1706281947612865E-4</c:v>
                  </c:pt>
                  <c:pt idx="45">
                    <c:v>1.7105338131488451E-4</c:v>
                  </c:pt>
                  <c:pt idx="46">
                    <c:v>2.8349668493714823E-4</c:v>
                  </c:pt>
                  <c:pt idx="47">
                    <c:v>2.268953095184432E-4</c:v>
                  </c:pt>
                  <c:pt idx="48">
                    <c:v>2.5018511664882633E-4</c:v>
                  </c:pt>
                  <c:pt idx="49">
                    <c:v>6.9388866648863453E-5</c:v>
                  </c:pt>
                  <c:pt idx="50">
                    <c:v>1.3471506281089783E-4</c:v>
                  </c:pt>
                  <c:pt idx="51">
                    <c:v>1.710533813148773E-4</c:v>
                  </c:pt>
                  <c:pt idx="52">
                    <c:v>3.4047896546767105E-4</c:v>
                  </c:pt>
                  <c:pt idx="53">
                    <c:v>2.6943012562182086E-4</c:v>
                  </c:pt>
                  <c:pt idx="54">
                    <c:v>3.9767844818161644E-4</c:v>
                  </c:pt>
                  <c:pt idx="55">
                    <c:v>1.9245008972987009E-4</c:v>
                  </c:pt>
                  <c:pt idx="56">
                    <c:v>2.5018511664884232E-4</c:v>
                  </c:pt>
                  <c:pt idx="57">
                    <c:v>5.6992527125476376E-4</c:v>
                  </c:pt>
                  <c:pt idx="58">
                    <c:v>5.699252712547502E-4</c:v>
                  </c:pt>
                  <c:pt idx="59">
                    <c:v>5.8720934496549161E-4</c:v>
                  </c:pt>
                  <c:pt idx="60">
                    <c:v>5.4806055356170413E-4</c:v>
                  </c:pt>
                  <c:pt idx="61">
                    <c:v>2.6943012562179565E-4</c:v>
                  </c:pt>
                  <c:pt idx="62">
                    <c:v>3.2375116187406515E-4</c:v>
                  </c:pt>
                  <c:pt idx="63">
                    <c:v>2.6943012562182086E-4</c:v>
                  </c:pt>
                  <c:pt idx="64">
                    <c:v>3.1681283176409188E-4</c:v>
                  </c:pt>
                  <c:pt idx="65">
                    <c:v>4.167777629669211E-4</c:v>
                  </c:pt>
                  <c:pt idx="66">
                    <c:v>7.726817178094937E-4</c:v>
                  </c:pt>
                  <c:pt idx="67">
                    <c:v>4.9140765305543343E-4</c:v>
                  </c:pt>
                  <c:pt idx="68">
                    <c:v>4.7648403649756186E-4</c:v>
                  </c:pt>
                  <c:pt idx="69">
                    <c:v>4.6706332348850365E-4</c:v>
                  </c:pt>
                  <c:pt idx="70">
                    <c:v>4.6825127790454095E-4</c:v>
                  </c:pt>
                  <c:pt idx="71">
                    <c:v>3.5642255405211366E-4</c:v>
                  </c:pt>
                  <c:pt idx="72">
                    <c:v>5.2739752383581682E-4</c:v>
                  </c:pt>
                  <c:pt idx="73">
                    <c:v>6.6777685339183606E-4</c:v>
                  </c:pt>
                  <c:pt idx="74">
                    <c:v>4.6825127790456995E-4</c:v>
                  </c:pt>
                  <c:pt idx="75">
                    <c:v>5.2739752383581682E-4</c:v>
                  </c:pt>
                  <c:pt idx="76">
                    <c:v>4.7297325897318042E-4</c:v>
                  </c:pt>
                  <c:pt idx="77">
                    <c:v>4.8572206654210636E-4</c:v>
                  </c:pt>
                  <c:pt idx="78">
                    <c:v>4.476274906329849E-4</c:v>
                  </c:pt>
                </c:numCache>
              </c:numRef>
            </c:plus>
            <c:minus>
              <c:numRef>
                <c:f>Int__Scan!$K$5:$K$83</c:f>
                <c:numCache>
                  <c:formatCode>General</c:formatCode>
                  <c:ptCount val="79"/>
                  <c:pt idx="0">
                    <c:v>1.5030832509408198E-4</c:v>
                  </c:pt>
                  <c:pt idx="1">
                    <c:v>1.9245008972985406E-5</c:v>
                  </c:pt>
                  <c:pt idx="2">
                    <c:v>5.091750772172595E-5</c:v>
                  </c:pt>
                  <c:pt idx="3">
                    <c:v>5.091750772172595E-5</c:v>
                  </c:pt>
                  <c:pt idx="4">
                    <c:v>1.9245008972985406E-5</c:v>
                  </c:pt>
                  <c:pt idx="5">
                    <c:v>1.9245008972985406E-5</c:v>
                  </c:pt>
                  <c:pt idx="6">
                    <c:v>5.0917507721732001E-5</c:v>
                  </c:pt>
                  <c:pt idx="7">
                    <c:v>6.9388866648863453E-5</c:v>
                  </c:pt>
                  <c:pt idx="8">
                    <c:v>6.9388866648863453E-5</c:v>
                  </c:pt>
                  <c:pt idx="9">
                    <c:v>5.0917507721732001E-5</c:v>
                  </c:pt>
                  <c:pt idx="10">
                    <c:v>7.6980035891957644E-5</c:v>
                  </c:pt>
                  <c:pt idx="11">
                    <c:v>5.0917507721732001E-5</c:v>
                  </c:pt>
                  <c:pt idx="12">
                    <c:v>1.0183501544344584E-4</c:v>
                  </c:pt>
                  <c:pt idx="13">
                    <c:v>5.0917507721732001E-5</c:v>
                  </c:pt>
                  <c:pt idx="14">
                    <c:v>1.2619796323999218E-4</c:v>
                  </c:pt>
                  <c:pt idx="15">
                    <c:v>6.9388866648863453E-5</c:v>
                  </c:pt>
                  <c:pt idx="16">
                    <c:v>1.1706281947612865E-4</c:v>
                  </c:pt>
                  <c:pt idx="17">
                    <c:v>6.9388866648863453E-5</c:v>
                  </c:pt>
                  <c:pt idx="18">
                    <c:v>6.9388866648863453E-5</c:v>
                  </c:pt>
                  <c:pt idx="19">
                    <c:v>5.091750772172595E-5</c:v>
                  </c:pt>
                  <c:pt idx="20">
                    <c:v>1.9245008972985406E-5</c:v>
                  </c:pt>
                  <c:pt idx="21">
                    <c:v>1.2619796323999218E-4</c:v>
                  </c:pt>
                  <c:pt idx="22">
                    <c:v>1.1706281947612865E-4</c:v>
                  </c:pt>
                  <c:pt idx="23">
                    <c:v>6.9388866648863453E-5</c:v>
                  </c:pt>
                  <c:pt idx="24">
                    <c:v>6.9388866648863453E-5</c:v>
                  </c:pt>
                  <c:pt idx="25">
                    <c:v>6.9388866648863453E-5</c:v>
                  </c:pt>
                  <c:pt idx="26">
                    <c:v>1.1706281947612865E-4</c:v>
                  </c:pt>
                  <c:pt idx="27">
                    <c:v>1.018350154434519E-4</c:v>
                  </c:pt>
                  <c:pt idx="28">
                    <c:v>1.0715167512213214E-4</c:v>
                  </c:pt>
                  <c:pt idx="29">
                    <c:v>5.091750772172595E-5</c:v>
                  </c:pt>
                  <c:pt idx="30">
                    <c:v>1.018350154434519E-4</c:v>
                  </c:pt>
                  <c:pt idx="31">
                    <c:v>7.6980035891925606E-5</c:v>
                  </c:pt>
                  <c:pt idx="32">
                    <c:v>6.9388866648872343E-5</c:v>
                  </c:pt>
                  <c:pt idx="33">
                    <c:v>1.7105338131487009E-4</c:v>
                  </c:pt>
                  <c:pt idx="34">
                    <c:v>6.9388866648832336E-5</c:v>
                  </c:pt>
                  <c:pt idx="35">
                    <c:v>1.1706281947612865E-4</c:v>
                  </c:pt>
                  <c:pt idx="36">
                    <c:v>8.3887049280773193E-5</c:v>
                  </c:pt>
                  <c:pt idx="37">
                    <c:v>1.5752718754172648E-4</c:v>
                  </c:pt>
                  <c:pt idx="38">
                    <c:v>6.9388866648863439E-5</c:v>
                  </c:pt>
                  <c:pt idx="39">
                    <c:v>2.1688023662159352E-4</c:v>
                  </c:pt>
                  <c:pt idx="40">
                    <c:v>1.17062819476155E-4</c:v>
                  </c:pt>
                  <c:pt idx="41">
                    <c:v>1.7105338131488451E-4</c:v>
                  </c:pt>
                  <c:pt idx="42">
                    <c:v>1.6777409856158317E-4</c:v>
                  </c:pt>
                  <c:pt idx="43">
                    <c:v>2.1430335024428445E-4</c:v>
                  </c:pt>
                  <c:pt idx="44">
                    <c:v>1.1706281947612865E-4</c:v>
                  </c:pt>
                  <c:pt idx="45">
                    <c:v>1.7105338131488451E-4</c:v>
                  </c:pt>
                  <c:pt idx="46">
                    <c:v>2.8349668493714823E-4</c:v>
                  </c:pt>
                  <c:pt idx="47">
                    <c:v>2.268953095184432E-4</c:v>
                  </c:pt>
                  <c:pt idx="48">
                    <c:v>2.5018511664882633E-4</c:v>
                  </c:pt>
                  <c:pt idx="49">
                    <c:v>6.9388866648863453E-5</c:v>
                  </c:pt>
                  <c:pt idx="50">
                    <c:v>1.3471506281089783E-4</c:v>
                  </c:pt>
                  <c:pt idx="51">
                    <c:v>1.710533813148773E-4</c:v>
                  </c:pt>
                  <c:pt idx="52">
                    <c:v>3.4047896546767105E-4</c:v>
                  </c:pt>
                  <c:pt idx="53">
                    <c:v>2.6943012562182086E-4</c:v>
                  </c:pt>
                  <c:pt idx="54">
                    <c:v>3.9767844818161644E-4</c:v>
                  </c:pt>
                  <c:pt idx="55">
                    <c:v>1.9245008972987009E-4</c:v>
                  </c:pt>
                  <c:pt idx="56">
                    <c:v>2.5018511664884232E-4</c:v>
                  </c:pt>
                  <c:pt idx="57">
                    <c:v>5.6992527125476376E-4</c:v>
                  </c:pt>
                  <c:pt idx="58">
                    <c:v>5.699252712547502E-4</c:v>
                  </c:pt>
                  <c:pt idx="59">
                    <c:v>5.8720934496549161E-4</c:v>
                  </c:pt>
                  <c:pt idx="60">
                    <c:v>5.4806055356170413E-4</c:v>
                  </c:pt>
                  <c:pt idx="61">
                    <c:v>2.6943012562179565E-4</c:v>
                  </c:pt>
                  <c:pt idx="62">
                    <c:v>3.2375116187406515E-4</c:v>
                  </c:pt>
                  <c:pt idx="63">
                    <c:v>2.6943012562182086E-4</c:v>
                  </c:pt>
                  <c:pt idx="64">
                    <c:v>3.1681283176409188E-4</c:v>
                  </c:pt>
                  <c:pt idx="65">
                    <c:v>4.167777629669211E-4</c:v>
                  </c:pt>
                  <c:pt idx="66">
                    <c:v>7.726817178094937E-4</c:v>
                  </c:pt>
                  <c:pt idx="67">
                    <c:v>4.9140765305543343E-4</c:v>
                  </c:pt>
                  <c:pt idx="68">
                    <c:v>4.7648403649756186E-4</c:v>
                  </c:pt>
                  <c:pt idx="69">
                    <c:v>4.6706332348850365E-4</c:v>
                  </c:pt>
                  <c:pt idx="70">
                    <c:v>4.6825127790454095E-4</c:v>
                  </c:pt>
                  <c:pt idx="71">
                    <c:v>3.5642255405211366E-4</c:v>
                  </c:pt>
                  <c:pt idx="72">
                    <c:v>5.2739752383581682E-4</c:v>
                  </c:pt>
                  <c:pt idx="73">
                    <c:v>6.6777685339183606E-4</c:v>
                  </c:pt>
                  <c:pt idx="74">
                    <c:v>4.6825127790456995E-4</c:v>
                  </c:pt>
                  <c:pt idx="75">
                    <c:v>5.2739752383581682E-4</c:v>
                  </c:pt>
                  <c:pt idx="76">
                    <c:v>4.7297325897318042E-4</c:v>
                  </c:pt>
                  <c:pt idx="77">
                    <c:v>4.8572206654210636E-4</c:v>
                  </c:pt>
                  <c:pt idx="78">
                    <c:v>4.476274906329849E-4</c:v>
                  </c:pt>
                </c:numCache>
              </c:numRef>
            </c:minus>
            <c:spPr>
              <a:solidFill>
                <a:srgbClr val="00000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Int__Scan!$A$5:$A$83</c:f>
              <c:numCache>
                <c:formatCode>General</c:formatCode>
                <c:ptCount val="7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</c:numCache>
            </c:numRef>
          </c:xVal>
          <c:yVal>
            <c:numRef>
              <c:f>Int__Scan!$I$5:$I$83</c:f>
              <c:numCache>
                <c:formatCode>General</c:formatCode>
                <c:ptCount val="79"/>
                <c:pt idx="0">
                  <c:v>3.7777777777777316E-4</c:v>
                </c:pt>
                <c:pt idx="1">
                  <c:v>4.4444444444439547E-5</c:v>
                </c:pt>
                <c:pt idx="2">
                  <c:v>-2.2222222222219774E-5</c:v>
                </c:pt>
                <c:pt idx="3">
                  <c:v>-2.2222222222219774E-5</c:v>
                </c:pt>
                <c:pt idx="4">
                  <c:v>-5.5555555555549439E-5</c:v>
                </c:pt>
                <c:pt idx="5">
                  <c:v>-5.5555555555549439E-5</c:v>
                </c:pt>
                <c:pt idx="6">
                  <c:v>-1.2222222222222726E-4</c:v>
                </c:pt>
                <c:pt idx="7">
                  <c:v>-8.8888888888879095E-5</c:v>
                </c:pt>
                <c:pt idx="8">
                  <c:v>-8.8888888888879095E-5</c:v>
                </c:pt>
                <c:pt idx="9">
                  <c:v>-1.2222222222222726E-4</c:v>
                </c:pt>
                <c:pt idx="10">
                  <c:v>-1.2222222222222726E-4</c:v>
                </c:pt>
                <c:pt idx="11">
                  <c:v>-1.2222222222222726E-4</c:v>
                </c:pt>
                <c:pt idx="12">
                  <c:v>-1.5555555555555692E-4</c:v>
                </c:pt>
                <c:pt idx="13">
                  <c:v>-1.2222222222222726E-4</c:v>
                </c:pt>
                <c:pt idx="14">
                  <c:v>-1.2222222222220877E-4</c:v>
                </c:pt>
                <c:pt idx="15">
                  <c:v>-8.8888888888879095E-5</c:v>
                </c:pt>
                <c:pt idx="16">
                  <c:v>-5.5555555555549439E-5</c:v>
                </c:pt>
                <c:pt idx="17">
                  <c:v>-8.8888888888879095E-5</c:v>
                </c:pt>
                <c:pt idx="18">
                  <c:v>-8.8888888888879095E-5</c:v>
                </c:pt>
                <c:pt idx="19">
                  <c:v>-2.2222222222219774E-5</c:v>
                </c:pt>
                <c:pt idx="20">
                  <c:v>-5.5555555555549439E-5</c:v>
                </c:pt>
                <c:pt idx="21">
                  <c:v>-2.2222222222219774E-5</c:v>
                </c:pt>
                <c:pt idx="22">
                  <c:v>4.4444444444439547E-5</c:v>
                </c:pt>
                <c:pt idx="23">
                  <c:v>1.1111111111109887E-5</c:v>
                </c:pt>
                <c:pt idx="24">
                  <c:v>1.1111111111109887E-5</c:v>
                </c:pt>
                <c:pt idx="25">
                  <c:v>1.1111111111109888E-4</c:v>
                </c:pt>
                <c:pt idx="26">
                  <c:v>1.4444444444442853E-4</c:v>
                </c:pt>
                <c:pt idx="27">
                  <c:v>4.4444444444439547E-5</c:v>
                </c:pt>
                <c:pt idx="28">
                  <c:v>1.1111111111109888E-4</c:v>
                </c:pt>
                <c:pt idx="29">
                  <c:v>7.7777777777769216E-5</c:v>
                </c:pt>
                <c:pt idx="30">
                  <c:v>1.4444444444442853E-4</c:v>
                </c:pt>
                <c:pt idx="31">
                  <c:v>1.777777777777767E-4</c:v>
                </c:pt>
                <c:pt idx="32">
                  <c:v>2.1111111111110636E-4</c:v>
                </c:pt>
                <c:pt idx="33">
                  <c:v>1.777777777777767E-4</c:v>
                </c:pt>
                <c:pt idx="34">
                  <c:v>3.1111111111109535E-4</c:v>
                </c:pt>
                <c:pt idx="35">
                  <c:v>1.4444444444442853E-4</c:v>
                </c:pt>
                <c:pt idx="36">
                  <c:v>2.4444444444443603E-4</c:v>
                </c:pt>
                <c:pt idx="37">
                  <c:v>3.1111111111111384E-4</c:v>
                </c:pt>
                <c:pt idx="38">
                  <c:v>4.1111111111112136E-4</c:v>
                </c:pt>
                <c:pt idx="39">
                  <c:v>3.444444444444435E-4</c:v>
                </c:pt>
                <c:pt idx="40">
                  <c:v>4.4444444444443249E-4</c:v>
                </c:pt>
                <c:pt idx="41">
                  <c:v>3.7777777777777316E-4</c:v>
                </c:pt>
                <c:pt idx="42">
                  <c:v>3.1111111111111384E-4</c:v>
                </c:pt>
                <c:pt idx="43">
                  <c:v>2.7777777777776569E-4</c:v>
                </c:pt>
                <c:pt idx="44">
                  <c:v>4.4444444444445103E-4</c:v>
                </c:pt>
                <c:pt idx="45">
                  <c:v>3.7777777777777316E-4</c:v>
                </c:pt>
                <c:pt idx="46">
                  <c:v>5.4444444444443996E-4</c:v>
                </c:pt>
                <c:pt idx="47">
                  <c:v>6.1111111111109928E-4</c:v>
                </c:pt>
                <c:pt idx="48">
                  <c:v>4.7777777777776215E-4</c:v>
                </c:pt>
                <c:pt idx="49">
                  <c:v>5.111111111111103E-4</c:v>
                </c:pt>
                <c:pt idx="50">
                  <c:v>5.111111111111103E-4</c:v>
                </c:pt>
                <c:pt idx="51">
                  <c:v>4.7777777777778069E-4</c:v>
                </c:pt>
                <c:pt idx="52">
                  <c:v>5.7777777777776962E-4</c:v>
                </c:pt>
                <c:pt idx="53">
                  <c:v>7.7777777777778467E-4</c:v>
                </c:pt>
                <c:pt idx="54">
                  <c:v>8.1111111111109579E-4</c:v>
                </c:pt>
                <c:pt idx="55">
                  <c:v>7.4444444444445501E-4</c:v>
                </c:pt>
                <c:pt idx="56">
                  <c:v>6.7777777777777715E-4</c:v>
                </c:pt>
                <c:pt idx="57">
                  <c:v>9.1111111111110332E-4</c:v>
                </c:pt>
                <c:pt idx="58">
                  <c:v>9.1111111111112175E-4</c:v>
                </c:pt>
                <c:pt idx="59">
                  <c:v>1.0111111111111108E-3</c:v>
                </c:pt>
                <c:pt idx="60">
                  <c:v>1.0444444444444405E-3</c:v>
                </c:pt>
                <c:pt idx="61">
                  <c:v>1.0777777777777702E-3</c:v>
                </c:pt>
                <c:pt idx="62">
                  <c:v>1.0111111111110922E-3</c:v>
                </c:pt>
                <c:pt idx="63">
                  <c:v>1.177777777777796E-3</c:v>
                </c:pt>
                <c:pt idx="64">
                  <c:v>1.1444444444444479E-3</c:v>
                </c:pt>
                <c:pt idx="65">
                  <c:v>1.2444444444444369E-3</c:v>
                </c:pt>
                <c:pt idx="66">
                  <c:v>1.3444444444444443E-3</c:v>
                </c:pt>
                <c:pt idx="67">
                  <c:v>1.3111111111111147E-3</c:v>
                </c:pt>
                <c:pt idx="68">
                  <c:v>1.3444444444444443E-3</c:v>
                </c:pt>
                <c:pt idx="69">
                  <c:v>1.4111111111111037E-3</c:v>
                </c:pt>
                <c:pt idx="70">
                  <c:v>1.377777777777774E-3</c:v>
                </c:pt>
                <c:pt idx="71">
                  <c:v>1.3444444444444443E-3</c:v>
                </c:pt>
                <c:pt idx="72">
                  <c:v>1.5111111111111297E-3</c:v>
                </c:pt>
                <c:pt idx="73">
                  <c:v>1.5777777777777706E-3</c:v>
                </c:pt>
                <c:pt idx="74">
                  <c:v>1.5777777777777706E-3</c:v>
                </c:pt>
                <c:pt idx="75">
                  <c:v>1.6111111111111187E-3</c:v>
                </c:pt>
                <c:pt idx="76">
                  <c:v>1.7444444444444374E-3</c:v>
                </c:pt>
                <c:pt idx="77">
                  <c:v>1.577777777777789E-3</c:v>
                </c:pt>
                <c:pt idx="78">
                  <c:v>1.6444444444444484E-3</c:v>
                </c:pt>
              </c:numCache>
            </c:numRef>
          </c:yVal>
          <c:smooth val="0"/>
        </c:ser>
        <c:ser>
          <c:idx val="0"/>
          <c:order val="1"/>
          <c:tx>
            <c:v>With clearing bunch</c:v>
          </c:tx>
          <c:spPr>
            <a:ln>
              <a:noFill/>
            </a:ln>
          </c:spPr>
          <c:marker>
            <c:symbol val="square"/>
            <c:size val="5"/>
            <c:spPr>
              <a:solidFill>
                <a:srgbClr val="0070C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Witness!$D$5:$D$84</c:f>
                <c:numCache>
                  <c:formatCode>General</c:formatCode>
                  <c:ptCount val="80"/>
                  <c:pt idx="0">
                    <c:v>1.3968672432403237E-4</c:v>
                  </c:pt>
                  <c:pt idx="1">
                    <c:v>1.0107988354336721E-4</c:v>
                  </c:pt>
                  <c:pt idx="2">
                    <c:v>4.8087222340028532E-5</c:v>
                  </c:pt>
                  <c:pt idx="3">
                    <c:v>2.8751811537115238E-5</c:v>
                  </c:pt>
                  <c:pt idx="4">
                    <c:v>7.0020405189182808E-5</c:v>
                  </c:pt>
                  <c:pt idx="5">
                    <c:v>6.9061739114548355E-5</c:v>
                  </c:pt>
                  <c:pt idx="6">
                    <c:v>5.17134964422864E-5</c:v>
                  </c:pt>
                  <c:pt idx="7">
                    <c:v>7.4245410311897446E-5</c:v>
                  </c:pt>
                  <c:pt idx="8">
                    <c:v>6.4350232174816569E-5</c:v>
                  </c:pt>
                  <c:pt idx="9">
                    <c:v>5.3345236766866955E-5</c:v>
                  </c:pt>
                  <c:pt idx="10">
                    <c:v>1.7557524502805777E-4</c:v>
                  </c:pt>
                  <c:pt idx="11">
                    <c:v>1.2667167909881813E-4</c:v>
                  </c:pt>
                  <c:pt idx="12">
                    <c:v>1.165700280027909E-4</c:v>
                  </c:pt>
                  <c:pt idx="13">
                    <c:v>1.6535099752027746E-4</c:v>
                  </c:pt>
                  <c:pt idx="14">
                    <c:v>1.2316462077042924E-4</c:v>
                  </c:pt>
                  <c:pt idx="15">
                    <c:v>1.6454265621498431E-4</c:v>
                  </c:pt>
                  <c:pt idx="16">
                    <c:v>1.5221538624436899E-4</c:v>
                  </c:pt>
                  <c:pt idx="17">
                    <c:v>1.9160475190447743E-4</c:v>
                  </c:pt>
                  <c:pt idx="18">
                    <c:v>1.6644175300343177E-4</c:v>
                  </c:pt>
                  <c:pt idx="19">
                    <c:v>1.7118077328618538E-4</c:v>
                  </c:pt>
                  <c:pt idx="20">
                    <c:v>1.8337575266829596E-4</c:v>
                  </c:pt>
                  <c:pt idx="21">
                    <c:v>2.0111119880729866E-4</c:v>
                  </c:pt>
                  <c:pt idx="22">
                    <c:v>1.9441732237147715E-4</c:v>
                  </c:pt>
                  <c:pt idx="23">
                    <c:v>2.1665860790872021E-4</c:v>
                  </c:pt>
                  <c:pt idx="24">
                    <c:v>1.9949459952111243E-4</c:v>
                  </c:pt>
                  <c:pt idx="25">
                    <c:v>1.7832020423410718E-4</c:v>
                  </c:pt>
                  <c:pt idx="26">
                    <c:v>1.8920384572754964E-4</c:v>
                  </c:pt>
                  <c:pt idx="27">
                    <c:v>1.8295979261653733E-4</c:v>
                  </c:pt>
                  <c:pt idx="28">
                    <c:v>1.5629032812898658E-4</c:v>
                  </c:pt>
                  <c:pt idx="29">
                    <c:v>1.6085485915658446E-4</c:v>
                  </c:pt>
                  <c:pt idx="30">
                    <c:v>1.819680767397962E-4</c:v>
                  </c:pt>
                  <c:pt idx="31">
                    <c:v>1.6569622233243123E-4</c:v>
                  </c:pt>
                  <c:pt idx="32">
                    <c:v>1.4371930314065364E-4</c:v>
                  </c:pt>
                  <c:pt idx="33">
                    <c:v>1.5032662850636715E-4</c:v>
                  </c:pt>
                  <c:pt idx="34">
                    <c:v>1.259175845354315E-4</c:v>
                  </c:pt>
                  <c:pt idx="35">
                    <c:v>1.2316462077042309E-4</c:v>
                  </c:pt>
                  <c:pt idx="36">
                    <c:v>1.3132293891667329E-4</c:v>
                  </c:pt>
                  <c:pt idx="37">
                    <c:v>1.3539360609507095E-4</c:v>
                  </c:pt>
                  <c:pt idx="38">
                    <c:v>1.2300987184541711E-4</c:v>
                  </c:pt>
                  <c:pt idx="39">
                    <c:v>1.17221808469893E-4</c:v>
                  </c:pt>
                  <c:pt idx="40">
                    <c:v>1.3088708328718628E-4</c:v>
                  </c:pt>
                  <c:pt idx="41">
                    <c:v>1.0914385439583798E-4</c:v>
                  </c:pt>
                  <c:pt idx="42">
                    <c:v>9.8115578103914923E-5</c:v>
                  </c:pt>
                  <c:pt idx="43">
                    <c:v>1.5283978539634582E-4</c:v>
                  </c:pt>
                  <c:pt idx="44">
                    <c:v>1.1681487185163872E-4</c:v>
                  </c:pt>
                  <c:pt idx="45">
                    <c:v>1.0649390771753202E-4</c:v>
                  </c:pt>
                  <c:pt idx="46">
                    <c:v>1.193953018139176E-4</c:v>
                  </c:pt>
                  <c:pt idx="47">
                    <c:v>1.4975535605335326E-4</c:v>
                  </c:pt>
                  <c:pt idx="48">
                    <c:v>1.5629032812899442E-4</c:v>
                  </c:pt>
                  <c:pt idx="49">
                    <c:v>1.2599319709526849E-4</c:v>
                  </c:pt>
                  <c:pt idx="50">
                    <c:v>1.5146270953919771E-4</c:v>
                  </c:pt>
                  <c:pt idx="51">
                    <c:v>1.2246671073436985E-4</c:v>
                  </c:pt>
                  <c:pt idx="52">
                    <c:v>1.5918841786056483E-4</c:v>
                  </c:pt>
                  <c:pt idx="53">
                    <c:v>6.5668721263480346E-5</c:v>
                  </c:pt>
                  <c:pt idx="54">
                    <c:v>1.6792288479566009E-4</c:v>
                  </c:pt>
                  <c:pt idx="55">
                    <c:v>1.4009520572334325E-4</c:v>
                  </c:pt>
                  <c:pt idx="56">
                    <c:v>1.8905277670787265E-4</c:v>
                  </c:pt>
                  <c:pt idx="57">
                    <c:v>1.8415314537737477E-4</c:v>
                  </c:pt>
                  <c:pt idx="58">
                    <c:v>1.9431932482385432E-4</c:v>
                  </c:pt>
                  <c:pt idx="59">
                    <c:v>1.7991532399861142E-4</c:v>
                  </c:pt>
                  <c:pt idx="60">
                    <c:v>2.1118261111676117E-4</c:v>
                  </c:pt>
                  <c:pt idx="61">
                    <c:v>1.6431097114341244E-4</c:v>
                  </c:pt>
                  <c:pt idx="62">
                    <c:v>1.7251086922277943E-4</c:v>
                  </c:pt>
                  <c:pt idx="63">
                    <c:v>2.1906293942282307E-4</c:v>
                  </c:pt>
                  <c:pt idx="64">
                    <c:v>1.6244559528829993E-4</c:v>
                  </c:pt>
                  <c:pt idx="65">
                    <c:v>2.0139513400277827E-4</c:v>
                  </c:pt>
                  <c:pt idx="66">
                    <c:v>1.9264573951266201E-4</c:v>
                  </c:pt>
                  <c:pt idx="67">
                    <c:v>2.0514338771650847E-4</c:v>
                  </c:pt>
                  <c:pt idx="68">
                    <c:v>1.9665778833873773E-4</c:v>
                  </c:pt>
                  <c:pt idx="69">
                    <c:v>1.8306387123727362E-4</c:v>
                  </c:pt>
                  <c:pt idx="70">
                    <c:v>1.7017637908945269E-4</c:v>
                  </c:pt>
                  <c:pt idx="71">
                    <c:v>1.7541243915275082E-4</c:v>
                  </c:pt>
                  <c:pt idx="72">
                    <c:v>1.8280356357888364E-4</c:v>
                  </c:pt>
                  <c:pt idx="73">
                    <c:v>2.0120588839247686E-4</c:v>
                  </c:pt>
                  <c:pt idx="74">
                    <c:v>2.2759194897467268E-4</c:v>
                  </c:pt>
                  <c:pt idx="75">
                    <c:v>2.4242426406924944E-4</c:v>
                  </c:pt>
                  <c:pt idx="76">
                    <c:v>2.5246970586774897E-4</c:v>
                  </c:pt>
                  <c:pt idx="77">
                    <c:v>2.3766322711729491E-4</c:v>
                  </c:pt>
                  <c:pt idx="78">
                    <c:v>2.4747871481343634E-4</c:v>
                  </c:pt>
                  <c:pt idx="79">
                    <c:v>2.1404939349865132E-4</c:v>
                  </c:pt>
                </c:numCache>
              </c:numRef>
            </c:plus>
            <c:minus>
              <c:numRef>
                <c:f>Witness!$D$5:$D$84</c:f>
                <c:numCache>
                  <c:formatCode>General</c:formatCode>
                  <c:ptCount val="80"/>
                  <c:pt idx="0">
                    <c:v>1.3968672432403237E-4</c:v>
                  </c:pt>
                  <c:pt idx="1">
                    <c:v>1.0107988354336721E-4</c:v>
                  </c:pt>
                  <c:pt idx="2">
                    <c:v>4.8087222340028532E-5</c:v>
                  </c:pt>
                  <c:pt idx="3">
                    <c:v>2.8751811537115238E-5</c:v>
                  </c:pt>
                  <c:pt idx="4">
                    <c:v>7.0020405189182808E-5</c:v>
                  </c:pt>
                  <c:pt idx="5">
                    <c:v>6.9061739114548355E-5</c:v>
                  </c:pt>
                  <c:pt idx="6">
                    <c:v>5.17134964422864E-5</c:v>
                  </c:pt>
                  <c:pt idx="7">
                    <c:v>7.4245410311897446E-5</c:v>
                  </c:pt>
                  <c:pt idx="8">
                    <c:v>6.4350232174816569E-5</c:v>
                  </c:pt>
                  <c:pt idx="9">
                    <c:v>5.3345236766866955E-5</c:v>
                  </c:pt>
                  <c:pt idx="10">
                    <c:v>1.7557524502805777E-4</c:v>
                  </c:pt>
                  <c:pt idx="11">
                    <c:v>1.2667167909881813E-4</c:v>
                  </c:pt>
                  <c:pt idx="12">
                    <c:v>1.165700280027909E-4</c:v>
                  </c:pt>
                  <c:pt idx="13">
                    <c:v>1.6535099752027746E-4</c:v>
                  </c:pt>
                  <c:pt idx="14">
                    <c:v>1.2316462077042924E-4</c:v>
                  </c:pt>
                  <c:pt idx="15">
                    <c:v>1.6454265621498431E-4</c:v>
                  </c:pt>
                  <c:pt idx="16">
                    <c:v>1.5221538624436899E-4</c:v>
                  </c:pt>
                  <c:pt idx="17">
                    <c:v>1.9160475190447743E-4</c:v>
                  </c:pt>
                  <c:pt idx="18">
                    <c:v>1.6644175300343177E-4</c:v>
                  </c:pt>
                  <c:pt idx="19">
                    <c:v>1.7118077328618538E-4</c:v>
                  </c:pt>
                  <c:pt idx="20">
                    <c:v>1.8337575266829596E-4</c:v>
                  </c:pt>
                  <c:pt idx="21">
                    <c:v>2.0111119880729866E-4</c:v>
                  </c:pt>
                  <c:pt idx="22">
                    <c:v>1.9441732237147715E-4</c:v>
                  </c:pt>
                  <c:pt idx="23">
                    <c:v>2.1665860790872021E-4</c:v>
                  </c:pt>
                  <c:pt idx="24">
                    <c:v>1.9949459952111243E-4</c:v>
                  </c:pt>
                  <c:pt idx="25">
                    <c:v>1.7832020423410718E-4</c:v>
                  </c:pt>
                  <c:pt idx="26">
                    <c:v>1.8920384572754964E-4</c:v>
                  </c:pt>
                  <c:pt idx="27">
                    <c:v>1.8295979261653733E-4</c:v>
                  </c:pt>
                  <c:pt idx="28">
                    <c:v>1.5629032812898658E-4</c:v>
                  </c:pt>
                  <c:pt idx="29">
                    <c:v>1.6085485915658446E-4</c:v>
                  </c:pt>
                  <c:pt idx="30">
                    <c:v>1.819680767397962E-4</c:v>
                  </c:pt>
                  <c:pt idx="31">
                    <c:v>1.6569622233243123E-4</c:v>
                  </c:pt>
                  <c:pt idx="32">
                    <c:v>1.4371930314065364E-4</c:v>
                  </c:pt>
                  <c:pt idx="33">
                    <c:v>1.5032662850636715E-4</c:v>
                  </c:pt>
                  <c:pt idx="34">
                    <c:v>1.259175845354315E-4</c:v>
                  </c:pt>
                  <c:pt idx="35">
                    <c:v>1.2316462077042309E-4</c:v>
                  </c:pt>
                  <c:pt idx="36">
                    <c:v>1.3132293891667329E-4</c:v>
                  </c:pt>
                  <c:pt idx="37">
                    <c:v>1.3539360609507095E-4</c:v>
                  </c:pt>
                  <c:pt idx="38">
                    <c:v>1.2300987184541711E-4</c:v>
                  </c:pt>
                  <c:pt idx="39">
                    <c:v>1.17221808469893E-4</c:v>
                  </c:pt>
                  <c:pt idx="40">
                    <c:v>1.3088708328718628E-4</c:v>
                  </c:pt>
                  <c:pt idx="41">
                    <c:v>1.0914385439583798E-4</c:v>
                  </c:pt>
                  <c:pt idx="42">
                    <c:v>9.8115578103914923E-5</c:v>
                  </c:pt>
                  <c:pt idx="43">
                    <c:v>1.5283978539634582E-4</c:v>
                  </c:pt>
                  <c:pt idx="44">
                    <c:v>1.1681487185163872E-4</c:v>
                  </c:pt>
                  <c:pt idx="45">
                    <c:v>1.0649390771753202E-4</c:v>
                  </c:pt>
                  <c:pt idx="46">
                    <c:v>1.193953018139176E-4</c:v>
                  </c:pt>
                  <c:pt idx="47">
                    <c:v>1.4975535605335326E-4</c:v>
                  </c:pt>
                  <c:pt idx="48">
                    <c:v>1.5629032812899442E-4</c:v>
                  </c:pt>
                  <c:pt idx="49">
                    <c:v>1.2599319709526849E-4</c:v>
                  </c:pt>
                  <c:pt idx="50">
                    <c:v>1.5146270953919771E-4</c:v>
                  </c:pt>
                  <c:pt idx="51">
                    <c:v>1.2246671073436985E-4</c:v>
                  </c:pt>
                  <c:pt idx="52">
                    <c:v>1.5918841786056483E-4</c:v>
                  </c:pt>
                  <c:pt idx="53">
                    <c:v>6.5668721263480346E-5</c:v>
                  </c:pt>
                  <c:pt idx="54">
                    <c:v>1.6792288479566009E-4</c:v>
                  </c:pt>
                  <c:pt idx="55">
                    <c:v>1.4009520572334325E-4</c:v>
                  </c:pt>
                  <c:pt idx="56">
                    <c:v>1.8905277670787265E-4</c:v>
                  </c:pt>
                  <c:pt idx="57">
                    <c:v>1.8415314537737477E-4</c:v>
                  </c:pt>
                  <c:pt idx="58">
                    <c:v>1.9431932482385432E-4</c:v>
                  </c:pt>
                  <c:pt idx="59">
                    <c:v>1.7991532399861142E-4</c:v>
                  </c:pt>
                  <c:pt idx="60">
                    <c:v>2.1118261111676117E-4</c:v>
                  </c:pt>
                  <c:pt idx="61">
                    <c:v>1.6431097114341244E-4</c:v>
                  </c:pt>
                  <c:pt idx="62">
                    <c:v>1.7251086922277943E-4</c:v>
                  </c:pt>
                  <c:pt idx="63">
                    <c:v>2.1906293942282307E-4</c:v>
                  </c:pt>
                  <c:pt idx="64">
                    <c:v>1.6244559528829993E-4</c:v>
                  </c:pt>
                  <c:pt idx="65">
                    <c:v>2.0139513400277827E-4</c:v>
                  </c:pt>
                  <c:pt idx="66">
                    <c:v>1.9264573951266201E-4</c:v>
                  </c:pt>
                  <c:pt idx="67">
                    <c:v>2.0514338771650847E-4</c:v>
                  </c:pt>
                  <c:pt idx="68">
                    <c:v>1.9665778833873773E-4</c:v>
                  </c:pt>
                  <c:pt idx="69">
                    <c:v>1.8306387123727362E-4</c:v>
                  </c:pt>
                  <c:pt idx="70">
                    <c:v>1.7017637908945269E-4</c:v>
                  </c:pt>
                  <c:pt idx="71">
                    <c:v>1.7541243915275082E-4</c:v>
                  </c:pt>
                  <c:pt idx="72">
                    <c:v>1.8280356357888364E-4</c:v>
                  </c:pt>
                  <c:pt idx="73">
                    <c:v>2.0120588839247686E-4</c:v>
                  </c:pt>
                  <c:pt idx="74">
                    <c:v>2.2759194897467268E-4</c:v>
                  </c:pt>
                  <c:pt idx="75">
                    <c:v>2.4242426406924944E-4</c:v>
                  </c:pt>
                  <c:pt idx="76">
                    <c:v>2.5246970586774897E-4</c:v>
                  </c:pt>
                  <c:pt idx="77">
                    <c:v>2.3766322711729491E-4</c:v>
                  </c:pt>
                  <c:pt idx="78">
                    <c:v>2.4747871481343634E-4</c:v>
                  </c:pt>
                  <c:pt idx="79">
                    <c:v>2.1404939349865132E-4</c:v>
                  </c:pt>
                </c:numCache>
              </c:numRef>
            </c:minus>
            <c:spPr>
              <a:solidFill>
                <a:srgbClr val="000000"/>
              </a:solidFill>
              <a:ln w="6345" cap="flat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Witness!$A$5:$A$83</c:f>
              <c:numCache>
                <c:formatCode>General</c:formatCode>
                <c:ptCount val="7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</c:numCache>
            </c:numRef>
          </c:xVal>
          <c:yVal>
            <c:numRef>
              <c:f>Witness!$B$5:$B$83</c:f>
              <c:numCache>
                <c:formatCode>General</c:formatCode>
                <c:ptCount val="79"/>
                <c:pt idx="0">
                  <c:v>1.9466666666667631E-4</c:v>
                </c:pt>
                <c:pt idx="1">
                  <c:v>4.8000000000007299E-5</c:v>
                </c:pt>
                <c:pt idx="2">
                  <c:v>-1.8666666666666831E-5</c:v>
                </c:pt>
                <c:pt idx="3">
                  <c:v>1.333333333330966E-6</c:v>
                </c:pt>
                <c:pt idx="4">
                  <c:v>8.0000000000042992E-6</c:v>
                </c:pt>
                <c:pt idx="5">
                  <c:v>2.1333333333339867E-5</c:v>
                </c:pt>
                <c:pt idx="6">
                  <c:v>-1.1999999999997198E-5</c:v>
                </c:pt>
                <c:pt idx="7">
                  <c:v>-3.8666666666657228E-5</c:v>
                </c:pt>
                <c:pt idx="8">
                  <c:v>-2.5333333333325361E-5</c:v>
                </c:pt>
                <c:pt idx="9">
                  <c:v>-7.1999999999994296E-5</c:v>
                </c:pt>
                <c:pt idx="10">
                  <c:v>-9.8666666666658015E-5</c:v>
                </c:pt>
                <c:pt idx="11">
                  <c:v>-9.1999999999995785E-5</c:v>
                </c:pt>
                <c:pt idx="12">
                  <c:v>-1.3199999999999139E-4</c:v>
                </c:pt>
                <c:pt idx="13">
                  <c:v>-1.4533333333332325E-4</c:v>
                </c:pt>
                <c:pt idx="14">
                  <c:v>-1.1866666666665582E-4</c:v>
                </c:pt>
                <c:pt idx="15">
                  <c:v>-1.5199999999998919E-4</c:v>
                </c:pt>
                <c:pt idx="16">
                  <c:v>-1.8533333333332254E-4</c:v>
                </c:pt>
                <c:pt idx="17">
                  <c:v>-1.5866666666665511E-4</c:v>
                </c:pt>
                <c:pt idx="18">
                  <c:v>-1.7199999999998328E-4</c:v>
                </c:pt>
                <c:pt idx="19">
                  <c:v>-1.3199999999999139E-4</c:v>
                </c:pt>
                <c:pt idx="20">
                  <c:v>-1.4533333333331954E-4</c:v>
                </c:pt>
                <c:pt idx="21">
                  <c:v>-1.3199999999998768E-4</c:v>
                </c:pt>
                <c:pt idx="22">
                  <c:v>-1.0533333333332766E-4</c:v>
                </c:pt>
                <c:pt idx="23">
                  <c:v>-1.0533333333333136E-4</c:v>
                </c:pt>
                <c:pt idx="24">
                  <c:v>-1.0533333333332766E-4</c:v>
                </c:pt>
                <c:pt idx="25">
                  <c:v>-3.8666666666660927E-5</c:v>
                </c:pt>
                <c:pt idx="26">
                  <c:v>-3.8666666666668327E-5</c:v>
                </c:pt>
                <c:pt idx="27">
                  <c:v>8.0000000000005993E-6</c:v>
                </c:pt>
                <c:pt idx="28">
                  <c:v>4.1333333333341363E-5</c:v>
                </c:pt>
                <c:pt idx="29">
                  <c:v>6.8000000000005095E-5</c:v>
                </c:pt>
                <c:pt idx="30">
                  <c:v>1.0133333333334216E-4</c:v>
                </c:pt>
                <c:pt idx="31">
                  <c:v>8.1333333333348054E-5</c:v>
                </c:pt>
                <c:pt idx="32">
                  <c:v>9.4666666666672528E-5</c:v>
                </c:pt>
                <c:pt idx="33">
                  <c:v>1.1466666666667402E-4</c:v>
                </c:pt>
                <c:pt idx="34">
                  <c:v>1.4133333333333405E-4</c:v>
                </c:pt>
                <c:pt idx="35">
                  <c:v>1.8133333333334074E-4</c:v>
                </c:pt>
                <c:pt idx="36">
                  <c:v>1.8800000000000297E-4</c:v>
                </c:pt>
                <c:pt idx="37">
                  <c:v>2.0800000000000077E-4</c:v>
                </c:pt>
                <c:pt idx="38">
                  <c:v>2.2800000000000969E-4</c:v>
                </c:pt>
                <c:pt idx="39">
                  <c:v>2.1466666666667412E-4</c:v>
                </c:pt>
                <c:pt idx="40">
                  <c:v>2.2800000000000598E-4</c:v>
                </c:pt>
                <c:pt idx="41">
                  <c:v>2.2133333333333263E-4</c:v>
                </c:pt>
                <c:pt idx="42">
                  <c:v>2.2133333333334375E-4</c:v>
                </c:pt>
                <c:pt idx="43">
                  <c:v>2.4800000000000749E-4</c:v>
                </c:pt>
                <c:pt idx="44">
                  <c:v>2.4800000000000749E-4</c:v>
                </c:pt>
                <c:pt idx="45">
                  <c:v>2.5466666666667712E-4</c:v>
                </c:pt>
                <c:pt idx="46">
                  <c:v>2.3466666666667932E-4</c:v>
                </c:pt>
                <c:pt idx="47">
                  <c:v>2.746666666666749E-4</c:v>
                </c:pt>
                <c:pt idx="48">
                  <c:v>2.7466666666667858E-4</c:v>
                </c:pt>
                <c:pt idx="49">
                  <c:v>2.6800000000000895E-4</c:v>
                </c:pt>
                <c:pt idx="50">
                  <c:v>2.6133333333333932E-4</c:v>
                </c:pt>
                <c:pt idx="51">
                  <c:v>2.7466666666667121E-4</c:v>
                </c:pt>
                <c:pt idx="52">
                  <c:v>2.5466666666667338E-4</c:v>
                </c:pt>
                <c:pt idx="53">
                  <c:v>2.8133333333334453E-4</c:v>
                </c:pt>
                <c:pt idx="54">
                  <c:v>3.2133333333334756E-4</c:v>
                </c:pt>
                <c:pt idx="55">
                  <c:v>3.2133333333335125E-4</c:v>
                </c:pt>
                <c:pt idx="56">
                  <c:v>2.8133333333334453E-4</c:v>
                </c:pt>
                <c:pt idx="57">
                  <c:v>3.2133333333334013E-4</c:v>
                </c:pt>
                <c:pt idx="58">
                  <c:v>3.0800000000001199E-4</c:v>
                </c:pt>
                <c:pt idx="59">
                  <c:v>3.6133333333334311E-4</c:v>
                </c:pt>
                <c:pt idx="60">
                  <c:v>3.8133333333335205E-4</c:v>
                </c:pt>
                <c:pt idx="61">
                  <c:v>4.4133333333334543E-4</c:v>
                </c:pt>
                <c:pt idx="62">
                  <c:v>4.0800000000001203E-4</c:v>
                </c:pt>
                <c:pt idx="63">
                  <c:v>4.2800000000001355E-4</c:v>
                </c:pt>
                <c:pt idx="64">
                  <c:v>3.8800000000001794E-4</c:v>
                </c:pt>
                <c:pt idx="65">
                  <c:v>4.2800000000000617E-4</c:v>
                </c:pt>
                <c:pt idx="66">
                  <c:v>4.3466666666667949E-4</c:v>
                </c:pt>
                <c:pt idx="67">
                  <c:v>4.9466666666668024E-4</c:v>
                </c:pt>
                <c:pt idx="68">
                  <c:v>4.8800000000000693E-4</c:v>
                </c:pt>
                <c:pt idx="69">
                  <c:v>4.9466666666667656E-4</c:v>
                </c:pt>
                <c:pt idx="70">
                  <c:v>4.8800000000001067E-4</c:v>
                </c:pt>
                <c:pt idx="71">
                  <c:v>5.5466666666666999E-4</c:v>
                </c:pt>
                <c:pt idx="72">
                  <c:v>5.2800000000000991E-4</c:v>
                </c:pt>
                <c:pt idx="73">
                  <c:v>5.2133333333334033E-4</c:v>
                </c:pt>
                <c:pt idx="74">
                  <c:v>5.6133333333334326E-4</c:v>
                </c:pt>
                <c:pt idx="75">
                  <c:v>5.213333333333477E-4</c:v>
                </c:pt>
                <c:pt idx="76">
                  <c:v>5.1466666666667433E-4</c:v>
                </c:pt>
                <c:pt idx="77">
                  <c:v>5.2133333333334402E-4</c:v>
                </c:pt>
                <c:pt idx="78">
                  <c:v>4.8800000000001067E-4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352304"/>
        <c:axId val="372275824"/>
      </c:scatterChart>
      <c:valAx>
        <c:axId val="372275824"/>
        <c:scaling>
          <c:orientation val="minMax"/>
          <c:max val="3.0000000000000009E-3"/>
          <c:min val="-1.0000000000000002E-3"/>
        </c:scaling>
        <c:delete val="0"/>
        <c:axPos val="l"/>
        <c:majorGridlines>
          <c:spPr>
            <a:ln w="6345" cap="flat">
              <a:solidFill>
                <a:srgbClr val="B3B3B3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24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r>
                  <a:rPr lang="en-US" sz="2400" b="0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</a:rPr>
                  <a:t>Horizontal </a:t>
                </a:r>
                <a:r>
                  <a:rPr lang="en-US" sz="24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tune shift</a:t>
                </a:r>
              </a:p>
            </c:rich>
          </c:tx>
          <c:layout>
            <c:manualLayout>
              <c:xMode val="edge"/>
              <c:yMode val="edge"/>
              <c:x val="1.281625755981863E-2"/>
              <c:y val="5.9859270945728335E-2"/>
            </c:manualLayout>
          </c:layout>
          <c:overlay val="0"/>
          <c:spPr>
            <a:noFill/>
            <a:ln>
              <a:noFill/>
            </a:ln>
          </c:spPr>
        </c:title>
        <c:numFmt formatCode="0.0E+00" sourceLinked="0"/>
        <c:majorTickMark val="none"/>
        <c:minorTickMark val="none"/>
        <c:tickLblPos val="nextTo"/>
        <c:spPr>
          <a:noFill/>
          <a:ln w="6345" cap="flat">
            <a:solidFill>
              <a:srgbClr val="B3B3B3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8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372352304"/>
        <c:crossesAt val="0"/>
        <c:crossBetween val="midCat"/>
        <c:majorUnit val="1.0000000000000002E-3"/>
      </c:valAx>
      <c:valAx>
        <c:axId val="372352304"/>
        <c:scaling>
          <c:orientation val="minMax"/>
          <c:max val="80"/>
        </c:scaling>
        <c:delete val="0"/>
        <c:axPos val="b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24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r>
                  <a:rPr lang="en-US" sz="24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Bunch number</a:t>
                </a:r>
              </a:p>
            </c:rich>
          </c:tx>
          <c:layout>
            <c:manualLayout>
              <c:xMode val="edge"/>
              <c:yMode val="edge"/>
              <c:x val="0.45269009912448488"/>
              <c:y val="0.87825433643865314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noFill/>
          <a:ln w="6345" cap="flat">
            <a:solidFill>
              <a:srgbClr val="B3B3B3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8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372275824"/>
        <c:crossesAt val="-1.0000000000000002E-3"/>
        <c:crossBetween val="midCat"/>
      </c:valAx>
      <c:spPr>
        <a:noFill/>
        <a:ln w="9528"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0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40368795753567"/>
          <c:y val="1.6804205780583732E-2"/>
          <c:w val="0.79449327619989996"/>
          <c:h val="0.76795034995625533"/>
        </c:manualLayout>
      </c:layout>
      <c:scatterChart>
        <c:scatterStyle val="lineMarker"/>
        <c:varyColors val="0"/>
        <c:ser>
          <c:idx val="0"/>
          <c:order val="0"/>
          <c:tx>
            <c:v>5e10 p</c:v>
          </c:tx>
          <c:spPr>
            <a:ln>
              <a:noFill/>
            </a:ln>
          </c:spPr>
          <c:marker>
            <c:symbol val="square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Int__Scan!$L$6:$L$84</c:f>
                <c:numCache>
                  <c:formatCode>General</c:formatCode>
                  <c:ptCount val="79"/>
                  <c:pt idx="0">
                    <c:v>1.9245008972985406E-5</c:v>
                  </c:pt>
                  <c:pt idx="1">
                    <c:v>5.091750772172595E-5</c:v>
                  </c:pt>
                  <c:pt idx="2">
                    <c:v>5.091750772172595E-5</c:v>
                  </c:pt>
                  <c:pt idx="3">
                    <c:v>1.9245008972985406E-5</c:v>
                  </c:pt>
                  <c:pt idx="4">
                    <c:v>1.9245008972985406E-5</c:v>
                  </c:pt>
                  <c:pt idx="5">
                    <c:v>5.0917507721732001E-5</c:v>
                  </c:pt>
                  <c:pt idx="6">
                    <c:v>6.9388866648863453E-5</c:v>
                  </c:pt>
                  <c:pt idx="7">
                    <c:v>6.9388866648863453E-5</c:v>
                  </c:pt>
                  <c:pt idx="8">
                    <c:v>5.0917507721732001E-5</c:v>
                  </c:pt>
                  <c:pt idx="9">
                    <c:v>7.6980035891957644E-5</c:v>
                  </c:pt>
                  <c:pt idx="10">
                    <c:v>5.0917507721732001E-5</c:v>
                  </c:pt>
                  <c:pt idx="11">
                    <c:v>1.0183501544344584E-4</c:v>
                  </c:pt>
                  <c:pt idx="12">
                    <c:v>5.0917507721732001E-5</c:v>
                  </c:pt>
                  <c:pt idx="13">
                    <c:v>1.2619796323999218E-4</c:v>
                  </c:pt>
                  <c:pt idx="14">
                    <c:v>6.9388866648863453E-5</c:v>
                  </c:pt>
                  <c:pt idx="15">
                    <c:v>1.1706281947612865E-4</c:v>
                  </c:pt>
                  <c:pt idx="16">
                    <c:v>6.9388866648863453E-5</c:v>
                  </c:pt>
                  <c:pt idx="17">
                    <c:v>6.9388866648863453E-5</c:v>
                  </c:pt>
                  <c:pt idx="18">
                    <c:v>5.091750772172595E-5</c:v>
                  </c:pt>
                  <c:pt idx="19">
                    <c:v>1.9245008972985406E-5</c:v>
                  </c:pt>
                  <c:pt idx="20">
                    <c:v>1.2619796323999218E-4</c:v>
                  </c:pt>
                  <c:pt idx="21">
                    <c:v>1.1706281947612865E-4</c:v>
                  </c:pt>
                  <c:pt idx="22">
                    <c:v>6.9388866648863453E-5</c:v>
                  </c:pt>
                  <c:pt idx="23">
                    <c:v>6.9388866648863453E-5</c:v>
                  </c:pt>
                  <c:pt idx="24">
                    <c:v>6.9388866648863453E-5</c:v>
                  </c:pt>
                  <c:pt idx="25">
                    <c:v>1.1706281947612865E-4</c:v>
                  </c:pt>
                  <c:pt idx="26">
                    <c:v>1.018350154434519E-4</c:v>
                  </c:pt>
                  <c:pt idx="27">
                    <c:v>1.0715167512213214E-4</c:v>
                  </c:pt>
                  <c:pt idx="28">
                    <c:v>5.091750772172595E-5</c:v>
                  </c:pt>
                  <c:pt idx="29">
                    <c:v>1.018350154434519E-4</c:v>
                  </c:pt>
                  <c:pt idx="30">
                    <c:v>7.6980035891925606E-5</c:v>
                  </c:pt>
                  <c:pt idx="31">
                    <c:v>6.9388866648872343E-5</c:v>
                  </c:pt>
                  <c:pt idx="32">
                    <c:v>1.7105338131487009E-4</c:v>
                  </c:pt>
                  <c:pt idx="33">
                    <c:v>6.9388866648832336E-5</c:v>
                  </c:pt>
                  <c:pt idx="34">
                    <c:v>1.1706281947612865E-4</c:v>
                  </c:pt>
                  <c:pt idx="35">
                    <c:v>8.3887049280773193E-5</c:v>
                  </c:pt>
                  <c:pt idx="36">
                    <c:v>1.5752718754172648E-4</c:v>
                  </c:pt>
                  <c:pt idx="37">
                    <c:v>6.9388866648863439E-5</c:v>
                  </c:pt>
                  <c:pt idx="38">
                    <c:v>2.1688023662159352E-4</c:v>
                  </c:pt>
                  <c:pt idx="39">
                    <c:v>1.17062819476155E-4</c:v>
                  </c:pt>
                  <c:pt idx="40">
                    <c:v>1.7105338131488451E-4</c:v>
                  </c:pt>
                  <c:pt idx="41">
                    <c:v>1.6777409856158317E-4</c:v>
                  </c:pt>
                  <c:pt idx="42">
                    <c:v>2.1430335024428445E-4</c:v>
                  </c:pt>
                  <c:pt idx="43">
                    <c:v>1.1706281947612865E-4</c:v>
                  </c:pt>
                  <c:pt idx="44">
                    <c:v>1.7105338131488451E-4</c:v>
                  </c:pt>
                  <c:pt idx="45">
                    <c:v>2.8349668493714823E-4</c:v>
                  </c:pt>
                  <c:pt idx="46">
                    <c:v>2.268953095184432E-4</c:v>
                  </c:pt>
                  <c:pt idx="47">
                    <c:v>2.5018511664882633E-4</c:v>
                  </c:pt>
                  <c:pt idx="48">
                    <c:v>6.9388866648863453E-5</c:v>
                  </c:pt>
                  <c:pt idx="49">
                    <c:v>1.3471506281089783E-4</c:v>
                  </c:pt>
                  <c:pt idx="50">
                    <c:v>1.710533813148773E-4</c:v>
                  </c:pt>
                  <c:pt idx="51">
                    <c:v>3.4047896546767105E-4</c:v>
                  </c:pt>
                  <c:pt idx="52">
                    <c:v>2.6943012562182086E-4</c:v>
                  </c:pt>
                  <c:pt idx="53">
                    <c:v>3.9767844818161644E-4</c:v>
                  </c:pt>
                  <c:pt idx="54">
                    <c:v>1.9245008972987009E-4</c:v>
                  </c:pt>
                  <c:pt idx="55">
                    <c:v>2.5018511664884232E-4</c:v>
                  </c:pt>
                  <c:pt idx="56">
                    <c:v>5.6992527125476376E-4</c:v>
                  </c:pt>
                  <c:pt idx="57">
                    <c:v>5.699252712547502E-4</c:v>
                  </c:pt>
                  <c:pt idx="58">
                    <c:v>5.8720934496549161E-4</c:v>
                  </c:pt>
                  <c:pt idx="59">
                    <c:v>5.4806055356170413E-4</c:v>
                  </c:pt>
                  <c:pt idx="60">
                    <c:v>2.6943012562179565E-4</c:v>
                  </c:pt>
                  <c:pt idx="61">
                    <c:v>3.2375116187406515E-4</c:v>
                  </c:pt>
                  <c:pt idx="62">
                    <c:v>2.6943012562182086E-4</c:v>
                  </c:pt>
                  <c:pt idx="63">
                    <c:v>3.1681283176409188E-4</c:v>
                  </c:pt>
                  <c:pt idx="64">
                    <c:v>4.167777629669211E-4</c:v>
                  </c:pt>
                  <c:pt idx="65">
                    <c:v>7.726817178094937E-4</c:v>
                  </c:pt>
                  <c:pt idx="66">
                    <c:v>4.9140765305543343E-4</c:v>
                  </c:pt>
                  <c:pt idx="67">
                    <c:v>4.7648403649756186E-4</c:v>
                  </c:pt>
                  <c:pt idx="68">
                    <c:v>4.6706332348850365E-4</c:v>
                  </c:pt>
                  <c:pt idx="69">
                    <c:v>4.6825127790454095E-4</c:v>
                  </c:pt>
                  <c:pt idx="70">
                    <c:v>3.5642255405211366E-4</c:v>
                  </c:pt>
                  <c:pt idx="71">
                    <c:v>5.2739752383581682E-4</c:v>
                  </c:pt>
                  <c:pt idx="72">
                    <c:v>6.6777685339183606E-4</c:v>
                  </c:pt>
                  <c:pt idx="73">
                    <c:v>4.6825127790456995E-4</c:v>
                  </c:pt>
                  <c:pt idx="74">
                    <c:v>5.2739752383581682E-4</c:v>
                  </c:pt>
                  <c:pt idx="75">
                    <c:v>4.7297325897318042E-4</c:v>
                  </c:pt>
                  <c:pt idx="76">
                    <c:v>4.8572206654210636E-4</c:v>
                  </c:pt>
                  <c:pt idx="77">
                    <c:v>4.476274906329849E-4</c:v>
                  </c:pt>
                  <c:pt idx="78">
                    <c:v>6.1854069598740215E-4</c:v>
                  </c:pt>
                </c:numCache>
              </c:numRef>
            </c:plus>
            <c:minus>
              <c:numRef>
                <c:f>Int__Scan!$L$6:$L$84</c:f>
                <c:numCache>
                  <c:formatCode>General</c:formatCode>
                  <c:ptCount val="79"/>
                  <c:pt idx="0">
                    <c:v>1.9245008972985406E-5</c:v>
                  </c:pt>
                  <c:pt idx="1">
                    <c:v>5.091750772172595E-5</c:v>
                  </c:pt>
                  <c:pt idx="2">
                    <c:v>5.091750772172595E-5</c:v>
                  </c:pt>
                  <c:pt idx="3">
                    <c:v>1.9245008972985406E-5</c:v>
                  </c:pt>
                  <c:pt idx="4">
                    <c:v>1.9245008972985406E-5</c:v>
                  </c:pt>
                  <c:pt idx="5">
                    <c:v>5.0917507721732001E-5</c:v>
                  </c:pt>
                  <c:pt idx="6">
                    <c:v>6.9388866648863453E-5</c:v>
                  </c:pt>
                  <c:pt idx="7">
                    <c:v>6.9388866648863453E-5</c:v>
                  </c:pt>
                  <c:pt idx="8">
                    <c:v>5.0917507721732001E-5</c:v>
                  </c:pt>
                  <c:pt idx="9">
                    <c:v>7.6980035891957644E-5</c:v>
                  </c:pt>
                  <c:pt idx="10">
                    <c:v>5.0917507721732001E-5</c:v>
                  </c:pt>
                  <c:pt idx="11">
                    <c:v>1.0183501544344584E-4</c:v>
                  </c:pt>
                  <c:pt idx="12">
                    <c:v>5.0917507721732001E-5</c:v>
                  </c:pt>
                  <c:pt idx="13">
                    <c:v>1.2619796323999218E-4</c:v>
                  </c:pt>
                  <c:pt idx="14">
                    <c:v>6.9388866648863453E-5</c:v>
                  </c:pt>
                  <c:pt idx="15">
                    <c:v>1.1706281947612865E-4</c:v>
                  </c:pt>
                  <c:pt idx="16">
                    <c:v>6.9388866648863453E-5</c:v>
                  </c:pt>
                  <c:pt idx="17">
                    <c:v>6.9388866648863453E-5</c:v>
                  </c:pt>
                  <c:pt idx="18">
                    <c:v>5.091750772172595E-5</c:v>
                  </c:pt>
                  <c:pt idx="19">
                    <c:v>1.9245008972985406E-5</c:v>
                  </c:pt>
                  <c:pt idx="20">
                    <c:v>1.2619796323999218E-4</c:v>
                  </c:pt>
                  <c:pt idx="21">
                    <c:v>1.1706281947612865E-4</c:v>
                  </c:pt>
                  <c:pt idx="22">
                    <c:v>6.9388866648863453E-5</c:v>
                  </c:pt>
                  <c:pt idx="23">
                    <c:v>6.9388866648863453E-5</c:v>
                  </c:pt>
                  <c:pt idx="24">
                    <c:v>6.9388866648863453E-5</c:v>
                  </c:pt>
                  <c:pt idx="25">
                    <c:v>1.1706281947612865E-4</c:v>
                  </c:pt>
                  <c:pt idx="26">
                    <c:v>1.018350154434519E-4</c:v>
                  </c:pt>
                  <c:pt idx="27">
                    <c:v>1.0715167512213214E-4</c:v>
                  </c:pt>
                  <c:pt idx="28">
                    <c:v>5.091750772172595E-5</c:v>
                  </c:pt>
                  <c:pt idx="29">
                    <c:v>1.018350154434519E-4</c:v>
                  </c:pt>
                  <c:pt idx="30">
                    <c:v>7.6980035891925606E-5</c:v>
                  </c:pt>
                  <c:pt idx="31">
                    <c:v>6.9388866648872343E-5</c:v>
                  </c:pt>
                  <c:pt idx="32">
                    <c:v>1.7105338131487009E-4</c:v>
                  </c:pt>
                  <c:pt idx="33">
                    <c:v>6.9388866648832336E-5</c:v>
                  </c:pt>
                  <c:pt idx="34">
                    <c:v>1.1706281947612865E-4</c:v>
                  </c:pt>
                  <c:pt idx="35">
                    <c:v>8.3887049280773193E-5</c:v>
                  </c:pt>
                  <c:pt idx="36">
                    <c:v>1.5752718754172648E-4</c:v>
                  </c:pt>
                  <c:pt idx="37">
                    <c:v>6.9388866648863439E-5</c:v>
                  </c:pt>
                  <c:pt idx="38">
                    <c:v>2.1688023662159352E-4</c:v>
                  </c:pt>
                  <c:pt idx="39">
                    <c:v>1.17062819476155E-4</c:v>
                  </c:pt>
                  <c:pt idx="40">
                    <c:v>1.7105338131488451E-4</c:v>
                  </c:pt>
                  <c:pt idx="41">
                    <c:v>1.6777409856158317E-4</c:v>
                  </c:pt>
                  <c:pt idx="42">
                    <c:v>2.1430335024428445E-4</c:v>
                  </c:pt>
                  <c:pt idx="43">
                    <c:v>1.1706281947612865E-4</c:v>
                  </c:pt>
                  <c:pt idx="44">
                    <c:v>1.7105338131488451E-4</c:v>
                  </c:pt>
                  <c:pt idx="45">
                    <c:v>2.8349668493714823E-4</c:v>
                  </c:pt>
                  <c:pt idx="46">
                    <c:v>2.268953095184432E-4</c:v>
                  </c:pt>
                  <c:pt idx="47">
                    <c:v>2.5018511664882633E-4</c:v>
                  </c:pt>
                  <c:pt idx="48">
                    <c:v>6.9388866648863453E-5</c:v>
                  </c:pt>
                  <c:pt idx="49">
                    <c:v>1.3471506281089783E-4</c:v>
                  </c:pt>
                  <c:pt idx="50">
                    <c:v>1.710533813148773E-4</c:v>
                  </c:pt>
                  <c:pt idx="51">
                    <c:v>3.4047896546767105E-4</c:v>
                  </c:pt>
                  <c:pt idx="52">
                    <c:v>2.6943012562182086E-4</c:v>
                  </c:pt>
                  <c:pt idx="53">
                    <c:v>3.9767844818161644E-4</c:v>
                  </c:pt>
                  <c:pt idx="54">
                    <c:v>1.9245008972987009E-4</c:v>
                  </c:pt>
                  <c:pt idx="55">
                    <c:v>2.5018511664884232E-4</c:v>
                  </c:pt>
                  <c:pt idx="56">
                    <c:v>5.6992527125476376E-4</c:v>
                  </c:pt>
                  <c:pt idx="57">
                    <c:v>5.699252712547502E-4</c:v>
                  </c:pt>
                  <c:pt idx="58">
                    <c:v>5.8720934496549161E-4</c:v>
                  </c:pt>
                  <c:pt idx="59">
                    <c:v>5.4806055356170413E-4</c:v>
                  </c:pt>
                  <c:pt idx="60">
                    <c:v>2.6943012562179565E-4</c:v>
                  </c:pt>
                  <c:pt idx="61">
                    <c:v>3.2375116187406515E-4</c:v>
                  </c:pt>
                  <c:pt idx="62">
                    <c:v>2.6943012562182086E-4</c:v>
                  </c:pt>
                  <c:pt idx="63">
                    <c:v>3.1681283176409188E-4</c:v>
                  </c:pt>
                  <c:pt idx="64">
                    <c:v>4.167777629669211E-4</c:v>
                  </c:pt>
                  <c:pt idx="65">
                    <c:v>7.726817178094937E-4</c:v>
                  </c:pt>
                  <c:pt idx="66">
                    <c:v>4.9140765305543343E-4</c:v>
                  </c:pt>
                  <c:pt idx="67">
                    <c:v>4.7648403649756186E-4</c:v>
                  </c:pt>
                  <c:pt idx="68">
                    <c:v>4.6706332348850365E-4</c:v>
                  </c:pt>
                  <c:pt idx="69">
                    <c:v>4.6825127790454095E-4</c:v>
                  </c:pt>
                  <c:pt idx="70">
                    <c:v>3.5642255405211366E-4</c:v>
                  </c:pt>
                  <c:pt idx="71">
                    <c:v>5.2739752383581682E-4</c:v>
                  </c:pt>
                  <c:pt idx="72">
                    <c:v>6.6777685339183606E-4</c:v>
                  </c:pt>
                  <c:pt idx="73">
                    <c:v>4.6825127790456995E-4</c:v>
                  </c:pt>
                  <c:pt idx="74">
                    <c:v>5.2739752383581682E-4</c:v>
                  </c:pt>
                  <c:pt idx="75">
                    <c:v>4.7297325897318042E-4</c:v>
                  </c:pt>
                  <c:pt idx="76">
                    <c:v>4.8572206654210636E-4</c:v>
                  </c:pt>
                  <c:pt idx="77">
                    <c:v>4.476274906329849E-4</c:v>
                  </c:pt>
                  <c:pt idx="78">
                    <c:v>6.1854069598740215E-4</c:v>
                  </c:pt>
                </c:numCache>
              </c:numRef>
            </c:minus>
            <c:spPr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Int__Scan!$A$6:$A$84</c:f>
              <c:numCache>
                <c:formatCode>General</c:formatCode>
                <c:ptCount val="79"/>
                <c:pt idx="0">
                  <c:v>1.8867924528301886E-2</c:v>
                </c:pt>
                <c:pt idx="1">
                  <c:v>3.7735849056603772E-2</c:v>
                </c:pt>
                <c:pt idx="2">
                  <c:v>5.6603773584905662E-2</c:v>
                </c:pt>
                <c:pt idx="3">
                  <c:v>7.5471698113207544E-2</c:v>
                </c:pt>
                <c:pt idx="4">
                  <c:v>9.4339622641509427E-2</c:v>
                </c:pt>
                <c:pt idx="5">
                  <c:v>0.11320754716981131</c:v>
                </c:pt>
                <c:pt idx="6">
                  <c:v>0.13207547169811321</c:v>
                </c:pt>
                <c:pt idx="7">
                  <c:v>0.15094339622641509</c:v>
                </c:pt>
                <c:pt idx="8">
                  <c:v>0.16981132075471697</c:v>
                </c:pt>
                <c:pt idx="9">
                  <c:v>0.18867924528301885</c:v>
                </c:pt>
                <c:pt idx="10">
                  <c:v>0.20754716981132074</c:v>
                </c:pt>
                <c:pt idx="11">
                  <c:v>0.22641509433962262</c:v>
                </c:pt>
                <c:pt idx="12">
                  <c:v>0.2452830188679245</c:v>
                </c:pt>
                <c:pt idx="13">
                  <c:v>0.26415094339622641</c:v>
                </c:pt>
                <c:pt idx="14">
                  <c:v>0.28301886792452829</c:v>
                </c:pt>
                <c:pt idx="15">
                  <c:v>0.30188679245283018</c:v>
                </c:pt>
                <c:pt idx="16">
                  <c:v>0.32075471698113206</c:v>
                </c:pt>
                <c:pt idx="17">
                  <c:v>0.33962264150943394</c:v>
                </c:pt>
                <c:pt idx="18">
                  <c:v>0.35849056603773582</c:v>
                </c:pt>
                <c:pt idx="19">
                  <c:v>0.37735849056603771</c:v>
                </c:pt>
                <c:pt idx="20">
                  <c:v>0.39622641509433959</c:v>
                </c:pt>
                <c:pt idx="21">
                  <c:v>0.41509433962264147</c:v>
                </c:pt>
                <c:pt idx="22">
                  <c:v>0.43396226415094336</c:v>
                </c:pt>
                <c:pt idx="23">
                  <c:v>0.45283018867924524</c:v>
                </c:pt>
                <c:pt idx="24">
                  <c:v>0.47169811320754712</c:v>
                </c:pt>
                <c:pt idx="25">
                  <c:v>0.490566037735849</c:v>
                </c:pt>
                <c:pt idx="26">
                  <c:v>0.50943396226415094</c:v>
                </c:pt>
                <c:pt idx="27">
                  <c:v>0.52830188679245282</c:v>
                </c:pt>
                <c:pt idx="28">
                  <c:v>0.54716981132075471</c:v>
                </c:pt>
                <c:pt idx="29">
                  <c:v>0.56603773584905659</c:v>
                </c:pt>
                <c:pt idx="30">
                  <c:v>0.58490566037735847</c:v>
                </c:pt>
                <c:pt idx="31">
                  <c:v>0.60377358490566035</c:v>
                </c:pt>
                <c:pt idx="32">
                  <c:v>0.62264150943396224</c:v>
                </c:pt>
                <c:pt idx="33">
                  <c:v>0.64150943396226412</c:v>
                </c:pt>
                <c:pt idx="34">
                  <c:v>0.660377358490566</c:v>
                </c:pt>
                <c:pt idx="35">
                  <c:v>0.67924528301886788</c:v>
                </c:pt>
                <c:pt idx="36">
                  <c:v>0.69811320754716977</c:v>
                </c:pt>
                <c:pt idx="37">
                  <c:v>0.71698113207547165</c:v>
                </c:pt>
                <c:pt idx="38">
                  <c:v>0.73584905660377353</c:v>
                </c:pt>
                <c:pt idx="39">
                  <c:v>0.75471698113207542</c:v>
                </c:pt>
                <c:pt idx="40">
                  <c:v>0.7735849056603773</c:v>
                </c:pt>
                <c:pt idx="41">
                  <c:v>0.79245283018867918</c:v>
                </c:pt>
                <c:pt idx="42">
                  <c:v>0.81132075471698106</c:v>
                </c:pt>
                <c:pt idx="43">
                  <c:v>0.83018867924528295</c:v>
                </c:pt>
                <c:pt idx="44">
                  <c:v>0.84905660377358483</c:v>
                </c:pt>
                <c:pt idx="45">
                  <c:v>0.86792452830188671</c:v>
                </c:pt>
                <c:pt idx="46">
                  <c:v>0.88679245283018859</c:v>
                </c:pt>
                <c:pt idx="47">
                  <c:v>0.90566037735849048</c:v>
                </c:pt>
                <c:pt idx="48">
                  <c:v>0.92452830188679236</c:v>
                </c:pt>
                <c:pt idx="49">
                  <c:v>0.94339622641509424</c:v>
                </c:pt>
                <c:pt idx="50">
                  <c:v>0.96226415094339612</c:v>
                </c:pt>
                <c:pt idx="51">
                  <c:v>0.98113207547169801</c:v>
                </c:pt>
                <c:pt idx="52">
                  <c:v>0.99999999999999989</c:v>
                </c:pt>
                <c:pt idx="53">
                  <c:v>1.0188679245283019</c:v>
                </c:pt>
                <c:pt idx="54">
                  <c:v>1.0377358490566038</c:v>
                </c:pt>
                <c:pt idx="55">
                  <c:v>1.0566037735849056</c:v>
                </c:pt>
                <c:pt idx="56">
                  <c:v>1.0754716981132075</c:v>
                </c:pt>
                <c:pt idx="57">
                  <c:v>1.0943396226415094</c:v>
                </c:pt>
                <c:pt idx="58">
                  <c:v>1.1132075471698113</c:v>
                </c:pt>
                <c:pt idx="59">
                  <c:v>1.1320754716981132</c:v>
                </c:pt>
                <c:pt idx="60">
                  <c:v>1.1509433962264151</c:v>
                </c:pt>
                <c:pt idx="61">
                  <c:v>1.1698113207547169</c:v>
                </c:pt>
                <c:pt idx="62">
                  <c:v>1.1886792452830188</c:v>
                </c:pt>
                <c:pt idx="63">
                  <c:v>1.2075471698113207</c:v>
                </c:pt>
                <c:pt idx="64">
                  <c:v>1.2264150943396226</c:v>
                </c:pt>
                <c:pt idx="65">
                  <c:v>1.2452830188679245</c:v>
                </c:pt>
                <c:pt idx="66">
                  <c:v>1.2641509433962264</c:v>
                </c:pt>
                <c:pt idx="67">
                  <c:v>1.2830188679245282</c:v>
                </c:pt>
                <c:pt idx="68">
                  <c:v>1.3018867924528301</c:v>
                </c:pt>
                <c:pt idx="69">
                  <c:v>1.320754716981132</c:v>
                </c:pt>
                <c:pt idx="70">
                  <c:v>1.3396226415094339</c:v>
                </c:pt>
                <c:pt idx="71">
                  <c:v>1.3584905660377358</c:v>
                </c:pt>
                <c:pt idx="72">
                  <c:v>1.3773584905660377</c:v>
                </c:pt>
                <c:pt idx="73">
                  <c:v>1.3962264150943395</c:v>
                </c:pt>
                <c:pt idx="74">
                  <c:v>1.4150943396226414</c:v>
                </c:pt>
                <c:pt idx="75">
                  <c:v>1.4339622641509433</c:v>
                </c:pt>
                <c:pt idx="76">
                  <c:v>1.4528301886792452</c:v>
                </c:pt>
                <c:pt idx="77">
                  <c:v>1.4716981132075471</c:v>
                </c:pt>
                <c:pt idx="78">
                  <c:v>1.4905660377358489</c:v>
                </c:pt>
              </c:numCache>
            </c:numRef>
          </c:xVal>
          <c:yVal>
            <c:numRef>
              <c:f>Int__Scan!$J$6:$J$84</c:f>
              <c:numCache>
                <c:formatCode>General</c:formatCode>
                <c:ptCount val="79"/>
                <c:pt idx="0">
                  <c:v>4.4444444444439547E-5</c:v>
                </c:pt>
                <c:pt idx="1">
                  <c:v>-2.2222222222219774E-5</c:v>
                </c:pt>
                <c:pt idx="2">
                  <c:v>-2.2222222222219774E-5</c:v>
                </c:pt>
                <c:pt idx="3">
                  <c:v>-5.5555555555549439E-5</c:v>
                </c:pt>
                <c:pt idx="4">
                  <c:v>-5.5555555555549439E-5</c:v>
                </c:pt>
                <c:pt idx="5">
                  <c:v>-1.2222222222222726E-4</c:v>
                </c:pt>
                <c:pt idx="6">
                  <c:v>-8.8888888888879095E-5</c:v>
                </c:pt>
                <c:pt idx="7">
                  <c:v>-8.8888888888879095E-5</c:v>
                </c:pt>
                <c:pt idx="8">
                  <c:v>-1.2222222222222726E-4</c:v>
                </c:pt>
                <c:pt idx="9">
                  <c:v>-1.2222222222222726E-4</c:v>
                </c:pt>
                <c:pt idx="10">
                  <c:v>-1.2222222222222726E-4</c:v>
                </c:pt>
                <c:pt idx="11">
                  <c:v>-1.5555555555555692E-4</c:v>
                </c:pt>
                <c:pt idx="12">
                  <c:v>-1.2222222222222726E-4</c:v>
                </c:pt>
                <c:pt idx="13">
                  <c:v>-1.2222222222220877E-4</c:v>
                </c:pt>
                <c:pt idx="14">
                  <c:v>-8.8888888888879095E-5</c:v>
                </c:pt>
                <c:pt idx="15">
                  <c:v>-5.5555555555549439E-5</c:v>
                </c:pt>
                <c:pt idx="16">
                  <c:v>-8.8888888888879095E-5</c:v>
                </c:pt>
                <c:pt idx="17">
                  <c:v>-8.8888888888879095E-5</c:v>
                </c:pt>
                <c:pt idx="18">
                  <c:v>-2.2222222222219774E-5</c:v>
                </c:pt>
                <c:pt idx="19">
                  <c:v>-5.5555555555549439E-5</c:v>
                </c:pt>
                <c:pt idx="20">
                  <c:v>-2.2222222222219774E-5</c:v>
                </c:pt>
                <c:pt idx="21">
                  <c:v>4.4444444444439547E-5</c:v>
                </c:pt>
                <c:pt idx="22">
                  <c:v>1.1111111111109887E-5</c:v>
                </c:pt>
                <c:pt idx="23">
                  <c:v>1.1111111111109887E-5</c:v>
                </c:pt>
                <c:pt idx="24">
                  <c:v>1.1111111111109888E-4</c:v>
                </c:pt>
                <c:pt idx="25">
                  <c:v>1.4444444444442853E-4</c:v>
                </c:pt>
                <c:pt idx="26">
                  <c:v>4.4444444444439547E-5</c:v>
                </c:pt>
                <c:pt idx="27">
                  <c:v>1.1111111111109888E-4</c:v>
                </c:pt>
                <c:pt idx="28">
                  <c:v>7.7777777777769216E-5</c:v>
                </c:pt>
                <c:pt idx="29">
                  <c:v>1.4444444444442853E-4</c:v>
                </c:pt>
                <c:pt idx="30">
                  <c:v>1.777777777777767E-4</c:v>
                </c:pt>
                <c:pt idx="31">
                  <c:v>2.1111111111110636E-4</c:v>
                </c:pt>
                <c:pt idx="32">
                  <c:v>1.777777777777767E-4</c:v>
                </c:pt>
                <c:pt idx="33">
                  <c:v>3.1111111111109535E-4</c:v>
                </c:pt>
                <c:pt idx="34">
                  <c:v>1.4444444444442853E-4</c:v>
                </c:pt>
                <c:pt idx="35">
                  <c:v>2.4444444444443603E-4</c:v>
                </c:pt>
                <c:pt idx="36">
                  <c:v>3.1111111111111384E-4</c:v>
                </c:pt>
                <c:pt idx="37">
                  <c:v>4.1111111111112136E-4</c:v>
                </c:pt>
                <c:pt idx="38">
                  <c:v>3.444444444444435E-4</c:v>
                </c:pt>
                <c:pt idx="39">
                  <c:v>4.4444444444443249E-4</c:v>
                </c:pt>
                <c:pt idx="40">
                  <c:v>3.7777777777777316E-4</c:v>
                </c:pt>
                <c:pt idx="41">
                  <c:v>3.1111111111111384E-4</c:v>
                </c:pt>
                <c:pt idx="42">
                  <c:v>2.7777777777776569E-4</c:v>
                </c:pt>
                <c:pt idx="43">
                  <c:v>4.4444444444445103E-4</c:v>
                </c:pt>
                <c:pt idx="44">
                  <c:v>3.7777777777777316E-4</c:v>
                </c:pt>
                <c:pt idx="45">
                  <c:v>5.4444444444443996E-4</c:v>
                </c:pt>
                <c:pt idx="46">
                  <c:v>6.1111111111109928E-4</c:v>
                </c:pt>
                <c:pt idx="47">
                  <c:v>4.7777777777776215E-4</c:v>
                </c:pt>
                <c:pt idx="48">
                  <c:v>5.111111111111103E-4</c:v>
                </c:pt>
                <c:pt idx="49">
                  <c:v>5.111111111111103E-4</c:v>
                </c:pt>
                <c:pt idx="50">
                  <c:v>4.7777777777778069E-4</c:v>
                </c:pt>
                <c:pt idx="51">
                  <c:v>5.7777777777776962E-4</c:v>
                </c:pt>
                <c:pt idx="52">
                  <c:v>7.7777777777778467E-4</c:v>
                </c:pt>
                <c:pt idx="53">
                  <c:v>8.1111111111109579E-4</c:v>
                </c:pt>
                <c:pt idx="54">
                  <c:v>7.4444444444445501E-4</c:v>
                </c:pt>
                <c:pt idx="55">
                  <c:v>6.7777777777777715E-4</c:v>
                </c:pt>
                <c:pt idx="56">
                  <c:v>9.1111111111110332E-4</c:v>
                </c:pt>
                <c:pt idx="57">
                  <c:v>9.1111111111112175E-4</c:v>
                </c:pt>
                <c:pt idx="58">
                  <c:v>1.0111111111111108E-3</c:v>
                </c:pt>
                <c:pt idx="59">
                  <c:v>1.0444444444444405E-3</c:v>
                </c:pt>
                <c:pt idx="60">
                  <c:v>1.0777777777777702E-3</c:v>
                </c:pt>
                <c:pt idx="61">
                  <c:v>1.0111111111110922E-3</c:v>
                </c:pt>
                <c:pt idx="62">
                  <c:v>1.177777777777796E-3</c:v>
                </c:pt>
                <c:pt idx="63">
                  <c:v>1.1444444444444479E-3</c:v>
                </c:pt>
                <c:pt idx="64">
                  <c:v>1.2444444444444369E-3</c:v>
                </c:pt>
                <c:pt idx="65">
                  <c:v>1.3444444444444443E-3</c:v>
                </c:pt>
                <c:pt idx="66">
                  <c:v>1.3111111111111147E-3</c:v>
                </c:pt>
                <c:pt idx="67">
                  <c:v>1.3444444444444443E-3</c:v>
                </c:pt>
                <c:pt idx="68">
                  <c:v>1.4111111111111037E-3</c:v>
                </c:pt>
                <c:pt idx="69">
                  <c:v>1.377777777777774E-3</c:v>
                </c:pt>
                <c:pt idx="70">
                  <c:v>1.3444444444444443E-3</c:v>
                </c:pt>
                <c:pt idx="71">
                  <c:v>1.5111111111111297E-3</c:v>
                </c:pt>
                <c:pt idx="72">
                  <c:v>1.5777777777777706E-3</c:v>
                </c:pt>
                <c:pt idx="73">
                  <c:v>1.5777777777777706E-3</c:v>
                </c:pt>
                <c:pt idx="74">
                  <c:v>1.6111111111111187E-3</c:v>
                </c:pt>
                <c:pt idx="75">
                  <c:v>1.7444444444444374E-3</c:v>
                </c:pt>
                <c:pt idx="76">
                  <c:v>1.577777777777789E-3</c:v>
                </c:pt>
                <c:pt idx="77">
                  <c:v>1.6444444444444484E-3</c:v>
                </c:pt>
                <c:pt idx="78">
                  <c:v>1.577777777777789E-3</c:v>
                </c:pt>
              </c:numCache>
            </c:numRef>
          </c:yVal>
          <c:smooth val="0"/>
        </c:ser>
        <c:ser>
          <c:idx val="2"/>
          <c:order val="1"/>
          <c:tx>
            <c:v>Witness</c:v>
          </c:tx>
          <c:spPr>
            <a:ln w="19050">
              <a:noFill/>
            </a:ln>
          </c:spPr>
          <c:marker>
            <c:symbol val="triangle"/>
            <c:size val="7"/>
            <c:spPr>
              <a:solidFill>
                <a:srgbClr val="00B050"/>
              </a:solidFill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New_Wit!$D$3:$D$82</c:f>
                <c:numCache>
                  <c:formatCode>General</c:formatCode>
                  <c:ptCount val="80"/>
                  <c:pt idx="0">
                    <c:v>2.3094010767608128E-5</c:v>
                  </c:pt>
                  <c:pt idx="1">
                    <c:v>1.3856406460552057E-4</c:v>
                  </c:pt>
                  <c:pt idx="2">
                    <c:v>2.3094010767608128E-5</c:v>
                  </c:pt>
                  <c:pt idx="3">
                    <c:v>2.3094010767608128E-5</c:v>
                  </c:pt>
                  <c:pt idx="4">
                    <c:v>2.3094010767608128E-5</c:v>
                  </c:pt>
                  <c:pt idx="5">
                    <c:v>7.2111025509290319E-5</c:v>
                  </c:pt>
                  <c:pt idx="6">
                    <c:v>2.3094010767608128E-5</c:v>
                  </c:pt>
                  <c:pt idx="7">
                    <c:v>7.2111025509290319E-5</c:v>
                  </c:pt>
                  <c:pt idx="8">
                    <c:v>7.2111025509290319E-5</c:v>
                  </c:pt>
                  <c:pt idx="9">
                    <c:v>7.2111025509290319E-5</c:v>
                  </c:pt>
                  <c:pt idx="10">
                    <c:v>7.2111025509290319E-5</c:v>
                  </c:pt>
                  <c:pt idx="11">
                    <c:v>7.2111025509290319E-5</c:v>
                  </c:pt>
                  <c:pt idx="12">
                    <c:v>5.0332229568466855E-5</c:v>
                  </c:pt>
                  <c:pt idx="13">
                    <c:v>7.2111025509290319E-5</c:v>
                  </c:pt>
                  <c:pt idx="14">
                    <c:v>8.082903768656434E-5</c:v>
                  </c:pt>
                  <c:pt idx="15">
                    <c:v>2.3094010767576077E-5</c:v>
                  </c:pt>
                  <c:pt idx="16">
                    <c:v>8.082903768656434E-5</c:v>
                  </c:pt>
                  <c:pt idx="17">
                    <c:v>8.082903768656434E-5</c:v>
                  </c:pt>
                  <c:pt idx="18">
                    <c:v>2.3094010767576077E-5</c:v>
                  </c:pt>
                  <c:pt idx="19">
                    <c:v>2.3094010767576077E-5</c:v>
                  </c:pt>
                  <c:pt idx="20">
                    <c:v>8.082903768656434E-5</c:v>
                  </c:pt>
                  <c:pt idx="21">
                    <c:v>2.3094010767576077E-5</c:v>
                  </c:pt>
                  <c:pt idx="22">
                    <c:v>2.3094010767576077E-5</c:v>
                  </c:pt>
                  <c:pt idx="23">
                    <c:v>2.3094010767576077E-5</c:v>
                  </c:pt>
                  <c:pt idx="24">
                    <c:v>3.4641016151380142E-5</c:v>
                  </c:pt>
                  <c:pt idx="25">
                    <c:v>2.3094010767608128E-5</c:v>
                  </c:pt>
                  <c:pt idx="26">
                    <c:v>2.3094010767608128E-5</c:v>
                  </c:pt>
                  <c:pt idx="27">
                    <c:v>2.3094010767576077E-5</c:v>
                  </c:pt>
                  <c:pt idx="28">
                    <c:v>2.3094010767608128E-5</c:v>
                  </c:pt>
                  <c:pt idx="29">
                    <c:v>2.3094010767608128E-5</c:v>
                  </c:pt>
                  <c:pt idx="30">
                    <c:v>8.0829037686564354E-5</c:v>
                  </c:pt>
                  <c:pt idx="31">
                    <c:v>8.0829037686564354E-5</c:v>
                  </c:pt>
                  <c:pt idx="32">
                    <c:v>2.3094010767608128E-5</c:v>
                  </c:pt>
                  <c:pt idx="33">
                    <c:v>3.4641016151348091E-5</c:v>
                  </c:pt>
                  <c:pt idx="34">
                    <c:v>2.3094010767608128E-5</c:v>
                  </c:pt>
                  <c:pt idx="35">
                    <c:v>5.0332229568492592E-5</c:v>
                  </c:pt>
                  <c:pt idx="36">
                    <c:v>7.2111025509298017E-5</c:v>
                  </c:pt>
                  <c:pt idx="37">
                    <c:v>5.0332229568492592E-5</c:v>
                  </c:pt>
                  <c:pt idx="38">
                    <c:v>7.2111025509298017E-5</c:v>
                  </c:pt>
                  <c:pt idx="39">
                    <c:v>5.0332229568492592E-5</c:v>
                  </c:pt>
                  <c:pt idx="40">
                    <c:v>3.4641016151380142E-5</c:v>
                  </c:pt>
                  <c:pt idx="41">
                    <c:v>7.2111025509298017E-5</c:v>
                  </c:pt>
                  <c:pt idx="42">
                    <c:v>2.3094010767608128E-5</c:v>
                  </c:pt>
                  <c:pt idx="43">
                    <c:v>8.0829037686564354E-5</c:v>
                  </c:pt>
                  <c:pt idx="44">
                    <c:v>8.0829037686564354E-5</c:v>
                  </c:pt>
                  <c:pt idx="45">
                    <c:v>2.3094010767608128E-5</c:v>
                  </c:pt>
                  <c:pt idx="46">
                    <c:v>2.3094010767608128E-5</c:v>
                  </c:pt>
                  <c:pt idx="47">
                    <c:v>2.3094010767608128E-5</c:v>
                  </c:pt>
                  <c:pt idx="48">
                    <c:v>2.3094010767608128E-5</c:v>
                  </c:pt>
                  <c:pt idx="49">
                    <c:v>2.3094010767608128E-5</c:v>
                  </c:pt>
                  <c:pt idx="50">
                    <c:v>2.3094010767608128E-5</c:v>
                  </c:pt>
                  <c:pt idx="51">
                    <c:v>2.3094010767608128E-5</c:v>
                  </c:pt>
                  <c:pt idx="52">
                    <c:v>2.3094010767608128E-5</c:v>
                  </c:pt>
                  <c:pt idx="53">
                    <c:v>2.3094010767608128E-5</c:v>
                  </c:pt>
                  <c:pt idx="54">
                    <c:v>2.3094010767608128E-5</c:v>
                  </c:pt>
                  <c:pt idx="55">
                    <c:v>2.3094010767608128E-5</c:v>
                  </c:pt>
                  <c:pt idx="56">
                    <c:v>2.3094010767608128E-5</c:v>
                  </c:pt>
                  <c:pt idx="57">
                    <c:v>8.0829037686564354E-5</c:v>
                  </c:pt>
                  <c:pt idx="58">
                    <c:v>2.3094010767608128E-5</c:v>
                  </c:pt>
                  <c:pt idx="59">
                    <c:v>2.3094010767608128E-5</c:v>
                  </c:pt>
                  <c:pt idx="60">
                    <c:v>2.3094010767608128E-5</c:v>
                  </c:pt>
                  <c:pt idx="61">
                    <c:v>2.3094010767608128E-5</c:v>
                  </c:pt>
                  <c:pt idx="62">
                    <c:v>2.3094010767608128E-5</c:v>
                  </c:pt>
                  <c:pt idx="63">
                    <c:v>2.3094010767608128E-5</c:v>
                  </c:pt>
                  <c:pt idx="64">
                    <c:v>2.3094010767608128E-5</c:v>
                  </c:pt>
                  <c:pt idx="65">
                    <c:v>2.3094010767608128E-5</c:v>
                  </c:pt>
                  <c:pt idx="66">
                    <c:v>3.4641016151348091E-5</c:v>
                  </c:pt>
                  <c:pt idx="67">
                    <c:v>2.3094010767608128E-5</c:v>
                  </c:pt>
                  <c:pt idx="68">
                    <c:v>3.4641016151348091E-5</c:v>
                  </c:pt>
                  <c:pt idx="69">
                    <c:v>2.3094010767608128E-5</c:v>
                  </c:pt>
                  <c:pt idx="70">
                    <c:v>2.3094010767608128E-5</c:v>
                  </c:pt>
                  <c:pt idx="71">
                    <c:v>2.3094010767608128E-5</c:v>
                  </c:pt>
                  <c:pt idx="72">
                    <c:v>3.4641016151348091E-5</c:v>
                  </c:pt>
                  <c:pt idx="73">
                    <c:v>3.4641016151348091E-5</c:v>
                  </c:pt>
                  <c:pt idx="74">
                    <c:v>7.2111025509290319E-5</c:v>
                  </c:pt>
                  <c:pt idx="75">
                    <c:v>3.4641016151348091E-5</c:v>
                  </c:pt>
                  <c:pt idx="76">
                    <c:v>2.3094010767608128E-5</c:v>
                  </c:pt>
                  <c:pt idx="77">
                    <c:v>2.3094010767608128E-5</c:v>
                  </c:pt>
                  <c:pt idx="78">
                    <c:v>2.3094010767608128E-5</c:v>
                  </c:pt>
                  <c:pt idx="79">
                    <c:v>3.4641016151348091E-5</c:v>
                  </c:pt>
                </c:numCache>
              </c:numRef>
            </c:plus>
            <c:minus>
              <c:numRef>
                <c:f>New_Wit!$D$3:$D$82</c:f>
                <c:numCache>
                  <c:formatCode>General</c:formatCode>
                  <c:ptCount val="80"/>
                  <c:pt idx="0">
                    <c:v>2.3094010767608128E-5</c:v>
                  </c:pt>
                  <c:pt idx="1">
                    <c:v>1.3856406460552057E-4</c:v>
                  </c:pt>
                  <c:pt idx="2">
                    <c:v>2.3094010767608128E-5</c:v>
                  </c:pt>
                  <c:pt idx="3">
                    <c:v>2.3094010767608128E-5</c:v>
                  </c:pt>
                  <c:pt idx="4">
                    <c:v>2.3094010767608128E-5</c:v>
                  </c:pt>
                  <c:pt idx="5">
                    <c:v>7.2111025509290319E-5</c:v>
                  </c:pt>
                  <c:pt idx="6">
                    <c:v>2.3094010767608128E-5</c:v>
                  </c:pt>
                  <c:pt idx="7">
                    <c:v>7.2111025509290319E-5</c:v>
                  </c:pt>
                  <c:pt idx="8">
                    <c:v>7.2111025509290319E-5</c:v>
                  </c:pt>
                  <c:pt idx="9">
                    <c:v>7.2111025509290319E-5</c:v>
                  </c:pt>
                  <c:pt idx="10">
                    <c:v>7.2111025509290319E-5</c:v>
                  </c:pt>
                  <c:pt idx="11">
                    <c:v>7.2111025509290319E-5</c:v>
                  </c:pt>
                  <c:pt idx="12">
                    <c:v>5.0332229568466855E-5</c:v>
                  </c:pt>
                  <c:pt idx="13">
                    <c:v>7.2111025509290319E-5</c:v>
                  </c:pt>
                  <c:pt idx="14">
                    <c:v>8.082903768656434E-5</c:v>
                  </c:pt>
                  <c:pt idx="15">
                    <c:v>2.3094010767576077E-5</c:v>
                  </c:pt>
                  <c:pt idx="16">
                    <c:v>8.082903768656434E-5</c:v>
                  </c:pt>
                  <c:pt idx="17">
                    <c:v>8.082903768656434E-5</c:v>
                  </c:pt>
                  <c:pt idx="18">
                    <c:v>2.3094010767576077E-5</c:v>
                  </c:pt>
                  <c:pt idx="19">
                    <c:v>2.3094010767576077E-5</c:v>
                  </c:pt>
                  <c:pt idx="20">
                    <c:v>8.082903768656434E-5</c:v>
                  </c:pt>
                  <c:pt idx="21">
                    <c:v>2.3094010767576077E-5</c:v>
                  </c:pt>
                  <c:pt idx="22">
                    <c:v>2.3094010767576077E-5</c:v>
                  </c:pt>
                  <c:pt idx="23">
                    <c:v>2.3094010767576077E-5</c:v>
                  </c:pt>
                  <c:pt idx="24">
                    <c:v>3.4641016151380142E-5</c:v>
                  </c:pt>
                  <c:pt idx="25">
                    <c:v>2.3094010767608128E-5</c:v>
                  </c:pt>
                  <c:pt idx="26">
                    <c:v>2.3094010767608128E-5</c:v>
                  </c:pt>
                  <c:pt idx="27">
                    <c:v>2.3094010767576077E-5</c:v>
                  </c:pt>
                  <c:pt idx="28">
                    <c:v>2.3094010767608128E-5</c:v>
                  </c:pt>
                  <c:pt idx="29">
                    <c:v>2.3094010767608128E-5</c:v>
                  </c:pt>
                  <c:pt idx="30">
                    <c:v>8.0829037686564354E-5</c:v>
                  </c:pt>
                  <c:pt idx="31">
                    <c:v>8.0829037686564354E-5</c:v>
                  </c:pt>
                  <c:pt idx="32">
                    <c:v>2.3094010767608128E-5</c:v>
                  </c:pt>
                  <c:pt idx="33">
                    <c:v>3.4641016151348091E-5</c:v>
                  </c:pt>
                  <c:pt idx="34">
                    <c:v>2.3094010767608128E-5</c:v>
                  </c:pt>
                  <c:pt idx="35">
                    <c:v>5.0332229568492592E-5</c:v>
                  </c:pt>
                  <c:pt idx="36">
                    <c:v>7.2111025509298017E-5</c:v>
                  </c:pt>
                  <c:pt idx="37">
                    <c:v>5.0332229568492592E-5</c:v>
                  </c:pt>
                  <c:pt idx="38">
                    <c:v>7.2111025509298017E-5</c:v>
                  </c:pt>
                  <c:pt idx="39">
                    <c:v>5.0332229568492592E-5</c:v>
                  </c:pt>
                  <c:pt idx="40">
                    <c:v>3.4641016151380142E-5</c:v>
                  </c:pt>
                  <c:pt idx="41">
                    <c:v>7.2111025509298017E-5</c:v>
                  </c:pt>
                  <c:pt idx="42">
                    <c:v>2.3094010767608128E-5</c:v>
                  </c:pt>
                  <c:pt idx="43">
                    <c:v>8.0829037686564354E-5</c:v>
                  </c:pt>
                  <c:pt idx="44">
                    <c:v>8.0829037686564354E-5</c:v>
                  </c:pt>
                  <c:pt idx="45">
                    <c:v>2.3094010767608128E-5</c:v>
                  </c:pt>
                  <c:pt idx="46">
                    <c:v>2.3094010767608128E-5</c:v>
                  </c:pt>
                  <c:pt idx="47">
                    <c:v>2.3094010767608128E-5</c:v>
                  </c:pt>
                  <c:pt idx="48">
                    <c:v>2.3094010767608128E-5</c:v>
                  </c:pt>
                  <c:pt idx="49">
                    <c:v>2.3094010767608128E-5</c:v>
                  </c:pt>
                  <c:pt idx="50">
                    <c:v>2.3094010767608128E-5</c:v>
                  </c:pt>
                  <c:pt idx="51">
                    <c:v>2.3094010767608128E-5</c:v>
                  </c:pt>
                  <c:pt idx="52">
                    <c:v>2.3094010767608128E-5</c:v>
                  </c:pt>
                  <c:pt idx="53">
                    <c:v>2.3094010767608128E-5</c:v>
                  </c:pt>
                  <c:pt idx="54">
                    <c:v>2.3094010767608128E-5</c:v>
                  </c:pt>
                  <c:pt idx="55">
                    <c:v>2.3094010767608128E-5</c:v>
                  </c:pt>
                  <c:pt idx="56">
                    <c:v>2.3094010767608128E-5</c:v>
                  </c:pt>
                  <c:pt idx="57">
                    <c:v>8.0829037686564354E-5</c:v>
                  </c:pt>
                  <c:pt idx="58">
                    <c:v>2.3094010767608128E-5</c:v>
                  </c:pt>
                  <c:pt idx="59">
                    <c:v>2.3094010767608128E-5</c:v>
                  </c:pt>
                  <c:pt idx="60">
                    <c:v>2.3094010767608128E-5</c:v>
                  </c:pt>
                  <c:pt idx="61">
                    <c:v>2.3094010767608128E-5</c:v>
                  </c:pt>
                  <c:pt idx="62">
                    <c:v>2.3094010767608128E-5</c:v>
                  </c:pt>
                  <c:pt idx="63">
                    <c:v>2.3094010767608128E-5</c:v>
                  </c:pt>
                  <c:pt idx="64">
                    <c:v>2.3094010767608128E-5</c:v>
                  </c:pt>
                  <c:pt idx="65">
                    <c:v>2.3094010767608128E-5</c:v>
                  </c:pt>
                  <c:pt idx="66">
                    <c:v>3.4641016151348091E-5</c:v>
                  </c:pt>
                  <c:pt idx="67">
                    <c:v>2.3094010767608128E-5</c:v>
                  </c:pt>
                  <c:pt idx="68">
                    <c:v>3.4641016151348091E-5</c:v>
                  </c:pt>
                  <c:pt idx="69">
                    <c:v>2.3094010767608128E-5</c:v>
                  </c:pt>
                  <c:pt idx="70">
                    <c:v>2.3094010767608128E-5</c:v>
                  </c:pt>
                  <c:pt idx="71">
                    <c:v>2.3094010767608128E-5</c:v>
                  </c:pt>
                  <c:pt idx="72">
                    <c:v>3.4641016151348091E-5</c:v>
                  </c:pt>
                  <c:pt idx="73">
                    <c:v>3.4641016151348091E-5</c:v>
                  </c:pt>
                  <c:pt idx="74">
                    <c:v>7.2111025509290319E-5</c:v>
                  </c:pt>
                  <c:pt idx="75">
                    <c:v>3.4641016151348091E-5</c:v>
                  </c:pt>
                  <c:pt idx="76">
                    <c:v>2.3094010767608128E-5</c:v>
                  </c:pt>
                  <c:pt idx="77">
                    <c:v>2.3094010767608128E-5</c:v>
                  </c:pt>
                  <c:pt idx="78">
                    <c:v>2.3094010767608128E-5</c:v>
                  </c:pt>
                  <c:pt idx="79">
                    <c:v>3.4641016151348091E-5</c:v>
                  </c:pt>
                </c:numCache>
              </c:numRef>
            </c:minus>
            <c:spPr>
              <a:ln w="12700"/>
            </c:spPr>
          </c:errBars>
          <c:xVal>
            <c:numRef>
              <c:f>New_Wit!$A$3:$A$82</c:f>
              <c:numCache>
                <c:formatCode>General</c:formatCode>
                <c:ptCount val="80"/>
                <c:pt idx="0">
                  <c:v>1.6037735849056605</c:v>
                </c:pt>
                <c:pt idx="1">
                  <c:v>1.6226415094339623</c:v>
                </c:pt>
                <c:pt idx="2">
                  <c:v>1.6415094339622642</c:v>
                </c:pt>
                <c:pt idx="3">
                  <c:v>1.6603773584905661</c:v>
                </c:pt>
                <c:pt idx="4">
                  <c:v>1.679245283018868</c:v>
                </c:pt>
                <c:pt idx="5">
                  <c:v>1.6981132075471699</c:v>
                </c:pt>
                <c:pt idx="6">
                  <c:v>1.7169811320754718</c:v>
                </c:pt>
                <c:pt idx="7">
                  <c:v>1.7358490566037736</c:v>
                </c:pt>
                <c:pt idx="8">
                  <c:v>1.7547169811320755</c:v>
                </c:pt>
                <c:pt idx="9">
                  <c:v>1.7735849056603774</c:v>
                </c:pt>
                <c:pt idx="10">
                  <c:v>1.7924528301886793</c:v>
                </c:pt>
                <c:pt idx="11">
                  <c:v>1.8113207547169812</c:v>
                </c:pt>
                <c:pt idx="12">
                  <c:v>1.8301886792452831</c:v>
                </c:pt>
                <c:pt idx="13">
                  <c:v>1.8490566037735849</c:v>
                </c:pt>
                <c:pt idx="14">
                  <c:v>1.8679245283018868</c:v>
                </c:pt>
                <c:pt idx="15">
                  <c:v>1.8867924528301887</c:v>
                </c:pt>
                <c:pt idx="16">
                  <c:v>1.9056603773584906</c:v>
                </c:pt>
                <c:pt idx="17">
                  <c:v>1.9245283018867925</c:v>
                </c:pt>
                <c:pt idx="18">
                  <c:v>1.9433962264150944</c:v>
                </c:pt>
                <c:pt idx="19">
                  <c:v>1.9622641509433962</c:v>
                </c:pt>
                <c:pt idx="20">
                  <c:v>1.9811320754716981</c:v>
                </c:pt>
                <c:pt idx="21">
                  <c:v>2</c:v>
                </c:pt>
                <c:pt idx="22">
                  <c:v>2.0188679245283021</c:v>
                </c:pt>
                <c:pt idx="23">
                  <c:v>2.0377358490566038</c:v>
                </c:pt>
                <c:pt idx="24">
                  <c:v>2.0566037735849059</c:v>
                </c:pt>
                <c:pt idx="25">
                  <c:v>2.0754716981132075</c:v>
                </c:pt>
                <c:pt idx="26">
                  <c:v>2.0943396226415096</c:v>
                </c:pt>
                <c:pt idx="27">
                  <c:v>2.1132075471698113</c:v>
                </c:pt>
                <c:pt idx="28">
                  <c:v>2.1320754716981134</c:v>
                </c:pt>
                <c:pt idx="29">
                  <c:v>2.1509433962264151</c:v>
                </c:pt>
                <c:pt idx="30">
                  <c:v>2.1698113207547172</c:v>
                </c:pt>
                <c:pt idx="31">
                  <c:v>2.1886792452830188</c:v>
                </c:pt>
                <c:pt idx="32">
                  <c:v>2.2075471698113209</c:v>
                </c:pt>
                <c:pt idx="33">
                  <c:v>2.2264150943396226</c:v>
                </c:pt>
                <c:pt idx="34">
                  <c:v>2.2452830188679247</c:v>
                </c:pt>
                <c:pt idx="35">
                  <c:v>2.2641509433962264</c:v>
                </c:pt>
                <c:pt idx="36">
                  <c:v>2.2830188679245285</c:v>
                </c:pt>
                <c:pt idx="37">
                  <c:v>2.3018867924528301</c:v>
                </c:pt>
                <c:pt idx="38">
                  <c:v>2.3207547169811322</c:v>
                </c:pt>
                <c:pt idx="39">
                  <c:v>2.3396226415094339</c:v>
                </c:pt>
                <c:pt idx="40">
                  <c:v>2.358490566037736</c:v>
                </c:pt>
                <c:pt idx="41">
                  <c:v>2.3773584905660377</c:v>
                </c:pt>
                <c:pt idx="42">
                  <c:v>2.3962264150943398</c:v>
                </c:pt>
                <c:pt idx="43">
                  <c:v>2.4150943396226414</c:v>
                </c:pt>
                <c:pt idx="44">
                  <c:v>2.4339622641509435</c:v>
                </c:pt>
                <c:pt idx="45">
                  <c:v>2.4528301886792452</c:v>
                </c:pt>
                <c:pt idx="46">
                  <c:v>2.4716981132075473</c:v>
                </c:pt>
                <c:pt idx="47">
                  <c:v>2.4905660377358489</c:v>
                </c:pt>
                <c:pt idx="48">
                  <c:v>2.5094339622641511</c:v>
                </c:pt>
                <c:pt idx="49">
                  <c:v>2.5283018867924527</c:v>
                </c:pt>
                <c:pt idx="50">
                  <c:v>2.5471698113207548</c:v>
                </c:pt>
                <c:pt idx="51">
                  <c:v>2.5660377358490565</c:v>
                </c:pt>
                <c:pt idx="52">
                  <c:v>2.5849056603773586</c:v>
                </c:pt>
                <c:pt idx="53">
                  <c:v>2.6037735849056602</c:v>
                </c:pt>
                <c:pt idx="54">
                  <c:v>2.6226415094339623</c:v>
                </c:pt>
                <c:pt idx="55">
                  <c:v>2.641509433962264</c:v>
                </c:pt>
                <c:pt idx="56">
                  <c:v>2.6603773584905661</c:v>
                </c:pt>
                <c:pt idx="57">
                  <c:v>2.6792452830188678</c:v>
                </c:pt>
                <c:pt idx="58">
                  <c:v>2.6981132075471699</c:v>
                </c:pt>
                <c:pt idx="59">
                  <c:v>2.7169811320754715</c:v>
                </c:pt>
                <c:pt idx="60">
                  <c:v>2.7358490566037736</c:v>
                </c:pt>
                <c:pt idx="61">
                  <c:v>2.7547169811320753</c:v>
                </c:pt>
                <c:pt idx="62">
                  <c:v>2.7735849056603774</c:v>
                </c:pt>
                <c:pt idx="63">
                  <c:v>2.7924528301886791</c:v>
                </c:pt>
                <c:pt idx="64">
                  <c:v>2.8113207547169812</c:v>
                </c:pt>
                <c:pt idx="65">
                  <c:v>2.8301886792452828</c:v>
                </c:pt>
                <c:pt idx="66">
                  <c:v>2.8490566037735849</c:v>
                </c:pt>
                <c:pt idx="67">
                  <c:v>2.8679245283018866</c:v>
                </c:pt>
                <c:pt idx="68">
                  <c:v>2.8867924528301887</c:v>
                </c:pt>
                <c:pt idx="69">
                  <c:v>2.9056603773584904</c:v>
                </c:pt>
                <c:pt idx="70">
                  <c:v>2.9245283018867925</c:v>
                </c:pt>
                <c:pt idx="71">
                  <c:v>2.9433962264150941</c:v>
                </c:pt>
                <c:pt idx="72">
                  <c:v>2.9622641509433962</c:v>
                </c:pt>
                <c:pt idx="73">
                  <c:v>2.9811320754716979</c:v>
                </c:pt>
                <c:pt idx="74">
                  <c:v>3</c:v>
                </c:pt>
                <c:pt idx="75">
                  <c:v>3.0188679245283021</c:v>
                </c:pt>
                <c:pt idx="76">
                  <c:v>3.0377358490566038</c:v>
                </c:pt>
                <c:pt idx="77">
                  <c:v>3.0566037735849059</c:v>
                </c:pt>
                <c:pt idx="78">
                  <c:v>3.0754716981132075</c:v>
                </c:pt>
                <c:pt idx="79">
                  <c:v>3.0943396226415096</c:v>
                </c:pt>
              </c:numCache>
            </c:numRef>
          </c:xVal>
          <c:yVal>
            <c:numRef>
              <c:f>New_Wit!$C$3:$C$82</c:f>
              <c:numCache>
                <c:formatCode>General</c:formatCode>
                <c:ptCount val="80"/>
                <c:pt idx="0">
                  <c:v>4.1333333333335814E-4</c:v>
                </c:pt>
                <c:pt idx="1">
                  <c:v>2.8000000000003949E-4</c:v>
                </c:pt>
                <c:pt idx="2">
                  <c:v>2.1333333333338014E-4</c:v>
                </c:pt>
                <c:pt idx="3">
                  <c:v>2.1333333333338014E-4</c:v>
                </c:pt>
                <c:pt idx="4">
                  <c:v>2.1333333333338014E-4</c:v>
                </c:pt>
                <c:pt idx="5">
                  <c:v>1.8000000000005048E-4</c:v>
                </c:pt>
                <c:pt idx="6">
                  <c:v>2.1333333333338014E-4</c:v>
                </c:pt>
                <c:pt idx="7">
                  <c:v>1.8000000000005048E-4</c:v>
                </c:pt>
                <c:pt idx="8">
                  <c:v>1.8000000000005048E-4</c:v>
                </c:pt>
                <c:pt idx="9">
                  <c:v>1.8000000000005048E-4</c:v>
                </c:pt>
                <c:pt idx="10">
                  <c:v>1.8000000000005048E-4</c:v>
                </c:pt>
                <c:pt idx="11">
                  <c:v>1.8000000000005048E-4</c:v>
                </c:pt>
                <c:pt idx="12">
                  <c:v>1.4666666666670233E-4</c:v>
                </c:pt>
                <c:pt idx="13">
                  <c:v>1.8000000000005048E-4</c:v>
                </c:pt>
                <c:pt idx="14">
                  <c:v>1.4666666666672082E-4</c:v>
                </c:pt>
                <c:pt idx="15">
                  <c:v>1.1333333333337266E-4</c:v>
                </c:pt>
                <c:pt idx="16">
                  <c:v>1.4666666666672082E-4</c:v>
                </c:pt>
                <c:pt idx="17">
                  <c:v>1.4666666666672082E-4</c:v>
                </c:pt>
                <c:pt idx="18">
                  <c:v>1.1333333333337266E-4</c:v>
                </c:pt>
                <c:pt idx="19">
                  <c:v>1.1333333333337266E-4</c:v>
                </c:pt>
                <c:pt idx="20">
                  <c:v>1.4666666666672082E-4</c:v>
                </c:pt>
                <c:pt idx="21">
                  <c:v>1.1333333333337266E-4</c:v>
                </c:pt>
                <c:pt idx="22">
                  <c:v>1.1333333333337266E-4</c:v>
                </c:pt>
                <c:pt idx="23">
                  <c:v>1.1333333333337266E-4</c:v>
                </c:pt>
                <c:pt idx="24">
                  <c:v>1.80000000000032E-4</c:v>
                </c:pt>
                <c:pt idx="25">
                  <c:v>2.1333333333338014E-4</c:v>
                </c:pt>
                <c:pt idx="26">
                  <c:v>2.1333333333338014E-4</c:v>
                </c:pt>
                <c:pt idx="27">
                  <c:v>1.1333333333337266E-4</c:v>
                </c:pt>
                <c:pt idx="28">
                  <c:v>1.3333333333346667E-5</c:v>
                </c:pt>
                <c:pt idx="29">
                  <c:v>1.3333333333346667E-5</c:v>
                </c:pt>
                <c:pt idx="30">
                  <c:v>-5.3333333333312659E-5</c:v>
                </c:pt>
                <c:pt idx="31">
                  <c:v>-5.3333333333312659E-5</c:v>
                </c:pt>
                <c:pt idx="32">
                  <c:v>-8.6666666666642314E-5</c:v>
                </c:pt>
                <c:pt idx="33">
                  <c:v>-1.9999999999982993E-5</c:v>
                </c:pt>
                <c:pt idx="34">
                  <c:v>1.3333333333346667E-5</c:v>
                </c:pt>
                <c:pt idx="35">
                  <c:v>4.6666666666694834E-5</c:v>
                </c:pt>
                <c:pt idx="36">
                  <c:v>8.0000000000024496E-5</c:v>
                </c:pt>
                <c:pt idx="37">
                  <c:v>4.6666666666694834E-5</c:v>
                </c:pt>
                <c:pt idx="38">
                  <c:v>8.0000000000024496E-5</c:v>
                </c:pt>
                <c:pt idx="39">
                  <c:v>4.6666666666694834E-5</c:v>
                </c:pt>
                <c:pt idx="40">
                  <c:v>8.0000000000042995E-5</c:v>
                </c:pt>
                <c:pt idx="41">
                  <c:v>8.0000000000024496E-5</c:v>
                </c:pt>
                <c:pt idx="42">
                  <c:v>1.3333333333346667E-5</c:v>
                </c:pt>
                <c:pt idx="43">
                  <c:v>4.6666666666676328E-5</c:v>
                </c:pt>
                <c:pt idx="44">
                  <c:v>4.6666666666676328E-5</c:v>
                </c:pt>
                <c:pt idx="45">
                  <c:v>1.3333333333346667E-5</c:v>
                </c:pt>
                <c:pt idx="46">
                  <c:v>1.3333333333346667E-5</c:v>
                </c:pt>
                <c:pt idx="47">
                  <c:v>1.3333333333346667E-5</c:v>
                </c:pt>
                <c:pt idx="48">
                  <c:v>1.3333333333346667E-5</c:v>
                </c:pt>
                <c:pt idx="49">
                  <c:v>1.3333333333346667E-5</c:v>
                </c:pt>
                <c:pt idx="50">
                  <c:v>1.3333333333346667E-5</c:v>
                </c:pt>
                <c:pt idx="51">
                  <c:v>1.3333333333346667E-5</c:v>
                </c:pt>
                <c:pt idx="52">
                  <c:v>1.3333333333346667E-5</c:v>
                </c:pt>
                <c:pt idx="53">
                  <c:v>1.3333333333346667E-5</c:v>
                </c:pt>
                <c:pt idx="54">
                  <c:v>1.3333333333346667E-5</c:v>
                </c:pt>
                <c:pt idx="55">
                  <c:v>1.3333333333346667E-5</c:v>
                </c:pt>
                <c:pt idx="56">
                  <c:v>1.3333333333346667E-5</c:v>
                </c:pt>
                <c:pt idx="57">
                  <c:v>4.6666666666676328E-5</c:v>
                </c:pt>
                <c:pt idx="58">
                  <c:v>1.3333333333346667E-5</c:v>
                </c:pt>
                <c:pt idx="59">
                  <c:v>1.3333333333346667E-5</c:v>
                </c:pt>
                <c:pt idx="60">
                  <c:v>1.3333333333346667E-5</c:v>
                </c:pt>
                <c:pt idx="61">
                  <c:v>1.3333333333346667E-5</c:v>
                </c:pt>
                <c:pt idx="62">
                  <c:v>1.3333333333346667E-5</c:v>
                </c:pt>
                <c:pt idx="63">
                  <c:v>1.3333333333346667E-5</c:v>
                </c:pt>
                <c:pt idx="64">
                  <c:v>1.3333333333346667E-5</c:v>
                </c:pt>
                <c:pt idx="65">
                  <c:v>1.3333333333346667E-5</c:v>
                </c:pt>
                <c:pt idx="66">
                  <c:v>-1.9999999999982993E-5</c:v>
                </c:pt>
                <c:pt idx="67">
                  <c:v>1.3333333333346667E-5</c:v>
                </c:pt>
                <c:pt idx="68">
                  <c:v>-1.9999999999982993E-5</c:v>
                </c:pt>
                <c:pt idx="69">
                  <c:v>1.3333333333346667E-5</c:v>
                </c:pt>
                <c:pt idx="70">
                  <c:v>1.3333333333346667E-5</c:v>
                </c:pt>
                <c:pt idx="71">
                  <c:v>1.3333333333346667E-5</c:v>
                </c:pt>
                <c:pt idx="72">
                  <c:v>-1.9999999999982993E-5</c:v>
                </c:pt>
                <c:pt idx="73">
                  <c:v>-1.9999999999982993E-5</c:v>
                </c:pt>
                <c:pt idx="74">
                  <c:v>-1.9999999999982993E-5</c:v>
                </c:pt>
                <c:pt idx="75">
                  <c:v>-1.9999999999982993E-5</c:v>
                </c:pt>
                <c:pt idx="76">
                  <c:v>1.3333333333346667E-5</c:v>
                </c:pt>
                <c:pt idx="77">
                  <c:v>1.3333333333346667E-5</c:v>
                </c:pt>
                <c:pt idx="78">
                  <c:v>1.3333333333346667E-5</c:v>
                </c:pt>
                <c:pt idx="79">
                  <c:v>-1.9999999999982993E-5</c:v>
                </c:pt>
              </c:numCache>
            </c:numRef>
          </c:yVal>
          <c:smooth val="0"/>
        </c:ser>
        <c:ser>
          <c:idx val="3"/>
          <c:order val="2"/>
          <c:tx>
            <c:v>PEI</c:v>
          </c:tx>
          <c:spPr>
            <a:ln w="25400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New_Wit!$K$3:$K$94</c:f>
              <c:numCache>
                <c:formatCode>General</c:formatCode>
                <c:ptCount val="92"/>
                <c:pt idx="0">
                  <c:v>0</c:v>
                </c:pt>
                <c:pt idx="1">
                  <c:v>1.8867924528301886E-2</c:v>
                </c:pt>
                <c:pt idx="2">
                  <c:v>3.7735849056603772E-2</c:v>
                </c:pt>
                <c:pt idx="3">
                  <c:v>5.6603773584905662E-2</c:v>
                </c:pt>
                <c:pt idx="4">
                  <c:v>7.5471698113207544E-2</c:v>
                </c:pt>
                <c:pt idx="5">
                  <c:v>9.4339622641509441E-2</c:v>
                </c:pt>
                <c:pt idx="6">
                  <c:v>0.11320754716981132</c:v>
                </c:pt>
                <c:pt idx="7">
                  <c:v>0.13207547169811321</c:v>
                </c:pt>
                <c:pt idx="8">
                  <c:v>0.15094339622641509</c:v>
                </c:pt>
                <c:pt idx="9">
                  <c:v>0.16981132075471697</c:v>
                </c:pt>
                <c:pt idx="10">
                  <c:v>0.18867924528301888</c:v>
                </c:pt>
                <c:pt idx="11">
                  <c:v>0.20754716981132076</c:v>
                </c:pt>
                <c:pt idx="12">
                  <c:v>0.22641509433962265</c:v>
                </c:pt>
                <c:pt idx="13">
                  <c:v>0.24528301886792453</c:v>
                </c:pt>
                <c:pt idx="14">
                  <c:v>0.26415094339622641</c:v>
                </c:pt>
                <c:pt idx="15">
                  <c:v>0.28301886792452829</c:v>
                </c:pt>
                <c:pt idx="16">
                  <c:v>0.30188679245283018</c:v>
                </c:pt>
                <c:pt idx="17">
                  <c:v>0.32075471698113206</c:v>
                </c:pt>
                <c:pt idx="18">
                  <c:v>0.33962264150943394</c:v>
                </c:pt>
                <c:pt idx="19">
                  <c:v>0.35849056603773582</c:v>
                </c:pt>
                <c:pt idx="20">
                  <c:v>0.37735849056603776</c:v>
                </c:pt>
                <c:pt idx="21">
                  <c:v>0.39622641509433965</c:v>
                </c:pt>
                <c:pt idx="22">
                  <c:v>0.41509433962264153</c:v>
                </c:pt>
                <c:pt idx="23">
                  <c:v>0.43396226415094341</c:v>
                </c:pt>
                <c:pt idx="24">
                  <c:v>0.45283018867924529</c:v>
                </c:pt>
                <c:pt idx="25">
                  <c:v>0.47169811320754718</c:v>
                </c:pt>
                <c:pt idx="26">
                  <c:v>0.49056603773584906</c:v>
                </c:pt>
                <c:pt idx="27">
                  <c:v>0.50943396226415094</c:v>
                </c:pt>
                <c:pt idx="28">
                  <c:v>0.52830188679245282</c:v>
                </c:pt>
                <c:pt idx="29">
                  <c:v>0.54716981132075471</c:v>
                </c:pt>
                <c:pt idx="30">
                  <c:v>0.56603773584905659</c:v>
                </c:pt>
                <c:pt idx="31">
                  <c:v>0.58490566037735847</c:v>
                </c:pt>
                <c:pt idx="32">
                  <c:v>0.60377358490566035</c:v>
                </c:pt>
                <c:pt idx="33">
                  <c:v>0.62264150943396224</c:v>
                </c:pt>
                <c:pt idx="34">
                  <c:v>0.64150943396226412</c:v>
                </c:pt>
                <c:pt idx="35">
                  <c:v>0.660377358490566</c:v>
                </c:pt>
                <c:pt idx="36">
                  <c:v>0.67924528301886788</c:v>
                </c:pt>
                <c:pt idx="37">
                  <c:v>0.69811320754716977</c:v>
                </c:pt>
                <c:pt idx="38">
                  <c:v>0.71698113207547165</c:v>
                </c:pt>
                <c:pt idx="39">
                  <c:v>0.73584905660377353</c:v>
                </c:pt>
                <c:pt idx="40">
                  <c:v>0.75471698113207553</c:v>
                </c:pt>
                <c:pt idx="41">
                  <c:v>0.77358490566037741</c:v>
                </c:pt>
                <c:pt idx="42">
                  <c:v>0.79245283018867929</c:v>
                </c:pt>
                <c:pt idx="43">
                  <c:v>0.81132075471698117</c:v>
                </c:pt>
                <c:pt idx="44">
                  <c:v>0.83018867924528306</c:v>
                </c:pt>
                <c:pt idx="45">
                  <c:v>0.84905660377358494</c:v>
                </c:pt>
                <c:pt idx="46">
                  <c:v>0.86792452830188682</c:v>
                </c:pt>
                <c:pt idx="47">
                  <c:v>0.8867924528301887</c:v>
                </c:pt>
                <c:pt idx="48">
                  <c:v>0.90566037735849059</c:v>
                </c:pt>
                <c:pt idx="49">
                  <c:v>0.92452830188679247</c:v>
                </c:pt>
                <c:pt idx="50">
                  <c:v>0.94339622641509435</c:v>
                </c:pt>
                <c:pt idx="51">
                  <c:v>0.96226415094339623</c:v>
                </c:pt>
                <c:pt idx="52">
                  <c:v>0.98113207547169812</c:v>
                </c:pt>
                <c:pt idx="53">
                  <c:v>1</c:v>
                </c:pt>
                <c:pt idx="54">
                  <c:v>1.0188679245283019</c:v>
                </c:pt>
                <c:pt idx="55">
                  <c:v>1.0377358490566038</c:v>
                </c:pt>
                <c:pt idx="56">
                  <c:v>1.0566037735849056</c:v>
                </c:pt>
                <c:pt idx="57">
                  <c:v>1.0754716981132075</c:v>
                </c:pt>
                <c:pt idx="58">
                  <c:v>1.0943396226415094</c:v>
                </c:pt>
                <c:pt idx="59">
                  <c:v>1.1132075471698113</c:v>
                </c:pt>
                <c:pt idx="60">
                  <c:v>1.1320754716981132</c:v>
                </c:pt>
                <c:pt idx="61">
                  <c:v>1.1509433962264151</c:v>
                </c:pt>
                <c:pt idx="62">
                  <c:v>1.1698113207547169</c:v>
                </c:pt>
                <c:pt idx="63">
                  <c:v>1.1886792452830188</c:v>
                </c:pt>
                <c:pt idx="64">
                  <c:v>1.2075471698113207</c:v>
                </c:pt>
                <c:pt idx="65">
                  <c:v>1.2264150943396226</c:v>
                </c:pt>
                <c:pt idx="66">
                  <c:v>1.2452830188679245</c:v>
                </c:pt>
                <c:pt idx="67">
                  <c:v>1.2641509433962264</c:v>
                </c:pt>
                <c:pt idx="68">
                  <c:v>1.2830188679245282</c:v>
                </c:pt>
                <c:pt idx="69">
                  <c:v>1.3018867924528301</c:v>
                </c:pt>
                <c:pt idx="70">
                  <c:v>1.320754716981132</c:v>
                </c:pt>
                <c:pt idx="71">
                  <c:v>1.3396226415094339</c:v>
                </c:pt>
                <c:pt idx="72">
                  <c:v>1.3584905660377358</c:v>
                </c:pt>
                <c:pt idx="73">
                  <c:v>1.3773584905660377</c:v>
                </c:pt>
                <c:pt idx="74">
                  <c:v>1.3962264150943395</c:v>
                </c:pt>
                <c:pt idx="75">
                  <c:v>1.4150943396226414</c:v>
                </c:pt>
                <c:pt idx="76">
                  <c:v>1.4339622641509433</c:v>
                </c:pt>
                <c:pt idx="77">
                  <c:v>1.4528301886792452</c:v>
                </c:pt>
                <c:pt idx="78">
                  <c:v>1.4716981132075471</c:v>
                </c:pt>
                <c:pt idx="79">
                  <c:v>1.4905660377358489</c:v>
                </c:pt>
                <c:pt idx="80">
                  <c:v>1.5094339622641511</c:v>
                </c:pt>
                <c:pt idx="81">
                  <c:v>1.5283018867924529</c:v>
                </c:pt>
                <c:pt idx="82">
                  <c:v>1.5471698113207548</c:v>
                </c:pt>
                <c:pt idx="83">
                  <c:v>1.5660377358490567</c:v>
                </c:pt>
                <c:pt idx="84">
                  <c:v>1.5849056603773586</c:v>
                </c:pt>
                <c:pt idx="85">
                  <c:v>1.6037735849056605</c:v>
                </c:pt>
                <c:pt idx="86">
                  <c:v>1.6226415094339623</c:v>
                </c:pt>
                <c:pt idx="87">
                  <c:v>1.6415094339622642</c:v>
                </c:pt>
                <c:pt idx="88">
                  <c:v>1.6603773584905661</c:v>
                </c:pt>
                <c:pt idx="89">
                  <c:v>1.679245283018868</c:v>
                </c:pt>
                <c:pt idx="90">
                  <c:v>1.7735849056603774</c:v>
                </c:pt>
                <c:pt idx="91">
                  <c:v>1.8679245283018868</c:v>
                </c:pt>
              </c:numCache>
            </c:numRef>
          </c:xVal>
          <c:yVal>
            <c:numRef>
              <c:f>New_Wit!$O$3:$O$94</c:f>
              <c:numCache>
                <c:formatCode>0.00E+00</c:formatCode>
                <c:ptCount val="92"/>
                <c:pt idx="0">
                  <c:v>1.426751592356688E-5</c:v>
                </c:pt>
                <c:pt idx="1">
                  <c:v>1.2025477707006369E-5</c:v>
                </c:pt>
                <c:pt idx="2">
                  <c:v>1.0700636942675158E-5</c:v>
                </c:pt>
                <c:pt idx="3">
                  <c:v>1.2229299363057324E-5</c:v>
                </c:pt>
                <c:pt idx="4">
                  <c:v>1.2229299363057324E-5</c:v>
                </c:pt>
                <c:pt idx="5">
                  <c:v>1.3248407643312102E-5</c:v>
                </c:pt>
                <c:pt idx="6">
                  <c:v>1.426751592356688E-5</c:v>
                </c:pt>
                <c:pt idx="7">
                  <c:v>1.6305732484076436E-5</c:v>
                </c:pt>
                <c:pt idx="8">
                  <c:v>1.7324840764331208E-5</c:v>
                </c:pt>
                <c:pt idx="9">
                  <c:v>1.8853503184713376E-5</c:v>
                </c:pt>
                <c:pt idx="10">
                  <c:v>2.038216560509554E-5</c:v>
                </c:pt>
                <c:pt idx="11">
                  <c:v>2.2420382165605096E-5</c:v>
                </c:pt>
                <c:pt idx="12">
                  <c:v>2.4458598726114648E-5</c:v>
                </c:pt>
                <c:pt idx="13">
                  <c:v>2.5477707006369428E-5</c:v>
                </c:pt>
                <c:pt idx="14">
                  <c:v>2.6496815286624204E-5</c:v>
                </c:pt>
                <c:pt idx="15">
                  <c:v>2.853503184713376E-5</c:v>
                </c:pt>
                <c:pt idx="16">
                  <c:v>3.0573248407643312E-5</c:v>
                </c:pt>
                <c:pt idx="17">
                  <c:v>3.2611464968152871E-5</c:v>
                </c:pt>
                <c:pt idx="18">
                  <c:v>3.4649681528662417E-5</c:v>
                </c:pt>
                <c:pt idx="19">
                  <c:v>3.6687898089171969E-5</c:v>
                </c:pt>
                <c:pt idx="20">
                  <c:v>3.8726114649681528E-5</c:v>
                </c:pt>
                <c:pt idx="21">
                  <c:v>4.1579617834394901E-5</c:v>
                </c:pt>
                <c:pt idx="22">
                  <c:v>4.3617834394904454E-5</c:v>
                </c:pt>
                <c:pt idx="23">
                  <c:v>4.6878980891719744E-5</c:v>
                </c:pt>
                <c:pt idx="24">
                  <c:v>4.8917197452229296E-5</c:v>
                </c:pt>
                <c:pt idx="25">
                  <c:v>5.2993630573248408E-5</c:v>
                </c:pt>
                <c:pt idx="26">
                  <c:v>5.7070063694267519E-5</c:v>
                </c:pt>
                <c:pt idx="27">
                  <c:v>6.3184713375796176E-5</c:v>
                </c:pt>
                <c:pt idx="28">
                  <c:v>6.5222929936305742E-5</c:v>
                </c:pt>
                <c:pt idx="29">
                  <c:v>6.8280254777070064E-5</c:v>
                </c:pt>
                <c:pt idx="30">
                  <c:v>7.1337579617834399E-5</c:v>
                </c:pt>
                <c:pt idx="31">
                  <c:v>7.7452229299363056E-5</c:v>
                </c:pt>
                <c:pt idx="32">
                  <c:v>8.1528662420382161E-5</c:v>
                </c:pt>
                <c:pt idx="33">
                  <c:v>8.5605095541401265E-5</c:v>
                </c:pt>
                <c:pt idx="34">
                  <c:v>9.3757961783439488E-5</c:v>
                </c:pt>
                <c:pt idx="35">
                  <c:v>1.0191082802547771E-4</c:v>
                </c:pt>
                <c:pt idx="36">
                  <c:v>1.1006369426751592E-4</c:v>
                </c:pt>
                <c:pt idx="37">
                  <c:v>1.1617834394904458E-4</c:v>
                </c:pt>
                <c:pt idx="38">
                  <c:v>1.2229299363057325E-4</c:v>
                </c:pt>
                <c:pt idx="39">
                  <c:v>1.3248407643312102E-4</c:v>
                </c:pt>
                <c:pt idx="40">
                  <c:v>1.4063694267515923E-4</c:v>
                </c:pt>
                <c:pt idx="41">
                  <c:v>1.5082802547770701E-4</c:v>
                </c:pt>
                <c:pt idx="42">
                  <c:v>1.6305732484076432E-4</c:v>
                </c:pt>
                <c:pt idx="43">
                  <c:v>1.732484076433121E-4</c:v>
                </c:pt>
                <c:pt idx="44">
                  <c:v>1.8140127388535031E-4</c:v>
                </c:pt>
                <c:pt idx="45">
                  <c:v>1.9770700636942675E-4</c:v>
                </c:pt>
                <c:pt idx="46">
                  <c:v>2.0382165605095542E-4</c:v>
                </c:pt>
                <c:pt idx="47">
                  <c:v>2.2420382165605097E-4</c:v>
                </c:pt>
                <c:pt idx="48">
                  <c:v>2.3847133757961782E-4</c:v>
                </c:pt>
                <c:pt idx="49">
                  <c:v>2.527388535031847E-4</c:v>
                </c:pt>
                <c:pt idx="50">
                  <c:v>2.6496815286624205E-4</c:v>
                </c:pt>
                <c:pt idx="51">
                  <c:v>2.7312101910828026E-4</c:v>
                </c:pt>
                <c:pt idx="52">
                  <c:v>3.0573248407643309E-4</c:v>
                </c:pt>
                <c:pt idx="53">
                  <c:v>3.1184713375796176E-4</c:v>
                </c:pt>
                <c:pt idx="54">
                  <c:v>3.2611464968152864E-4</c:v>
                </c:pt>
                <c:pt idx="55">
                  <c:v>3.5668789808917194E-4</c:v>
                </c:pt>
                <c:pt idx="56">
                  <c:v>3.7707006369426755E-4</c:v>
                </c:pt>
                <c:pt idx="57">
                  <c:v>4.0764331210191084E-4</c:v>
                </c:pt>
                <c:pt idx="58">
                  <c:v>4.2802547770700634E-4</c:v>
                </c:pt>
                <c:pt idx="59">
                  <c:v>4.4840764331210194E-4</c:v>
                </c:pt>
                <c:pt idx="60">
                  <c:v>4.8917197452229299E-4</c:v>
                </c:pt>
                <c:pt idx="61">
                  <c:v>5.2993630573248409E-4</c:v>
                </c:pt>
                <c:pt idx="62">
                  <c:v>5.6050955414012728E-4</c:v>
                </c:pt>
                <c:pt idx="63">
                  <c:v>6.1146496815286618E-4</c:v>
                </c:pt>
                <c:pt idx="64">
                  <c:v>6.5222929936305728E-4</c:v>
                </c:pt>
                <c:pt idx="65">
                  <c:v>7.0318471337579619E-4</c:v>
                </c:pt>
                <c:pt idx="66">
                  <c:v>7.5414012738853509E-4</c:v>
                </c:pt>
                <c:pt idx="67">
                  <c:v>7.7452229299363059E-4</c:v>
                </c:pt>
                <c:pt idx="68">
                  <c:v>8.1528662420382169E-4</c:v>
                </c:pt>
                <c:pt idx="69">
                  <c:v>8.7643312101910828E-4</c:v>
                </c:pt>
                <c:pt idx="70">
                  <c:v>9.1719745222929938E-4</c:v>
                </c:pt>
                <c:pt idx="71">
                  <c:v>9.5796178343949038E-4</c:v>
                </c:pt>
                <c:pt idx="72">
                  <c:v>1.0394904458598726E-3</c:v>
                </c:pt>
                <c:pt idx="73">
                  <c:v>1.1414012738853504E-3</c:v>
                </c:pt>
                <c:pt idx="74">
                  <c:v>1.2229299363057324E-3</c:v>
                </c:pt>
                <c:pt idx="75">
                  <c:v>1.3044585987261146E-3</c:v>
                </c:pt>
                <c:pt idx="76">
                  <c:v>1.3859872611464968E-3</c:v>
                </c:pt>
                <c:pt idx="77">
                  <c:v>1.4471337579617834E-3</c:v>
                </c:pt>
                <c:pt idx="78">
                  <c:v>1.5184713375796177E-3</c:v>
                </c:pt>
                <c:pt idx="79">
                  <c:v>1.5694267515923566E-3</c:v>
                </c:pt>
                <c:pt idx="80">
                  <c:v>1.5286624203821656E-3</c:v>
                </c:pt>
                <c:pt idx="81">
                  <c:v>1.1414012738853504E-3</c:v>
                </c:pt>
                <c:pt idx="82">
                  <c:v>8.7643312101910828E-4</c:v>
                </c:pt>
                <c:pt idx="83">
                  <c:v>6.1146496815286618E-4</c:v>
                </c:pt>
                <c:pt idx="84">
                  <c:v>4.4840764331210194E-4</c:v>
                </c:pt>
                <c:pt idx="85">
                  <c:v>2.853503184713376E-4</c:v>
                </c:pt>
                <c:pt idx="86">
                  <c:v>2.0382165605095542E-4</c:v>
                </c:pt>
                <c:pt idx="87">
                  <c:v>1.5082802547770701E-4</c:v>
                </c:pt>
                <c:pt idx="88">
                  <c:v>1.3044585987261148E-4</c:v>
                </c:pt>
                <c:pt idx="89">
                  <c:v>9.9872611464968145E-5</c:v>
                </c:pt>
                <c:pt idx="90">
                  <c:v>3.8726114649681528E-5</c:v>
                </c:pt>
                <c:pt idx="91">
                  <c:v>2.2420382165605096E-5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4290688"/>
        <c:axId val="372043376"/>
      </c:scatterChart>
      <c:valAx>
        <c:axId val="372043376"/>
        <c:scaling>
          <c:orientation val="minMax"/>
          <c:max val="3.0000000000000009E-3"/>
          <c:min val="-1.0000000000000002E-3"/>
        </c:scaling>
        <c:delete val="0"/>
        <c:axPos val="l"/>
        <c:majorGridlines>
          <c:spPr>
            <a:ln w="6345" cap="flat">
              <a:solidFill>
                <a:srgbClr val="B3B3B3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24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r>
                  <a:rPr lang="en-US" sz="24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Horizontal tune shift</a:t>
                </a:r>
              </a:p>
            </c:rich>
          </c:tx>
          <c:layout/>
          <c:overlay val="0"/>
          <c:spPr>
            <a:noFill/>
            <a:ln>
              <a:noFill/>
            </a:ln>
          </c:spPr>
        </c:title>
        <c:numFmt formatCode="0.0E+00" sourceLinked="0"/>
        <c:majorTickMark val="in"/>
        <c:minorTickMark val="in"/>
        <c:tickLblPos val="nextTo"/>
        <c:spPr>
          <a:noFill/>
          <a:ln w="6345" cap="flat">
            <a:solidFill>
              <a:srgbClr val="B3B3B3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2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304290688"/>
        <c:crossesAt val="0"/>
        <c:crossBetween val="midCat"/>
        <c:majorUnit val="1.0000000000000002E-3"/>
      </c:valAx>
      <c:valAx>
        <c:axId val="304290688"/>
        <c:scaling>
          <c:orientation val="minMax"/>
          <c:max val="2"/>
        </c:scaling>
        <c:delete val="0"/>
        <c:axPos val="b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24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r>
                  <a:rPr lang="en-US" sz="24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Time (</a:t>
                </a:r>
                <a:r>
                  <a:rPr lang="el-GR" sz="24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 panose="020F0502020204030204" pitchFamily="34" charset="0"/>
                  </a:rPr>
                  <a:t>μ</a:t>
                </a:r>
                <a:r>
                  <a:rPr lang="en-US" sz="24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 panose="020F0502020204030204" pitchFamily="34" charset="0"/>
                  </a:rPr>
                  <a:t>s)</a:t>
                </a:r>
                <a:endParaRPr lang="en-US" sz="2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c:rich>
          </c:tx>
          <c:layout/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in"/>
        <c:tickLblPos val="nextTo"/>
        <c:spPr>
          <a:noFill/>
          <a:ln w="6345" cap="flat">
            <a:solidFill>
              <a:srgbClr val="B3B3B3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2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372043376"/>
        <c:crossesAt val="-5.000000000000001E-3"/>
        <c:crossBetween val="midCat"/>
        <c:majorUnit val="0.5"/>
      </c:valAx>
      <c:spPr>
        <a:noFill/>
        <a:ln w="9528"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0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03411040762892"/>
          <c:y val="0.18786018104116517"/>
          <c:w val="0.59824303444261162"/>
          <c:h val="0.5230724311352658"/>
        </c:manualLayout>
      </c:layout>
      <c:scatterChart>
        <c:scatterStyle val="smoothMarker"/>
        <c:varyColors val="0"/>
        <c:ser>
          <c:idx val="0"/>
          <c:order val="0"/>
          <c:tx>
            <c:v>phase delay</c:v>
          </c:tx>
          <c:spPr>
            <a:ln w="22225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6.3</c:v>
                </c:pt>
                <c:pt idx="1">
                  <c:v>17</c:v>
                </c:pt>
                <c:pt idx="2">
                  <c:v>41.2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0.20000000000001705</c:v>
                </c:pt>
                <c:pt idx="2">
                  <c:v>0.30000000000001137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3706872"/>
        <c:axId val="304171064"/>
      </c:scatterChart>
      <c:scatterChart>
        <c:scatterStyle val="smoothMarker"/>
        <c:varyColors val="0"/>
        <c:ser>
          <c:idx val="1"/>
          <c:order val="1"/>
          <c:tx>
            <c:v>Electron cloud</c:v>
          </c:tx>
          <c:spPr>
            <a:ln w="22225" cap="rnd">
              <a:noFill/>
              <a:round/>
            </a:ln>
            <a:effectLst/>
          </c:spPr>
          <c:marker>
            <c:symbol val="x"/>
            <c:size val="9"/>
            <c:spPr>
              <a:noFill/>
              <a:ln w="1587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6.3</c:v>
                </c:pt>
                <c:pt idx="1">
                  <c:v>17</c:v>
                </c:pt>
                <c:pt idx="2">
                  <c:v>41.2</c:v>
                </c:pt>
              </c:numCache>
            </c:numRef>
          </c:xVal>
          <c:yVal>
            <c:numRef>
              <c:f>Sheet1!$D$2:$D$4</c:f>
              <c:numCache>
                <c:formatCode>General</c:formatCode>
                <c:ptCount val="3"/>
                <c:pt idx="0">
                  <c:v>0</c:v>
                </c:pt>
                <c:pt idx="1">
                  <c:v>7.2</c:v>
                </c:pt>
                <c:pt idx="2">
                  <c:v>10.9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4171848"/>
        <c:axId val="304171456"/>
      </c:scatterChart>
      <c:valAx>
        <c:axId val="303706872"/>
        <c:scaling>
          <c:orientation val="minMax"/>
          <c:max val="5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Beam Intensity (E12)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71064"/>
        <c:crosses val="autoZero"/>
        <c:crossBetween val="midCat"/>
        <c:majorUnit val="10"/>
      </c:valAx>
      <c:valAx>
        <c:axId val="3041710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Phase </a:t>
                </a:r>
                <a:r>
                  <a:rPr lang="en-US" sz="2000" dirty="0" smtClean="0"/>
                  <a:t>delay (</a:t>
                </a:r>
                <a:r>
                  <a:rPr lang="en-US" sz="2000" dirty="0" err="1" smtClean="0"/>
                  <a:t>deg</a:t>
                </a:r>
                <a:r>
                  <a:rPr lang="en-US" sz="2000" dirty="0" smtClean="0"/>
                  <a:t>)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1.0286823443960366E-3"/>
              <c:y val="0.156024379209643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706872"/>
        <c:crosses val="autoZero"/>
        <c:crossBetween val="midCat"/>
        <c:majorUnit val="0.1"/>
      </c:valAx>
      <c:valAx>
        <c:axId val="304171456"/>
        <c:scaling>
          <c:orientation val="minMax"/>
          <c:max val="11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EC density </a:t>
                </a:r>
                <a:r>
                  <a:rPr lang="en-US" sz="2000" dirty="0" smtClean="0"/>
                  <a:t>(x10</a:t>
                </a:r>
                <a:r>
                  <a:rPr lang="en-US" sz="2000" baseline="30000" dirty="0" smtClean="0"/>
                  <a:t>11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m</a:t>
                </a:r>
                <a:r>
                  <a:rPr lang="en-US" sz="2000" baseline="30000" dirty="0"/>
                  <a:t>-3</a:t>
                </a:r>
                <a:r>
                  <a:rPr lang="en-US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92719291144750271"/>
              <c:y val="0.110374830805856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71848"/>
        <c:crosses val="max"/>
        <c:crossBetween val="midCat"/>
        <c:majorUnit val="5"/>
      </c:valAx>
      <c:valAx>
        <c:axId val="304171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41714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156349099974831"/>
          <c:y val="3.4143546274021774E-2"/>
          <c:w val="0.61866915797561683"/>
          <c:h val="8.60292049131658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/>
              <a:t>Instability threshold</a:t>
            </a:r>
            <a:r>
              <a:rPr lang="en-US" sz="2000" baseline="0" dirty="0" smtClean="0"/>
              <a:t> increases</a:t>
            </a:r>
          </a:p>
          <a:p>
            <a:pPr>
              <a:defRPr/>
            </a:pPr>
            <a:r>
              <a:rPr lang="en-US" sz="2000" baseline="0" dirty="0" smtClean="0"/>
              <a:t>during the run </a:t>
            </a:r>
            <a:endParaRPr lang="en-US" sz="2000" dirty="0"/>
          </a:p>
        </c:rich>
      </c:tx>
      <c:layout>
        <c:manualLayout>
          <c:xMode val="edge"/>
          <c:yMode val="edge"/>
          <c:x val="0.26606151266582284"/>
          <c:y val="2.41935483870967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592737494452025"/>
          <c:y val="0.17029739226145121"/>
          <c:w val="0.72865670496824642"/>
          <c:h val="0.63836444839556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mmm\-yy</c:formatCode>
                <c:ptCount val="3"/>
                <c:pt idx="0">
                  <c:v>42309</c:v>
                </c:pt>
                <c:pt idx="1">
                  <c:v>42461</c:v>
                </c:pt>
                <c:pt idx="2">
                  <c:v>42552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</c:v>
                </c:pt>
                <c:pt idx="1">
                  <c:v>12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mmm\-yy</c:formatCode>
                <c:ptCount val="3"/>
                <c:pt idx="0">
                  <c:v>42309</c:v>
                </c:pt>
                <c:pt idx="1">
                  <c:v>42461</c:v>
                </c:pt>
                <c:pt idx="2">
                  <c:v>42552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72592872"/>
        <c:axId val="372593264"/>
      </c:barChart>
      <c:dateAx>
        <c:axId val="372592872"/>
        <c:scaling>
          <c:orientation val="minMax"/>
        </c:scaling>
        <c:delete val="0"/>
        <c:axPos val="l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593264"/>
        <c:crosses val="autoZero"/>
        <c:auto val="1"/>
        <c:lblOffset val="100"/>
        <c:baseTimeUnit val="months"/>
        <c:majorUnit val="1"/>
        <c:majorTimeUnit val="months"/>
      </c:dateAx>
      <c:valAx>
        <c:axId val="372593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/>
                  <a:t>Intensity (turns)</a:t>
                </a:r>
                <a:endParaRPr lang="en-US" sz="20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592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4" Type="http://schemas.openxmlformats.org/officeDocument/2006/relationships/image" Target="../media/image9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7.wmf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4" Type="http://schemas.openxmlformats.org/officeDocument/2006/relationships/image" Target="../media/image1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44C38-5BF5-4DD7-9D27-563F91263258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FDD30-8DF1-4452-A5C0-99F115C71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7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FDD30-8DF1-4452-A5C0-99F115C715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74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26A820-AF58-40B8-B89E-E633341946A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2697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84B8D1D2-B331-41CB-BC5C-9B53C399AD34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1FE7CB8F-ECD5-496C-9BD0-CFF949332746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1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50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C15C42-756B-40C1-B8D6-20BD1C25FC0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2288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FCE6594D-45BD-49F2-9E20-E4E530300262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7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E9EE7412-BD64-4F26-96EA-90BFEE3802B4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7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5D5D5C80-AE1A-401C-A49D-A049251D63D7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7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B18A5B42-B4A9-40DE-9D96-65478244D2C9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7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B7663572-CA7C-4DE8-9BB6-E96B6D9A3DDD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7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886" name="Rectangle 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181725" cy="44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76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FDD30-8DF1-4452-A5C0-99F115C715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6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FDD30-8DF1-4452-A5C0-99F115C715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87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926454-4E2F-4473-8489-BFFE2087A8E6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13004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FB6257F2-179B-45C3-B38F-776CF24BBF3F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48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8DEB2079-07FD-49BA-84C5-CC517B7FAD19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48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3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76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51E624-C60D-4384-B635-0B107C966420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13107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4BB97046-B4B4-43B5-9E25-D3019DD73829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49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D04928D3-64B9-4B77-A461-9369F6DF8BE2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49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7E9F93DE-1D7D-456F-9A26-999EB26114F6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49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61C8378A-519D-47E5-867F-80B30A4FF899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49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31077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3655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7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01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03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79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6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056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1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98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81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84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90375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95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124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86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85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6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88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02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14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3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76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96617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4922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1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9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0364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Rectangle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1467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08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74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0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1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41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4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0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image" Target="../media/image76.wmf"/><Relationship Id="rId18" Type="http://schemas.openxmlformats.org/officeDocument/2006/relationships/image" Target="../media/image78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oleObject" Target="../embeddings/oleObject26.bin"/><Relationship Id="rId1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7.wmf"/><Relationship Id="rId20" Type="http://schemas.openxmlformats.org/officeDocument/2006/relationships/image" Target="../media/image79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3.wmf"/><Relationship Id="rId11" Type="http://schemas.openxmlformats.org/officeDocument/2006/relationships/image" Target="../media/image75.wmf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7.bin"/><Relationship Id="rId10" Type="http://schemas.openxmlformats.org/officeDocument/2006/relationships/oleObject" Target="../embeddings/oleObject25.bin"/><Relationship Id="rId19" Type="http://schemas.openxmlformats.org/officeDocument/2006/relationships/oleObject" Target="../embeddings/oleObject29.bin"/><Relationship Id="rId4" Type="http://schemas.openxmlformats.org/officeDocument/2006/relationships/image" Target="../media/image72.wmf"/><Relationship Id="rId9" Type="http://schemas.openxmlformats.org/officeDocument/2006/relationships/image" Target="../media/image80.png"/><Relationship Id="rId1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image" Target="../media/image99.png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4.wmf"/><Relationship Id="rId11" Type="http://schemas.openxmlformats.org/officeDocument/2006/relationships/image" Target="../media/image97.png"/><Relationship Id="rId5" Type="http://schemas.openxmlformats.org/officeDocument/2006/relationships/oleObject" Target="../embeddings/oleObject31.bin"/><Relationship Id="rId15" Type="http://schemas.openxmlformats.org/officeDocument/2006/relationships/image" Target="../media/image101.png"/><Relationship Id="rId10" Type="http://schemas.openxmlformats.org/officeDocument/2006/relationships/image" Target="../media/image96.wmf"/><Relationship Id="rId4" Type="http://schemas.openxmlformats.org/officeDocument/2006/relationships/image" Target="../media/image93.wmf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0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40.bin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10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36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10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1.w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113.wmf"/><Relationship Id="rId4" Type="http://schemas.openxmlformats.org/officeDocument/2006/relationships/image" Target="../media/image110.wmf"/><Relationship Id="rId9" Type="http://schemas.openxmlformats.org/officeDocument/2006/relationships/oleObject" Target="../embeddings/oleObject4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Sergey Antipov, The University of Chicago</a:t>
            </a:r>
          </a:p>
          <a:p>
            <a:endParaRPr lang="en-US" dirty="0"/>
          </a:p>
          <a:p>
            <a:r>
              <a:rPr lang="en-US" dirty="0"/>
              <a:t>Advisors</a:t>
            </a:r>
            <a:r>
              <a:rPr lang="en-US"/>
              <a:t>: </a:t>
            </a:r>
            <a:r>
              <a:rPr lang="en-US" smtClean="0"/>
              <a:t>Young-</a:t>
            </a:r>
            <a:r>
              <a:rPr lang="en-US" dirty="0" err="1" smtClean="0"/>
              <a:t>Kee</a:t>
            </a:r>
            <a:r>
              <a:rPr lang="en-US" dirty="0" smtClean="0"/>
              <a:t> </a:t>
            </a:r>
            <a:r>
              <a:rPr lang="en-US" dirty="0"/>
              <a:t>Kim (</a:t>
            </a:r>
            <a:r>
              <a:rPr lang="en-US" dirty="0" err="1"/>
              <a:t>U.Chicago</a:t>
            </a:r>
            <a:r>
              <a:rPr lang="en-US" dirty="0"/>
              <a:t>)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Sergei </a:t>
            </a:r>
            <a:r>
              <a:rPr lang="en-US" dirty="0"/>
              <a:t>Nagaitsev (FNAL/</a:t>
            </a:r>
            <a:r>
              <a:rPr lang="en-US" dirty="0" err="1"/>
              <a:t>U.Chicago</a:t>
            </a:r>
            <a:r>
              <a:rPr lang="en-US" dirty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Study of Fast Instability in Recycler</a:t>
            </a:r>
          </a:p>
        </p:txBody>
      </p:sp>
    </p:spTree>
    <p:extLst>
      <p:ext uri="{BB962C8B-B14F-4D97-AF65-F5344CB8AC3E}">
        <p14:creationId xmlns:p14="http://schemas.microsoft.com/office/powerpoint/2010/main" val="39825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7"/>
            <a:ext cx="10363200" cy="1620837"/>
          </a:xfrm>
        </p:spPr>
        <p:txBody>
          <a:bodyPr>
            <a:normAutofit/>
          </a:bodyPr>
          <a:lstStyle/>
          <a:p>
            <a:r>
              <a:rPr lang="en-US" dirty="0" smtClean="0"/>
              <a:t>Why do we see an instability in Recycler but nothing in Main Injector?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1895474"/>
            <a:ext cx="254909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Same energy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Same beam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Same </a:t>
            </a:r>
            <a:r>
              <a:rPr lang="en-US" sz="2800" dirty="0" err="1" smtClean="0"/>
              <a:t>beampipe</a:t>
            </a:r>
            <a:endParaRPr lang="en-US" sz="2800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6142008" y="1362974"/>
            <a:ext cx="5518762" cy="4917789"/>
            <a:chOff x="7093108" y="1727466"/>
            <a:chExt cx="4740188" cy="4311760"/>
          </a:xfrm>
        </p:grpSpPr>
        <p:grpSp>
          <p:nvGrpSpPr>
            <p:cNvPr id="7" name="Group 6"/>
            <p:cNvGrpSpPr/>
            <p:nvPr/>
          </p:nvGrpSpPr>
          <p:grpSpPr>
            <a:xfrm>
              <a:off x="7093108" y="1727466"/>
              <a:ext cx="4583779" cy="4311760"/>
              <a:chOff x="7138828" y="2093226"/>
              <a:chExt cx="4583779" cy="431176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38828" y="2801112"/>
                <a:ext cx="4583779" cy="3603874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7138828" y="2093226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9994392" y="5356442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F0"/>
                  </a:solidFill>
                </a:rPr>
                <a:t>Dipole</a:t>
              </a:r>
              <a:endParaRPr lang="en-US" sz="2400" b="1" dirty="0">
                <a:solidFill>
                  <a:srgbClr val="00B0F0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9308592" y="5356442"/>
              <a:ext cx="685800" cy="15739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053963" y="4693084"/>
              <a:ext cx="1779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Quadrupole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>
              <a:off x="9829800" y="4923916"/>
              <a:ext cx="224163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979408" y="2540042"/>
              <a:ext cx="23022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6600"/>
                  </a:solidFill>
                </a:rPr>
                <a:t>Gradient Dipole</a:t>
              </a:r>
              <a:endParaRPr lang="en-US" sz="2400" b="1" dirty="0">
                <a:solidFill>
                  <a:srgbClr val="006600"/>
                </a:solidFill>
              </a:endParaRPr>
            </a:p>
          </p:txBody>
        </p:sp>
        <p:cxnSp>
          <p:nvCxnSpPr>
            <p:cNvPr id="15" name="Straight Connector 14"/>
            <p:cNvCxnSpPr>
              <a:endCxn id="14" idx="1"/>
            </p:cNvCxnSpPr>
            <p:nvPr/>
          </p:nvCxnSpPr>
          <p:spPr>
            <a:xfrm flipV="1">
              <a:off x="8467344" y="2770875"/>
              <a:ext cx="512064" cy="136917"/>
            </a:xfrm>
            <a:prstGeom prst="line">
              <a:avLst/>
            </a:prstGeom>
            <a:ln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44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Trapping in combined function dipoles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40" y="1570984"/>
            <a:ext cx="6324600" cy="3921251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441091" y="5376496"/>
          <a:ext cx="1431544" cy="739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2" name="Equation" r:id="rId4" imgW="761760" imgH="393480" progId="Equation.DSMT4">
                  <p:embed/>
                </p:oleObj>
              </mc:Choice>
              <mc:Fallback>
                <p:oleObj name="Equation" r:id="rId4" imgW="761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1091" y="5376496"/>
                        <a:ext cx="1431544" cy="739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641111" y="5470864"/>
            <a:ext cx="3952127" cy="390703"/>
            <a:chOff x="6377370" y="5376176"/>
            <a:chExt cx="3952127" cy="390703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7843484" y="5376176"/>
            <a:ext cx="2486013" cy="3896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33" name="Equation" r:id="rId6" imgW="1460160" imgH="228600" progId="Equation.DSMT4">
                    <p:embed/>
                  </p:oleObj>
                </mc:Choice>
                <mc:Fallback>
                  <p:oleObj name="Equation" r:id="rId6" imgW="146016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843484" y="5376176"/>
                          <a:ext cx="2486013" cy="3896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6377370" y="5397547"/>
              <a:ext cx="1257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Escape cone:</a:t>
              </a:r>
              <a:endParaRPr lang="en-US" dirty="0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2156863" y="6116127"/>
            <a:ext cx="241280" cy="207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01660" y="5575384"/>
            <a:ext cx="6211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872635" y="5575384"/>
            <a:ext cx="258754" cy="285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31389" y="5376496"/>
            <a:ext cx="2195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Quadrupole component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98143" y="6230790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component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3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Trapping in combined function dipoles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36809"/>
            <a:ext cx="4551872" cy="3370775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441091" y="5376496"/>
          <a:ext cx="1431544" cy="739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5" name="Equation" r:id="rId4" imgW="761760" imgH="393480" progId="Equation.DSMT4">
                  <p:embed/>
                </p:oleObj>
              </mc:Choice>
              <mc:Fallback>
                <p:oleObj name="Equation" r:id="rId4" imgW="761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1091" y="5376496"/>
                        <a:ext cx="1431544" cy="739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641111" y="5470864"/>
            <a:ext cx="3952127" cy="390703"/>
            <a:chOff x="6377370" y="5376176"/>
            <a:chExt cx="3952127" cy="390703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7843484" y="5376176"/>
            <a:ext cx="2486013" cy="3896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46" name="Equation" r:id="rId6" imgW="1460160" imgH="228600" progId="Equation.DSMT4">
                    <p:embed/>
                  </p:oleObj>
                </mc:Choice>
                <mc:Fallback>
                  <p:oleObj name="Equation" r:id="rId6" imgW="146016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843484" y="5376176"/>
                          <a:ext cx="2486013" cy="3896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6377370" y="5397547"/>
              <a:ext cx="1257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Escape cone:</a:t>
              </a:r>
              <a:endParaRPr lang="en-US" dirty="0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2156863" y="6116127"/>
            <a:ext cx="241280" cy="207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01660" y="5575384"/>
            <a:ext cx="6211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872635" y="5575384"/>
            <a:ext cx="258754" cy="285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31389" y="5376496"/>
            <a:ext cx="2195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Quadrupole component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98143" y="6230790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component</a:t>
            </a:r>
            <a:endParaRPr lang="en-US" dirty="0"/>
          </a:p>
        </p:txBody>
      </p:sp>
      <p:graphicFrame>
        <p:nvGraphicFramePr>
          <p:cNvPr id="18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52897592"/>
              </p:ext>
            </p:extLst>
          </p:nvPr>
        </p:nvGraphicFramePr>
        <p:xfrm>
          <a:off x="6167888" y="2113472"/>
          <a:ext cx="5414512" cy="169047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74786"/>
                <a:gridCol w="1732470"/>
                <a:gridCol w="1353628"/>
                <a:gridCol w="1353628"/>
              </a:tblGrid>
              <a:tr h="349357"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Magnet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Central Field, </a:t>
                      </a:r>
                      <a:r>
                        <a:rPr lang="en-US" sz="1600" kern="1200" dirty="0" err="1" smtClean="0"/>
                        <a:t>kG</a:t>
                      </a:r>
                      <a:r>
                        <a:rPr lang="en-US" sz="1600" kern="12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 smtClean="0"/>
                        <a:t>Bdl</a:t>
                      </a:r>
                      <a:r>
                        <a:rPr lang="en-US" sz="1600" kern="1200" dirty="0" smtClean="0"/>
                        <a:t>, </a:t>
                      </a:r>
                      <a:r>
                        <a:rPr lang="en-US" sz="1600" kern="1200" dirty="0" err="1" smtClean="0"/>
                        <a:t>kG</a:t>
                      </a:r>
                      <a:r>
                        <a:rPr lang="en-US" sz="1600" kern="1200" dirty="0" smtClean="0"/>
                        <a:t>-m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Quad, </a:t>
                      </a:r>
                      <a:r>
                        <a:rPr lang="en-US" sz="1600" kern="1200" dirty="0" err="1" smtClean="0"/>
                        <a:t>kG</a:t>
                      </a:r>
                      <a:r>
                        <a:rPr lang="en-US" sz="1600" kern="1200" dirty="0" smtClean="0"/>
                        <a:t>/m </a:t>
                      </a:r>
                      <a:endParaRPr lang="en-US" sz="1600" dirty="0"/>
                    </a:p>
                  </a:txBody>
                  <a:tcPr/>
                </a:tc>
              </a:tr>
              <a:tr h="309461"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RGF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1.3752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6.182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3.355</a:t>
                      </a:r>
                      <a:endParaRPr lang="en-US" sz="1600" dirty="0"/>
                    </a:p>
                  </a:txBody>
                  <a:tcPr/>
                </a:tc>
              </a:tr>
              <a:tr h="309461"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RGD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1.3752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6.183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r>
                        <a:rPr lang="en-US" sz="1600" kern="1200" dirty="0" smtClean="0"/>
                        <a:t>3.238 </a:t>
                      </a:r>
                      <a:endParaRPr lang="en-US" sz="1600" dirty="0"/>
                    </a:p>
                  </a:txBody>
                  <a:tcPr/>
                </a:tc>
              </a:tr>
              <a:tr h="309461"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SGF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1.330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4.121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6.682 </a:t>
                      </a:r>
                      <a:endParaRPr lang="en-US" sz="1600" dirty="0"/>
                    </a:p>
                  </a:txBody>
                  <a:tcPr/>
                </a:tc>
              </a:tr>
              <a:tr h="309461"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SGD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1.330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4.121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r>
                        <a:rPr lang="en-US" sz="1600" kern="1200" dirty="0" smtClean="0"/>
                        <a:t>6.824 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6167888" y="2484408"/>
            <a:ext cx="5414512" cy="62151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127332"/>
              </p:ext>
            </p:extLst>
          </p:nvPr>
        </p:nvGraphicFramePr>
        <p:xfrm>
          <a:off x="8107225" y="5932861"/>
          <a:ext cx="1226556" cy="328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7" name="Equation" r:id="rId8" imgW="711000" imgH="190440" progId="Equation.DSMT4">
                  <p:embed/>
                </p:oleObj>
              </mc:Choice>
              <mc:Fallback>
                <p:oleObj name="Equation" r:id="rId8" imgW="7110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07225" y="5932861"/>
                        <a:ext cx="1226556" cy="328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8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0813"/>
            <a:ext cx="10363200" cy="8953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Up to 1% of the particles can be trapped by magnetic field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5624"/>
            <a:ext cx="10515600" cy="4368141"/>
          </a:xfrm>
        </p:spPr>
        <p:txBody>
          <a:bodyPr numCol="1">
            <a:normAutofit/>
          </a:bodyPr>
          <a:lstStyle/>
          <a:p>
            <a:pPr lvl="0">
              <a:lnSpc>
                <a:spcPct val="150000"/>
              </a:lnSpc>
              <a:buSzPct val="45000"/>
              <a:buFont typeface="StarSymbol"/>
              <a:buChar char="●"/>
            </a:pPr>
            <a:endParaRPr lang="en-US" sz="2400" dirty="0" smtClean="0"/>
          </a:p>
          <a:p>
            <a:pPr lvl="0">
              <a:lnSpc>
                <a:spcPct val="150000"/>
              </a:lnSpc>
              <a:buSzPct val="45000"/>
              <a:buFont typeface="StarSymbol"/>
              <a:buChar char="●"/>
            </a:pPr>
            <a:endParaRPr lang="en-US" sz="2400" dirty="0"/>
          </a:p>
          <a:p>
            <a:pPr lvl="0">
              <a:lnSpc>
                <a:spcPct val="150000"/>
              </a:lnSpc>
              <a:buSzPct val="45000"/>
              <a:buFont typeface="StarSymbol"/>
              <a:buChar char="●"/>
            </a:pPr>
            <a:endParaRPr lang="en-US" sz="2400" dirty="0" smtClean="0"/>
          </a:p>
          <a:p>
            <a:pPr lvl="0">
              <a:lnSpc>
                <a:spcPct val="150000"/>
              </a:lnSpc>
              <a:buSzPct val="45000"/>
              <a:buFont typeface="StarSymbol"/>
              <a:buChar char="●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048" y="1184687"/>
            <a:ext cx="8747904" cy="26824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19259" y="3873814"/>
            <a:ext cx="4705584" cy="2377101"/>
            <a:chOff x="8163377" y="4186850"/>
            <a:chExt cx="3184585" cy="2034385"/>
          </a:xfrm>
        </p:grpSpPr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24406184"/>
                </p:ext>
              </p:extLst>
            </p:nvPr>
          </p:nvGraphicFramePr>
          <p:xfrm>
            <a:off x="8163377" y="4186850"/>
            <a:ext cx="3184585" cy="20343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8" name="Group 7"/>
            <p:cNvGrpSpPr/>
            <p:nvPr/>
          </p:nvGrpSpPr>
          <p:grpSpPr>
            <a:xfrm>
              <a:off x="10397010" y="4221619"/>
              <a:ext cx="451882" cy="1506065"/>
              <a:chOff x="10397010" y="4221619"/>
              <a:chExt cx="451882" cy="1506065"/>
            </a:xfrm>
          </p:grpSpPr>
          <p:cxnSp>
            <p:nvCxnSpPr>
              <p:cNvPr id="7" name="Straight Connector 6"/>
              <p:cNvCxnSpPr/>
              <p:nvPr/>
            </p:nvCxnSpPr>
            <p:spPr>
              <a:xfrm flipH="1" flipV="1">
                <a:off x="10843539" y="4305376"/>
                <a:ext cx="5353" cy="142230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 rot="16200000">
                <a:off x="10231279" y="4387350"/>
                <a:ext cx="768878" cy="4374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Current</a:t>
                </a:r>
              </a:p>
              <a:p>
                <a:r>
                  <a:rPr lang="en-US" dirty="0" smtClean="0"/>
                  <a:t>intensity</a:t>
                </a:r>
                <a:endParaRPr lang="en-US" dirty="0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1071563" y="4812843"/>
            <a:ext cx="54143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chemeClr val="accent1"/>
              </a:buClr>
              <a:buSzPct val="66000"/>
              <a:buFont typeface="StarSymbol"/>
              <a:buChar char="●"/>
            </a:pPr>
            <a:r>
              <a:rPr lang="en-US" sz="2400" dirty="0" smtClean="0"/>
              <a:t>  </a:t>
            </a:r>
            <a:r>
              <a:rPr lang="en-US" sz="2000" dirty="0" smtClean="0"/>
              <a:t>Lifetime </a:t>
            </a:r>
            <a:r>
              <a:rPr lang="en-US" sz="2000" dirty="0"/>
              <a:t>due to scattering: ~ 1 </a:t>
            </a:r>
            <a:r>
              <a:rPr lang="en-US" sz="2000" dirty="0" err="1" smtClean="0"/>
              <a:t>ms</a:t>
            </a:r>
            <a:endParaRPr lang="en-US" sz="2000" dirty="0" smtClean="0"/>
          </a:p>
          <a:p>
            <a:pPr lvl="0">
              <a:lnSpc>
                <a:spcPct val="150000"/>
              </a:lnSpc>
              <a:buClr>
                <a:schemeClr val="accent1"/>
              </a:buClr>
              <a:buSzPct val="66000"/>
              <a:buFont typeface="StarSymbol"/>
              <a:buChar char="●"/>
            </a:pPr>
            <a:r>
              <a:rPr lang="en-US" sz="2000" dirty="0" smtClean="0"/>
              <a:t>  All </a:t>
            </a:r>
            <a:r>
              <a:rPr lang="en-US" sz="2000" dirty="0"/>
              <a:t>trapped </a:t>
            </a:r>
            <a:r>
              <a:rPr lang="en-US" sz="2000" dirty="0" smtClean="0"/>
              <a:t>particles </a:t>
            </a:r>
            <a:r>
              <a:rPr lang="en-US" sz="2000" dirty="0"/>
              <a:t>survive until the next turn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Presence of trapping changes the build-up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96287" y="18115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681" y="1454618"/>
            <a:ext cx="6072142" cy="50235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16200000">
            <a:off x="1910076" y="3226441"/>
            <a:ext cx="25299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/>
              <a:t>Linear particle density (m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06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Electron cloud forms a vertical stripe inside the vacuum </a:t>
            </a:r>
            <a:r>
              <a:rPr lang="en-GB" dirty="0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chamber; its </a:t>
            </a:r>
            <a:r>
              <a:rPr lang="en-GB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horizontal position - beam </a:t>
            </a:r>
            <a:r>
              <a:rPr lang="en-GB" dirty="0" err="1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9954" y="1926713"/>
            <a:ext cx="6224556" cy="3755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3848100" y="5810250"/>
            <a:ext cx="504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84271" y="5840968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l-GR" dirty="0" smtClean="0">
                <a:latin typeface="Calibri" panose="020F0502020204030204" pitchFamily="34" charset="0"/>
              </a:rPr>
              <a:t>σ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48100" y="5810250"/>
            <a:ext cx="5048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03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5" y="1648470"/>
            <a:ext cx="6838196" cy="4836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bunches compress longitudinally,</a:t>
            </a:r>
            <a:br>
              <a:rPr lang="en-US" dirty="0" smtClean="0"/>
            </a:br>
            <a:r>
              <a:rPr lang="en-US" dirty="0" smtClean="0"/>
              <a:t>the electron density reaches the beam density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313507" y="3712906"/>
            <a:ext cx="279057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Linear particle density</a:t>
            </a:r>
            <a:r>
              <a:rPr lang="en-US" sz="2000" dirty="0"/>
              <a:t> </a:t>
            </a:r>
            <a:r>
              <a:rPr lang="en-US" sz="2000" dirty="0" smtClean="0"/>
              <a:t>(m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716419" y="2424501"/>
            <a:ext cx="5271751" cy="18292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00800" y="2433647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beam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67350" y="16484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832094"/>
            <a:ext cx="2587370" cy="56700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38825" y="6198462"/>
            <a:ext cx="13301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</a:rPr>
              <a:t>ime (</a:t>
            </a:r>
            <a:r>
              <a:rPr lang="el-GR" dirty="0" smtClean="0">
                <a:latin typeface="Calibri" panose="020F0502020204030204" pitchFamily="34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s)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2726" y="5905846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0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2170" y="5905846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30781" y="5905846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51292" y="5905846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3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5669" y="5905846"/>
            <a:ext cx="4921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4298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Fast instability happens when the cloud reaches the saturation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40" y="1303337"/>
            <a:ext cx="7252000" cy="5439001"/>
          </a:xfrm>
        </p:spPr>
      </p:pic>
      <p:sp>
        <p:nvSpPr>
          <p:cNvPr id="3" name="TextBox 2"/>
          <p:cNvSpPr txBox="1"/>
          <p:nvPr/>
        </p:nvSpPr>
        <p:spPr>
          <a:xfrm>
            <a:off x="2728223" y="1472872"/>
            <a:ext cx="73451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Beam center position (white) and electron cloud distribution every 4 bunches or 80 ns</a:t>
            </a:r>
            <a:br>
              <a:rPr lang="en-US" dirty="0" smtClean="0"/>
            </a:br>
            <a:r>
              <a:rPr lang="en-US" dirty="0" smtClean="0"/>
              <a:t>Intensity - 5*10</a:t>
            </a:r>
            <a:r>
              <a:rPr lang="en-US" baseline="30000" dirty="0" smtClean="0"/>
              <a:t>10</a:t>
            </a:r>
            <a:r>
              <a:rPr lang="en-US" dirty="0" smtClean="0"/>
              <a:t> ppb, 80 bunches, </a:t>
            </a:r>
            <a:r>
              <a:rPr lang="el-GR" i="1" dirty="0" smtClean="0">
                <a:latin typeface="Calibri" panose="020F0502020204030204" pitchFamily="34" charset="0"/>
              </a:rPr>
              <a:t>σ</a:t>
            </a:r>
            <a:r>
              <a:rPr lang="en-US" i="1" baseline="-25000" dirty="0" smtClean="0">
                <a:latin typeface="Perpetua" panose="02020502060401020303" pitchFamily="18" charset="0"/>
              </a:rPr>
              <a:t>z</a:t>
            </a:r>
            <a:r>
              <a:rPr lang="en-US" dirty="0" smtClean="0">
                <a:latin typeface="Perpetua" panose="02020502060401020303" pitchFamily="18" charset="0"/>
              </a:rPr>
              <a:t> = 40 cm</a:t>
            </a:r>
            <a:endParaRPr lang="en-US" dirty="0">
              <a:latin typeface="Perpetua" panose="02020502060401020303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546517" y="6193099"/>
            <a:ext cx="1096446" cy="9525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38277" y="6202624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 cm</a:t>
            </a:r>
            <a:endParaRPr lang="en-US" sz="2400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4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instability only affects the horizontal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802920"/>
            <a:ext cx="10363200" cy="421687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Growth rate ~ 4 revolutions (after </a:t>
            </a:r>
            <a:r>
              <a:rPr lang="en-US" dirty="0"/>
              <a:t>the cloud has reached the saturation </a:t>
            </a:r>
            <a:r>
              <a:rPr lang="en-US" dirty="0" smtClean="0"/>
              <a:t>density)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56" y="2304693"/>
            <a:ext cx="6138835" cy="428621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Clearing prevents the multi-turn accumulation of the electron cloud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76" y="1689340"/>
            <a:ext cx="5641213" cy="4572000"/>
          </a:xfrm>
          <a:prstGeom prst="rect">
            <a:avLst/>
          </a:prstGeom>
          <a:ln w="12700">
            <a:noFill/>
          </a:ln>
        </p:spPr>
      </p:pic>
      <p:sp>
        <p:nvSpPr>
          <p:cNvPr id="3" name="Rectangle 2"/>
          <p:cNvSpPr/>
          <p:nvPr/>
        </p:nvSpPr>
        <p:spPr>
          <a:xfrm rot="16200000">
            <a:off x="2040182" y="3282434"/>
            <a:ext cx="25299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/>
              <a:t>Linear particle density (m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84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What </a:t>
            </a:r>
            <a:r>
              <a:rPr lang="en-US" dirty="0"/>
              <a:t>we know about the fast instability?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Electron cloud trapping in Recycler combined function magnets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Model of the instability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Microwave measurement of electron cloud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Stabilization with a clearing bunch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9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844"/>
            <a:ext cx="10515600" cy="87268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Stabilization by Single Low-Intensity Bunch</a:t>
            </a:r>
            <a:endParaRPr lang="en-US" sz="36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5495034" y="2723552"/>
            <a:ext cx="872820" cy="3897739"/>
            <a:chOff x="3818391" y="2360260"/>
            <a:chExt cx="872820" cy="3897739"/>
          </a:xfrm>
        </p:grpSpPr>
        <p:sp>
          <p:nvSpPr>
            <p:cNvPr id="27" name="Right Arrow 26"/>
            <p:cNvSpPr/>
            <p:nvPr/>
          </p:nvSpPr>
          <p:spPr>
            <a:xfrm rot="5400000">
              <a:off x="2562341" y="4129130"/>
              <a:ext cx="3897739" cy="360000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8" name="Freeform 27"/>
            <p:cNvSpPr/>
            <p:nvPr/>
          </p:nvSpPr>
          <p:spPr>
            <a:xfrm rot="16200000">
              <a:off x="3591955" y="5282749"/>
              <a:ext cx="985854" cy="459592"/>
            </a:xfrm>
            <a:custGeom>
              <a:avLst/>
              <a:gdLst>
                <a:gd name="connsiteX0" fmla="*/ 0 w 985854"/>
                <a:gd name="connsiteY0" fmla="*/ 0 h 459592"/>
                <a:gd name="connsiteX1" fmla="*/ 985854 w 985854"/>
                <a:gd name="connsiteY1" fmla="*/ 0 h 459592"/>
                <a:gd name="connsiteX2" fmla="*/ 985854 w 985854"/>
                <a:gd name="connsiteY2" fmla="*/ 459592 h 459592"/>
                <a:gd name="connsiteX3" fmla="*/ 0 w 985854"/>
                <a:gd name="connsiteY3" fmla="*/ 459592 h 459592"/>
                <a:gd name="connsiteX4" fmla="*/ 0 w 985854"/>
                <a:gd name="connsiteY4" fmla="*/ 0 h 459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854" h="459592">
                  <a:moveTo>
                    <a:pt x="0" y="0"/>
                  </a:moveTo>
                  <a:lnTo>
                    <a:pt x="985854" y="0"/>
                  </a:lnTo>
                  <a:lnTo>
                    <a:pt x="985854" y="459592"/>
                  </a:lnTo>
                  <a:lnTo>
                    <a:pt x="0" y="4595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62560" rIns="0" bIns="1625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1.5e10 p</a:t>
              </a:r>
              <a:endParaRPr lang="en-US" sz="1600" kern="1200" dirty="0"/>
            </a:p>
          </p:txBody>
        </p:sp>
        <p:sp>
          <p:nvSpPr>
            <p:cNvPr id="29" name="Freeform 28"/>
            <p:cNvSpPr/>
            <p:nvPr/>
          </p:nvSpPr>
          <p:spPr>
            <a:xfrm rot="16200000">
              <a:off x="3571792" y="3986012"/>
              <a:ext cx="985854" cy="459592"/>
            </a:xfrm>
            <a:custGeom>
              <a:avLst/>
              <a:gdLst>
                <a:gd name="connsiteX0" fmla="*/ 0 w 985854"/>
                <a:gd name="connsiteY0" fmla="*/ 0 h 459592"/>
                <a:gd name="connsiteX1" fmla="*/ 985854 w 985854"/>
                <a:gd name="connsiteY1" fmla="*/ 0 h 459592"/>
                <a:gd name="connsiteX2" fmla="*/ 985854 w 985854"/>
                <a:gd name="connsiteY2" fmla="*/ 459592 h 459592"/>
                <a:gd name="connsiteX3" fmla="*/ 0 w 985854"/>
                <a:gd name="connsiteY3" fmla="*/ 459592 h 459592"/>
                <a:gd name="connsiteX4" fmla="*/ 0 w 985854"/>
                <a:gd name="connsiteY4" fmla="*/ 0 h 459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854" h="459592">
                  <a:moveTo>
                    <a:pt x="0" y="0"/>
                  </a:moveTo>
                  <a:lnTo>
                    <a:pt x="985854" y="0"/>
                  </a:lnTo>
                  <a:lnTo>
                    <a:pt x="985854" y="459592"/>
                  </a:lnTo>
                  <a:lnTo>
                    <a:pt x="0" y="4595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62560" rIns="0" bIns="1625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1e10 p</a:t>
              </a:r>
              <a:endParaRPr lang="en-US" sz="1600" kern="1200" dirty="0"/>
            </a:p>
          </p:txBody>
        </p:sp>
        <p:sp>
          <p:nvSpPr>
            <p:cNvPr id="30" name="Freeform 29"/>
            <p:cNvSpPr/>
            <p:nvPr/>
          </p:nvSpPr>
          <p:spPr>
            <a:xfrm rot="16200000">
              <a:off x="3555260" y="2670658"/>
              <a:ext cx="985854" cy="459592"/>
            </a:xfrm>
            <a:custGeom>
              <a:avLst/>
              <a:gdLst>
                <a:gd name="connsiteX0" fmla="*/ 0 w 985854"/>
                <a:gd name="connsiteY0" fmla="*/ 0 h 459592"/>
                <a:gd name="connsiteX1" fmla="*/ 985854 w 985854"/>
                <a:gd name="connsiteY1" fmla="*/ 0 h 459592"/>
                <a:gd name="connsiteX2" fmla="*/ 985854 w 985854"/>
                <a:gd name="connsiteY2" fmla="*/ 459592 h 459592"/>
                <a:gd name="connsiteX3" fmla="*/ 0 w 985854"/>
                <a:gd name="connsiteY3" fmla="*/ 459592 h 459592"/>
                <a:gd name="connsiteX4" fmla="*/ 0 w 985854"/>
                <a:gd name="connsiteY4" fmla="*/ 0 h 459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854" h="459592">
                  <a:moveTo>
                    <a:pt x="0" y="0"/>
                  </a:moveTo>
                  <a:lnTo>
                    <a:pt x="985854" y="0"/>
                  </a:lnTo>
                  <a:lnTo>
                    <a:pt x="985854" y="459592"/>
                  </a:lnTo>
                  <a:lnTo>
                    <a:pt x="0" y="4595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62559" rIns="-1" bIns="1625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5e9 p</a:t>
              </a:r>
              <a:endParaRPr lang="en-US" sz="1600" kern="1200" dirty="0"/>
            </a:p>
          </p:txBody>
        </p:sp>
      </p:grpSp>
      <p:sp>
        <p:nvSpPr>
          <p:cNvPr id="3" name="Oval 2"/>
          <p:cNvSpPr/>
          <p:nvPr/>
        </p:nvSpPr>
        <p:spPr>
          <a:xfrm>
            <a:off x="2358111" y="1415594"/>
            <a:ext cx="1207697" cy="113951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8487882" y="1266092"/>
            <a:ext cx="1319834" cy="1205647"/>
            <a:chOff x="144707" y="4742478"/>
            <a:chExt cx="1724348" cy="1466490"/>
          </a:xfrm>
        </p:grpSpPr>
        <p:sp>
          <p:nvSpPr>
            <p:cNvPr id="11" name="Oval 10"/>
            <p:cNvSpPr/>
            <p:nvPr/>
          </p:nvSpPr>
          <p:spPr>
            <a:xfrm>
              <a:off x="204157" y="4742478"/>
              <a:ext cx="1664898" cy="146649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44707" y="5432592"/>
              <a:ext cx="101424" cy="6584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741362" y="1549763"/>
            <a:ext cx="1572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clearing</a:t>
            </a:r>
            <a:br>
              <a:rPr lang="en-US" dirty="0" smtClean="0"/>
            </a:br>
            <a:r>
              <a:rPr lang="en-US" dirty="0" smtClean="0"/>
              <a:t>bunch intensity: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35396" y="1549763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3.6e12 p</a:t>
            </a:r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1" y="3373474"/>
            <a:ext cx="5082852" cy="11501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86" y="5509286"/>
            <a:ext cx="5012430" cy="11342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86" y="2641931"/>
            <a:ext cx="5012430" cy="1278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86" y="4129702"/>
            <a:ext cx="5012430" cy="11342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865030" y="1504265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3.6e12 p</a:t>
            </a:r>
            <a:endParaRPr lang="en-US" sz="2000" dirty="0"/>
          </a:p>
        </p:txBody>
      </p:sp>
      <p:sp>
        <p:nvSpPr>
          <p:cNvPr id="4" name="Block Arc 3"/>
          <p:cNvSpPr/>
          <p:nvPr/>
        </p:nvSpPr>
        <p:spPr>
          <a:xfrm rot="7714034">
            <a:off x="2450183" y="1381499"/>
            <a:ext cx="1139510" cy="1207698"/>
          </a:xfrm>
          <a:prstGeom prst="blockArc">
            <a:avLst>
              <a:gd name="adj1" fmla="val 11104127"/>
              <a:gd name="adj2" fmla="val 16402884"/>
              <a:gd name="adj3" fmla="val 95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lock Arc 23"/>
          <p:cNvSpPr/>
          <p:nvPr/>
        </p:nvSpPr>
        <p:spPr>
          <a:xfrm rot="7714034">
            <a:off x="8720249" y="1256674"/>
            <a:ext cx="1139510" cy="1207698"/>
          </a:xfrm>
          <a:prstGeom prst="blockArc">
            <a:avLst>
              <a:gd name="adj1" fmla="val 11104127"/>
              <a:gd name="adj2" fmla="val 16402884"/>
              <a:gd name="adj3" fmla="val 95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7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Electron cloud </a:t>
            </a:r>
            <a:r>
              <a:rPr lang="en-US" sz="3200" dirty="0"/>
              <a:t>creates a shift in betatron frequencies between the head and the tail of the bunch train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989138"/>
            <a:ext cx="10363200" cy="40306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Focusing horizontally (higher Q)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Electron cloud is the only effect</a:t>
            </a:r>
            <a:br>
              <a:rPr lang="en-US" dirty="0" smtClean="0"/>
            </a:br>
            <a:r>
              <a:rPr lang="en-US" dirty="0" smtClean="0"/>
              <a:t>that can increase the frequency</a:t>
            </a:r>
          </a:p>
          <a:p>
            <a:pPr lvl="1"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Defocusing vertically (lower Q)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043" y="2157353"/>
            <a:ext cx="4290934" cy="289007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455432" y="3315778"/>
            <a:ext cx="241540" cy="250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166180" y="3440861"/>
            <a:ext cx="250166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9151536" y="3122942"/>
            <a:ext cx="279455" cy="19283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9278591" y="3534045"/>
            <a:ext cx="152400" cy="15006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6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Electron cloud </a:t>
            </a:r>
            <a:r>
              <a:rPr lang="en-US" sz="3200" dirty="0"/>
              <a:t>creates a </a:t>
            </a:r>
            <a:r>
              <a:rPr lang="en-US" sz="3200" dirty="0" smtClean="0"/>
              <a:t>shift </a:t>
            </a:r>
            <a:r>
              <a:rPr lang="en-US" sz="3200" dirty="0"/>
              <a:t>in betatron frequencies between the head and the tail of the bunch train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503926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400" dirty="0" smtClean="0"/>
              <a:t>Use the data from 600 turns to evaluate the betatron frequencies (tunes)</a:t>
            </a:r>
          </a:p>
          <a:p>
            <a:r>
              <a:rPr lang="en-US" sz="2400" dirty="0" smtClean="0"/>
              <a:t>Positive tune shift is a signature of electron cloud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2391508" y="1694970"/>
            <a:ext cx="6152264" cy="3580415"/>
            <a:chOff x="581025" y="1832993"/>
            <a:chExt cx="5461086" cy="3368885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22114784"/>
                </p:ext>
              </p:extLst>
            </p:nvPr>
          </p:nvGraphicFramePr>
          <p:xfrm>
            <a:off x="581025" y="1832993"/>
            <a:ext cx="5461086" cy="33688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3710618" y="2601373"/>
              <a:ext cx="1284037" cy="376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n w="0">
                    <a:noFill/>
                  </a:ln>
                  <a:solidFill>
                    <a:schemeClr val="accent1"/>
                  </a:solidFill>
                </a:rPr>
                <a:t>No clearing</a:t>
              </a:r>
              <a:endParaRPr lang="en-US" sz="2000" b="1" dirty="0">
                <a:ln w="0">
                  <a:noFill/>
                </a:ln>
                <a:solidFill>
                  <a:schemeClr val="accent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79652" y="3815032"/>
              <a:ext cx="1489563" cy="376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70C0"/>
                  </a:solidFill>
                </a:rPr>
                <a:t>With clearing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0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Can we estimate the rate of the electron cloud instability?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5" y="274638"/>
            <a:ext cx="10363200" cy="889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Analytical model of the instability: coasting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85825" y="1447799"/>
            <a:ext cx="10782300" cy="4876801"/>
          </a:xfrm>
        </p:spPr>
        <p:txBody>
          <a:bodyPr numCol="2" spcCol="914400"/>
          <a:lstStyle/>
          <a:p>
            <a:r>
              <a:rPr lang="en-US" dirty="0" smtClean="0"/>
              <a:t>Solving the coupled e-p motion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Searching for solutions in the form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dirty="0" err="1" smtClean="0"/>
              <a:t>Im</a:t>
            </a:r>
            <a:r>
              <a:rPr lang="en-US" dirty="0" smtClean="0"/>
              <a:t>(</a:t>
            </a:r>
            <a:r>
              <a:rPr lang="el-GR" i="1" dirty="0" smtClean="0"/>
              <a:t>Δω</a:t>
            </a:r>
            <a:r>
              <a:rPr lang="en-US" dirty="0" smtClean="0"/>
              <a:t>) – Growth rate</a:t>
            </a:r>
            <a:br>
              <a:rPr lang="en-US" dirty="0" smtClean="0"/>
            </a:br>
            <a:r>
              <a:rPr lang="en-US" dirty="0" smtClean="0"/>
              <a:t>Re(</a:t>
            </a:r>
            <a:r>
              <a:rPr lang="el-GR" i="1" dirty="0" smtClean="0"/>
              <a:t>Δω</a:t>
            </a:r>
            <a:r>
              <a:rPr lang="en-US" dirty="0" smtClean="0"/>
              <a:t>) – Frequency shift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235628"/>
              </p:ext>
            </p:extLst>
          </p:nvPr>
        </p:nvGraphicFramePr>
        <p:xfrm>
          <a:off x="1171575" y="4720977"/>
          <a:ext cx="250940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6" name="Equation" r:id="rId3" imgW="1752600" imgH="419100" progId="Equation.DSMT4">
                  <p:embed/>
                </p:oleObj>
              </mc:Choice>
              <mc:Fallback>
                <p:oleObj name="Equation" r:id="rId3" imgW="1752600" imgH="419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4720977"/>
                        <a:ext cx="2509405" cy="600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1" y="-1"/>
            <a:ext cx="169333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915484"/>
              </p:ext>
            </p:extLst>
          </p:nvPr>
        </p:nvGraphicFramePr>
        <p:xfrm>
          <a:off x="6966448" y="2233771"/>
          <a:ext cx="1463866" cy="372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7" name="Equation" r:id="rId5" imgW="685502" imgH="177723" progId="Equation.DSMT4">
                  <p:embed/>
                </p:oleObj>
              </mc:Choice>
              <mc:Fallback>
                <p:oleObj name="Equation" r:id="rId5" imgW="685502" imgH="17772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6448" y="2233771"/>
                        <a:ext cx="1463866" cy="3727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485648"/>
              </p:ext>
            </p:extLst>
          </p:nvPr>
        </p:nvGraphicFramePr>
        <p:xfrm>
          <a:off x="6966448" y="2903695"/>
          <a:ext cx="1959460" cy="401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8" name="Equation" r:id="rId7" imgW="1002865" imgH="203112" progId="Equation.DSMT4">
                  <p:embed/>
                </p:oleObj>
              </mc:Choice>
              <mc:Fallback>
                <p:oleObj name="Equation" r:id="rId7" imgW="1002865" imgH="20311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6448" y="2903695"/>
                        <a:ext cx="1959460" cy="4017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-1" y="-1"/>
            <a:ext cx="140469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645492" y="5493531"/>
            <a:ext cx="129874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171575" y="2154111"/>
            <a:ext cx="5114920" cy="1563318"/>
            <a:chOff x="1171575" y="1969477"/>
            <a:chExt cx="5114920" cy="156331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3166169"/>
                </p:ext>
              </p:extLst>
            </p:nvPr>
          </p:nvGraphicFramePr>
          <p:xfrm>
            <a:off x="1171575" y="2494570"/>
            <a:ext cx="4740491" cy="1038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29" name="Equation" r:id="rId9" imgW="3403600" imgH="749300" progId="Equation.DSMT4">
                    <p:embed/>
                  </p:oleObj>
                </mc:Choice>
                <mc:Fallback>
                  <p:oleObj name="Equation" r:id="rId9" imgW="3403600" imgH="7493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1575" y="2494570"/>
                          <a:ext cx="4740491" cy="10382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" name="Straight Connector 18"/>
            <p:cNvCxnSpPr/>
            <p:nvPr/>
          </p:nvCxnSpPr>
          <p:spPr>
            <a:xfrm flipH="1" flipV="1">
              <a:off x="2672862" y="2312377"/>
              <a:ext cx="96715" cy="2941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216340" y="1969477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Damping</a:t>
              </a:r>
              <a:endParaRPr lang="en-US" dirty="0"/>
            </a:p>
          </p:txBody>
        </p:sp>
        <p:cxnSp>
          <p:nvCxnSpPr>
            <p:cNvPr id="24" name="Straight Connector 23"/>
            <p:cNvCxnSpPr>
              <a:endCxn id="25" idx="2"/>
            </p:cNvCxnSpPr>
            <p:nvPr/>
          </p:nvCxnSpPr>
          <p:spPr>
            <a:xfrm flipH="1" flipV="1">
              <a:off x="4212402" y="2350211"/>
              <a:ext cx="131789" cy="2563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757213" y="1980879"/>
              <a:ext cx="910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Focusing</a:t>
              </a:r>
              <a:endParaRPr lang="en-US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4958862" y="2336247"/>
              <a:ext cx="163917" cy="3194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801793" y="1980879"/>
              <a:ext cx="1484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Linear coupling</a:t>
              </a:r>
              <a:endParaRPr lang="en-US" dirty="0"/>
            </a:p>
          </p:txBody>
        </p:sp>
      </p:grpSp>
      <p:cxnSp>
        <p:nvCxnSpPr>
          <p:cNvPr id="34" name="Straight Connector 33"/>
          <p:cNvCxnSpPr/>
          <p:nvPr/>
        </p:nvCxnSpPr>
        <p:spPr>
          <a:xfrm>
            <a:off x="3541820" y="3622431"/>
            <a:ext cx="215393" cy="307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863442" y="3916946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Mobility of the cloud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039812"/>
          </a:xfrm>
        </p:spPr>
        <p:txBody>
          <a:bodyPr>
            <a:normAutofit fontScale="90000"/>
          </a:bodyPr>
          <a:lstStyle/>
          <a:p>
            <a:r>
              <a:rPr lang="en-US" dirty="0"/>
              <a:t>Analytical model of the instability: </a:t>
            </a:r>
            <a:r>
              <a:rPr lang="en-US" dirty="0" smtClean="0"/>
              <a:t>bunched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636393"/>
            <a:ext cx="9689493" cy="4452436"/>
          </a:xfrm>
        </p:spPr>
        <p:txBody>
          <a:bodyPr numCol="2" spcCol="914400"/>
          <a:lstStyle/>
          <a:p>
            <a:r>
              <a:rPr lang="en-US" dirty="0" smtClean="0"/>
              <a:t>Impedance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most unstable </a:t>
            </a:r>
            <a:r>
              <a:rPr lang="en-US" dirty="0" smtClean="0"/>
              <a:t>mode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Instability growth rate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Betatron frequency shift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448049" y="1590674"/>
            <a:ext cx="132833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272191"/>
              </p:ext>
            </p:extLst>
          </p:nvPr>
        </p:nvGraphicFramePr>
        <p:xfrm>
          <a:off x="1657350" y="2230438"/>
          <a:ext cx="167957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6" name="Equation" r:id="rId3" imgW="1104840" imgH="419040" progId="Equation.DSMT4">
                  <p:embed/>
                </p:oleObj>
              </mc:Choice>
              <mc:Fallback>
                <p:oleObj name="Equation" r:id="rId3" imgW="110484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2230438"/>
                        <a:ext cx="1679575" cy="638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814259"/>
              </p:ext>
            </p:extLst>
          </p:nvPr>
        </p:nvGraphicFramePr>
        <p:xfrm>
          <a:off x="1552575" y="4436237"/>
          <a:ext cx="11890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7" name="Equation" r:id="rId5" imgW="736560" imgH="393480" progId="Equation.DSMT4">
                  <p:embed/>
                </p:oleObj>
              </mc:Choice>
              <mc:Fallback>
                <p:oleObj name="Equation" r:id="rId5" imgW="736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575" y="4436237"/>
                        <a:ext cx="1189038" cy="638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447667"/>
              </p:ext>
            </p:extLst>
          </p:nvPr>
        </p:nvGraphicFramePr>
        <p:xfrm>
          <a:off x="6800850" y="4457688"/>
          <a:ext cx="1812319" cy="6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8" name="Equation" r:id="rId7" imgW="1104840" imgH="419040" progId="Equation.DSMT4">
                  <p:embed/>
                </p:oleObj>
              </mc:Choice>
              <mc:Fallback>
                <p:oleObj name="Equation" r:id="rId7" imgW="11048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0850" y="4457688"/>
                        <a:ext cx="1812319" cy="6858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-1"/>
            <a:ext cx="1139940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927194"/>
              </p:ext>
            </p:extLst>
          </p:nvPr>
        </p:nvGraphicFramePr>
        <p:xfrm>
          <a:off x="6800850" y="2476740"/>
          <a:ext cx="239272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" name="Equation" r:id="rId9" imgW="1662978" imgH="406224" progId="Equation.DSMT4">
                  <p:embed/>
                </p:oleObj>
              </mc:Choice>
              <mc:Fallback>
                <p:oleObj name="Equation" r:id="rId9" imgW="1662978" imgH="40622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0850" y="2476740"/>
                        <a:ext cx="2392725" cy="581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>
          <a:xfrm>
            <a:off x="2532185" y="4436237"/>
            <a:ext cx="209428" cy="26764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94431" y="4457688"/>
            <a:ext cx="418738" cy="3341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50353" y="5791621"/>
            <a:ext cx="9760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One can estimate the unknowns from the measurement of the betatron frequency shift</a:t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or from the simulation of the build-up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831123" y="4624608"/>
            <a:ext cx="2171700" cy="6306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063946" y="4703886"/>
            <a:ext cx="2024977" cy="543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28502" y="5150355"/>
            <a:ext cx="1009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3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619311"/>
              </p:ext>
            </p:extLst>
          </p:nvPr>
        </p:nvGraphicFramePr>
        <p:xfrm>
          <a:off x="1466850" y="1638300"/>
          <a:ext cx="894397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 measurement agrees with the simulation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204917"/>
              </p:ext>
            </p:extLst>
          </p:nvPr>
        </p:nvGraphicFramePr>
        <p:xfrm>
          <a:off x="3117321" y="1825516"/>
          <a:ext cx="18303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1" name="Equation" r:id="rId4" imgW="939600" imgH="406080" progId="Equation.DSMT4">
                  <p:embed/>
                </p:oleObj>
              </mc:Choice>
              <mc:Fallback>
                <p:oleObj name="Equation" r:id="rId4" imgW="9396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17321" y="1825516"/>
                        <a:ext cx="1830387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649640" y="3666309"/>
            <a:ext cx="1920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>
                  <a:solidFill>
                    <a:schemeClr val="accent3"/>
                  </a:solidFill>
                </a:ln>
                <a:solidFill>
                  <a:srgbClr val="00B050"/>
                </a:solidFill>
              </a:rPr>
              <a:t>Witnesses: 8e9 p</a:t>
            </a:r>
            <a:endParaRPr lang="en-US" sz="2000" b="1" dirty="0">
              <a:ln>
                <a:solidFill>
                  <a:schemeClr val="accent3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6118" y="3522701"/>
            <a:ext cx="2499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>
                  <a:solidFill>
                    <a:schemeClr val="accent1"/>
                  </a:solidFill>
                </a:ln>
                <a:solidFill>
                  <a:srgbClr val="D34817"/>
                </a:solidFill>
              </a:rPr>
              <a:t>Main batch: 5e10 ppb</a:t>
            </a:r>
            <a:endParaRPr lang="en-US" sz="2000" b="1" dirty="0">
              <a:ln>
                <a:solidFill>
                  <a:schemeClr val="accent1"/>
                </a:solidFill>
              </a:ln>
              <a:solidFill>
                <a:srgbClr val="D3481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9522" y="3000332"/>
            <a:ext cx="1361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Simulation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28567" y="1764007"/>
            <a:ext cx="178132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60000"/>
                <a:satMod val="11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6*10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>
              <a:lnSpc>
                <a:spcPct val="150000"/>
              </a:lnSpc>
            </a:pP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2.7*10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16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Growth rate and mode frequency are consistent with the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34" name="Picture 3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23" y="3083789"/>
            <a:ext cx="4442200" cy="328644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Rectangle 16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390307"/>
              </p:ext>
            </p:extLst>
          </p:nvPr>
        </p:nvGraphicFramePr>
        <p:xfrm>
          <a:off x="1027898" y="2520867"/>
          <a:ext cx="2070340" cy="407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0" name="Equation" r:id="rId5" imgW="965200" imgH="190500" progId="Equation.DSMT4">
                  <p:embed/>
                </p:oleObj>
              </mc:Choice>
              <mc:Fallback>
                <p:oleObj name="Equation" r:id="rId5" imgW="965200" imgH="190500" progId="Equation.DSMT4">
                  <p:embed/>
                  <p:pic>
                    <p:nvPicPr>
                      <p:cNvPr id="0" name="Object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898" y="2520867"/>
                        <a:ext cx="2070340" cy="4072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78042" y="1642309"/>
            <a:ext cx="424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The most unstable mode is </a:t>
            </a:r>
            <a:r>
              <a:rPr lang="en-GB" sz="2400" i="1" dirty="0" err="1"/>
              <a:t>n</a:t>
            </a:r>
            <a:r>
              <a:rPr lang="en-GB" sz="2400" i="1" baseline="-25000" dirty="0" err="1"/>
              <a:t>max</a:t>
            </a:r>
            <a:r>
              <a:rPr lang="en-GB" sz="2400" dirty="0"/>
              <a:t> = </a:t>
            </a:r>
            <a:r>
              <a:rPr lang="en-GB" sz="2400" dirty="0" smtClean="0"/>
              <a:t>30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72690" y="2075841"/>
            <a:ext cx="4538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The frequency of </a:t>
            </a:r>
            <a:r>
              <a:rPr lang="en-US" sz="2400" dirty="0" smtClean="0"/>
              <a:t>this mode </a:t>
            </a:r>
            <a:r>
              <a:rPr lang="en-US" sz="2400" dirty="0"/>
              <a:t>is 0.4 MHz</a:t>
            </a:r>
          </a:p>
        </p:txBody>
      </p:sp>
      <p:sp>
        <p:nvSpPr>
          <p:cNvPr id="9" name="Rectangle 8"/>
          <p:cNvSpPr/>
          <p:nvPr/>
        </p:nvSpPr>
        <p:spPr>
          <a:xfrm>
            <a:off x="6400800" y="1623401"/>
            <a:ext cx="5312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Stripline </a:t>
            </a:r>
            <a:r>
              <a:rPr lang="en-US" sz="2400" dirty="0" smtClean="0"/>
              <a:t>measurement shows a horizontal</a:t>
            </a:r>
            <a:br>
              <a:rPr lang="en-US" sz="2400" dirty="0" smtClean="0"/>
            </a:br>
            <a:r>
              <a:rPr lang="en-US" sz="2400" dirty="0" smtClean="0"/>
              <a:t>instability with </a:t>
            </a:r>
            <a:r>
              <a:rPr lang="en-US" sz="2400" dirty="0"/>
              <a:t>a period of slightly less </a:t>
            </a:r>
            <a:r>
              <a:rPr lang="en-US" sz="2400" dirty="0" smtClean="0"/>
              <a:t>than</a:t>
            </a:r>
            <a:br>
              <a:rPr lang="en-US" sz="2400" dirty="0" smtClean="0"/>
            </a:br>
            <a:r>
              <a:rPr lang="en-US" sz="2400" dirty="0" smtClean="0"/>
              <a:t>the </a:t>
            </a:r>
            <a:r>
              <a:rPr lang="en-US" sz="2400" dirty="0"/>
              <a:t>length of a batch and a frequency &lt; 1 MHz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458" y="3159688"/>
            <a:ext cx="340803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0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09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Instability goes </a:t>
            </a:r>
            <a:r>
              <a:rPr lang="en-US" b="1" dirty="0" smtClean="0"/>
              <a:t>Up</a:t>
            </a:r>
            <a:r>
              <a:rPr lang="en-US" dirty="0" smtClean="0"/>
              <a:t> and then </a:t>
            </a:r>
            <a:r>
              <a:rPr lang="en-US" b="1" dirty="0" smtClean="0"/>
              <a:t>down</a:t>
            </a:r>
            <a:r>
              <a:rPr lang="en-US" dirty="0" smtClean="0"/>
              <a:t> with intensity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209412" y="1895475"/>
            <a:ext cx="9905295" cy="2551828"/>
            <a:chOff x="1209412" y="1895475"/>
            <a:chExt cx="9905295" cy="2551828"/>
          </a:xfrm>
        </p:grpSpPr>
        <p:sp>
          <p:nvSpPr>
            <p:cNvPr id="5" name="TextBox 4"/>
            <p:cNvSpPr txBox="1"/>
            <p:nvPr/>
          </p:nvSpPr>
          <p:spPr>
            <a:xfrm>
              <a:off x="5219700" y="1895475"/>
              <a:ext cx="18582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E9A039"/>
                  </a:solidFill>
                </a:rPr>
                <a:t>4.2e10 ppb</a:t>
              </a:r>
              <a:endParaRPr lang="en-US" sz="2400" b="1" dirty="0">
                <a:solidFill>
                  <a:srgbClr val="E9A039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412" y="2690515"/>
              <a:ext cx="9905295" cy="175678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209412" y="1891060"/>
            <a:ext cx="9976050" cy="2556243"/>
            <a:chOff x="1209412" y="1891060"/>
            <a:chExt cx="9976050" cy="25562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412" y="2690515"/>
              <a:ext cx="9976050" cy="1756788"/>
            </a:xfrm>
            <a:prstGeom prst="rect">
              <a:avLst/>
            </a:prstGeom>
          </p:spPr>
        </p:pic>
        <p:sp useBgFill="1">
          <p:nvSpPr>
            <p:cNvPr id="11" name="TextBox 10"/>
            <p:cNvSpPr txBox="1"/>
            <p:nvPr/>
          </p:nvSpPr>
          <p:spPr>
            <a:xfrm>
              <a:off x="5219699" y="1891060"/>
              <a:ext cx="1858201" cy="46166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E9A039"/>
                  </a:solidFill>
                </a:rPr>
                <a:t>4.6e10 ppb</a:t>
              </a:r>
              <a:endParaRPr lang="en-US" sz="2400" b="1" dirty="0">
                <a:solidFill>
                  <a:srgbClr val="E9A039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09412" y="1884940"/>
            <a:ext cx="9905295" cy="2573935"/>
            <a:chOff x="1209412" y="1884940"/>
            <a:chExt cx="9905295" cy="25739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412" y="2690515"/>
              <a:ext cx="9905295" cy="1768360"/>
            </a:xfrm>
            <a:prstGeom prst="rect">
              <a:avLst/>
            </a:prstGeom>
          </p:spPr>
        </p:pic>
        <p:sp useBgFill="1">
          <p:nvSpPr>
            <p:cNvPr id="14" name="TextBox 13"/>
            <p:cNvSpPr txBox="1"/>
            <p:nvPr/>
          </p:nvSpPr>
          <p:spPr>
            <a:xfrm>
              <a:off x="5219698" y="1884940"/>
              <a:ext cx="1858201" cy="46166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E9A039"/>
                  </a:solidFill>
                </a:rPr>
                <a:t>5.0e10 ppb</a:t>
              </a:r>
              <a:endParaRPr lang="en-US" sz="2400" b="1" dirty="0">
                <a:solidFill>
                  <a:srgbClr val="E9A039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09412" y="1891653"/>
            <a:ext cx="10038792" cy="2555650"/>
            <a:chOff x="1209412" y="1891653"/>
            <a:chExt cx="10038792" cy="25556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412" y="2690515"/>
              <a:ext cx="10038792" cy="1756788"/>
            </a:xfrm>
            <a:prstGeom prst="rect">
              <a:avLst/>
            </a:prstGeom>
          </p:spPr>
        </p:pic>
        <p:sp useBgFill="1">
          <p:nvSpPr>
            <p:cNvPr id="17" name="TextBox 16"/>
            <p:cNvSpPr txBox="1"/>
            <p:nvPr/>
          </p:nvSpPr>
          <p:spPr>
            <a:xfrm>
              <a:off x="5219696" y="1891653"/>
              <a:ext cx="1858201" cy="46166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E9A039"/>
                  </a:solidFill>
                </a:rPr>
                <a:t>5.4e10 ppb</a:t>
              </a:r>
              <a:endParaRPr lang="en-US" sz="2400" b="1" dirty="0">
                <a:solidFill>
                  <a:srgbClr val="E9A039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09412" y="1891356"/>
            <a:ext cx="9976050" cy="2541481"/>
            <a:chOff x="1209412" y="1891356"/>
            <a:chExt cx="9976050" cy="254148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412" y="2678943"/>
              <a:ext cx="9976050" cy="1753894"/>
            </a:xfrm>
            <a:prstGeom prst="rect">
              <a:avLst/>
            </a:prstGeom>
          </p:spPr>
        </p:pic>
        <p:sp useBgFill="1">
          <p:nvSpPr>
            <p:cNvPr id="20" name="TextBox 19"/>
            <p:cNvSpPr txBox="1"/>
            <p:nvPr/>
          </p:nvSpPr>
          <p:spPr>
            <a:xfrm>
              <a:off x="5219696" y="1891356"/>
              <a:ext cx="1858201" cy="46166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E9A039"/>
                  </a:solidFill>
                </a:rPr>
                <a:t>5.8e10 ppb</a:t>
              </a:r>
              <a:endParaRPr lang="en-US" sz="2400" b="1" dirty="0">
                <a:solidFill>
                  <a:srgbClr val="E9A039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09412" y="1883064"/>
            <a:ext cx="9976050" cy="2553259"/>
            <a:chOff x="1209412" y="1883064"/>
            <a:chExt cx="9976050" cy="255325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412" y="2690515"/>
              <a:ext cx="9976050" cy="1745808"/>
            </a:xfrm>
            <a:prstGeom prst="rect">
              <a:avLst/>
            </a:prstGeom>
          </p:spPr>
        </p:pic>
        <p:sp useBgFill="1">
          <p:nvSpPr>
            <p:cNvPr id="23" name="TextBox 22"/>
            <p:cNvSpPr txBox="1"/>
            <p:nvPr/>
          </p:nvSpPr>
          <p:spPr>
            <a:xfrm>
              <a:off x="5219692" y="1883064"/>
              <a:ext cx="1858201" cy="46166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E9A039"/>
                  </a:solidFill>
                </a:rPr>
                <a:t>6.3e10 ppb</a:t>
              </a:r>
              <a:endParaRPr lang="en-US" sz="2400" b="1" dirty="0">
                <a:solidFill>
                  <a:srgbClr val="E9A039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22216" y="1889480"/>
            <a:ext cx="10025988" cy="2589997"/>
            <a:chOff x="1222216" y="1889480"/>
            <a:chExt cx="10025988" cy="258999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216" y="2702086"/>
              <a:ext cx="10025988" cy="1777391"/>
            </a:xfrm>
            <a:prstGeom prst="rect">
              <a:avLst/>
            </a:prstGeom>
          </p:spPr>
        </p:pic>
        <p:sp useBgFill="1">
          <p:nvSpPr>
            <p:cNvPr id="26" name="TextBox 25"/>
            <p:cNvSpPr txBox="1"/>
            <p:nvPr/>
          </p:nvSpPr>
          <p:spPr>
            <a:xfrm>
              <a:off x="5219692" y="1889480"/>
              <a:ext cx="1858201" cy="46166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E9A039"/>
                  </a:solidFill>
                </a:rPr>
                <a:t>6.6e10 ppb</a:t>
              </a:r>
              <a:endParaRPr lang="en-US" sz="2400" b="1" dirty="0">
                <a:solidFill>
                  <a:srgbClr val="E9A039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240650" y="1877908"/>
            <a:ext cx="10020358" cy="2605984"/>
            <a:chOff x="1240650" y="1877908"/>
            <a:chExt cx="10020358" cy="260598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650" y="2687029"/>
              <a:ext cx="10020358" cy="1796863"/>
            </a:xfrm>
            <a:prstGeom prst="rect">
              <a:avLst/>
            </a:prstGeom>
          </p:spPr>
        </p:pic>
        <p:sp useBgFill="1">
          <p:nvSpPr>
            <p:cNvPr id="29" name="TextBox 28"/>
            <p:cNvSpPr txBox="1"/>
            <p:nvPr/>
          </p:nvSpPr>
          <p:spPr>
            <a:xfrm>
              <a:off x="5219692" y="1877908"/>
              <a:ext cx="1944763" cy="46166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E9A039"/>
                  </a:solidFill>
                </a:rPr>
                <a:t>7.0e10 ppb </a:t>
              </a:r>
              <a:endParaRPr lang="en-US" sz="2400" b="1" dirty="0">
                <a:solidFill>
                  <a:srgbClr val="E9A039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48004" y="5899149"/>
            <a:ext cx="1600200" cy="365125"/>
          </a:xfrm>
        </p:spPr>
        <p:txBody>
          <a:bodyPr/>
          <a:lstStyle/>
          <a:p>
            <a:r>
              <a:rPr lang="en-US" sz="1200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1413" y="5899150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prstClr val="white">
                    <a:lumMod val="75000"/>
                  </a:prstClr>
                </a:solidFill>
              </a:rPr>
              <a:pPr/>
              <a:t>28</a:t>
            </a:fld>
            <a:endParaRPr lang="en-US" sz="12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Peak of instability rate is consistent with electron cloud simulations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4" y="1829002"/>
            <a:ext cx="6814895" cy="401934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19550" y="2619375"/>
            <a:ext cx="133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Experiment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019550" y="2988707"/>
            <a:ext cx="1209675" cy="0"/>
          </a:xfrm>
          <a:prstGeom prst="straightConnector1">
            <a:avLst/>
          </a:prstGeom>
          <a:ln w="158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10425" y="3055382"/>
            <a:ext cx="124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Simulation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157994" y="3424714"/>
            <a:ext cx="153833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84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664208"/>
            <a:ext cx="10363200" cy="4355592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 smtClean="0"/>
              <a:t>Phillip </a:t>
            </a:r>
            <a:r>
              <a:rPr lang="en-US" dirty="0" smtClean="0"/>
              <a:t>Adamson, Ming-Jen Yang, </a:t>
            </a:r>
            <a:r>
              <a:rPr lang="en-US" dirty="0"/>
              <a:t>Victor </a:t>
            </a:r>
            <a:r>
              <a:rPr lang="en-US" dirty="0" err="1" smtClean="0"/>
              <a:t>Grzelak</a:t>
            </a:r>
            <a:r>
              <a:rPr lang="en-US" dirty="0" smtClean="0"/>
              <a:t>, </a:t>
            </a:r>
            <a:r>
              <a:rPr lang="en-US" smtClean="0"/>
              <a:t>AD Operations </a:t>
            </a:r>
            <a:r>
              <a:rPr lang="en-US" dirty="0" smtClean="0"/>
              <a:t>for help with conducting the experiments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Alexey Burov, Yuri </a:t>
            </a:r>
            <a:r>
              <a:rPr lang="en-US" dirty="0" err="1" smtClean="0"/>
              <a:t>Alexakhin</a:t>
            </a:r>
            <a:r>
              <a:rPr lang="en-US" dirty="0" smtClean="0"/>
              <a:t>, Jeff Eldred, and all e-cloud group for numerous useful discussions of the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9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measurement of electron cloud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Microwave measurement procedure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3788556"/>
            <a:ext cx="10182225" cy="2278811"/>
          </a:xfrm>
        </p:spPr>
        <p:txBody>
          <a:bodyPr numCol="2">
            <a:normAutofit/>
          </a:bodyPr>
          <a:lstStyle/>
          <a:p>
            <a:r>
              <a:rPr lang="en-US" sz="2400" dirty="0" smtClean="0"/>
              <a:t>Isolate 1 gradient dipole</a:t>
            </a:r>
          </a:p>
          <a:p>
            <a:r>
              <a:rPr lang="en-US" sz="2400" dirty="0" smtClean="0"/>
              <a:t>Shoot an RF wave, measure phase delay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/>
              <a:t>G</a:t>
            </a:r>
            <a:r>
              <a:rPr lang="en-US" sz="2400" dirty="0" smtClean="0"/>
              <a:t>et an estimate of e-cloud density as a function of time:</a:t>
            </a:r>
          </a:p>
          <a:p>
            <a:pPr lvl="1"/>
            <a:r>
              <a:rPr lang="en-US" dirty="0" smtClean="0"/>
              <a:t>Density at saturation</a:t>
            </a:r>
          </a:p>
          <a:p>
            <a:pPr lvl="1"/>
            <a:r>
              <a:rPr lang="en-US" dirty="0" smtClean="0"/>
              <a:t>Rate of build-up</a:t>
            </a:r>
          </a:p>
          <a:p>
            <a:pPr lvl="1"/>
            <a:r>
              <a:rPr lang="en-US" dirty="0" smtClean="0"/>
              <a:t>Amount of trapped electrons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16261" y="1518260"/>
            <a:ext cx="4838700" cy="1503114"/>
            <a:chOff x="898765" y="2377173"/>
            <a:chExt cx="4838700" cy="1503114"/>
          </a:xfrm>
        </p:grpSpPr>
        <p:grpSp>
          <p:nvGrpSpPr>
            <p:cNvPr id="6" name="Group 5"/>
            <p:cNvGrpSpPr/>
            <p:nvPr/>
          </p:nvGrpSpPr>
          <p:grpSpPr>
            <a:xfrm>
              <a:off x="898765" y="2604340"/>
              <a:ext cx="4838700" cy="1275947"/>
              <a:chOff x="6743698" y="857968"/>
              <a:chExt cx="4838700" cy="127594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43698" y="924240"/>
                <a:ext cx="4838700" cy="1209675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8773356" y="857968"/>
                <a:ext cx="8451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accent1"/>
                    </a:solidFill>
                  </a:rPr>
                  <a:t>2 GHz</a:t>
                </a:r>
                <a:endParaRPr lang="en-US" sz="2000" b="1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604987" y="2377173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4294948" y="3181322"/>
            <a:ext cx="226874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00757" y="3166943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5.6 m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98443" y="2242493"/>
            <a:ext cx="926857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Dipole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14848" y="2162299"/>
            <a:ext cx="857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51718" y="2175942"/>
            <a:ext cx="9142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Receiver</a:t>
            </a:r>
            <a:endParaRPr lang="en-US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747263"/>
              </p:ext>
            </p:extLst>
          </p:nvPr>
        </p:nvGraphicFramePr>
        <p:xfrm>
          <a:off x="1558068" y="5340996"/>
          <a:ext cx="2079323" cy="839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4" name="Equation" r:id="rId4" imgW="1002960" imgH="406080" progId="Equation.DSMT4">
                  <p:embed/>
                </p:oleObj>
              </mc:Choice>
              <mc:Fallback>
                <p:oleObj name="Equation" r:id="rId4" imgW="10029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8068" y="5340996"/>
                        <a:ext cx="2079323" cy="83938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587142"/>
              </p:ext>
            </p:extLst>
          </p:nvPr>
        </p:nvGraphicFramePr>
        <p:xfrm>
          <a:off x="1613632" y="4880921"/>
          <a:ext cx="326707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5" name="Equation" r:id="rId6" imgW="2006280" imgH="228600" progId="Equation.DSMT4">
                  <p:embed/>
                </p:oleObj>
              </mc:Choice>
              <mc:Fallback>
                <p:oleObj name="Equation" r:id="rId6" imgW="2006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13632" y="4880921"/>
                        <a:ext cx="3267075" cy="373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37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52475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</a:rPr>
              <a:t>First Data: Seems that 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what matters is the </a:t>
            </a:r>
            <a:r>
              <a:rPr lang="en-US" sz="3600" dirty="0">
                <a:solidFill>
                  <a:schemeClr val="tx2"/>
                </a:solidFill>
                <a:latin typeface="+mj-lt"/>
              </a:rPr>
              <a:t>peak 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intensity, </a:t>
            </a:r>
            <a:r>
              <a:rPr lang="en-US" sz="3600" dirty="0">
                <a:solidFill>
                  <a:schemeClr val="tx2"/>
                </a:solidFill>
                <a:latin typeface="+mj-lt"/>
              </a:rPr>
              <a:t>not 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the total charge in the beam 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1413" y="1810087"/>
            <a:ext cx="7053682" cy="417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600" dirty="0" err="1" smtClean="0"/>
              <a:t>ECloud</a:t>
            </a:r>
            <a:r>
              <a:rPr lang="en-US" sz="2600" dirty="0" smtClean="0"/>
              <a:t> density is consistent with</a:t>
            </a:r>
            <a:br>
              <a:rPr lang="en-US" sz="2600" dirty="0" smtClean="0"/>
            </a:br>
            <a:r>
              <a:rPr lang="en-US" sz="2600" dirty="0" smtClean="0"/>
              <a:t>the simulation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600" dirty="0" smtClean="0"/>
              <a:t>Problems: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High noise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Unable to make a fast measurement</a:t>
            </a:r>
            <a:endParaRPr lang="en-US" sz="2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520809"/>
              </p:ext>
            </p:extLst>
          </p:nvPr>
        </p:nvGraphicFramePr>
        <p:xfrm>
          <a:off x="7380305" y="1951186"/>
          <a:ext cx="4521318" cy="3565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547697"/>
              </p:ext>
            </p:extLst>
          </p:nvPr>
        </p:nvGraphicFramePr>
        <p:xfrm>
          <a:off x="1141413" y="1951186"/>
          <a:ext cx="5843137" cy="1112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91464"/>
                <a:gridCol w="1481585"/>
                <a:gridCol w="217008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 per batch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Cloud density (m</a:t>
                      </a:r>
                      <a:r>
                        <a:rPr lang="en-US" baseline="30000" dirty="0" smtClean="0"/>
                        <a:t>-3</a:t>
                      </a:r>
                      <a:r>
                        <a:rPr lang="en-US" baseline="0" dirty="0" smtClean="0"/>
                        <a:t>)</a:t>
                      </a:r>
                      <a:endParaRPr lang="en-US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41.2x10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: 4+6 batches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4.12x10</a:t>
                      </a:r>
                      <a:r>
                        <a:rPr lang="en-US" baseline="30000" dirty="0" smtClean="0"/>
                        <a:t>12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17.9±4.9 x10</a:t>
                      </a:r>
                      <a:r>
                        <a:rPr lang="en-US" baseline="30000" dirty="0" smtClean="0"/>
                        <a:t>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17.0x10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: 4 batches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4.25x10</a:t>
                      </a:r>
                      <a:r>
                        <a:rPr lang="en-US" baseline="30000" dirty="0" smtClean="0"/>
                        <a:t>12</a:t>
                      </a:r>
                      <a:endParaRPr lang="en-US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20.3±5.8 x10</a:t>
                      </a:r>
                      <a:r>
                        <a:rPr lang="en-US" baseline="30000" dirty="0" smtClean="0"/>
                        <a:t>11</a:t>
                      </a:r>
                      <a:endParaRPr lang="en-US" baseline="30000" dirty="0" smtClean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58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Broadband </a:t>
            </a:r>
            <a:r>
              <a:rPr lang="en-US" dirty="0" err="1" smtClean="0"/>
              <a:t>Schottky</a:t>
            </a:r>
            <a:r>
              <a:rPr lang="en-US" dirty="0" smtClean="0"/>
              <a:t> noise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28" y="1417638"/>
            <a:ext cx="4937634" cy="441180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735" y="1224369"/>
            <a:ext cx="2223480" cy="2155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1459228"/>
            <a:ext cx="4314284" cy="432862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7991517" y="3526971"/>
            <a:ext cx="442128" cy="10048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99459" y="3157639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90.9 kHz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2247" y="1504706"/>
            <a:ext cx="135806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At 2 GHz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678982" y="3379740"/>
            <a:ext cx="460685" cy="1373130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9041877" y="2764228"/>
            <a:ext cx="703384" cy="72653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0599" y="1534849"/>
            <a:ext cx="171393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At 200 MHz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75" y="2367369"/>
            <a:ext cx="901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Betatron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sideband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389996" y="1966371"/>
            <a:ext cx="811243" cy="0"/>
          </a:xfrm>
          <a:prstGeom prst="straightConnector1">
            <a:avLst/>
          </a:prstGeom>
          <a:ln w="158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340106" y="159477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45 kHz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4330842" y="3245618"/>
            <a:ext cx="320971" cy="10048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899534" y="3247436"/>
            <a:ext cx="280580" cy="823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063902" y="2886334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~ 250 Hz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06151" y="4198595"/>
            <a:ext cx="1217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Synchrotron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sidebands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3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signal/noise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 amplifier in the tunnel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Measure when no beam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Recommissioned old amps from Recycler </a:t>
            </a:r>
            <a:r>
              <a:rPr lang="en-US" dirty="0" err="1" smtClean="0"/>
              <a:t>Schottky</a:t>
            </a:r>
            <a:r>
              <a:rPr lang="en-US" dirty="0" smtClean="0"/>
              <a:t> detectors</a:t>
            </a:r>
          </a:p>
          <a:p>
            <a:pPr lvl="1"/>
            <a:r>
              <a:rPr lang="en-US" dirty="0" smtClean="0"/>
              <a:t>+30 dB at 2.0 GHz</a:t>
            </a:r>
          </a:p>
          <a:p>
            <a:r>
              <a:rPr lang="en-US" dirty="0" smtClean="0"/>
              <a:t>Put it in the tunnel </a:t>
            </a:r>
          </a:p>
          <a:p>
            <a:r>
              <a:rPr lang="en-US" dirty="0" smtClean="0"/>
              <a:t>Replace the amps if they burn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"/>
          </p:nvPr>
        </p:nvSpPr>
        <p:spPr/>
        <p:txBody>
          <a:bodyPr/>
          <a:lstStyle/>
          <a:p>
            <a:r>
              <a:rPr lang="en-US" dirty="0" smtClean="0"/>
              <a:t>Triggering hardware to arm the scope already in place, need to reconfigure after shutdown</a:t>
            </a:r>
          </a:p>
          <a:p>
            <a:r>
              <a:rPr lang="en-US" dirty="0" smtClean="0"/>
              <a:t>Need to add fast gating from 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06" y="4037793"/>
            <a:ext cx="2071411" cy="1955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Amplifier in the tunnel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483" y="1535585"/>
            <a:ext cx="3683479" cy="2304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5" y="1645133"/>
            <a:ext cx="3022472" cy="402996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21" y="3401652"/>
            <a:ext cx="2647409" cy="991856"/>
          </a:xfrm>
        </p:spPr>
      </p:pic>
      <p:sp>
        <p:nvSpPr>
          <p:cNvPr id="10" name="TextBox 9"/>
          <p:cNvSpPr txBox="1"/>
          <p:nvPr/>
        </p:nvSpPr>
        <p:spPr>
          <a:xfrm>
            <a:off x="1285335" y="2096219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Source BPM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Curved Left Arrow 11"/>
          <p:cNvSpPr/>
          <p:nvPr/>
        </p:nvSpPr>
        <p:spPr>
          <a:xfrm rot="3413711">
            <a:off x="3391318" y="4338895"/>
            <a:ext cx="785515" cy="1796199"/>
          </a:xfrm>
          <a:prstGeom prst="curved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97831" y="1946924"/>
            <a:ext cx="9220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15 V DC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41491" y="1430749"/>
            <a:ext cx="15139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1 W Amplifier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00702" y="3381556"/>
            <a:ext cx="11955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Circulator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41491" y="2558384"/>
            <a:ext cx="604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50 </a:t>
            </a:r>
            <a:r>
              <a:rPr lang="el-GR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Ω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298611" y="4738402"/>
            <a:ext cx="8625" cy="770584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299427" y="4775160"/>
            <a:ext cx="1045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+ 30 dB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@ 2 GHz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94046" y="6006584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1.9 GHz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963309" y="5993473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2.1 GHz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718268" y="1959429"/>
            <a:ext cx="258923" cy="22962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637125" y="1615415"/>
            <a:ext cx="1045029" cy="1690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982330" y="3897581"/>
            <a:ext cx="699824" cy="252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83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22" grpId="0"/>
      <p:bldP spid="23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do anything to reduce the instability?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7422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Conditioning helps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96464"/>
                </a:solidFill>
              </a:rPr>
              <a:t>10/24/2016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quarter" idx="1"/>
          </p:nvPr>
        </p:nvGraphicFramePr>
        <p:xfrm>
          <a:off x="7019925" y="1295400"/>
          <a:ext cx="4562475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5" y="2114367"/>
            <a:ext cx="6145592" cy="23719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8275" y="1565947"/>
            <a:ext cx="4802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SEY of the beampipe drops down as it conditions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77152" y="4486275"/>
            <a:ext cx="3196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Yi-Chen Ji, </a:t>
            </a:r>
            <a:r>
              <a:rPr lang="en-US" dirty="0" err="1" smtClean="0">
                <a:solidFill>
                  <a:prstClr val="black"/>
                </a:solidFill>
              </a:rPr>
              <a:t>ECloud</a:t>
            </a:r>
            <a:r>
              <a:rPr lang="en-US" dirty="0" smtClean="0">
                <a:solidFill>
                  <a:prstClr val="black"/>
                </a:solidFill>
              </a:rPr>
              <a:t> test set up in MI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0" y="455295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ξ</a:t>
            </a:r>
            <a:r>
              <a:rPr lang="en-US" i="1" baseline="-25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x,y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 = -6,-8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73010" y="2225159"/>
            <a:ext cx="3596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ξ</a:t>
            </a:r>
            <a:r>
              <a:rPr lang="en-US" i="1" baseline="-25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x,y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 = -2,-2;</a:t>
            </a:r>
            <a:b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no inst.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b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elow 17 turns at </a:t>
            </a:r>
            <a:r>
              <a:rPr lang="en-US" i="1" dirty="0">
                <a:solidFill>
                  <a:prstClr val="black"/>
                </a:solidFill>
                <a:latin typeface="Calibri" panose="020F0502020204030204" pitchFamily="34" charset="0"/>
              </a:rPr>
              <a:t>ξ</a:t>
            </a:r>
            <a:r>
              <a:rPr lang="en-US" i="1" baseline="-25000" dirty="0">
                <a:solidFill>
                  <a:prstClr val="black"/>
                </a:solidFill>
                <a:latin typeface="Calibri" panose="020F0502020204030204" pitchFamily="34" charset="0"/>
              </a:rPr>
              <a:t>x,y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 = -6,-8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0" y="3349387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ξ</a:t>
            </a:r>
            <a:r>
              <a:rPr lang="en-US" i="1" baseline="-25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x,y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 = -6,-8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6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04800"/>
            <a:ext cx="9905998" cy="809625"/>
          </a:xfrm>
        </p:spPr>
        <p:txBody>
          <a:bodyPr>
            <a:normAutofit/>
          </a:bodyPr>
          <a:lstStyle/>
          <a:p>
            <a:r>
              <a:rPr lang="en-US" dirty="0" smtClean="0"/>
              <a:t>Stabilization with a clearing bunch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48004" y="5899149"/>
            <a:ext cx="1600200" cy="365125"/>
          </a:xfrm>
        </p:spPr>
        <p:txBody>
          <a:bodyPr/>
          <a:lstStyle/>
          <a:p>
            <a:r>
              <a:rPr lang="en-US" sz="1200" smtClean="0">
                <a:solidFill>
                  <a:prstClr val="white">
                    <a:lumMod val="75000"/>
                  </a:prstClr>
                </a:solidFill>
              </a:rPr>
              <a:t>10/24/2016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1413" y="5899150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prstClr val="white">
                    <a:lumMod val="75000"/>
                  </a:prstClr>
                </a:solidFill>
              </a:rPr>
              <a:pPr/>
              <a:t>38</a:t>
            </a:fld>
            <a:endParaRPr lang="en-US" sz="12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51654" y="1201241"/>
            <a:ext cx="528702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No clearing bunch – the first batch is unstable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Beam: 3 batches of 5.8*10</a:t>
            </a:r>
            <a:r>
              <a:rPr lang="en-US" baseline="30000" dirty="0" smtClean="0">
                <a:solidFill>
                  <a:prstClr val="white"/>
                </a:solidFill>
              </a:rPr>
              <a:t>10</a:t>
            </a:r>
            <a:r>
              <a:rPr lang="en-US" dirty="0" smtClean="0">
                <a:solidFill>
                  <a:prstClr val="white"/>
                </a:solidFill>
              </a:rPr>
              <a:t> ppb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79" y="2155222"/>
            <a:ext cx="6119390" cy="3734124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239455" y="1314172"/>
            <a:ext cx="5430837" cy="5113057"/>
            <a:chOff x="239455" y="1314172"/>
            <a:chExt cx="5430837" cy="511305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455" y="1314172"/>
              <a:ext cx="5430837" cy="487707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16200000">
              <a:off x="50942" y="3677397"/>
              <a:ext cx="83869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white"/>
                  </a:solidFill>
                </a:rPr>
                <a:t>time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663020" y="3400425"/>
              <a:ext cx="0" cy="102240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098616" y="6057897"/>
              <a:ext cx="21964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l</a:t>
              </a:r>
              <a:r>
                <a:rPr lang="en-US" dirty="0" smtClean="0">
                  <a:solidFill>
                    <a:prstClr val="white"/>
                  </a:solidFill>
                </a:rPr>
                <a:t>ong. position (ns) 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48980" y="1314172"/>
            <a:ext cx="5443580" cy="5103532"/>
            <a:chOff x="239455" y="1314172"/>
            <a:chExt cx="5443580" cy="51035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98" y="1314172"/>
              <a:ext cx="5430837" cy="487707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 rot="16200000">
              <a:off x="50942" y="3667872"/>
              <a:ext cx="83869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white"/>
                  </a:solidFill>
                </a:rPr>
                <a:t>time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V="1">
              <a:off x="672545" y="3390900"/>
              <a:ext cx="0" cy="102240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108141" y="6048372"/>
              <a:ext cx="21964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l</a:t>
              </a:r>
              <a:r>
                <a:rPr lang="en-US" dirty="0" smtClean="0">
                  <a:solidFill>
                    <a:prstClr val="white"/>
                  </a:solidFill>
                </a:rPr>
                <a:t>ong. position (ns) 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63510" y="1842307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white"/>
                  </a:solidFill>
                </a:rPr>
                <a:t>4.2*10</a:t>
              </a:r>
              <a:r>
                <a:rPr lang="en-US" sz="1400" b="1" baseline="30000" dirty="0" smtClean="0">
                  <a:solidFill>
                    <a:prstClr val="white"/>
                  </a:solidFill>
                </a:rPr>
                <a:t>10</a:t>
              </a:r>
              <a:endParaRPr lang="en-US" sz="1400" b="1" baseline="30000" dirty="0">
                <a:solidFill>
                  <a:prstClr val="white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973922" y="1162353"/>
            <a:ext cx="5277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Add a clearing bunch – all bathes stable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Beam: 3 batches of 5.8*10</a:t>
            </a:r>
            <a:r>
              <a:rPr lang="en-US" baseline="30000" dirty="0" smtClean="0">
                <a:solidFill>
                  <a:prstClr val="white"/>
                </a:solidFill>
              </a:rPr>
              <a:t>10</a:t>
            </a:r>
            <a:r>
              <a:rPr lang="en-US" dirty="0" smtClean="0">
                <a:solidFill>
                  <a:prstClr val="white"/>
                </a:solidFill>
              </a:rPr>
              <a:t> ppb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51" y="2150084"/>
            <a:ext cx="6203218" cy="3795089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239455" y="1314172"/>
            <a:ext cx="5438170" cy="5094007"/>
            <a:chOff x="3582704" y="1323697"/>
            <a:chExt cx="5438170" cy="5094007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038" y="1323697"/>
              <a:ext cx="5430836" cy="4877078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 rot="16200000">
              <a:off x="3394191" y="3667872"/>
              <a:ext cx="83869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white"/>
                  </a:solidFill>
                </a:rPr>
                <a:t>time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4015794" y="3390900"/>
              <a:ext cx="0" cy="102240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5451390" y="6048372"/>
              <a:ext cx="21964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l</a:t>
              </a:r>
              <a:r>
                <a:rPr lang="en-US" dirty="0" smtClean="0">
                  <a:solidFill>
                    <a:prstClr val="white"/>
                  </a:solidFill>
                </a:rPr>
                <a:t>ong. position (ns) 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80764" y="5489034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white"/>
                  </a:solidFill>
                </a:rPr>
                <a:t>4.2*10</a:t>
              </a:r>
              <a:r>
                <a:rPr lang="en-US" sz="1400" b="1" baseline="30000" dirty="0" smtClean="0">
                  <a:solidFill>
                    <a:prstClr val="white"/>
                  </a:solidFill>
                </a:rPr>
                <a:t>10</a:t>
              </a:r>
              <a:endParaRPr lang="en-US" sz="1400" b="1" baseline="30000" dirty="0">
                <a:solidFill>
                  <a:prstClr val="white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451390" y="4783780"/>
              <a:ext cx="27222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white"/>
                  </a:solidFill>
                </a:rPr>
                <a:t>At least 5-7 buckets apart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5124450" y="4783780"/>
              <a:ext cx="5458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>
              <a:off x="5416421" y="4783780"/>
              <a:ext cx="2729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5069493" y="4776429"/>
              <a:ext cx="252669" cy="1687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51" y="2150084"/>
            <a:ext cx="6203218" cy="37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9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664898"/>
            <a:ext cx="10363200" cy="435490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fast instability in Recycler is caused by electron cloud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Combined function magnets trap the electron cloud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Trapping of the order 10</a:t>
            </a:r>
            <a:r>
              <a:rPr lang="en-US" baseline="30000" dirty="0" smtClean="0"/>
              <a:t>-3</a:t>
            </a:r>
            <a:r>
              <a:rPr lang="en-US" dirty="0" smtClean="0"/>
              <a:t> – 10</a:t>
            </a:r>
            <a:r>
              <a:rPr lang="en-US" baseline="30000" dirty="0" smtClean="0"/>
              <a:t>-2 </a:t>
            </a:r>
            <a:r>
              <a:rPr lang="en-US" dirty="0" smtClean="0"/>
              <a:t>leads to multi-turn accumulation of the cloud</a:t>
            </a:r>
            <a:endParaRPr lang="en-US" baseline="30000" dirty="0" smtClean="0"/>
          </a:p>
          <a:p>
            <a:pPr lvl="1">
              <a:lnSpc>
                <a:spcPct val="150000"/>
              </a:lnSpc>
            </a:pPr>
            <a:r>
              <a:rPr lang="en-US" dirty="0" smtClean="0"/>
              <a:t>The cloud reaches much higher densities than in a dipole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An </a:t>
            </a:r>
            <a:r>
              <a:rPr lang="en-US" sz="2800" dirty="0"/>
              <a:t>analytical model of the instability has been created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Trapped electron cloud can be cleared out with a clearing bunch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Need a gap of 5-7 RF buckets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Fermilab’s</a:t>
            </a:r>
            <a:r>
              <a:rPr lang="en-US" dirty="0" smtClean="0"/>
              <a:t> Recycler</a:t>
            </a:r>
            <a:endParaRPr lang="en-US" dirty="0"/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1219200" y="1848733"/>
          <a:ext cx="4760976" cy="2773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67247"/>
                <a:gridCol w="189372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Proton</a:t>
                      </a:r>
                      <a:r>
                        <a:rPr lang="en-US" sz="2000" b="0" baseline="0" dirty="0" smtClean="0"/>
                        <a:t> momentum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8.9 GeV/c</a:t>
                      </a:r>
                      <a:endParaRPr lang="en-US" sz="20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Circumference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3.3 km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</a:t>
                      </a:r>
                      <a:r>
                        <a:rPr lang="en-US" sz="2000" baseline="0" dirty="0" smtClean="0"/>
                        <a:t> protons per batch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4*10</a:t>
                      </a:r>
                      <a:r>
                        <a:rPr lang="en-US" sz="2000" baseline="30000" dirty="0" smtClean="0"/>
                        <a:t>12</a:t>
                      </a:r>
                      <a:endParaRPr lang="en-US" sz="2000" baseline="30000" dirty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</a:t>
                      </a:r>
                      <a:r>
                        <a:rPr lang="en-US" sz="2000" baseline="0" dirty="0" smtClean="0"/>
                        <a:t> of batches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</a:t>
                      </a:r>
                      <a:endParaRPr lang="en-US" sz="2000" dirty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spacing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19 ns</a:t>
                      </a:r>
                      <a:endParaRPr lang="en-US" sz="2000" dirty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Revolution period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 </a:t>
                      </a:r>
                      <a:r>
                        <a:rPr lang="el-GR" sz="2000" dirty="0" smtClean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Betatron frequencies (x, y)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25.425, 24.415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093108" y="1727466"/>
            <a:ext cx="4896597" cy="4311760"/>
            <a:chOff x="7138828" y="2093226"/>
            <a:chExt cx="4896597" cy="43117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8828" y="2801112"/>
              <a:ext cx="4583779" cy="36038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38828" y="2093226"/>
              <a:ext cx="489659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Recycler (top) and the Main Injector (</a:t>
              </a:r>
              <a:r>
                <a:rPr lang="en-US" sz="2000" dirty="0" smtClean="0"/>
                <a:t>bottom)</a:t>
              </a:r>
              <a:br>
                <a:rPr lang="en-US" sz="2000" dirty="0" smtClean="0"/>
              </a:br>
              <a:r>
                <a:rPr lang="en-US" sz="2000" dirty="0" smtClean="0"/>
                <a:t>rings installed in </a:t>
              </a:r>
              <a:r>
                <a:rPr lang="en-US" sz="2000" dirty="0"/>
                <a:t>a common tunnel.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994392" y="5356442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Dipole</a:t>
            </a:r>
            <a:endParaRPr lang="en-US" sz="2400" b="1" dirty="0">
              <a:solidFill>
                <a:srgbClr val="00B0F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08592" y="5356442"/>
            <a:ext cx="685800" cy="15739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053963" y="4693084"/>
            <a:ext cx="177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Quadrupole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/>
          <p:cNvCxnSpPr>
            <a:endCxn id="10" idx="1"/>
          </p:cNvCxnSpPr>
          <p:nvPr/>
        </p:nvCxnSpPr>
        <p:spPr>
          <a:xfrm>
            <a:off x="9829800" y="4923916"/>
            <a:ext cx="22416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79408" y="2540042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</a:rPr>
              <a:t>Gradient Dipole</a:t>
            </a:r>
            <a:endParaRPr lang="en-US" sz="2400" b="1" dirty="0">
              <a:solidFill>
                <a:srgbClr val="006600"/>
              </a:solidFill>
            </a:endParaRPr>
          </a:p>
        </p:txBody>
      </p:sp>
      <p:cxnSp>
        <p:nvCxnSpPr>
          <p:cNvPr id="15" name="Straight Connector 14"/>
          <p:cNvCxnSpPr>
            <a:endCxn id="13" idx="1"/>
          </p:cNvCxnSpPr>
          <p:nvPr/>
        </p:nvCxnSpPr>
        <p:spPr>
          <a:xfrm flipV="1">
            <a:off x="8467344" y="2770875"/>
            <a:ext cx="512064" cy="136917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46904" y="2839333"/>
            <a:ext cx="11978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93791" y="2586208"/>
            <a:ext cx="133754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8*10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 after</a:t>
            </a:r>
            <a:br>
              <a:rPr lang="en-US" sz="2000" dirty="0" smtClean="0"/>
            </a:br>
            <a:r>
              <a:rPr lang="en-US" sz="2000" dirty="0" smtClean="0"/>
              <a:t>upgrade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219200" y="4701413"/>
            <a:ext cx="3672800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Based on gradient dipoles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SPS (CERN) – similar issues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36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progress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64605" y="1417638"/>
            <a:ext cx="9472389" cy="532821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493034" y="5448300"/>
            <a:ext cx="8212347" cy="719586"/>
            <a:chOff x="2493034" y="5448300"/>
            <a:chExt cx="8212347" cy="719586"/>
          </a:xfrm>
        </p:grpSpPr>
        <p:sp>
          <p:nvSpPr>
            <p:cNvPr id="8" name="Rounded Rectangle 7"/>
            <p:cNvSpPr/>
            <p:nvPr/>
          </p:nvSpPr>
          <p:spPr>
            <a:xfrm>
              <a:off x="2493034" y="5448300"/>
              <a:ext cx="8212347" cy="719586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351034" y="5577260"/>
              <a:ext cx="5948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</a:rPr>
                <a:t>Yes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43995" y="5487375"/>
              <a:ext cx="27930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E-cloud density estimated from</a:t>
              </a:r>
              <a:br>
                <a:rPr lang="en-US" dirty="0" smtClean="0"/>
              </a:br>
              <a:r>
                <a:rPr lang="en-US" dirty="0" smtClean="0"/>
                <a:t>the frequency shifts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493033" y="4081747"/>
            <a:ext cx="8212347" cy="469625"/>
            <a:chOff x="2493033" y="4081747"/>
            <a:chExt cx="8212347" cy="469625"/>
          </a:xfrm>
        </p:grpSpPr>
        <p:sp>
          <p:nvSpPr>
            <p:cNvPr id="13" name="Rounded Rectangle 12"/>
            <p:cNvSpPr/>
            <p:nvPr/>
          </p:nvSpPr>
          <p:spPr>
            <a:xfrm>
              <a:off x="2493033" y="4096319"/>
              <a:ext cx="8212347" cy="455053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351034" y="4081747"/>
              <a:ext cx="5565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No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93034" y="2012559"/>
            <a:ext cx="8212347" cy="1722679"/>
            <a:chOff x="2493034" y="2012559"/>
            <a:chExt cx="8212347" cy="1722679"/>
          </a:xfrm>
        </p:grpSpPr>
        <p:sp>
          <p:nvSpPr>
            <p:cNvPr id="6" name="Rounded Rectangle 5"/>
            <p:cNvSpPr/>
            <p:nvPr/>
          </p:nvSpPr>
          <p:spPr>
            <a:xfrm>
              <a:off x="2493034" y="2751826"/>
              <a:ext cx="8212347" cy="983412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351034" y="3012699"/>
              <a:ext cx="5948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</a:rPr>
                <a:t>Yes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18832" y="2012559"/>
              <a:ext cx="15888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Complete?</a:t>
              </a:r>
              <a:endParaRPr lang="en-US" sz="28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37067" y="6200775"/>
            <a:ext cx="3302000" cy="476250"/>
          </a:xfrm>
        </p:spPr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22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79942" y="1417638"/>
            <a:ext cx="9441716" cy="531096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362823" y="2918958"/>
            <a:ext cx="3460050" cy="1835497"/>
            <a:chOff x="8610598" y="2918958"/>
            <a:chExt cx="3460050" cy="1835497"/>
          </a:xfrm>
        </p:grpSpPr>
        <p:sp>
          <p:nvSpPr>
            <p:cNvPr id="5" name="TextBox 4"/>
            <p:cNvSpPr txBox="1"/>
            <p:nvPr/>
          </p:nvSpPr>
          <p:spPr>
            <a:xfrm>
              <a:off x="8610600" y="3380623"/>
              <a:ext cx="8899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</a:rPr>
                <a:t>Done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610599" y="3842288"/>
              <a:ext cx="8899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</a:rPr>
                <a:t>Done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610598" y="2918958"/>
              <a:ext cx="34600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70C0"/>
                  </a:solidFill>
                </a:rPr>
                <a:t>Right after the shutdown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610598" y="4292790"/>
              <a:ext cx="13227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70C0"/>
                  </a:solidFill>
                </a:rPr>
                <a:t>Ongoing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24707" y="6191250"/>
            <a:ext cx="3302000" cy="476250"/>
          </a:xfrm>
        </p:spPr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3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76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7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457200"/>
            <a:ext cx="8077200" cy="59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/>
              <a:t>Courant-Snyder Parameterization</a:t>
            </a:r>
            <a:endParaRPr lang="ru-R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1124745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Consider a ring with a one-turn transfer matrix </a:t>
            </a:r>
            <a:r>
              <a:rPr lang="en-US" sz="1800" i="1" dirty="0"/>
              <a:t>M</a:t>
            </a:r>
          </a:p>
          <a:p>
            <a:r>
              <a:rPr lang="en-US" sz="1800" dirty="0" err="1"/>
              <a:t>det</a:t>
            </a:r>
            <a:r>
              <a:rPr lang="en-US" sz="1800" dirty="0"/>
              <a:t> </a:t>
            </a:r>
            <a:r>
              <a:rPr lang="en-US" sz="1800" i="1" dirty="0"/>
              <a:t>M</a:t>
            </a:r>
            <a:r>
              <a:rPr lang="en-US" sz="1800" dirty="0"/>
              <a:t> = 1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l-GR" sz="1800" dirty="0">
                <a:latin typeface="Times New Roman"/>
                <a:cs typeface="Times New Roman"/>
              </a:rPr>
              <a:t>α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l-GR" sz="1800" dirty="0">
                <a:latin typeface="Times New Roman"/>
                <a:cs typeface="Times New Roman"/>
              </a:rPr>
              <a:t>β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l-GR" sz="1800" dirty="0">
                <a:latin typeface="Times New Roman"/>
                <a:cs typeface="Times New Roman"/>
              </a:rPr>
              <a:t>γ</a:t>
            </a:r>
            <a:r>
              <a:rPr lang="en-US" sz="1800" dirty="0">
                <a:latin typeface="Times New Roman"/>
                <a:cs typeface="Times New Roman"/>
              </a:rPr>
              <a:t> – </a:t>
            </a:r>
            <a:r>
              <a:rPr lang="en-US" sz="1800" dirty="0">
                <a:cs typeface="Times New Roman"/>
              </a:rPr>
              <a:t>Twiss parameters</a:t>
            </a:r>
          </a:p>
          <a:p>
            <a:endParaRPr lang="en-US" sz="1800" dirty="0">
              <a:latin typeface="Times New Roman"/>
              <a:cs typeface="Times New Roman"/>
            </a:endParaRPr>
          </a:p>
          <a:p>
            <a:endParaRPr lang="en-US" sz="1800" dirty="0">
              <a:latin typeface="Times New Roman"/>
              <a:cs typeface="Times New Roman"/>
            </a:endParaRPr>
          </a:p>
          <a:p>
            <a:endParaRPr lang="en-US" sz="1800" dirty="0"/>
          </a:p>
          <a:p>
            <a:r>
              <a:rPr lang="en-US" sz="1800" dirty="0"/>
              <a:t>Emittance:</a:t>
            </a:r>
          </a:p>
          <a:p>
            <a:endParaRPr lang="en-US" sz="1800" dirty="0">
              <a:latin typeface="Times New Roman"/>
              <a:cs typeface="Times New Roman"/>
            </a:endParaRPr>
          </a:p>
          <a:p>
            <a:endParaRPr lang="en-US" sz="1800" dirty="0">
              <a:latin typeface="Times New Roman"/>
              <a:cs typeface="Times New Roman"/>
            </a:endParaRPr>
          </a:p>
          <a:p>
            <a:endParaRPr lang="en-US" sz="1800" dirty="0">
              <a:latin typeface="Times New Roman"/>
              <a:cs typeface="Times New Roman"/>
            </a:endParaRPr>
          </a:p>
          <a:p>
            <a:r>
              <a:rPr lang="en-US" sz="1800" dirty="0">
                <a:latin typeface="Times New Roman"/>
                <a:cs typeface="Times New Roman"/>
              </a:rPr>
              <a:t>Φ – </a:t>
            </a:r>
            <a:r>
              <a:rPr lang="en-US" sz="1800" dirty="0">
                <a:cs typeface="Times New Roman"/>
              </a:rPr>
              <a:t>betatron phase advance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  <a:p>
            <a:r>
              <a:rPr lang="el-GR" sz="1800" dirty="0">
                <a:latin typeface="Times New Roman"/>
                <a:cs typeface="Times New Roman"/>
              </a:rPr>
              <a:t>Φ</a:t>
            </a:r>
            <a:r>
              <a:rPr lang="en-US" sz="1800" dirty="0">
                <a:latin typeface="Times New Roman"/>
                <a:cs typeface="Times New Roman"/>
              </a:rPr>
              <a:t>/2</a:t>
            </a:r>
            <a:r>
              <a:rPr lang="el-GR" sz="1800" dirty="0">
                <a:latin typeface="Times New Roman"/>
                <a:cs typeface="Times New Roman"/>
              </a:rPr>
              <a:t>π</a:t>
            </a:r>
            <a:r>
              <a:rPr lang="en-US" sz="1800" dirty="0">
                <a:latin typeface="Times New Roman"/>
                <a:cs typeface="Times New Roman"/>
              </a:rPr>
              <a:t> = Q – </a:t>
            </a:r>
            <a:r>
              <a:rPr lang="en-US" sz="1800" dirty="0">
                <a:cs typeface="Times New Roman"/>
              </a:rPr>
              <a:t>frequency of betatron oscillations (tune)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415304" y="1882594"/>
          <a:ext cx="2960617" cy="538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2" name="Equation" r:id="rId3" imgW="2514600" imgH="457200" progId="Equation.DSMT4">
                  <p:embed/>
                </p:oleObj>
              </mc:Choice>
              <mc:Fallback>
                <p:oleObj name="Equation" r:id="rId3" imgW="2514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5304" y="1882594"/>
                        <a:ext cx="2960617" cy="538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441352" y="2912492"/>
          <a:ext cx="14224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3" name="Equation" r:id="rId5" imgW="1422360" imgH="444240" progId="Equation.DSMT4">
                  <p:embed/>
                </p:oleObj>
              </mc:Choice>
              <mc:Fallback>
                <p:oleObj name="Equation" r:id="rId5" imgW="14223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41352" y="2912492"/>
                        <a:ext cx="14224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3503713" y="3717033"/>
          <a:ext cx="26574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4" name="Equation" r:id="rId7" imgW="1892160" imgH="228600" progId="Equation.DSMT4">
                  <p:embed/>
                </p:oleObj>
              </mc:Choice>
              <mc:Fallback>
                <p:oleObj name="Equation" r:id="rId7" imgW="1892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03713" y="3717033"/>
                        <a:ext cx="2657475" cy="32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312024" y="1124744"/>
            <a:ext cx="3559274" cy="2808312"/>
            <a:chOff x="5566079" y="1124744"/>
            <a:chExt cx="2781219" cy="1972901"/>
          </a:xfrm>
        </p:grpSpPr>
        <p:pic>
          <p:nvPicPr>
            <p:cNvPr id="5127" name="Picture 7" descr="D:\IOTA Project\Presentations\Courant-Snyder ellipse.bmp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124744"/>
              <a:ext cx="2767186" cy="1972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5566079" y="2636912"/>
            <a:ext cx="6731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85" name="Equation" r:id="rId10" imgW="672840" imgH="177480" progId="Equation.DSMT4">
                    <p:embed/>
                  </p:oleObj>
                </mc:Choice>
                <mc:Fallback>
                  <p:oleObj name="Equation" r:id="rId10" imgW="67284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566079" y="2636912"/>
                          <a:ext cx="673100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015881" y="4903316"/>
          <a:ext cx="1194647" cy="613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6" name="Equation" r:id="rId12" imgW="914400" imgH="469800" progId="Equation.DSMT4">
                  <p:embed/>
                </p:oleObj>
              </mc:Choice>
              <mc:Fallback>
                <p:oleObj name="Equation" r:id="rId12" imgW="91440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15881" y="4903316"/>
                        <a:ext cx="1194647" cy="613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6312024" y="3933057"/>
            <a:ext cx="3960440" cy="1420203"/>
            <a:chOff x="4788024" y="3933056"/>
            <a:chExt cx="3960440" cy="142020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4077072"/>
              <a:ext cx="3762439" cy="1276187"/>
            </a:xfrm>
            <a:prstGeom prst="rect">
              <a:avLst/>
            </a:prstGeom>
          </p:spPr>
        </p:pic>
        <p:graphicFrame>
          <p:nvGraphicFramePr>
            <p:cNvPr id="11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6105511" y="3985323"/>
            <a:ext cx="567594" cy="377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87" name="Equation" r:id="rId15" imgW="545760" imgH="253800" progId="Equation.DSMT4">
                    <p:embed/>
                  </p:oleObj>
                </mc:Choice>
                <mc:Fallback>
                  <p:oleObj name="Equation" r:id="rId15" imgW="54576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6105511" y="3985323"/>
                          <a:ext cx="567594" cy="3774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/>
            </p:nvPr>
          </p:nvGraphicFramePr>
          <p:xfrm>
            <a:off x="4852295" y="3933056"/>
            <a:ext cx="223761" cy="246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88" name="Equation" r:id="rId17" imgW="126720" imgH="139680" progId="Equation.DSMT4">
                    <p:embed/>
                  </p:oleObj>
                </mc:Choice>
                <mc:Fallback>
                  <p:oleObj name="Equation" r:id="rId17" imgW="12672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852295" y="3933056"/>
                          <a:ext cx="223761" cy="246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8538666" y="4471541"/>
            <a:ext cx="209798" cy="2536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89" name="Equation" r:id="rId19" imgW="114120" imgH="139680" progId="Equation.DSMT4">
                    <p:embed/>
                  </p:oleObj>
                </mc:Choice>
                <mc:Fallback>
                  <p:oleObj name="Equation" r:id="rId19" imgW="11412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8538666" y="4471541"/>
                          <a:ext cx="209798" cy="2536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3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236451" y="1417638"/>
          <a:ext cx="10478220" cy="53184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39110"/>
                <a:gridCol w="5239110"/>
              </a:tblGrid>
              <a:tr h="159570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1965 INP, Novosibirsk: coherent oscillations and beam losses above a threshold proton intensity of 1-1.5e10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1972 CERN ISR,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1988 Los Alamos PSR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1989 KEK: </a:t>
                      </a:r>
                      <a:r>
                        <a:rPr lang="en-US" sz="2400" dirty="0" err="1" smtClean="0"/>
                        <a:t>multibunch</a:t>
                      </a:r>
                      <a:r>
                        <a:rPr lang="en-US" sz="2400" dirty="0" smtClean="0"/>
                        <a:t> instability after switching from e to e+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630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18721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1220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ZGS, Argonne: vertical instability,</a:t>
                      </a:r>
                      <a:br>
                        <a:rPr lang="en-US" sz="2400" dirty="0" smtClean="0"/>
                      </a:br>
                      <a:r>
                        <a:rPr lang="en-US" sz="2400" dirty="0" smtClean="0"/>
                        <a:t>threshold 2-8e11 proton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CERN SPS:</a:t>
                      </a:r>
                      <a:r>
                        <a:rPr lang="en-US" sz="2400" baseline="0" dirty="0" smtClean="0"/>
                        <a:t> instability different in two transverse planes</a:t>
                      </a:r>
                      <a:endParaRPr lang="en-US" sz="2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845" y="2730331"/>
            <a:ext cx="3328358" cy="26532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12855" y="2619585"/>
            <a:ext cx="2876729" cy="2696531"/>
            <a:chOff x="7906290" y="793783"/>
            <a:chExt cx="2876729" cy="2696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6290" y="1395162"/>
              <a:ext cx="2876729" cy="209515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8268070" y="793783"/>
              <a:ext cx="22333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 intensity (top) and</a:t>
              </a:r>
              <a:br>
                <a:rPr lang="en-US" dirty="0" smtClean="0"/>
              </a:br>
              <a:r>
                <a:rPr lang="en-US" dirty="0" smtClean="0"/>
                <a:t>position (bottom)</a:t>
              </a:r>
              <a:endParaRPr lang="en-US" dirty="0"/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72" y="1673199"/>
            <a:ext cx="6289646" cy="4205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4362"/>
            <a:ext cx="10515600" cy="9356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Longitudinal Mismatch Leads to an Instability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67127" y="1359529"/>
            <a:ext cx="3688510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/>
              <a:t>Injecting a high-intensity batch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4.5e10 p per bunch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/>
              <a:t>Observe rapid increase of beam</a:t>
            </a:r>
            <a:br>
              <a:rPr lang="en-US" sz="2200" dirty="0" smtClean="0"/>
            </a:br>
            <a:r>
              <a:rPr lang="en-US" sz="2200" dirty="0" smtClean="0"/>
              <a:t>center oscillations when</a:t>
            </a:r>
            <a:br>
              <a:rPr lang="en-US" sz="2200" dirty="0" smtClean="0"/>
            </a:br>
            <a:r>
              <a:rPr lang="en-US" sz="2200" dirty="0" smtClean="0"/>
              <a:t>bunches shrink longitudinally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In x-plane only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49436" y="1978729"/>
            <a:ext cx="13484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Damper helps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9907954" y="2168506"/>
            <a:ext cx="845388" cy="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60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AutoShape 1"/>
          <p:cNvSpPr>
            <a:spLocks noChangeArrowheads="1"/>
          </p:cNvSpPr>
          <p:nvPr/>
        </p:nvSpPr>
        <p:spPr bwMode="auto">
          <a:xfrm>
            <a:off x="1981201" y="209551"/>
            <a:ext cx="8228013" cy="989013"/>
          </a:xfrm>
          <a:custGeom>
            <a:avLst/>
            <a:gdLst>
              <a:gd name="G0" fmla="+- 22856 0 0"/>
              <a:gd name="G1" fmla="+- 1 0 0"/>
              <a:gd name="G2" fmla="+- 65535 0 0"/>
              <a:gd name="G3" fmla="*/ 1 16385 2"/>
              <a:gd name="G4" fmla="*/ 1 29003 51712"/>
              <a:gd name="T0" fmla="*/ 8228013 w 8228013"/>
              <a:gd name="T1" fmla="*/ 494507 h 989013"/>
              <a:gd name="T2" fmla="*/ 4114007 w 8228013"/>
              <a:gd name="T3" fmla="*/ 989013 h 989013"/>
              <a:gd name="T4" fmla="*/ 0 w 8228013"/>
              <a:gd name="T5" fmla="*/ 494507 h 989013"/>
              <a:gd name="T6" fmla="*/ 4114007 w 8228013"/>
              <a:gd name="T7" fmla="*/ 0 h 989013"/>
              <a:gd name="T8" fmla="*/ 0 w 8228013"/>
              <a:gd name="T9" fmla="*/ 0 h 989013"/>
              <a:gd name="T10" fmla="*/ 8228013 w 8228013"/>
              <a:gd name="T11" fmla="*/ 989013 h 989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8228013" h="989013">
                <a:moveTo>
                  <a:pt x="0" y="0"/>
                </a:moveTo>
                <a:lnTo>
                  <a:pt x="22856" y="0"/>
                </a:lnTo>
                <a:lnTo>
                  <a:pt x="22856" y="2748"/>
                </a:lnTo>
                <a:lnTo>
                  <a:pt x="0" y="274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en-US" sz="3000">
                <a:solidFill>
                  <a:srgbClr val="663300"/>
                </a:solidFill>
              </a:rPr>
              <a:t>Microwave Measurement Schematic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1006476"/>
            <a:ext cx="4572000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1" name="AutoShape 3"/>
          <p:cNvSpPr>
            <a:spLocks noChangeArrowheads="1"/>
          </p:cNvSpPr>
          <p:nvPr/>
        </p:nvSpPr>
        <p:spPr bwMode="auto">
          <a:xfrm>
            <a:off x="1798638" y="1189038"/>
            <a:ext cx="4373562" cy="5486400"/>
          </a:xfrm>
          <a:custGeom>
            <a:avLst/>
            <a:gdLst>
              <a:gd name="G0" fmla="+- 22856 0 0"/>
              <a:gd name="G1" fmla="+- 1 0 0"/>
              <a:gd name="G2" fmla="+- 65535 0 0"/>
              <a:gd name="G3" fmla="*/ 1 16385 2"/>
              <a:gd name="G4" fmla="*/ 1 29003 51712"/>
              <a:gd name="T0" fmla="*/ 28381 w 8228013"/>
              <a:gd name="T1" fmla="*/ 7056815 h 4875213"/>
              <a:gd name="T2" fmla="*/ 14191 w 8228013"/>
              <a:gd name="T3" fmla="*/ 14113621 h 4875213"/>
              <a:gd name="T4" fmla="*/ 0 w 8228013"/>
              <a:gd name="T5" fmla="*/ 7056815 h 4875213"/>
              <a:gd name="T6" fmla="*/ 14191 w 8228013"/>
              <a:gd name="T7" fmla="*/ 0 h 4875213"/>
              <a:gd name="T8" fmla="*/ 0 w 8228013"/>
              <a:gd name="T9" fmla="*/ 0 h 4875213"/>
              <a:gd name="T10" fmla="*/ 8228013 w 8228013"/>
              <a:gd name="T11" fmla="*/ 4875213 h 4875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180975" indent="-180975"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SzPct val="85000"/>
              <a:buFont typeface="Arial" panose="020B0604020202020204" pitchFamily="34" charset="0"/>
              <a:buChar char="•"/>
            </a:pPr>
            <a:r>
              <a:rPr lang="en-US" altLang="en-US" sz="2600">
                <a:solidFill>
                  <a:srgbClr val="292934"/>
                </a:solidFill>
              </a:rPr>
              <a:t>~ 2 GHz carrier signal propagated in beampipe.</a:t>
            </a:r>
          </a:p>
          <a:p>
            <a:pPr eaLnBrk="1">
              <a:buSzPct val="85000"/>
              <a:buFont typeface="Arial" panose="020B0604020202020204" pitchFamily="34" charset="0"/>
              <a:buNone/>
            </a:pPr>
            <a:endParaRPr lang="en-US" altLang="en-US" sz="1600">
              <a:solidFill>
                <a:srgbClr val="292934"/>
              </a:solidFill>
            </a:endParaRPr>
          </a:p>
          <a:p>
            <a:pPr eaLnBrk="1">
              <a:buSzPct val="85000"/>
              <a:buFont typeface="Arial" panose="020B0604020202020204" pitchFamily="34" charset="0"/>
              <a:buChar char="•"/>
            </a:pPr>
            <a:r>
              <a:rPr lang="en-US" altLang="en-US" sz="2600">
                <a:solidFill>
                  <a:srgbClr val="292934"/>
                </a:solidFill>
              </a:rPr>
              <a:t>The presence of ecloud causes a phase-delay.</a:t>
            </a:r>
          </a:p>
          <a:p>
            <a:pPr eaLnBrk="1">
              <a:buSzPct val="85000"/>
              <a:buFont typeface="Arial" panose="020B0604020202020204" pitchFamily="34" charset="0"/>
              <a:buNone/>
            </a:pPr>
            <a:endParaRPr lang="en-US" altLang="en-US" sz="1600">
              <a:solidFill>
                <a:srgbClr val="292934"/>
              </a:solidFill>
            </a:endParaRPr>
          </a:p>
          <a:p>
            <a:pPr eaLnBrk="1">
              <a:buSzPct val="85000"/>
              <a:buFont typeface="Arial" panose="020B0604020202020204" pitchFamily="34" charset="0"/>
              <a:buChar char="•"/>
            </a:pPr>
            <a:r>
              <a:rPr lang="en-US" altLang="en-US" sz="2600">
                <a:solidFill>
                  <a:srgbClr val="292934"/>
                </a:solidFill>
              </a:rPr>
              <a:t>Phase modulation at beam revolution freq., 90 kHz.</a:t>
            </a:r>
          </a:p>
          <a:p>
            <a:pPr eaLnBrk="1">
              <a:buSzPct val="85000"/>
              <a:buFont typeface="Arial" panose="020B0604020202020204" pitchFamily="34" charset="0"/>
              <a:buNone/>
            </a:pPr>
            <a:endParaRPr lang="en-US" altLang="en-US" sz="1600">
              <a:solidFill>
                <a:srgbClr val="292934"/>
              </a:solidFill>
            </a:endParaRPr>
          </a:p>
          <a:p>
            <a:pPr eaLnBrk="1">
              <a:buSzPct val="85000"/>
              <a:buFont typeface="Arial" panose="020B0604020202020204" pitchFamily="34" charset="0"/>
              <a:buChar char="•"/>
            </a:pPr>
            <a:r>
              <a:rPr lang="en-US" altLang="en-US" sz="2600">
                <a:solidFill>
                  <a:srgbClr val="292934"/>
                </a:solidFill>
              </a:rPr>
              <a:t>Ecloud measured in the   90 kHz sidebands of the carrier frequency.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9144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93000"/>
              </a:lnSpc>
              <a:buClrTx/>
              <a:buFontTx/>
              <a:buNone/>
            </a:pPr>
            <a:fld id="{ACA7F28B-D40D-4969-867B-05608C97D161}" type="slidenum">
              <a:rPr lang="en-US" altLang="en-US"/>
              <a:pPr eaLnBrk="1">
                <a:lnSpc>
                  <a:spcPct val="93000"/>
                </a:lnSpc>
                <a:buClrTx/>
                <a:buFontTx/>
                <a:buNone/>
              </a:pPr>
              <a:t>48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486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Line 1"/>
          <p:cNvSpPr>
            <a:spLocks noChangeShapeType="1"/>
          </p:cNvSpPr>
          <p:nvPr/>
        </p:nvSpPr>
        <p:spPr bwMode="auto">
          <a:xfrm flipV="1">
            <a:off x="1539876" y="4138614"/>
            <a:ext cx="9128125" cy="85725"/>
          </a:xfrm>
          <a:prstGeom prst="line">
            <a:avLst/>
          </a:prstGeom>
          <a:noFill/>
          <a:ln w="6480" cap="sq">
            <a:solidFill>
              <a:srgbClr val="B3B3B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4" name="AutoShape 2"/>
          <p:cNvSpPr>
            <a:spLocks noChangeArrowheads="1"/>
          </p:cNvSpPr>
          <p:nvPr/>
        </p:nvSpPr>
        <p:spPr bwMode="auto">
          <a:xfrm>
            <a:off x="1981201" y="533401"/>
            <a:ext cx="8228013" cy="989013"/>
          </a:xfrm>
          <a:custGeom>
            <a:avLst/>
            <a:gdLst>
              <a:gd name="G0" fmla="+- 22856 0 0"/>
              <a:gd name="G1" fmla="+- 1 0 0"/>
              <a:gd name="G2" fmla="+- 65535 0 0"/>
              <a:gd name="G3" fmla="*/ 1 16385 2"/>
              <a:gd name="G4" fmla="*/ 1 29003 51712"/>
              <a:gd name="T0" fmla="*/ 8228013 w 8228013"/>
              <a:gd name="T1" fmla="*/ 494507 h 989013"/>
              <a:gd name="T2" fmla="*/ 4114007 w 8228013"/>
              <a:gd name="T3" fmla="*/ 989013 h 989013"/>
              <a:gd name="T4" fmla="*/ 0 w 8228013"/>
              <a:gd name="T5" fmla="*/ 494507 h 989013"/>
              <a:gd name="T6" fmla="*/ 4114007 w 8228013"/>
              <a:gd name="T7" fmla="*/ 0 h 989013"/>
              <a:gd name="T8" fmla="*/ 0 w 8228013"/>
              <a:gd name="T9" fmla="*/ 0 h 989013"/>
              <a:gd name="T10" fmla="*/ 8228013 w 8228013"/>
              <a:gd name="T11" fmla="*/ 989013 h 989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8228013" h="989013">
                <a:moveTo>
                  <a:pt x="0" y="0"/>
                </a:moveTo>
                <a:lnTo>
                  <a:pt x="22856" y="0"/>
                </a:lnTo>
                <a:lnTo>
                  <a:pt x="22856" y="2748"/>
                </a:lnTo>
                <a:lnTo>
                  <a:pt x="0" y="274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en-US" sz="4000">
                <a:solidFill>
                  <a:srgbClr val="663300"/>
                </a:solidFill>
              </a:rPr>
              <a:t>EC in Dipoles Matches Instability</a:t>
            </a:r>
          </a:p>
        </p:txBody>
      </p:sp>
      <p:grpSp>
        <p:nvGrpSpPr>
          <p:cNvPr id="64515" name="Group 3"/>
          <p:cNvGrpSpPr>
            <a:grpSpLocks/>
          </p:cNvGrpSpPr>
          <p:nvPr/>
        </p:nvGrpSpPr>
        <p:grpSpPr bwMode="auto">
          <a:xfrm>
            <a:off x="1676401" y="1752601"/>
            <a:ext cx="8818563" cy="2246313"/>
            <a:chOff x="96" y="1104"/>
            <a:chExt cx="5555" cy="1415"/>
          </a:xfrm>
        </p:grpSpPr>
        <p:pic>
          <p:nvPicPr>
            <p:cNvPr id="6451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" y="1104"/>
              <a:ext cx="3068" cy="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4517" name="Group 5"/>
            <p:cNvGrpSpPr>
              <a:grpSpLocks/>
            </p:cNvGrpSpPr>
            <p:nvPr/>
          </p:nvGrpSpPr>
          <p:grpSpPr bwMode="auto">
            <a:xfrm>
              <a:off x="96" y="1272"/>
              <a:ext cx="2405" cy="1206"/>
              <a:chOff x="96" y="1272"/>
              <a:chExt cx="2405" cy="1206"/>
            </a:xfrm>
          </p:grpSpPr>
          <p:pic>
            <p:nvPicPr>
              <p:cNvPr id="64518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1339"/>
                <a:ext cx="2405" cy="1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64519" name="Text Box 7"/>
              <p:cNvSpPr txBox="1">
                <a:spLocks noChangeArrowheads="1"/>
              </p:cNvSpPr>
              <p:nvPr/>
            </p:nvSpPr>
            <p:spPr bwMode="auto">
              <a:xfrm>
                <a:off x="191" y="1272"/>
                <a:ext cx="957" cy="2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6720" tIns="36720" rIns="36720" bIns="3672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Tx/>
                  <a:buFontTx/>
                  <a:buNone/>
                </a:pPr>
                <a:r>
                  <a:rPr lang="en-US" altLang="en-US" sz="1400" b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First Batch</a:t>
                </a:r>
              </a:p>
              <a:p>
                <a:pPr eaLnBrk="1">
                  <a:lnSpc>
                    <a:spcPct val="93000"/>
                  </a:lnSpc>
                  <a:buClrTx/>
                  <a:buFontTx/>
                  <a:buNone/>
                </a:pPr>
                <a:r>
                  <a:rPr lang="en-US" altLang="en-US" sz="1400" b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Configuration</a:t>
                </a:r>
              </a:p>
            </p:txBody>
          </p:sp>
        </p:grpSp>
      </p:grpSp>
      <p:grpSp>
        <p:nvGrpSpPr>
          <p:cNvPr id="64520" name="Group 8"/>
          <p:cNvGrpSpPr>
            <a:grpSpLocks/>
          </p:cNvGrpSpPr>
          <p:nvPr/>
        </p:nvGrpSpPr>
        <p:grpSpPr bwMode="auto">
          <a:xfrm>
            <a:off x="1717675" y="4343400"/>
            <a:ext cx="8777288" cy="2281238"/>
            <a:chOff x="122" y="2736"/>
            <a:chExt cx="5529" cy="1437"/>
          </a:xfrm>
        </p:grpSpPr>
        <p:pic>
          <p:nvPicPr>
            <p:cNvPr id="6452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" y="2736"/>
              <a:ext cx="3064" cy="1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4522" name="Group 10"/>
            <p:cNvGrpSpPr>
              <a:grpSpLocks/>
            </p:cNvGrpSpPr>
            <p:nvPr/>
          </p:nvGrpSpPr>
          <p:grpSpPr bwMode="auto">
            <a:xfrm>
              <a:off x="122" y="2906"/>
              <a:ext cx="2379" cy="1186"/>
              <a:chOff x="122" y="2906"/>
              <a:chExt cx="2379" cy="1186"/>
            </a:xfrm>
          </p:grpSpPr>
          <p:pic>
            <p:nvPicPr>
              <p:cNvPr id="64523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" y="2955"/>
                <a:ext cx="2379" cy="1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64524" name="Text Box 12"/>
              <p:cNvSpPr txBox="1">
                <a:spLocks noChangeArrowheads="1"/>
              </p:cNvSpPr>
              <p:nvPr/>
            </p:nvSpPr>
            <p:spPr bwMode="auto">
              <a:xfrm>
                <a:off x="192" y="2906"/>
                <a:ext cx="957" cy="2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6720" tIns="36720" rIns="36720" bIns="3672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Arial" panose="020B0604020202020204" pitchFamily="34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Tx/>
                  <a:buFontTx/>
                  <a:buNone/>
                </a:pPr>
                <a:r>
                  <a:rPr lang="en-US" altLang="en-US" sz="1400" b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Second Batch</a:t>
                </a:r>
              </a:p>
              <a:p>
                <a:pPr eaLnBrk="1">
                  <a:lnSpc>
                    <a:spcPct val="93000"/>
                  </a:lnSpc>
                  <a:buClrTx/>
                  <a:buFontTx/>
                  <a:buNone/>
                </a:pPr>
                <a:r>
                  <a:rPr lang="en-US" altLang="en-US" sz="1400" b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Configuration</a:t>
                </a:r>
              </a:p>
            </p:txBody>
          </p:sp>
        </p:grpSp>
      </p:grp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9144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93000"/>
              </a:lnSpc>
              <a:buClrTx/>
              <a:buFontTx/>
              <a:buNone/>
            </a:pPr>
            <a:fld id="{4BD05500-D9F8-4490-B363-F91EAA70051E}" type="slidenum">
              <a:rPr lang="en-US" altLang="en-US"/>
              <a:pPr eaLnBrk="1">
                <a:lnSpc>
                  <a:spcPct val="93000"/>
                </a:lnSpc>
                <a:buClrTx/>
                <a:buFontTx/>
                <a:buNone/>
              </a:pPr>
              <a:t>49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15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824489"/>
          </a:xfrm>
        </p:spPr>
        <p:txBody>
          <a:bodyPr/>
          <a:lstStyle/>
          <a:p>
            <a:r>
              <a:rPr lang="en-US" sz="3600" dirty="0" smtClean="0"/>
              <a:t>Fast instability in Recycler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704857"/>
            <a:ext cx="10363200" cy="4686052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>
              <a:lnSpc>
                <a:spcPct val="130000"/>
              </a:lnSpc>
            </a:pPr>
            <a:r>
              <a:rPr lang="en-US" sz="2400" dirty="0" smtClean="0"/>
              <a:t>Develops in 20-30 turns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Leads to increase of transverse emit. 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Might </a:t>
            </a:r>
            <a:r>
              <a:rPr lang="en-US" sz="2400" dirty="0"/>
              <a:t>be a challenge for PIP-II </a:t>
            </a:r>
            <a:r>
              <a:rPr lang="en-US" sz="2400" dirty="0" smtClean="0"/>
              <a:t>intensities</a:t>
            </a:r>
          </a:p>
          <a:p>
            <a:pPr>
              <a:lnSpc>
                <a:spcPct val="130000"/>
              </a:lnSpc>
            </a:pPr>
            <a:endParaRPr lang="en-US" sz="2400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1354836" y="1423355"/>
            <a:ext cx="9246489" cy="2751756"/>
            <a:chOff x="1011936" y="1190448"/>
            <a:chExt cx="9246489" cy="2751756"/>
          </a:xfrm>
        </p:grpSpPr>
        <p:sp>
          <p:nvSpPr>
            <p:cNvPr id="14" name="TextBox 13"/>
            <p:cNvSpPr txBox="1"/>
            <p:nvPr/>
          </p:nvSpPr>
          <p:spPr>
            <a:xfrm>
              <a:off x="2790855" y="3542094"/>
              <a:ext cx="119096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~ 20 turns</a:t>
              </a:r>
              <a:endParaRPr lang="en-US" sz="20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36" y="1295518"/>
              <a:ext cx="9246489" cy="2341313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55902" y="1190448"/>
              <a:ext cx="6" cy="228453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625247" y="1190448"/>
              <a:ext cx="4" cy="228453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116287" y="3386667"/>
              <a:ext cx="43994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16200000">
            <a:off x="157726" y="2108203"/>
            <a:ext cx="227992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Beam center</a:t>
            </a:r>
            <a:br>
              <a:rPr lang="en-US" sz="2400" dirty="0" smtClean="0"/>
            </a:br>
            <a:r>
              <a:rPr lang="en-US" sz="2400" dirty="0" smtClean="0"/>
              <a:t>hor. position (mm)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559672" y="3638905"/>
            <a:ext cx="1682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Revolution #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0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1752600" y="103189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SEY Measurements at MI </a:t>
            </a:r>
            <a:r>
              <a:rPr lang="en-US" altLang="en-US" sz="1800" dirty="0"/>
              <a:t>(Y. Ji, J. Eldred et al.)</a:t>
            </a:r>
            <a:endParaRPr lang="en-US" altLang="en-US" dirty="0" smtClean="0">
              <a:latin typeface="Helvetica" pitchFamily="12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6640" y="4209512"/>
            <a:ext cx="8568132" cy="1718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Measurements performed over the course of first 4 months in 2015 </a:t>
            </a: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  <a:sym typeface="Symbol"/>
              </a:rPr>
              <a:t>(uncoated SS316L shown) demonstrate gradual conditioning due to exposure to the beam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SEY of </a:t>
            </a: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  <a:sym typeface="Symbol"/>
              </a:rPr>
              <a:t>SS316L with </a:t>
            </a:r>
            <a:r>
              <a:rPr lang="en-US" altLang="en-US" sz="1600" dirty="0" err="1">
                <a:solidFill>
                  <a:srgbClr val="000000"/>
                </a:solidFill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  <a:sym typeface="Symbol"/>
              </a:rPr>
              <a:t>TiN</a:t>
            </a: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  <a:sym typeface="Symbol"/>
              </a:rPr>
              <a:t> coating is a few % lower (no big effect)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  <a:sym typeface="Symbol"/>
              </a:rPr>
              <a:t>With large grazing angle in B-field SEY can be much higher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  <a:ea typeface="MS PGothic" pitchFamily="34" charset="-128"/>
                <a:cs typeface="Helvetica" panose="020B0604020202020204" pitchFamily="34" charset="0"/>
                <a:sym typeface="Symbol"/>
              </a:rPr>
              <a:t>Special “scrubbing run” can reduce SEY if necessary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endParaRPr lang="en-US" sz="1600" baseline="300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25926" y="3676530"/>
            <a:ext cx="2432482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Incident electron energy (eV) 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2453324" y="2139527"/>
            <a:ext cx="1896911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SEY of uncoated SS316L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502272" y="955971"/>
            <a:ext cx="4679790" cy="2696435"/>
            <a:chOff x="1759820" y="955970"/>
            <a:chExt cx="4679790" cy="26964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9820" y="955970"/>
              <a:ext cx="4679790" cy="269643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045242" y="1114926"/>
              <a:ext cx="1134896" cy="721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SEY depends on the 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665526"/>
            <a:ext cx="10363200" cy="4354273"/>
          </a:xfrm>
        </p:spPr>
        <p:txBody>
          <a:bodyPr numCol="2" spcCol="914400"/>
          <a:lstStyle/>
          <a:p>
            <a:r>
              <a:rPr lang="en-US" dirty="0" smtClean="0"/>
              <a:t>Most particles hit the vacuum chamber at small angles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chamber at small angles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Mean incident angle ~ 15 </a:t>
            </a:r>
            <a:r>
              <a:rPr lang="en-US" dirty="0" err="1" smtClean="0"/>
              <a:t>deg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Effective SEY about 5% higher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16692"/>
            <a:ext cx="4724400" cy="3095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025" y="3334383"/>
            <a:ext cx="2795551" cy="4267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8928" y="6041961"/>
            <a:ext cx="624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dirty="0" smtClean="0"/>
              <a:t> M. Furman, M. </a:t>
            </a:r>
            <a:r>
              <a:rPr lang="en-US" dirty="0" err="1" smtClean="0"/>
              <a:t>Pivi</a:t>
            </a:r>
            <a:r>
              <a:rPr lang="en-US" dirty="0"/>
              <a:t>, </a:t>
            </a:r>
            <a:r>
              <a:rPr lang="en-US" dirty="0" smtClean="0"/>
              <a:t>Phys. Rev. ST </a:t>
            </a:r>
            <a:r>
              <a:rPr lang="en-US" dirty="0" err="1" smtClean="0"/>
              <a:t>Accel</a:t>
            </a:r>
            <a:r>
              <a:rPr lang="en-US" dirty="0" smtClean="0"/>
              <a:t>. Beams, Vol. </a:t>
            </a:r>
            <a:r>
              <a:rPr lang="en-US" dirty="0"/>
              <a:t>5, 124404 (2002)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76576" y="3239973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8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Electron trapping:</a:t>
            </a:r>
            <a:br>
              <a:rPr lang="en-US" sz="3600" dirty="0" smtClean="0"/>
            </a:br>
            <a:r>
              <a:rPr lang="en-US" sz="3600" dirty="0" smtClean="0"/>
              <a:t>For some initial velocities final speed close to 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785668"/>
            <a:ext cx="10363200" cy="4234132"/>
          </a:xfrm>
        </p:spPr>
        <p:txBody>
          <a:bodyPr>
            <a:normAutofit/>
          </a:bodyPr>
          <a:lstStyle/>
          <a:p>
            <a:pPr lvl="0">
              <a:lnSpc>
                <a:spcPct val="130000"/>
              </a:lnSpc>
            </a:pPr>
            <a:endParaRPr lang="en-US" sz="1600" dirty="0" smtClean="0">
              <a:solidFill>
                <a:prstClr val="black"/>
              </a:solidFill>
            </a:endParaRPr>
          </a:p>
          <a:p>
            <a:pPr lvl="0">
              <a:lnSpc>
                <a:spcPct val="1300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Equation </a:t>
            </a:r>
            <a:r>
              <a:rPr lang="en-US" sz="2400" dirty="0">
                <a:solidFill>
                  <a:prstClr val="black"/>
                </a:solidFill>
              </a:rPr>
              <a:t>of motion</a:t>
            </a:r>
            <a:r>
              <a:rPr lang="en-US" sz="2400" dirty="0" smtClean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30000"/>
              </a:lnSpc>
            </a:pPr>
            <a:endParaRPr lang="en-US" sz="2400" dirty="0">
              <a:solidFill>
                <a:prstClr val="black"/>
              </a:solidFill>
            </a:endParaRPr>
          </a:p>
          <a:p>
            <a:pPr lvl="0">
              <a:lnSpc>
                <a:spcPct val="130000"/>
              </a:lnSpc>
            </a:pPr>
            <a:r>
              <a:rPr lang="en-US" sz="2400" dirty="0">
                <a:solidFill>
                  <a:prstClr val="black"/>
                </a:solidFill>
              </a:rPr>
              <a:t>Initial </a:t>
            </a:r>
            <a:r>
              <a:rPr lang="en-US" sz="2400" dirty="0" smtClean="0">
                <a:solidFill>
                  <a:prstClr val="black"/>
                </a:solidFill>
              </a:rPr>
              <a:t>condition: </a:t>
            </a:r>
            <a:r>
              <a:rPr lang="en-US" sz="2400" dirty="0">
                <a:solidFill>
                  <a:prstClr val="black"/>
                </a:solidFill>
              </a:rPr>
              <a:t/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A – phys. </a:t>
            </a:r>
            <a:r>
              <a:rPr lang="en-US" sz="2400" dirty="0" smtClean="0">
                <a:solidFill>
                  <a:prstClr val="black"/>
                </a:solidFill>
              </a:rPr>
              <a:t>aperture,</a:t>
            </a:r>
            <a:br>
              <a:rPr lang="en-US" sz="2400" dirty="0" smtClean="0">
                <a:solidFill>
                  <a:prstClr val="black"/>
                </a:solidFill>
              </a:rPr>
            </a:br>
            <a:r>
              <a:rPr lang="en-US" sz="2400" dirty="0" err="1" smtClean="0">
                <a:solidFill>
                  <a:prstClr val="black"/>
                </a:solidFill>
              </a:rPr>
              <a:t>dt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– time </a:t>
            </a:r>
            <a:r>
              <a:rPr lang="en-US" sz="2400" dirty="0" smtClean="0">
                <a:solidFill>
                  <a:prstClr val="black"/>
                </a:solidFill>
              </a:rPr>
              <a:t>between bunches </a:t>
            </a:r>
            <a:endParaRPr lang="en-US" sz="2400" dirty="0">
              <a:solidFill>
                <a:prstClr val="black"/>
              </a:solidFill>
            </a:endParaRPr>
          </a:p>
          <a:p>
            <a:pPr lvl="0">
              <a:lnSpc>
                <a:spcPct val="130000"/>
              </a:lnSpc>
            </a:pPr>
            <a:endParaRPr lang="en-US" sz="2400" dirty="0" smtClean="0">
              <a:solidFill>
                <a:prstClr val="black"/>
              </a:solidFill>
            </a:endParaRPr>
          </a:p>
          <a:p>
            <a:pPr lvl="0">
              <a:lnSpc>
                <a:spcPct val="1300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Aperture limitation: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104434" y="3373820"/>
          <a:ext cx="1695424" cy="356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4" name="Equation" r:id="rId3" imgW="965160" imgH="203040" progId="Equation.DSMT4">
                  <p:embed/>
                </p:oleObj>
              </mc:Choice>
              <mc:Fallback>
                <p:oleObj name="Equation" r:id="rId3" imgW="965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04434" y="3373820"/>
                        <a:ext cx="1695424" cy="356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104434" y="2033122"/>
          <a:ext cx="2362437" cy="1028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5" name="Equation" r:id="rId5" imgW="1371600" imgH="596880" progId="Equation.DSMT4">
                  <p:embed/>
                </p:oleObj>
              </mc:Choice>
              <mc:Fallback>
                <p:oleObj name="Equation" r:id="rId5" imgW="1371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04434" y="2033122"/>
                        <a:ext cx="2362437" cy="1028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434284" y="2021984"/>
          <a:ext cx="724384" cy="86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6" name="Equation" r:id="rId7" imgW="330120" imgH="393480" progId="Equation.DSMT4">
                  <p:embed/>
                </p:oleObj>
              </mc:Choice>
              <mc:Fallback>
                <p:oleObj name="Equation" r:id="rId7" imgW="3301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34284" y="2021984"/>
                        <a:ext cx="724384" cy="863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173877" y="5471189"/>
          <a:ext cx="1019915" cy="422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7" name="Equation" r:id="rId9" imgW="520560" imgH="215640" progId="Equation.DSMT4">
                  <p:embed/>
                </p:oleObj>
              </mc:Choice>
              <mc:Fallback>
                <p:oleObj name="Equation" r:id="rId9" imgW="5205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73877" y="5471189"/>
                        <a:ext cx="1019915" cy="422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9737" y="2387853"/>
            <a:ext cx="1603404" cy="1496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4640" y="2389001"/>
            <a:ext cx="1627437" cy="1495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32669" y="3799031"/>
            <a:ext cx="1549547" cy="14237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3192" y="3828499"/>
            <a:ext cx="1563813" cy="1436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31050" y="3869397"/>
            <a:ext cx="1487355" cy="13666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77837" y="2081827"/>
            <a:ext cx="2234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y</a:t>
            </a:r>
            <a:r>
              <a:rPr lang="en-US" sz="1600" dirty="0" smtClean="0"/>
              <a:t>(t) for different initial v</a:t>
            </a:r>
            <a:r>
              <a:rPr lang="en-US" sz="1600" baseline="-25000" dirty="0" smtClean="0"/>
              <a:t>y</a:t>
            </a:r>
            <a:endParaRPr lang="en-US" baseline="-25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4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732790"/>
          </a:xfrm>
        </p:spPr>
        <p:txBody>
          <a:bodyPr/>
          <a:lstStyle/>
          <a:p>
            <a:r>
              <a:rPr lang="en-US" sz="3600" dirty="0" smtClean="0"/>
              <a:t>Lifetime is limited by scattering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908304"/>
            <a:ext cx="4978400" cy="762000"/>
          </a:xfrm>
        </p:spPr>
        <p:txBody>
          <a:bodyPr/>
          <a:lstStyle/>
          <a:p>
            <a:r>
              <a:rPr lang="en-US" dirty="0" smtClean="0"/>
              <a:t>Residual gas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908304"/>
            <a:ext cx="4978400" cy="762000"/>
          </a:xfrm>
        </p:spPr>
        <p:txBody>
          <a:bodyPr/>
          <a:lstStyle/>
          <a:p>
            <a:r>
              <a:rPr lang="en-US" dirty="0" smtClean="0"/>
              <a:t>Coulomb scattering within the cloud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219200" y="1746504"/>
            <a:ext cx="4978400" cy="391363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Pressure: </a:t>
            </a:r>
            <a:r>
              <a:rPr lang="en-US" sz="2000" i="1" dirty="0" smtClean="0"/>
              <a:t>p ~</a:t>
            </a:r>
            <a:r>
              <a:rPr lang="en-US" sz="2000" dirty="0" smtClean="0"/>
              <a:t> 10</a:t>
            </a:r>
            <a:r>
              <a:rPr lang="en-US" sz="2000" baseline="30000" dirty="0" smtClean="0"/>
              <a:t>-8</a:t>
            </a:r>
            <a:r>
              <a:rPr lang="en-US" sz="2000" dirty="0" smtClean="0"/>
              <a:t> torr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"/>
          </p:nvPr>
        </p:nvSpPr>
        <p:spPr>
          <a:xfrm>
            <a:off x="6604000" y="1746504"/>
            <a:ext cx="4978400" cy="391363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Cross-section:</a:t>
            </a:r>
          </a:p>
          <a:p>
            <a:r>
              <a:rPr lang="en-US" sz="2000" dirty="0" smtClean="0"/>
              <a:t>Cloud density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: </a:t>
            </a:r>
            <a:r>
              <a:rPr lang="en-US" sz="2000" i="1" dirty="0" smtClean="0"/>
              <a:t>n</a:t>
            </a:r>
            <a:r>
              <a:rPr lang="en-US" sz="2000" dirty="0" smtClean="0"/>
              <a:t> &lt; 10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-3</a:t>
            </a:r>
          </a:p>
          <a:p>
            <a:r>
              <a:rPr lang="en-US" sz="2000" dirty="0" smtClean="0"/>
              <a:t>Energy ~ 5 eV or less 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6775437" y="2955403"/>
            <a:ext cx="2570639" cy="2409413"/>
            <a:chOff x="3730131" y="4305607"/>
            <a:chExt cx="2570639" cy="24094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0131" y="4770664"/>
              <a:ext cx="2545658" cy="194435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77671" y="4305607"/>
              <a:ext cx="2423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Energy distribution of </a:t>
              </a:r>
              <a:r>
                <a:rPr lang="en-US" sz="1400" dirty="0" err="1" smtClean="0"/>
                <a:t>secondaries</a:t>
              </a:r>
              <a:r>
                <a:rPr lang="en-US" sz="1400" dirty="0" smtClean="0"/>
                <a:t/>
              </a:r>
              <a:br>
                <a:rPr lang="en-US" sz="1400" dirty="0" smtClean="0"/>
              </a:br>
              <a:r>
                <a:rPr lang="en-US" sz="1400" dirty="0" smtClean="0"/>
                <a:t>G. </a:t>
              </a:r>
              <a:r>
                <a:rPr lang="en-US" sz="1400" dirty="0" err="1" smtClean="0"/>
                <a:t>Lladarola</a:t>
              </a:r>
              <a:r>
                <a:rPr lang="en-US" sz="1400" dirty="0" smtClean="0"/>
                <a:t> PhD thesis, </a:t>
              </a:r>
              <a:r>
                <a:rPr lang="en-US" sz="1400" dirty="0" err="1" smtClean="0"/>
                <a:t>dE</a:t>
              </a:r>
              <a:r>
                <a:rPr lang="en-US" sz="1400" dirty="0" smtClean="0"/>
                <a:t> = 1eV</a:t>
              </a:r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17431" y="5508156"/>
            <a:ext cx="831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Overall, </a:t>
            </a:r>
            <a:r>
              <a:rPr lang="el-GR" sz="2400" i="1" dirty="0" smtClean="0">
                <a:latin typeface="Calibri" panose="020F0502020204030204" pitchFamily="34" charset="0"/>
              </a:rPr>
              <a:t>τ</a:t>
            </a:r>
            <a:r>
              <a:rPr lang="en-US" sz="2400" i="1" dirty="0" smtClean="0">
                <a:latin typeface="Calibri" panose="020F0502020204030204" pitchFamily="34" charset="0"/>
              </a:rPr>
              <a:t> ~ </a:t>
            </a:r>
            <a:r>
              <a:rPr lang="en-US" sz="2400" dirty="0" smtClean="0"/>
              <a:t>1 </a:t>
            </a:r>
            <a:r>
              <a:rPr lang="en-US" sz="2400" dirty="0" err="1" smtClean="0"/>
              <a:t>ms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19200" y="2176216"/>
            <a:ext cx="4657227" cy="3142600"/>
            <a:chOff x="1219199" y="2441672"/>
            <a:chExt cx="4657227" cy="31426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199" y="2882370"/>
              <a:ext cx="4657227" cy="270190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475980" y="2441672"/>
              <a:ext cx="224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cross-section</a:t>
              </a:r>
              <a:r>
                <a:rPr lang="en-US" baseline="30000" dirty="0" smtClean="0"/>
                <a:t>1</a:t>
              </a:r>
              <a:endParaRPr lang="en-US" baseline="300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219200" y="6080309"/>
            <a:ext cx="7768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/>
              <a:t>1</a:t>
            </a:r>
            <a:r>
              <a:rPr lang="en-US" sz="1600" dirty="0" smtClean="0"/>
              <a:t> </a:t>
            </a:r>
            <a:r>
              <a:rPr lang="en-US" sz="1600" dirty="0"/>
              <a:t>MacDonald, A. </a:t>
            </a:r>
            <a:r>
              <a:rPr lang="en-US" sz="1600" dirty="0" smtClean="0"/>
              <a:t>D. </a:t>
            </a:r>
            <a:r>
              <a:rPr lang="en-US" sz="1600" i="1" dirty="0"/>
              <a:t>Microwave Breakdown in Gases</a:t>
            </a:r>
            <a:r>
              <a:rPr lang="en-US" sz="1600" dirty="0"/>
              <a:t>. New York: Wiley, </a:t>
            </a:r>
            <a:r>
              <a:rPr lang="en-US" sz="1600" dirty="0" smtClean="0"/>
              <a:t>1966</a:t>
            </a:r>
            <a:br>
              <a:rPr lang="en-US" sz="1600" dirty="0" smtClean="0"/>
            </a:br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 err="1" smtClean="0"/>
              <a:t>Elded</a:t>
            </a:r>
            <a:r>
              <a:rPr lang="en-US" sz="1600" dirty="0" smtClean="0"/>
              <a:t>, J. et al</a:t>
            </a:r>
            <a:r>
              <a:rPr lang="en-US" sz="1600" dirty="0"/>
              <a:t>, </a:t>
            </a:r>
            <a:r>
              <a:rPr lang="en-US" sz="1600" i="1" dirty="0"/>
              <a:t>Fast Transverse Instability and Electron Cloud Measurements in Fermilab </a:t>
            </a:r>
            <a:r>
              <a:rPr lang="en-US" sz="1600" i="1" dirty="0" smtClean="0"/>
              <a:t>Recycler, </a:t>
            </a:r>
            <a:r>
              <a:rPr lang="en-US" sz="1600" dirty="0" smtClean="0"/>
              <a:t>HB’14, 2014</a:t>
            </a:r>
            <a:endParaRPr lang="en-US" sz="16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8420919" y="1716024"/>
          <a:ext cx="1063366" cy="469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Equation" r:id="rId5" imgW="863280" imgH="380880" progId="Equation.DSMT4">
                  <p:embed/>
                </p:oleObj>
              </mc:Choice>
              <mc:Fallback>
                <p:oleObj name="Equation" r:id="rId5" imgW="86328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20919" y="1716024"/>
                        <a:ext cx="1063366" cy="469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59345" y="4508483"/>
            <a:ext cx="5413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E, eV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149413" y="4753811"/>
            <a:ext cx="47160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E, eV</a:t>
            </a:r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2630861" y="2580999"/>
            <a:ext cx="10775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Calibri" panose="020F0502020204030204" pitchFamily="34" charset="0"/>
              </a:rPr>
              <a:t>σ</a:t>
            </a:r>
            <a:r>
              <a:rPr lang="en-US" sz="1400" baseline="-25000" dirty="0" smtClean="0">
                <a:latin typeface="Calibri" panose="020F0502020204030204" pitchFamily="34" charset="0"/>
              </a:rPr>
              <a:t>c</a:t>
            </a:r>
            <a:r>
              <a:rPr lang="en-US" sz="1400" dirty="0" smtClean="0">
                <a:latin typeface="Calibri" panose="020F0502020204030204" pitchFamily="34" charset="0"/>
              </a:rPr>
              <a:t>, 10</a:t>
            </a:r>
            <a:r>
              <a:rPr lang="en-US" sz="1400" baseline="30000" dirty="0" smtClean="0">
                <a:latin typeface="Calibri" panose="020F0502020204030204" pitchFamily="34" charset="0"/>
              </a:rPr>
              <a:t>-16</a:t>
            </a:r>
            <a:r>
              <a:rPr lang="en-US" sz="1400" dirty="0" smtClean="0">
                <a:latin typeface="Calibri" panose="020F0502020204030204" pitchFamily="34" charset="0"/>
              </a:rPr>
              <a:t> cm</a:t>
            </a:r>
            <a:r>
              <a:rPr lang="en-US" sz="1400" baseline="30000" dirty="0" smtClean="0">
                <a:latin typeface="Calibri" panose="020F0502020204030204" pitchFamily="34" charset="0"/>
              </a:rPr>
              <a:t>2</a:t>
            </a:r>
            <a:endParaRPr lang="en-US" sz="14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103693" y="2587066"/>
            <a:ext cx="10775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Calibri" panose="020F0502020204030204" pitchFamily="34" charset="0"/>
              </a:rPr>
              <a:t>σ</a:t>
            </a:r>
            <a:r>
              <a:rPr lang="en-US" sz="1400" baseline="-25000" dirty="0" smtClean="0">
                <a:latin typeface="Calibri" panose="020F0502020204030204" pitchFamily="34" charset="0"/>
              </a:rPr>
              <a:t>c</a:t>
            </a:r>
            <a:r>
              <a:rPr lang="en-US" sz="1400" dirty="0" smtClean="0">
                <a:latin typeface="Calibri" panose="020F0502020204030204" pitchFamily="34" charset="0"/>
              </a:rPr>
              <a:t>, 10</a:t>
            </a:r>
            <a:r>
              <a:rPr lang="en-US" sz="1400" baseline="30000" dirty="0" smtClean="0">
                <a:latin typeface="Calibri" panose="020F0502020204030204" pitchFamily="34" charset="0"/>
              </a:rPr>
              <a:t>-18</a:t>
            </a:r>
            <a:r>
              <a:rPr lang="en-US" sz="1400" dirty="0" smtClean="0">
                <a:latin typeface="Calibri" panose="020F0502020204030204" pitchFamily="34" charset="0"/>
              </a:rPr>
              <a:t> cm</a:t>
            </a:r>
            <a:r>
              <a:rPr lang="en-US" sz="1400" baseline="30000" dirty="0" smtClean="0">
                <a:latin typeface="Calibri" panose="020F0502020204030204" pitchFamily="34" charset="0"/>
              </a:rPr>
              <a:t>2</a:t>
            </a:r>
            <a:endParaRPr lang="en-US" sz="1400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1217291" y="2580998"/>
            <a:ext cx="11087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P</a:t>
            </a:r>
            <a:r>
              <a:rPr lang="en-US" sz="1400" baseline="-25000" dirty="0" smtClean="0"/>
              <a:t>c</a:t>
            </a:r>
            <a:r>
              <a:rPr lang="en-US" sz="1400" dirty="0" smtClean="0"/>
              <a:t>, cm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-torr</a:t>
            </a:r>
            <a:r>
              <a:rPr lang="en-US" sz="1400" baseline="30000" dirty="0" smtClean="0"/>
              <a:t>-1</a:t>
            </a:r>
            <a:endParaRPr lang="en-US" sz="1400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3692637" y="2577922"/>
            <a:ext cx="11087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P</a:t>
            </a:r>
            <a:r>
              <a:rPr lang="en-US" sz="1400" baseline="-25000" dirty="0" smtClean="0"/>
              <a:t>c</a:t>
            </a:r>
            <a:r>
              <a:rPr lang="en-US" sz="1400" dirty="0" smtClean="0"/>
              <a:t>, cm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-torr</a:t>
            </a:r>
            <a:r>
              <a:rPr lang="en-US" sz="1400" baseline="30000" dirty="0" smtClean="0"/>
              <a:t>-1</a:t>
            </a:r>
            <a:endParaRPr lang="en-US" sz="1400" baseline="300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6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Microwave measurement procedure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2278811"/>
          </a:xfrm>
        </p:spPr>
        <p:txBody>
          <a:bodyPr numCol="2"/>
          <a:lstStyle/>
          <a:p>
            <a:r>
              <a:rPr lang="en-US" sz="2000" dirty="0" smtClean="0"/>
              <a:t>Isolate 1 gradient dipole</a:t>
            </a:r>
          </a:p>
          <a:p>
            <a:r>
              <a:rPr lang="en-US" sz="2000" dirty="0" smtClean="0"/>
              <a:t>Shoot an RF wave, measure phase delay</a:t>
            </a:r>
          </a:p>
          <a:p>
            <a:r>
              <a:rPr lang="en-US" sz="2000" dirty="0"/>
              <a:t>G</a:t>
            </a:r>
            <a:r>
              <a:rPr lang="en-US" sz="2000" dirty="0" smtClean="0"/>
              <a:t>et an estimate of e-cloud density as a function of time:</a:t>
            </a:r>
          </a:p>
          <a:p>
            <a:pPr lvl="1"/>
            <a:r>
              <a:rPr lang="en-US" sz="2000" dirty="0" smtClean="0"/>
              <a:t>Density at saturation</a:t>
            </a:r>
          </a:p>
          <a:p>
            <a:pPr lvl="1"/>
            <a:r>
              <a:rPr lang="en-US" sz="2000" dirty="0" smtClean="0"/>
              <a:t>Amount of trapped electrons</a:t>
            </a:r>
          </a:p>
          <a:p>
            <a:r>
              <a:rPr lang="en-US" sz="2200" dirty="0" smtClean="0"/>
              <a:t>Use BPMs as antennas</a:t>
            </a:r>
          </a:p>
          <a:p>
            <a:pPr lvl="1"/>
            <a:r>
              <a:rPr lang="en-US" sz="2000" dirty="0" smtClean="0"/>
              <a:t>Signal attenuation &lt; 10 dB</a:t>
            </a:r>
          </a:p>
          <a:p>
            <a:pPr lvl="1"/>
            <a:r>
              <a:rPr lang="en-US" sz="2000" dirty="0" smtClean="0"/>
              <a:t>2 for source – to kill reflections</a:t>
            </a:r>
          </a:p>
          <a:p>
            <a:pPr lvl="1"/>
            <a:r>
              <a:rPr lang="en-US" sz="2000" dirty="0" smtClean="0"/>
              <a:t>1 for receiver</a:t>
            </a:r>
          </a:p>
          <a:p>
            <a:pPr lvl="1"/>
            <a:r>
              <a:rPr lang="en-US" sz="2000" dirty="0" smtClean="0"/>
              <a:t>All BPMs already installed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219200" y="4014957"/>
          <a:ext cx="8128000" cy="2225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Elements between source and receiver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gradient dipole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Frequency, polarization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GHz, vertical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Phase velocity in </a:t>
                      </a:r>
                      <a:r>
                        <a:rPr lang="en-US" dirty="0" err="1" smtClean="0"/>
                        <a:t>beampipe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0.37</a:t>
                      </a:r>
                      <a:r>
                        <a:rPr lang="en-US" baseline="0" dirty="0" smtClean="0"/>
                        <a:t> 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Path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560</a:t>
                      </a:r>
                      <a:r>
                        <a:rPr lang="en-US" baseline="0" dirty="0" smtClean="0"/>
                        <a:t> cm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data</a:t>
                      </a:r>
                      <a:r>
                        <a:rPr lang="en-US" baseline="0" dirty="0" smtClean="0"/>
                        <a:t> points per rev. 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Estimated phase delay, trapped 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</a:t>
                      </a:r>
                      <a:r>
                        <a:rPr lang="en-US" dirty="0" err="1" smtClean="0"/>
                        <a:t>mrad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7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of the build-up simulation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041475" y="1768482"/>
            <a:ext cx="4718649" cy="46129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9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87750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Stripline measurements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C00000"/>
                </a:solidFill>
              </a:rPr>
              <a:t>Goal: To get some information on the dynamics of fast instability in the Recycler</a:t>
            </a:r>
            <a:endParaRPr lang="en-US" sz="2400" dirty="0" smtClean="0">
              <a:solidFill>
                <a:srgbClr val="C00000"/>
              </a:solidFill>
            </a:endParaRPr>
          </a:p>
          <a:p>
            <a:endParaRPr lang="en-US" sz="2400" dirty="0"/>
          </a:p>
          <a:p>
            <a:r>
              <a:rPr lang="en-US" sz="2400" dirty="0" smtClean="0"/>
              <a:t>Can be used as input data to build a model of e-cloud instability</a:t>
            </a:r>
          </a:p>
          <a:p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Procedure: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Turn the damper OFF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Create conditions for fast instability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Observe dynamics with and without cleaning bunch</a:t>
            </a:r>
          </a:p>
          <a:p>
            <a:pPr lvl="1">
              <a:lnSpc>
                <a:spcPct val="150000"/>
              </a:lnSpc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5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00171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Stripline measurements: What we did?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000" dirty="0" smtClean="0"/>
              <a:t>Measured: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Averaged beam position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Beam intensity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WCM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Stripline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Controlled: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Charge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Number of bunches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Bunch rotation (long. mismatch)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Tune chromaticity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Beyond control:</a:t>
            </a:r>
          </a:p>
          <a:p>
            <a:pPr lvl="1">
              <a:lnSpc>
                <a:spcPct val="130000"/>
              </a:lnSpc>
            </a:pPr>
            <a:r>
              <a:rPr lang="en-US" sz="1800" dirty="0" smtClean="0"/>
              <a:t>Quality of Booster beam</a:t>
            </a:r>
            <a:endParaRPr lang="en-US" sz="18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332453" y="2415398"/>
            <a:ext cx="232913" cy="638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49487" y="3004023"/>
            <a:ext cx="2798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Major source of uncertainty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Stripline measurements:</a:t>
            </a:r>
            <a:br>
              <a:rPr lang="en-US" sz="3600" dirty="0" smtClean="0"/>
            </a:br>
            <a:r>
              <a:rPr lang="en-US" sz="3600" dirty="0" smtClean="0"/>
              <a:t>Looking inside a bunch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14972"/>
            <a:ext cx="4126237" cy="23896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51" y="1914972"/>
            <a:ext cx="4173781" cy="2389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2162" y="1506022"/>
            <a:ext cx="1096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Full batch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883154" y="1433498"/>
            <a:ext cx="1200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Close view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15679" y="4402983"/>
            <a:ext cx="48230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Temporal resolution: 0.2 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Both horizontal and vertical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Do 1 ns smoothing to remove HF noise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0006642" y="2199736"/>
            <a:ext cx="1026543" cy="345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351698" y="3726611"/>
            <a:ext cx="681487" cy="491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033185" y="2002932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signal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995323" y="4033651"/>
            <a:ext cx="1075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reflection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384951" y="4619813"/>
            <a:ext cx="4112430" cy="17851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Stripline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Quaterwave</a:t>
            </a:r>
            <a:r>
              <a:rPr lang="en-US" dirty="0" smtClean="0"/>
              <a:t> for 53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Length:		140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Hor. &amp; vert. 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Sensitivity of log(A/B):	2 mm/dB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Digitizer:		5 points/ns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348472" y="2971800"/>
            <a:ext cx="283464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15500" y="2602468"/>
            <a:ext cx="134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 data points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80744" y="3972464"/>
            <a:ext cx="3236976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40040" y="3566966"/>
            <a:ext cx="111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80 bunches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5" y="274638"/>
            <a:ext cx="10363200" cy="889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Analytical model of the instability: coasting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85825" y="1447799"/>
            <a:ext cx="10782300" cy="4876801"/>
          </a:xfrm>
        </p:spPr>
        <p:txBody>
          <a:bodyPr numCol="2" spcCol="914400"/>
          <a:lstStyle/>
          <a:p>
            <a:r>
              <a:rPr lang="en-US" dirty="0" smtClean="0"/>
              <a:t>Solving the coupled e-p motion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Searching for solutions in the form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Growth rate: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Frequency shift: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171575" y="1949450"/>
          <a:ext cx="4740491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6" name="Equation" r:id="rId3" imgW="3403600" imgH="749300" progId="Equation.DSMT4">
                  <p:embed/>
                </p:oleObj>
              </mc:Choice>
              <mc:Fallback>
                <p:oleObj name="Equation" r:id="rId3" imgW="3403600" imgH="749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1949450"/>
                        <a:ext cx="4740491" cy="1038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171575" y="3057524"/>
          <a:ext cx="250940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7" name="Equation" r:id="rId5" imgW="1752600" imgH="419100" progId="Equation.DSMT4">
                  <p:embed/>
                </p:oleObj>
              </mc:Choice>
              <mc:Fallback>
                <p:oleObj name="Equation" r:id="rId5" imgW="1752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3057524"/>
                        <a:ext cx="2509405" cy="600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1" y="-1"/>
            <a:ext cx="169333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171575" y="4389756"/>
          <a:ext cx="1463866" cy="372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8" name="Equation" r:id="rId7" imgW="685502" imgH="177723" progId="Equation.DSMT4">
                  <p:embed/>
                </p:oleObj>
              </mc:Choice>
              <mc:Fallback>
                <p:oleObj name="Equation" r:id="rId7" imgW="685502" imgH="17772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4389756"/>
                        <a:ext cx="1463866" cy="3727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1171575" y="5059680"/>
          <a:ext cx="1959460" cy="401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9" name="Equation" r:id="rId9" imgW="1002865" imgH="203112" progId="Equation.DSMT4">
                  <p:embed/>
                </p:oleObj>
              </mc:Choice>
              <mc:Fallback>
                <p:oleObj name="Equation" r:id="rId9" imgW="1002865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5059680"/>
                        <a:ext cx="1959460" cy="4017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-1" y="-1"/>
            <a:ext cx="140469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6708775" y="2244725"/>
          <a:ext cx="3643313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0" name="Equation" r:id="rId11" imgW="2552400" imgH="444240" progId="Equation.DSMT4">
                  <p:embed/>
                </p:oleObj>
              </mc:Choice>
              <mc:Fallback>
                <p:oleObj name="Equation" r:id="rId11" imgW="25524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8775" y="2244725"/>
                        <a:ext cx="3643313" cy="6365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6645492" y="4495798"/>
          <a:ext cx="3090130" cy="713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1" name="Equation" r:id="rId13" imgW="1815840" imgH="419040" progId="Equation.DSMT4">
                  <p:embed/>
                </p:oleObj>
              </mc:Choice>
              <mc:Fallback>
                <p:oleObj name="Equation" r:id="rId13" imgW="18158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45492" y="4495798"/>
                        <a:ext cx="3090130" cy="713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645492" y="5493531"/>
            <a:ext cx="129874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5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59" y="1870981"/>
            <a:ext cx="4208690" cy="341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3250" y="1655726"/>
            <a:ext cx="5284994" cy="425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 rot="16200000">
            <a:off x="4793104" y="3000032"/>
            <a:ext cx="2753999" cy="56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en-US" b="1" dirty="0">
                <a:solidFill>
                  <a:srgbClr val="292934"/>
                </a:solidFill>
              </a:rPr>
              <a:t>Horizontal Position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6955040" y="5395199"/>
            <a:ext cx="3551229" cy="521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altLang="en-US" sz="2000" b="1" dirty="0">
                <a:solidFill>
                  <a:srgbClr val="292934"/>
                </a:solidFill>
              </a:rPr>
              <a:t>Number of Revolutions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9144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93000"/>
              </a:lnSpc>
              <a:buClrTx/>
              <a:buFontTx/>
              <a:buNone/>
            </a:pPr>
            <a:fld id="{22758907-F7A0-4B08-9B06-9FE9E140F9E1}" type="slidenum">
              <a:rPr lang="en-US" altLang="en-US"/>
              <a:pPr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2800" dirty="0" smtClean="0"/>
              <a:t>Fast instability affects the first batch above the threshold intensity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5400000">
            <a:off x="3159519" y="3553632"/>
            <a:ext cx="273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Threshold intensity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94873" y="5933372"/>
            <a:ext cx="2387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Pictures provided by J. Eldred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23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Analytical model of the instability</a:t>
            </a:r>
            <a:r>
              <a:rPr lang="en-US" dirty="0" smtClean="0"/>
              <a:t>: Input parameters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721233"/>
              </p:ext>
            </p:extLst>
          </p:nvPr>
        </p:nvGraphicFramePr>
        <p:xfrm>
          <a:off x="1219200" y="1859711"/>
          <a:ext cx="7743644" cy="3352800"/>
        </p:xfrm>
        <a:graphic>
          <a:graphicData uri="http://schemas.openxmlformats.org/drawingml/2006/table">
            <a:tbl>
              <a:tblPr firstRow="1" bandRow="1"/>
              <a:tblGrid>
                <a:gridCol w="2646562"/>
                <a:gridCol w="2548541"/>
                <a:gridCol w="2548541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Symbol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Cyclotron frequency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0.57e6 s</a:t>
                      </a:r>
                      <a:r>
                        <a:rPr lang="en-US" sz="1600" baseline="300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Betatron tune, frequency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1600" i="1" baseline="-25000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6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25.45, 14.54e6 s</a:t>
                      </a:r>
                      <a:r>
                        <a:rPr lang="en-US" sz="1600" baseline="300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Relativistic factor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Protons per bunch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600" i="1" baseline="-25000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5e10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RF period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18.87 ns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Electron cloud density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600" i="1" baseline="-25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6.1e11 m</a:t>
                      </a:r>
                      <a:r>
                        <a:rPr lang="en-US" sz="1600" baseline="300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Coupling frequency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0.23e6 s</a:t>
                      </a:r>
                      <a:r>
                        <a:rPr lang="en-US" sz="1600" baseline="300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Build-up rate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λ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2.65e6 s</a:t>
                      </a:r>
                      <a:r>
                        <a:rPr lang="en-US" sz="1600" baseline="300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Landau damping rate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824377" y="2236756"/>
            <a:ext cx="868392" cy="2252933"/>
            <a:chOff x="6800311" y="2974675"/>
            <a:chExt cx="407987" cy="1653456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3555941"/>
                </p:ext>
              </p:extLst>
            </p:nvPr>
          </p:nvGraphicFramePr>
          <p:xfrm>
            <a:off x="6809625" y="2974675"/>
            <a:ext cx="168275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06" name="Equation" r:id="rId3" imgW="164957" imgH="190335" progId="Equation.DSMT4">
                    <p:embed/>
                  </p:oleObj>
                </mc:Choice>
                <mc:Fallback>
                  <p:oleObj name="Equation" r:id="rId3" imgW="164957" imgH="190335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09625" y="2974675"/>
                          <a:ext cx="168275" cy="190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0431153"/>
                </p:ext>
              </p:extLst>
            </p:nvPr>
          </p:nvGraphicFramePr>
          <p:xfrm>
            <a:off x="7033673" y="3187430"/>
            <a:ext cx="174625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07" name="Equation" r:id="rId5" imgW="177569" imgH="202936" progId="Equation.DSMT4">
                    <p:embed/>
                  </p:oleObj>
                </mc:Choice>
                <mc:Fallback>
                  <p:oleObj name="Equation" r:id="rId5" imgW="177569" imgH="202936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3673" y="3187430"/>
                          <a:ext cx="174625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7639538"/>
                </p:ext>
              </p:extLst>
            </p:nvPr>
          </p:nvGraphicFramePr>
          <p:xfrm>
            <a:off x="6800311" y="3946225"/>
            <a:ext cx="320675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08" name="Equation" r:id="rId7" imgW="317225" imgH="152268" progId="Equation.DSMT4">
                    <p:embed/>
                  </p:oleObj>
                </mc:Choice>
                <mc:Fallback>
                  <p:oleObj name="Equation" r:id="rId7" imgW="317225" imgH="15226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00311" y="3946225"/>
                          <a:ext cx="320675" cy="152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2613278"/>
                </p:ext>
              </p:extLst>
            </p:nvPr>
          </p:nvGraphicFramePr>
          <p:xfrm>
            <a:off x="6800311" y="4421756"/>
            <a:ext cx="174625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09" name="Equation" r:id="rId9" imgW="177569" imgH="202936" progId="Equation.DSMT4">
                    <p:embed/>
                  </p:oleObj>
                </mc:Choice>
                <mc:Fallback>
                  <p:oleObj name="Equation" r:id="rId9" imgW="177569" imgH="202936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00311" y="4421756"/>
                          <a:ext cx="174625" cy="206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2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33438"/>
            <a:ext cx="7315200" cy="26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21" y="3619922"/>
            <a:ext cx="4110404" cy="308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9144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93000"/>
              </a:lnSpc>
              <a:buClrTx/>
              <a:buFontTx/>
              <a:buNone/>
            </a:pPr>
            <a:fld id="{55E8FA0F-255C-496D-A221-05E815B83D3B}" type="slidenum">
              <a:rPr lang="en-US" altLang="en-US"/>
              <a:pPr eaLnBrk="1">
                <a:lnSpc>
                  <a:spcPct val="93000"/>
                </a:lnSpc>
                <a:buClrTx/>
                <a:buFontTx/>
                <a:buNone/>
              </a:pPr>
              <a:t>7</a:t>
            </a:fld>
            <a:endParaRPr lang="en-US" alt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19200" y="273050"/>
            <a:ext cx="10363200" cy="865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dirty="0" smtClean="0"/>
              <a:t>Electron cloud build-up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0" y="5991088"/>
            <a:ext cx="2387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Pictures provided by J. Eldred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340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4" descr="D:\IOTA Project\Presentations\Coord System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300" y="3970393"/>
            <a:ext cx="3456384" cy="22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cloud can lead to an instability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Ideal case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With electron cloud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Solution – oscillations around the reference orbit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‘Driven oscillator’</a:t>
            </a:r>
          </a:p>
          <a:p>
            <a:r>
              <a:rPr lang="en-US" dirty="0" smtClean="0"/>
              <a:t>Can have unstable modes</a:t>
            </a:r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607388" y="2327635"/>
          <a:ext cx="16811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6" name="Equation" r:id="rId4" imgW="749160" imgH="177480" progId="Equation.DSMT4">
                  <p:embed/>
                </p:oleObj>
              </mc:Choice>
              <mc:Fallback>
                <p:oleObj name="Equation" r:id="rId4" imgW="749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7388" y="2327635"/>
                        <a:ext cx="1681163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974936" y="2266619"/>
          <a:ext cx="3805990" cy="471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7" name="Equation" r:id="rId6" imgW="1536480" imgH="190440" progId="Equation.DSMT4">
                  <p:embed/>
                </p:oleObj>
              </mc:Choice>
              <mc:Fallback>
                <p:oleObj name="Equation" r:id="rId6" imgW="1536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74936" y="2266619"/>
                        <a:ext cx="3805990" cy="4718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2447969" y="2727685"/>
            <a:ext cx="510891" cy="127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79931" y="2729676"/>
            <a:ext cx="1642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Focusing strength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9093200" y="2727685"/>
            <a:ext cx="387230" cy="186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80430" y="2883347"/>
            <a:ext cx="2070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 by electron cloud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3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measurement showed evidence of EC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057900" y="2206293"/>
            <a:ext cx="5844933" cy="3055014"/>
            <a:chOff x="6048286" y="3465926"/>
            <a:chExt cx="5844933" cy="30550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7502" y="3967066"/>
              <a:ext cx="5726502" cy="25538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48286" y="3465926"/>
              <a:ext cx="58449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2400" dirty="0">
                  <a:solidFill>
                    <a:srgbClr val="292934"/>
                  </a:solidFill>
                </a:rPr>
                <a:t>Phase modulation at beam revolution freq., 90 kHz</a:t>
              </a:r>
              <a:endParaRPr lang="en-US" sz="2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194873" y="6391138"/>
            <a:ext cx="2387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Pictures provided by J. Eldred</a:t>
            </a:r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717616" y="1643933"/>
            <a:ext cx="4838700" cy="1996512"/>
            <a:chOff x="898767" y="2377173"/>
            <a:chExt cx="4838700" cy="1996512"/>
          </a:xfrm>
        </p:grpSpPr>
        <p:grpSp>
          <p:nvGrpSpPr>
            <p:cNvPr id="7" name="Group 6"/>
            <p:cNvGrpSpPr/>
            <p:nvPr/>
          </p:nvGrpSpPr>
          <p:grpSpPr>
            <a:xfrm>
              <a:off x="898767" y="3164010"/>
              <a:ext cx="4838700" cy="1209675"/>
              <a:chOff x="6743700" y="1417638"/>
              <a:chExt cx="4838700" cy="120967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3700" y="1417638"/>
                <a:ext cx="4838700" cy="1209675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8773358" y="1859889"/>
                <a:ext cx="779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</a:rPr>
                  <a:t>2 GHz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604987" y="2377173"/>
              <a:ext cx="342625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Propagate a microwave </a:t>
              </a:r>
              <a:r>
                <a:rPr lang="en-US" sz="2400" dirty="0" smtClean="0"/>
                <a:t>signal</a:t>
              </a:r>
              <a:br>
                <a:rPr lang="en-US" sz="2400" dirty="0" smtClean="0"/>
              </a:br>
              <a:r>
                <a:rPr lang="en-US" sz="2400" dirty="0" smtClean="0"/>
                <a:t>through the </a:t>
              </a:r>
              <a:r>
                <a:rPr lang="en-US" sz="2400" dirty="0" err="1" smtClean="0"/>
                <a:t>beampipe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25112" y="4271483"/>
            <a:ext cx="1562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Phase-delay:</a:t>
            </a:r>
            <a:endParaRPr lang="en-US" sz="24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500587"/>
              </p:ext>
            </p:extLst>
          </p:nvPr>
        </p:nvGraphicFramePr>
        <p:xfrm>
          <a:off x="1423288" y="5240853"/>
          <a:ext cx="2079323" cy="839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" name="Equation" r:id="rId5" imgW="1002960" imgH="406080" progId="Equation.DSMT4">
                  <p:embed/>
                </p:oleObj>
              </mc:Choice>
              <mc:Fallback>
                <p:oleObj name="Equation" r:id="rId5" imgW="10029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23288" y="5240853"/>
                        <a:ext cx="2079323" cy="839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729092"/>
              </p:ext>
            </p:extLst>
          </p:nvPr>
        </p:nvGraphicFramePr>
        <p:xfrm>
          <a:off x="1423288" y="4832595"/>
          <a:ext cx="326707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" name="Equation" r:id="rId7" imgW="2006280" imgH="228600" progId="Equation.DSMT4">
                  <p:embed/>
                </p:oleObj>
              </mc:Choice>
              <mc:Fallback>
                <p:oleObj name="Equation" r:id="rId7" imgW="2006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3288" y="4832595"/>
                        <a:ext cx="3267075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228272" y="5382883"/>
            <a:ext cx="494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enough temporal resolution to observe the evolution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40943" y="3785677"/>
            <a:ext cx="226874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46752" y="377129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50 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10/24/2016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83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y_Orange_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_Orange_Theme" id="{6697FBCE-D8C0-4DF2-B03B-CA9184635B7B}" vid="{CF70D394-96DE-4846-86F8-6F294BBB8273}"/>
    </a:ext>
  </a:extLst>
</a:theme>
</file>

<file path=ppt/theme/theme2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7794</TotalTime>
  <Words>2054</Words>
  <Application>Microsoft Office PowerPoint</Application>
  <PresentationFormat>Widescreen</PresentationFormat>
  <Paragraphs>676</Paragraphs>
  <Slides>60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9" baseType="lpstr">
      <vt:lpstr>MS PGothic</vt:lpstr>
      <vt:lpstr>Arial</vt:lpstr>
      <vt:lpstr>Calibri</vt:lpstr>
      <vt:lpstr>Cambria</vt:lpstr>
      <vt:lpstr>Century Gothic</vt:lpstr>
      <vt:lpstr>DejaVu Sans</vt:lpstr>
      <vt:lpstr>Franklin Gothic Book</vt:lpstr>
      <vt:lpstr>Helvetica</vt:lpstr>
      <vt:lpstr>Perpetua</vt:lpstr>
      <vt:lpstr>StarSymbol</vt:lpstr>
      <vt:lpstr>Symbol</vt:lpstr>
      <vt:lpstr>Times</vt:lpstr>
      <vt:lpstr>Times New Roman</vt:lpstr>
      <vt:lpstr>Verdana</vt:lpstr>
      <vt:lpstr>WenQuanYi Micro Hei</vt:lpstr>
      <vt:lpstr>Wingdings 2</vt:lpstr>
      <vt:lpstr>My_Orange_Theme</vt:lpstr>
      <vt:lpstr>Mesh</vt:lpstr>
      <vt:lpstr>Equation</vt:lpstr>
      <vt:lpstr>Study of Fast Instability in Recycler</vt:lpstr>
      <vt:lpstr>Outline</vt:lpstr>
      <vt:lpstr>Acknowledgements</vt:lpstr>
      <vt:lpstr>Fermilab’s Recycler</vt:lpstr>
      <vt:lpstr>Fast instability in Recycler</vt:lpstr>
      <vt:lpstr>PowerPoint Presentation</vt:lpstr>
      <vt:lpstr>PowerPoint Presentation</vt:lpstr>
      <vt:lpstr>Electron cloud can lead to an instability</vt:lpstr>
      <vt:lpstr>Direct measurement showed evidence of EC</vt:lpstr>
      <vt:lpstr>Why do we see an instability in Recycler but nothing in Main Injector?</vt:lpstr>
      <vt:lpstr>Trapping in combined function dipoles</vt:lpstr>
      <vt:lpstr>Trapping in combined function dipoles</vt:lpstr>
      <vt:lpstr>Up to 1% of the particles can be trapped by magnetic field</vt:lpstr>
      <vt:lpstr>Presence of trapping changes the build-up</vt:lpstr>
      <vt:lpstr>Electron cloud forms a vertical stripe inside the vacuum chamber; its horizontal position - beam center</vt:lpstr>
      <vt:lpstr>When bunches compress longitudinally, the electron density reaches the beam density</vt:lpstr>
      <vt:lpstr>Fast instability happens when the cloud reaches the saturation</vt:lpstr>
      <vt:lpstr>The instability only affects the horizontal motion</vt:lpstr>
      <vt:lpstr>Clearing prevents the multi-turn accumulation of the electron cloud</vt:lpstr>
      <vt:lpstr>Stabilization by Single Low-Intensity Bunch</vt:lpstr>
      <vt:lpstr>Electron cloud creates a shift in betatron frequencies between the head and the tail of the bunch train</vt:lpstr>
      <vt:lpstr>Electron cloud creates a shift in betatron frequencies between the head and the tail of the bunch train</vt:lpstr>
      <vt:lpstr>Can we estimate the rate of the electron cloud instability?</vt:lpstr>
      <vt:lpstr>Analytical model of the instability: coasting beam</vt:lpstr>
      <vt:lpstr>Analytical model of the instability: bunched beam</vt:lpstr>
      <vt:lpstr>Tune measurement agrees with the simulation</vt:lpstr>
      <vt:lpstr>Growth rate and mode frequency are consistent with the observations</vt:lpstr>
      <vt:lpstr>Instability goes Up and then down with intensity</vt:lpstr>
      <vt:lpstr>Peak of instability rate is consistent with electron cloud simulations</vt:lpstr>
      <vt:lpstr>Direct measurement of electron cloud</vt:lpstr>
      <vt:lpstr>Microwave measurement procedure</vt:lpstr>
      <vt:lpstr>First Data: Seems that what matters is the peak intensity, not the total charge in the beam </vt:lpstr>
      <vt:lpstr>Broadband Schottky noise</vt:lpstr>
      <vt:lpstr>Improving signal/noise</vt:lpstr>
      <vt:lpstr>Amplifier in the tunnel</vt:lpstr>
      <vt:lpstr>Can we do anything to reduce the instability? </vt:lpstr>
      <vt:lpstr>Conditioning helps</vt:lpstr>
      <vt:lpstr>Stabilization with a clearing bunch</vt:lpstr>
      <vt:lpstr>Summary</vt:lpstr>
      <vt:lpstr>Current progress</vt:lpstr>
      <vt:lpstr>Time line</vt:lpstr>
      <vt:lpstr>Thank you for your attention</vt:lpstr>
      <vt:lpstr>Back-up slides</vt:lpstr>
      <vt:lpstr>PowerPoint Presentation</vt:lpstr>
      <vt:lpstr>Courant-Snyder Parameterization</vt:lpstr>
      <vt:lpstr>History</vt:lpstr>
      <vt:lpstr>Longitudinal Mismatch Leads to an Instability</vt:lpstr>
      <vt:lpstr>PowerPoint Presentation</vt:lpstr>
      <vt:lpstr>PowerPoint Presentation</vt:lpstr>
      <vt:lpstr>SEY Measurements at MI (Y. Ji, J. Eldred et al.)</vt:lpstr>
      <vt:lpstr>SEY depends on the angle</vt:lpstr>
      <vt:lpstr>Electron trapping: For some initial velocities final speed close to 0</vt:lpstr>
      <vt:lpstr>Lifetime is limited by scattering</vt:lpstr>
      <vt:lpstr>Microwave measurement procedure</vt:lpstr>
      <vt:lpstr>Parameters of the build-up simulation</vt:lpstr>
      <vt:lpstr>Stripline measurements</vt:lpstr>
      <vt:lpstr>Stripline measurements: What we did?</vt:lpstr>
      <vt:lpstr>Stripline measurements: Looking inside a bunch</vt:lpstr>
      <vt:lpstr>Analytical model of the instability: coasting beam</vt:lpstr>
      <vt:lpstr>Analytical model of the instability: Input parameters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</dc:creator>
  <cp:lastModifiedBy>Sergey</cp:lastModifiedBy>
  <cp:revision>216</cp:revision>
  <dcterms:created xsi:type="dcterms:W3CDTF">2016-03-09T20:18:37Z</dcterms:created>
  <dcterms:modified xsi:type="dcterms:W3CDTF">2016-10-24T20:11:11Z</dcterms:modified>
</cp:coreProperties>
</file>