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4" r:id="rId2"/>
    <p:sldId id="275" r:id="rId3"/>
    <p:sldId id="284" r:id="rId4"/>
    <p:sldId id="305" r:id="rId5"/>
    <p:sldId id="295" r:id="rId6"/>
    <p:sldId id="311" r:id="rId7"/>
    <p:sldId id="310" r:id="rId8"/>
    <p:sldId id="304" r:id="rId9"/>
    <p:sldId id="312" r:id="rId10"/>
    <p:sldId id="307" r:id="rId11"/>
    <p:sldId id="308" r:id="rId12"/>
    <p:sldId id="309" r:id="rId13"/>
    <p:sldId id="300" r:id="rId14"/>
    <p:sldId id="278" r:id="rId1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4660"/>
  </p:normalViewPr>
  <p:slideViewPr>
    <p:cSldViewPr snapToGrid="0" snapToObjects="1" showGuides="1">
      <p:cViewPr varScale="1">
        <p:scale>
          <a:sx n="106" d="100"/>
          <a:sy n="106" d="100"/>
        </p:scale>
        <p:origin x="156" y="10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11/7/2016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11/7/2016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11/7/2016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11/7/2016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11/7/2016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5" Type="http://schemas.openxmlformats.org/officeDocument/2006/relationships/image" Target="../media/image25.jp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 Johnson	</a:t>
            </a:r>
          </a:p>
          <a:p>
            <a:r>
              <a:rPr lang="en-US" dirty="0"/>
              <a:t>All Experimenters’ Meeting</a:t>
            </a:r>
          </a:p>
          <a:p>
            <a:r>
              <a:rPr lang="en-US" dirty="0"/>
              <a:t>07 November 2016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CW RFQ operation startup</a:t>
            </a:r>
          </a:p>
          <a:p>
            <a:pPr lvl="2"/>
            <a:r>
              <a:rPr lang="en-US" dirty="0"/>
              <a:t>Running long runs within limits</a:t>
            </a:r>
          </a:p>
          <a:p>
            <a:pPr lvl="2"/>
            <a:r>
              <a:rPr lang="en-US" dirty="0"/>
              <a:t>Pulsed beam with 60 Hz duty factor</a:t>
            </a:r>
          </a:p>
          <a:p>
            <a:pPr lvl="1"/>
            <a:r>
              <a:rPr lang="en-US" dirty="0"/>
              <a:t>Cave interlocks for CW operation</a:t>
            </a:r>
          </a:p>
          <a:p>
            <a:pPr lvl="2"/>
            <a:r>
              <a:rPr lang="en-US" dirty="0"/>
              <a:t>Final safety system connections and testing</a:t>
            </a:r>
          </a:p>
          <a:p>
            <a:pPr lvl="2"/>
            <a:r>
              <a:rPr lang="en-US" dirty="0"/>
              <a:t>Waiting for final approval</a:t>
            </a:r>
          </a:p>
          <a:p>
            <a:pPr lvl="1"/>
            <a:r>
              <a:rPr lang="en-US" dirty="0"/>
              <a:t>Beam scans and studies</a:t>
            </a:r>
          </a:p>
          <a:p>
            <a:pPr lvl="2"/>
            <a:r>
              <a:rPr lang="en-US" dirty="0"/>
              <a:t>CW studies</a:t>
            </a:r>
          </a:p>
          <a:p>
            <a:pPr lvl="2"/>
            <a:r>
              <a:rPr lang="en-US" dirty="0"/>
              <a:t>Collecting data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1"/>
            <a:r>
              <a:rPr lang="en-US" dirty="0"/>
              <a:t>Cave Roof Block Installation complete</a:t>
            </a:r>
          </a:p>
          <a:p>
            <a:pPr lvl="1"/>
            <a:r>
              <a:rPr lang="en-US" dirty="0"/>
              <a:t>Begin magnet and stand installation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634621"/>
            <a:ext cx="4206240" cy="4072461"/>
          </a:xfrm>
        </p:spPr>
        <p:txBody>
          <a:bodyPr/>
          <a:lstStyle/>
          <a:p>
            <a:r>
              <a:rPr lang="en-US" dirty="0"/>
              <a:t>LCLSII Prototype </a:t>
            </a:r>
            <a:r>
              <a:rPr lang="en-US" dirty="0" err="1"/>
              <a:t>Cryo</a:t>
            </a:r>
            <a:r>
              <a:rPr lang="en-US" dirty="0"/>
              <a:t> Module</a:t>
            </a:r>
          </a:p>
          <a:p>
            <a:pPr lvl="1"/>
            <a:r>
              <a:rPr lang="en-US" dirty="0" err="1"/>
              <a:t>Cryo</a:t>
            </a:r>
            <a:r>
              <a:rPr lang="en-US" dirty="0"/>
              <a:t> warming up</a:t>
            </a:r>
          </a:p>
          <a:p>
            <a:pPr lvl="2"/>
            <a:r>
              <a:rPr lang="en-US" dirty="0"/>
              <a:t>Pursuing long term improvements</a:t>
            </a:r>
          </a:p>
          <a:p>
            <a:pPr lvl="2"/>
            <a:r>
              <a:rPr lang="en-US" dirty="0"/>
              <a:t>Plan 2.0 K operation until after shutdown</a:t>
            </a:r>
          </a:p>
          <a:p>
            <a:pPr lvl="1"/>
            <a:r>
              <a:rPr lang="en-US" dirty="0"/>
              <a:t>Accomplishments</a:t>
            </a:r>
          </a:p>
          <a:p>
            <a:pPr lvl="2"/>
            <a:r>
              <a:rPr lang="en-US" dirty="0"/>
              <a:t>Completed tests</a:t>
            </a:r>
          </a:p>
          <a:p>
            <a:pPr lvl="2"/>
            <a:r>
              <a:rPr lang="en-US" dirty="0"/>
              <a:t>Shutdown began last week</a:t>
            </a:r>
          </a:p>
          <a:p>
            <a:pPr lvl="1"/>
            <a:r>
              <a:rPr lang="en-US" dirty="0"/>
              <a:t>Plan for the week</a:t>
            </a:r>
          </a:p>
          <a:p>
            <a:pPr lvl="2"/>
            <a:r>
              <a:rPr lang="en-US" dirty="0"/>
              <a:t>Expect to be shutdown most of November</a:t>
            </a:r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431154"/>
            <a:ext cx="8672513" cy="422955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Looking at measuring flows on systems</a:t>
            </a:r>
          </a:p>
          <a:p>
            <a:pPr lvl="1"/>
            <a:r>
              <a:rPr lang="en-US" dirty="0"/>
              <a:t>Stakeholders impacted</a:t>
            </a:r>
          </a:p>
          <a:p>
            <a:pPr lvl="2"/>
            <a:r>
              <a:rPr lang="en-US" dirty="0"/>
              <a:t>AD, TD, PPD, CD, FESS</a:t>
            </a:r>
          </a:p>
          <a:p>
            <a:pPr lvl="3"/>
            <a:r>
              <a:rPr lang="en-US" dirty="0"/>
              <a:t>Need to establish new Casey’s Pond West Strainer Vault</a:t>
            </a:r>
          </a:p>
          <a:p>
            <a:pPr lvl="3"/>
            <a:r>
              <a:rPr lang="en-US" dirty="0"/>
              <a:t>Everybody working on priority projects</a:t>
            </a:r>
          </a:p>
          <a:p>
            <a:pPr lvl="4"/>
            <a:r>
              <a:rPr lang="en-US" dirty="0"/>
              <a:t>Will be difficult to line up downtime schedules</a:t>
            </a:r>
          </a:p>
          <a:p>
            <a:pPr lvl="3"/>
            <a:r>
              <a:rPr lang="en-US" dirty="0"/>
              <a:t>Reducing flow will be painful</a:t>
            </a:r>
          </a:p>
          <a:p>
            <a:pPr lvl="3"/>
            <a:r>
              <a:rPr lang="en-US" dirty="0"/>
              <a:t>Estimate two week reduction for work</a:t>
            </a:r>
          </a:p>
          <a:p>
            <a:pPr lvl="3"/>
            <a:r>
              <a:rPr lang="en-US" dirty="0"/>
              <a:t>Performing measurements in late November</a:t>
            </a:r>
          </a:p>
          <a:p>
            <a:pPr lvl="1"/>
            <a:r>
              <a:rPr lang="en-US" dirty="0"/>
              <a:t>Planning on early 2017 (January)</a:t>
            </a:r>
          </a:p>
          <a:p>
            <a:pPr lvl="2"/>
            <a:r>
              <a:rPr lang="en-US" dirty="0"/>
              <a:t>Will know more after November measurements</a:t>
            </a:r>
          </a:p>
          <a:p>
            <a:pPr lvl="2"/>
            <a:r>
              <a:rPr lang="en-US" dirty="0"/>
              <a:t>2 week reduction period</a:t>
            </a:r>
          </a:p>
          <a:p>
            <a:pPr lvl="2"/>
            <a:r>
              <a:rPr lang="en-US" dirty="0"/>
              <a:t>Should not impact most experiments</a:t>
            </a:r>
          </a:p>
          <a:p>
            <a:pPr lvl="2"/>
            <a:r>
              <a:rPr lang="en-US" dirty="0"/>
              <a:t>Will impact experiments/projects with cryogenic operation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573087" lvl="2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ICW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68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48775" y="822398"/>
            <a:ext cx="4435093" cy="3167922"/>
          </a:xfrm>
        </p:spPr>
      </p:pic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October     31, 2016 (0000 hours)</a:t>
            </a:r>
          </a:p>
          <a:p>
            <a:pPr marL="0" indent="0" algn="just">
              <a:buNone/>
            </a:pPr>
            <a:r>
              <a:rPr lang="en-US" sz="1100" dirty="0"/>
              <a:t>To:       November  07, 2016 (0000 </a:t>
            </a:r>
            <a:r>
              <a:rPr lang="en-US" sz="1100"/>
              <a:t>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44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1.34 E15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0.0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1.11 E19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142.5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5.36 E13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  4.6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 0.0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2250" y="629937"/>
            <a:ext cx="4378531" cy="29190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61662" y="1716423"/>
            <a:ext cx="4272359" cy="2848240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Daniel Johnson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|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Experimenters’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Meeting</a:t>
            </a:r>
            <a:endParaRPr lang="en-US" sz="9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~4.5 E12 p/p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/>
              <a:t>Starting up</a:t>
            </a:r>
          </a:p>
          <a:p>
            <a:pPr lvl="1"/>
            <a:r>
              <a:rPr lang="en-US" dirty="0"/>
              <a:t>Vacuum scrubbing in Recycler</a:t>
            </a:r>
          </a:p>
          <a:p>
            <a:pPr lvl="1"/>
            <a:r>
              <a:rPr lang="en-US" dirty="0"/>
              <a:t>Access this week to valve water in Recycler cavities (possibly Thursday)</a:t>
            </a:r>
          </a:p>
          <a:p>
            <a:pPr lvl="1"/>
            <a:r>
              <a:rPr lang="en-US" dirty="0"/>
              <a:t>TSP firing in MI-10 area (4 hours)</a:t>
            </a:r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Horn scans done</a:t>
            </a:r>
          </a:p>
          <a:p>
            <a:pPr lvl="1"/>
            <a:r>
              <a:rPr lang="en-US" dirty="0"/>
              <a:t>Target scans this week</a:t>
            </a:r>
          </a:p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/>
              <a:t>Ran beam to absorber</a:t>
            </a:r>
          </a:p>
          <a:p>
            <a:pPr lvl="1"/>
            <a:r>
              <a:rPr lang="en-US" dirty="0"/>
              <a:t>Delivered initial beam to </a:t>
            </a:r>
            <a:r>
              <a:rPr lang="en-US" dirty="0" err="1"/>
              <a:t>SeaQuest</a:t>
            </a:r>
            <a:endParaRPr lang="en-US" dirty="0"/>
          </a:p>
          <a:p>
            <a:pPr lvl="1"/>
            <a:r>
              <a:rPr lang="en-US" dirty="0"/>
              <a:t>Work in Meson Service Building (MS1) replacing failed Bus.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Possible access to MI/RR on Thursday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November 2016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398" t="18145" r="1457" b="18145"/>
          <a:stretch/>
        </p:blipFill>
        <p:spPr>
          <a:xfrm>
            <a:off x="77003" y="588475"/>
            <a:ext cx="8961120" cy="4019739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599" y="638128"/>
            <a:ext cx="5257233" cy="3942925"/>
          </a:xfrm>
        </p:spPr>
      </p:pic>
      <p:sp>
        <p:nvSpPr>
          <p:cNvPr id="9" name="TextBox 8"/>
          <p:cNvSpPr txBox="1"/>
          <p:nvPr/>
        </p:nvSpPr>
        <p:spPr>
          <a:xfrm>
            <a:off x="5649363" y="638129"/>
            <a:ext cx="32660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Able to run experiments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Also safety &amp; fire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Working on possible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Will present solutions and choose direction forward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Bus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5313" y="638976"/>
            <a:ext cx="25480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Each supply was tapped into power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power supplies cabled into breaker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Will improve LOTO with single </a:t>
            </a:r>
            <a:r>
              <a:rPr lang="en-US" sz="1800"/>
              <a:t>switch lockout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 expected to be complete in ~ 1 week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68964" y="1136540"/>
            <a:ext cx="3980508" cy="298538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955" y="638976"/>
            <a:ext cx="2985382" cy="3980509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04588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659</TotalTime>
  <Words>656</Words>
  <Application>Microsoft Office PowerPoint</Application>
  <PresentationFormat>On-screen Show (16:9)</PresentationFormat>
  <Paragraphs>169</Paragraphs>
  <Slides>14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Content Slide [22pt Bold]</vt:lpstr>
      <vt:lpstr>Accelerator Operations Summary</vt:lpstr>
      <vt:lpstr>BNB Operation</vt:lpstr>
      <vt:lpstr>Content and Caption Slide [22pt Bold]</vt:lpstr>
      <vt:lpstr>Complex Status</vt:lpstr>
      <vt:lpstr>November 2016</vt:lpstr>
      <vt:lpstr>MI-12 Communication Duct</vt:lpstr>
      <vt:lpstr>MS1 Bus Failure</vt:lpstr>
      <vt:lpstr>PIP-II Injector Test &amp; FAST Status</vt:lpstr>
      <vt:lpstr>CMTS1 Status</vt:lpstr>
      <vt:lpstr>ICW Reduction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Daniel A. Johnson x2074 05157N</cp:lastModifiedBy>
  <cp:revision>78</cp:revision>
  <cp:lastPrinted>2014-01-20T19:40:21Z</cp:lastPrinted>
  <dcterms:created xsi:type="dcterms:W3CDTF">2016-08-16T13:41:08Z</dcterms:created>
  <dcterms:modified xsi:type="dcterms:W3CDTF">2016-11-07T20:38:15Z</dcterms:modified>
</cp:coreProperties>
</file>