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009" r:id="rId4"/>
  </p:sldMasterIdLst>
  <p:notesMasterIdLst>
    <p:notesMasterId r:id="rId13"/>
  </p:notesMasterIdLst>
  <p:handoutMasterIdLst>
    <p:handoutMasterId r:id="rId14"/>
  </p:handoutMasterIdLst>
  <p:sldIdLst>
    <p:sldId id="662" r:id="rId5"/>
    <p:sldId id="757" r:id="rId6"/>
    <p:sldId id="777" r:id="rId7"/>
    <p:sldId id="778" r:id="rId8"/>
    <p:sldId id="754" r:id="rId9"/>
    <p:sldId id="771" r:id="rId10"/>
    <p:sldId id="755" r:id="rId11"/>
    <p:sldId id="751" r:id="rId12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-11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001D"/>
    <a:srgbClr val="9A0000"/>
    <a:srgbClr val="FFCC99"/>
    <a:srgbClr val="9D3431"/>
    <a:srgbClr val="0000FF"/>
    <a:srgbClr val="FFFFCC"/>
    <a:srgbClr val="FF0000"/>
    <a:srgbClr val="FF9966"/>
    <a:srgbClr val="008000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04" autoAdjust="0"/>
    <p:restoredTop sz="89680" autoAdjust="0"/>
  </p:normalViewPr>
  <p:slideViewPr>
    <p:cSldViewPr snapToGrid="0">
      <p:cViewPr varScale="1">
        <p:scale>
          <a:sx n="63" d="100"/>
          <a:sy n="63" d="100"/>
        </p:scale>
        <p:origin x="88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0" d="100"/>
          <a:sy n="80" d="100"/>
        </p:scale>
        <p:origin x="-3498" y="-78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9" tIns="45594" rIns="91189" bIns="45594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0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5953" y="0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9" tIns="45594" rIns="91189" bIns="4559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0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17612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9" tIns="45594" rIns="91189" bIns="45594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0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5953" y="8817612"/>
            <a:ext cx="3027466" cy="46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9" tIns="45594" rIns="91189" bIns="4559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E8226311-62EA-456F-8B76-9220A4C1A6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8078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7466" cy="462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8" rIns="92916" bIns="46458" numCol="1" anchor="t" anchorCtr="0" compatLnSpc="1">
            <a:prstTxWarp prst="textNoShape">
              <a:avLst/>
            </a:prstTxWarp>
          </a:bodyPr>
          <a:lstStyle>
            <a:lvl1pPr defTabSz="929627">
              <a:defRPr sz="13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5953" y="0"/>
            <a:ext cx="3027466" cy="462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8" rIns="92916" bIns="46458" numCol="1" anchor="t" anchorCtr="0" compatLnSpc="1">
            <a:prstTxWarp prst="textNoShape">
              <a:avLst/>
            </a:prstTxWarp>
          </a:bodyPr>
          <a:lstStyle>
            <a:lvl1pPr algn="r" defTabSz="929627">
              <a:defRPr sz="13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9133" y="4410392"/>
            <a:ext cx="5586735" cy="417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8" rIns="92916" bIns="464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19198"/>
            <a:ext cx="3027466" cy="462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8" rIns="92916" bIns="46458" numCol="1" anchor="b" anchorCtr="0" compatLnSpc="1">
            <a:prstTxWarp prst="textNoShape">
              <a:avLst/>
            </a:prstTxWarp>
          </a:bodyPr>
          <a:lstStyle>
            <a:lvl1pPr defTabSz="929627">
              <a:defRPr sz="13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5953" y="8819198"/>
            <a:ext cx="3027466" cy="462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16" tIns="46458" rIns="92916" bIns="46458" numCol="1" anchor="b" anchorCtr="0" compatLnSpc="1">
            <a:prstTxWarp prst="textNoShape">
              <a:avLst/>
            </a:prstTxWarp>
          </a:bodyPr>
          <a:lstStyle>
            <a:lvl1pPr algn="r" defTabSz="929627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8C1C09D7-2034-4A7F-959F-75165A7C71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3175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33358E-CE59-44A9-940C-F5E33043BB0D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  <a:ea typeface="ＭＳ Ｐゴシック" pitchFamily="-11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62631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34">
              <a:defRPr/>
            </a:pPr>
            <a:r>
              <a:rPr lang="en-US" b="1" dirty="0" smtClean="0"/>
              <a:t>usable gradient</a:t>
            </a:r>
            <a:r>
              <a:rPr lang="en-US" b="1" baseline="0" dirty="0" smtClean="0"/>
              <a:t> 16% above spec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1C09D7-2034-4A7F-959F-75165A7C71A3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323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C1C09D7-2034-4A7F-959F-75165A7C71A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50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tif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gif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gif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bronwynb\Desktop\Branding\divider_template_backg#5330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29100" y="3876675"/>
            <a:ext cx="2524389" cy="7334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124575"/>
            <a:ext cx="1973584" cy="7178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7213" y="536575"/>
            <a:ext cx="8008937" cy="2246313"/>
          </a:xfrm>
        </p:spPr>
        <p:txBody>
          <a:bodyPr anchor="b" anchorCtr="0">
            <a:noAutofit/>
          </a:bodyPr>
          <a:lstStyle>
            <a:lvl1pPr>
              <a:defRPr sz="43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7213" y="3181350"/>
            <a:ext cx="7989887" cy="2652522"/>
          </a:xfrm>
        </p:spPr>
        <p:txBody>
          <a:bodyPr>
            <a:noAutofit/>
          </a:bodyPr>
          <a:lstStyle>
            <a:lvl1pPr marL="0" indent="0" algn="l">
              <a:lnSpc>
                <a:spcPct val="110000"/>
              </a:lnSpc>
              <a:buNone/>
              <a:defRPr sz="16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 dirty="0" smtClean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557213" y="2755011"/>
            <a:ext cx="8008937" cy="369189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8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CA" dirty="0" smtClean="0"/>
              <a:t>Click to edit Master subtitle style</a:t>
            </a:r>
          </a:p>
        </p:txBody>
      </p:sp>
      <p:pic>
        <p:nvPicPr>
          <p:cNvPr id="12" name="Picture 2" descr="C:\Documents and Settings\mcdunn\Desktop\LBNL_Full_Logo_Final.gif"/>
          <p:cNvPicPr>
            <a:picLocks noChangeAspect="1" noChangeArrowheads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00800" y="3590925"/>
            <a:ext cx="907882" cy="776239"/>
          </a:xfrm>
          <a:prstGeom prst="rect">
            <a:avLst/>
          </a:prstGeom>
          <a:noFill/>
        </p:spPr>
      </p:pic>
      <p:pic>
        <p:nvPicPr>
          <p:cNvPr id="13" name="Picture 39" descr="http://inside.anl.gov/resources/standards/images/logos/ANL_H_Black.jpg"/>
          <p:cNvPicPr>
            <a:picLocks noChangeAspect="1" noChangeArrowheads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7491503" y="3680008"/>
            <a:ext cx="1223871" cy="569939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</p:pic>
      <p:pic>
        <p:nvPicPr>
          <p:cNvPr id="1026" name="Picture 2" descr="C:\Users\tor\Downloads\FermiLogo.tiff"/>
          <p:cNvPicPr>
            <a:picLocks noChangeAspect="1" noChangeArrowheads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89601" y="4531614"/>
            <a:ext cx="1792224" cy="323468"/>
          </a:xfrm>
          <a:prstGeom prst="rect">
            <a:avLst/>
          </a:prstGeom>
          <a:noFill/>
        </p:spPr>
      </p:pic>
      <p:pic>
        <p:nvPicPr>
          <p:cNvPr id="14" name="Picture 13" descr="JLab_logo_white1.jpg"/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77076" y="4380905"/>
            <a:ext cx="1952624" cy="610194"/>
          </a:xfrm>
          <a:prstGeom prst="rect">
            <a:avLst/>
          </a:prstGeom>
        </p:spPr>
      </p:pic>
      <p:pic>
        <p:nvPicPr>
          <p:cNvPr id="16" name="Picture 15" descr="cornell university 2.gif"/>
          <p:cNvPicPr>
            <a:picLocks noChangeAspect="1"/>
          </p:cNvPicPr>
          <p:nvPr userDrawn="1"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10050" y="4371975"/>
            <a:ext cx="775963" cy="754745"/>
          </a:xfrm>
          <a:prstGeom prst="rect">
            <a:avLst/>
          </a:prstGeom>
        </p:spPr>
      </p:pic>
      <p:pic>
        <p:nvPicPr>
          <p:cNvPr id="17" name="Picture 4" descr="C:\Users\boyce\Documents\lclsII_banner_v01_wd565.jpg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9100" y="414089"/>
            <a:ext cx="5349126" cy="1107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8751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A4001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LCLS-II/Cryo systems Weekly meeting 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57200" y="1243584"/>
            <a:ext cx="8108950" cy="5065522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defRPr/>
            </a:lvl2pPr>
            <a:lvl3pPr>
              <a:buClr>
                <a:srgbClr val="981E32"/>
              </a:buClr>
              <a:defRPr b="0"/>
            </a:lvl3pPr>
            <a:lvl4pPr>
              <a:buClr>
                <a:srgbClr val="981E32"/>
              </a:buClr>
              <a:defRPr/>
            </a:lvl4pPr>
            <a:lvl5pPr>
              <a:buClr>
                <a:srgbClr val="981E32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1" y="1074380"/>
            <a:ext cx="8553429" cy="1945"/>
          </a:xfrm>
          <a:prstGeom prst="line">
            <a:avLst/>
          </a:prstGeom>
          <a:ln w="22225">
            <a:solidFill>
              <a:srgbClr val="A4001D"/>
            </a:solidFill>
            <a:headEnd type="none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3237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LCLS-II/Cryo systems Weekly meeting 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1" y="1074380"/>
            <a:ext cx="8553429" cy="1945"/>
          </a:xfrm>
          <a:prstGeom prst="line">
            <a:avLst/>
          </a:prstGeom>
          <a:ln w="22225">
            <a:solidFill>
              <a:srgbClr val="A4001D"/>
            </a:solidFill>
            <a:headEnd type="none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3237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LCLS-II/Cryo systems Weekly meeting 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57200" y="1243584"/>
            <a:ext cx="3886200" cy="5065522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defRPr/>
            </a:lvl2pPr>
            <a:lvl3pPr>
              <a:buClr>
                <a:srgbClr val="981E32"/>
              </a:buClr>
              <a:defRPr/>
            </a:lvl3pPr>
            <a:lvl4pPr>
              <a:buClr>
                <a:srgbClr val="981E32"/>
              </a:buClr>
              <a:defRPr/>
            </a:lvl4pPr>
            <a:lvl5pPr>
              <a:buClr>
                <a:srgbClr val="981E32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11" name="Content Placeholder 15"/>
          <p:cNvSpPr>
            <a:spLocks noGrp="1"/>
          </p:cNvSpPr>
          <p:nvPr>
            <p:ph sz="quarter" idx="15"/>
          </p:nvPr>
        </p:nvSpPr>
        <p:spPr>
          <a:xfrm>
            <a:off x="4648200" y="1252729"/>
            <a:ext cx="3886200" cy="5065522"/>
          </a:xfrm>
        </p:spPr>
        <p:txBody>
          <a:bodyPr/>
          <a:lstStyle>
            <a:lvl1pPr>
              <a:buClr>
                <a:srgbClr val="981E32"/>
              </a:buClr>
              <a:defRPr/>
            </a:lvl1pPr>
            <a:lvl2pPr>
              <a:buClr>
                <a:srgbClr val="981E32"/>
              </a:buClr>
              <a:defRPr/>
            </a:lvl2pPr>
            <a:lvl3pPr>
              <a:buClr>
                <a:srgbClr val="981E32"/>
              </a:buClr>
              <a:defRPr/>
            </a:lvl3pPr>
            <a:lvl4pPr>
              <a:buClr>
                <a:srgbClr val="981E32"/>
              </a:buClr>
              <a:defRPr/>
            </a:lvl4pPr>
            <a:lvl5pPr>
              <a:buClr>
                <a:srgbClr val="981E32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21" y="1074380"/>
            <a:ext cx="8553429" cy="1945"/>
          </a:xfrm>
          <a:prstGeom prst="line">
            <a:avLst/>
          </a:prstGeom>
          <a:ln w="22225">
            <a:solidFill>
              <a:srgbClr val="A4001D"/>
            </a:solidFill>
            <a:headEnd type="none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3237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ine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3646488" y="1252728"/>
            <a:ext cx="2442340" cy="2481072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C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3646488" y="3886200"/>
            <a:ext cx="2442340" cy="243205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CA" dirty="0"/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17"/>
          </p:nvPr>
        </p:nvSpPr>
        <p:spPr>
          <a:xfrm>
            <a:off x="6242954" y="1243584"/>
            <a:ext cx="2442340" cy="5065522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8"/>
          </p:nvPr>
        </p:nvSpPr>
        <p:spPr>
          <a:xfrm>
            <a:off x="457200" y="1243584"/>
            <a:ext cx="3013075" cy="50655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14" name="Footer Placeholder 11"/>
          <p:cNvSpPr>
            <a:spLocks noGrp="1"/>
          </p:cNvSpPr>
          <p:nvPr>
            <p:ph type="ftr" sz="quarter" idx="1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LCLS-II/Cryo systems Weekly meeting 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1" y="1074380"/>
            <a:ext cx="8553429" cy="1945"/>
          </a:xfrm>
          <a:prstGeom prst="line">
            <a:avLst/>
          </a:prstGeom>
          <a:ln w="22225">
            <a:solidFill>
              <a:srgbClr val="A4001D"/>
            </a:solidFill>
            <a:headEnd type="none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9646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Chart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1252728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5"/>
          </p:nvPr>
        </p:nvSpPr>
        <p:spPr>
          <a:xfrm>
            <a:off x="6007100" y="1243584"/>
            <a:ext cx="2667000" cy="5065522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6"/>
          </p:nvPr>
        </p:nvSpPr>
        <p:spPr>
          <a:xfrm>
            <a:off x="457200" y="1243584"/>
            <a:ext cx="5484812" cy="50655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11" name="Footer Placeholder 11"/>
          <p:cNvSpPr>
            <a:spLocks noGrp="1"/>
          </p:cNvSpPr>
          <p:nvPr>
            <p:ph type="ftr" sz="quarter" idx="1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LCLS-II/Cryo systems Weekly meeting 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1" y="1074380"/>
            <a:ext cx="8553429" cy="1945"/>
          </a:xfrm>
          <a:prstGeom prst="line">
            <a:avLst/>
          </a:prstGeom>
          <a:ln w="22225">
            <a:solidFill>
              <a:srgbClr val="A4001D"/>
            </a:solidFill>
            <a:headEnd type="none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5472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imple Titl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8751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LCLS-II/Cryo systems Weekly meeting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469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1822" y="129091"/>
            <a:ext cx="8103570" cy="75303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43584"/>
            <a:ext cx="8109919" cy="5029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66150" y="6318251"/>
            <a:ext cx="318932" cy="539750"/>
          </a:xfrm>
          <a:prstGeom prst="rect">
            <a:avLst/>
          </a:prstGeom>
        </p:spPr>
        <p:txBody>
          <a:bodyPr vert="horz" lIns="72000" tIns="57600" rIns="72000" bIns="45720" rtlCol="0" anchor="ctr"/>
          <a:lstStyle>
            <a:lvl1pPr algn="l">
              <a:defRPr sz="11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BD36294-2849-48A8-8531-5354CF3095D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445472" y="6400800"/>
            <a:ext cx="4126528" cy="314326"/>
          </a:xfrm>
          <a:prstGeom prst="rect">
            <a:avLst/>
          </a:prstGeom>
        </p:spPr>
        <p:txBody>
          <a:bodyPr/>
          <a:lstStyle>
            <a:lvl1pPr algn="l">
              <a:defRPr sz="11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LCLS-II/Cryo systems Weekly meeting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531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0" r:id="rId1"/>
    <p:sldLayoutId id="2147484011" r:id="rId2"/>
    <p:sldLayoutId id="2147484012" r:id="rId3"/>
    <p:sldLayoutId id="2147484013" r:id="rId4"/>
    <p:sldLayoutId id="2147484014" r:id="rId5"/>
    <p:sldLayoutId id="2147484015" r:id="rId6"/>
    <p:sldLayoutId id="2147484016" r:id="rId7"/>
    <p:sldLayoutId id="2147484030" r:id="rId8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chemeClr val="bg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0"/>
        </a:spcBef>
        <a:spcAft>
          <a:spcPts val="300"/>
        </a:spcAft>
        <a:buClr>
          <a:schemeClr val="tx1"/>
        </a:buClr>
        <a:buFont typeface="Arial" pitchFamily="34" charset="0"/>
        <a:buNone/>
        <a:defRPr sz="2400" b="0" kern="1200" baseline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57200" indent="-223838" algn="l" defTabSz="914400" rtl="0" eaLnBrk="1" latinLnBrk="0" hangingPunct="1">
        <a:lnSpc>
          <a:spcPct val="120000"/>
        </a:lnSpc>
        <a:spcBef>
          <a:spcPts val="0"/>
        </a:spcBef>
        <a:spcAft>
          <a:spcPts val="0"/>
        </a:spcAft>
        <a:buClr>
          <a:schemeClr val="bg2"/>
        </a:buClr>
        <a:buSzPct val="100000"/>
        <a:buFont typeface="Arial" pitchFamily="34" charset="0"/>
        <a:buChar char="•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90563" indent="-233363" algn="l" defTabSz="91440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00000"/>
        <a:buFont typeface="Arial" pitchFamily="34" charset="0"/>
        <a:buChar char="-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914400" indent="-223838" algn="l" defTabSz="91440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147763" indent="-233363" algn="l" defTabSz="914400" rtl="0" eaLnBrk="1" latinLnBrk="0" hangingPunct="1">
        <a:lnSpc>
          <a:spcPct val="120000"/>
        </a:lnSpc>
        <a:spcBef>
          <a:spcPts val="0"/>
        </a:spcBef>
        <a:buClr>
          <a:schemeClr val="bg2"/>
        </a:buClr>
        <a:buSzPct val="100000"/>
        <a:buFont typeface="Arial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if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557213" y="631825"/>
            <a:ext cx="8008937" cy="2246313"/>
          </a:xfrm>
        </p:spPr>
        <p:txBody>
          <a:bodyPr/>
          <a:lstStyle/>
          <a:p>
            <a:r>
              <a:rPr lang="en-US" sz="4400" dirty="0" err="1" smtClean="0"/>
              <a:t>pCM</a:t>
            </a:r>
            <a:r>
              <a:rPr lang="en-US" sz="4400" dirty="0" smtClean="0"/>
              <a:t> Status at Fermilab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33564" y="2877317"/>
            <a:ext cx="7989887" cy="2652522"/>
          </a:xfrm>
        </p:spPr>
        <p:txBody>
          <a:bodyPr/>
          <a:lstStyle/>
          <a:p>
            <a:r>
              <a:rPr lang="en-US" sz="1800" dirty="0" smtClean="0"/>
              <a:t>Fermilab </a:t>
            </a:r>
            <a:r>
              <a:rPr lang="en-US" sz="1800" dirty="0" err="1" smtClean="0"/>
              <a:t>pCM</a:t>
            </a:r>
            <a:r>
              <a:rPr lang="en-US" sz="1800" dirty="0" smtClean="0"/>
              <a:t> Team</a:t>
            </a:r>
          </a:p>
          <a:p>
            <a:r>
              <a:rPr lang="en-US" sz="1800" dirty="0" smtClean="0"/>
              <a:t>Cryogenic systems/SRF weekly meeting</a:t>
            </a:r>
          </a:p>
          <a:p>
            <a:r>
              <a:rPr lang="en-US" sz="1800" dirty="0" smtClean="0"/>
              <a:t>25 October 2016</a:t>
            </a:r>
          </a:p>
        </p:txBody>
      </p:sp>
    </p:spTree>
    <p:extLst>
      <p:ext uri="{BB962C8B-B14F-4D97-AF65-F5344CB8AC3E}">
        <p14:creationId xmlns:p14="http://schemas.microsoft.com/office/powerpoint/2010/main" val="17352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CMTS Testing Progress </a:t>
            </a:r>
            <a:r>
              <a:rPr lang="en-US" dirty="0" smtClean="0"/>
              <a:t>– since previous meeting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4"/>
          </p:nvPr>
        </p:nvSpPr>
        <p:spPr>
          <a:xfrm>
            <a:off x="508000" y="1180082"/>
            <a:ext cx="8140700" cy="5149167"/>
          </a:xfrm>
          <a:prstGeom prst="rect">
            <a:avLst/>
          </a:prstGeom>
        </p:spPr>
        <p:txBody>
          <a:bodyPr>
            <a:normAutofit/>
          </a:bodyPr>
          <a:lstStyle/>
          <a:p>
            <a:pPr lvl="1"/>
            <a:r>
              <a:rPr lang="en-US" sz="2400" dirty="0" smtClean="0"/>
              <a:t>18 Oct – LLRF Microphonics study </a:t>
            </a:r>
          </a:p>
          <a:p>
            <a:pPr lvl="1"/>
            <a:r>
              <a:rPr lang="en-US" sz="2400" dirty="0" smtClean="0"/>
              <a:t>18 Oct – Coupler thermal measurements, #4</a:t>
            </a:r>
          </a:p>
          <a:p>
            <a:pPr lvl="1"/>
            <a:r>
              <a:rPr lang="en-US" sz="2400" dirty="0" smtClean="0"/>
              <a:t>19-20 Oct – Cavity processing for higher gradient</a:t>
            </a:r>
          </a:p>
          <a:p>
            <a:pPr lvl="1"/>
            <a:r>
              <a:rPr lang="en-US" sz="2400" dirty="0" smtClean="0"/>
              <a:t>21 Oct – access including #8 </a:t>
            </a:r>
            <a:r>
              <a:rPr lang="en-US" sz="2400" dirty="0" err="1" smtClean="0"/>
              <a:t>piezo</a:t>
            </a:r>
            <a:r>
              <a:rPr lang="en-US" sz="2400" dirty="0" smtClean="0"/>
              <a:t> wiring repair</a:t>
            </a:r>
          </a:p>
          <a:p>
            <a:pPr lvl="1"/>
            <a:r>
              <a:rPr lang="en-US" sz="2400" dirty="0" smtClean="0"/>
              <a:t>21-25 Oct – Coupler thermal measurements, #5, 6, 7</a:t>
            </a:r>
          </a:p>
          <a:p>
            <a:pPr lvl="1"/>
            <a:r>
              <a:rPr lang="en-US" sz="2400" dirty="0" smtClean="0"/>
              <a:t>24 Oct – Cavity #5 gradient investigation</a:t>
            </a:r>
          </a:p>
          <a:p>
            <a:pPr lvl="1"/>
            <a:endParaRPr lang="en-US" sz="2400" dirty="0"/>
          </a:p>
          <a:p>
            <a:pPr marL="233362" lvl="1" indent="0">
              <a:buNone/>
            </a:pPr>
            <a:r>
              <a:rPr lang="en-US" sz="2400" dirty="0" err="1" smtClean="0"/>
              <a:t>Nikolay</a:t>
            </a:r>
            <a:r>
              <a:rPr lang="en-US" sz="2400" dirty="0" smtClean="0"/>
              <a:t> will speak to coupler thermal measurements</a:t>
            </a:r>
            <a:endParaRPr lang="en-US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3"/>
          </p:nvPr>
        </p:nvSpPr>
        <p:spPr>
          <a:xfrm>
            <a:off x="0" y="6543674"/>
            <a:ext cx="4126528" cy="314326"/>
          </a:xfrm>
        </p:spPr>
        <p:txBody>
          <a:bodyPr/>
          <a:lstStyle/>
          <a:p>
            <a:r>
              <a:rPr lang="en-US" dirty="0" smtClean="0"/>
              <a:t>LCLS-II/</a:t>
            </a:r>
            <a:r>
              <a:rPr lang="en-US" dirty="0" err="1" smtClean="0"/>
              <a:t>Cryo</a:t>
            </a:r>
            <a:r>
              <a:rPr lang="en-US" dirty="0" smtClean="0"/>
              <a:t> systems Weekly meeting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48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Summary of Processing (</a:t>
            </a:r>
            <a:r>
              <a:rPr lang="en-US" sz="2800" dirty="0" err="1" smtClean="0"/>
              <a:t>Genfa</a:t>
            </a:r>
            <a:r>
              <a:rPr lang="en-US" sz="2800" dirty="0" smtClean="0"/>
              <a:t>)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4"/>
          </p:nvPr>
        </p:nvSpPr>
        <p:spPr>
          <a:xfrm>
            <a:off x="508000" y="1180082"/>
            <a:ext cx="8140700" cy="5149167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lvl="1"/>
            <a:r>
              <a:rPr lang="en-US" sz="2400" dirty="0"/>
              <a:t>#</a:t>
            </a:r>
            <a:r>
              <a:rPr lang="en-US" sz="2400" dirty="0" smtClean="0"/>
              <a:t>1</a:t>
            </a:r>
            <a:r>
              <a:rPr lang="en-US" sz="2400" dirty="0"/>
              <a:t>, #</a:t>
            </a:r>
            <a:r>
              <a:rPr lang="en-US" sz="2400" dirty="0" smtClean="0"/>
              <a:t>2</a:t>
            </a:r>
            <a:r>
              <a:rPr lang="en-US" sz="2400" dirty="0"/>
              <a:t>, #</a:t>
            </a:r>
            <a:r>
              <a:rPr lang="en-US" sz="2400" dirty="0" smtClean="0"/>
              <a:t>4</a:t>
            </a:r>
            <a:r>
              <a:rPr lang="en-US" sz="2400" dirty="0"/>
              <a:t>, #</a:t>
            </a:r>
            <a:r>
              <a:rPr lang="en-US" sz="2400" dirty="0" smtClean="0"/>
              <a:t>7</a:t>
            </a:r>
            <a:r>
              <a:rPr lang="en-US" sz="2400" dirty="0"/>
              <a:t>, #</a:t>
            </a:r>
            <a:r>
              <a:rPr lang="en-US" sz="2400" dirty="0" smtClean="0"/>
              <a:t>8 </a:t>
            </a:r>
            <a:r>
              <a:rPr lang="en-US" sz="2400" dirty="0"/>
              <a:t>see big improvement on </a:t>
            </a:r>
            <a:r>
              <a:rPr lang="en-US" sz="2400" dirty="0" smtClean="0"/>
              <a:t>gradient</a:t>
            </a:r>
          </a:p>
          <a:p>
            <a:pPr lvl="1"/>
            <a:r>
              <a:rPr lang="en-US" sz="2400" dirty="0"/>
              <a:t>#</a:t>
            </a:r>
            <a:r>
              <a:rPr lang="en-US" sz="2400" dirty="0" smtClean="0"/>
              <a:t>3 </a:t>
            </a:r>
            <a:r>
              <a:rPr lang="en-US" sz="2400" dirty="0"/>
              <a:t>did not see improvement due to cryogenic limited processing as the pulsed quenches drive up the helium </a:t>
            </a:r>
            <a:r>
              <a:rPr lang="en-US" sz="2400" dirty="0" smtClean="0"/>
              <a:t>pressure</a:t>
            </a:r>
          </a:p>
          <a:p>
            <a:pPr lvl="1"/>
            <a:r>
              <a:rPr lang="en-US" sz="2400" dirty="0"/>
              <a:t>#</a:t>
            </a:r>
            <a:r>
              <a:rPr lang="en-US" sz="2400" dirty="0" smtClean="0"/>
              <a:t>6 </a:t>
            </a:r>
            <a:r>
              <a:rPr lang="en-US" sz="2400" dirty="0"/>
              <a:t>improved, but could have been better. Processing was limited when helium pressure </a:t>
            </a:r>
            <a:r>
              <a:rPr lang="en-US" sz="2400" dirty="0" smtClean="0"/>
              <a:t>increased</a:t>
            </a:r>
          </a:p>
          <a:p>
            <a:pPr lvl="1"/>
            <a:r>
              <a:rPr lang="en-US" sz="2400" dirty="0"/>
              <a:t>#</a:t>
            </a:r>
            <a:r>
              <a:rPr lang="en-US" sz="2400" dirty="0" smtClean="0"/>
              <a:t>8 sees </a:t>
            </a:r>
            <a:r>
              <a:rPr lang="en-US" sz="2400" dirty="0"/>
              <a:t>vacuum spikes between 17.5-20 MV/</a:t>
            </a:r>
            <a:r>
              <a:rPr lang="en-US" sz="2400" dirty="0" smtClean="0"/>
              <a:t>m. Has </a:t>
            </a:r>
            <a:r>
              <a:rPr lang="en-US" sz="2400" dirty="0"/>
              <a:t>room to improve if vacuum can be improved, as the vacuum trip prevented continued processing. </a:t>
            </a:r>
            <a:r>
              <a:rPr lang="en-US" sz="2400" dirty="0" smtClean="0"/>
              <a:t>Cavity </a:t>
            </a:r>
            <a:r>
              <a:rPr lang="en-US" sz="2400" dirty="0"/>
              <a:t>is close to the pumping port and vacuum gauge. Other cavities potentially has the same gas burst, but may be </a:t>
            </a:r>
            <a:r>
              <a:rPr lang="en-US" sz="2400" dirty="0" err="1"/>
              <a:t>cryo</a:t>
            </a:r>
            <a:r>
              <a:rPr lang="en-US" sz="2400" dirty="0"/>
              <a:t>-pumped by cavities before reaching the vacuum gauge.</a:t>
            </a:r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3"/>
          </p:nvPr>
        </p:nvSpPr>
        <p:spPr>
          <a:xfrm>
            <a:off x="0" y="6543674"/>
            <a:ext cx="4126528" cy="314326"/>
          </a:xfrm>
        </p:spPr>
        <p:txBody>
          <a:bodyPr/>
          <a:lstStyle/>
          <a:p>
            <a:r>
              <a:rPr lang="en-US" dirty="0" smtClean="0"/>
              <a:t>LCLS-II/</a:t>
            </a:r>
            <a:r>
              <a:rPr lang="en-US" dirty="0" err="1" smtClean="0"/>
              <a:t>Cryo</a:t>
            </a:r>
            <a:r>
              <a:rPr lang="en-US" dirty="0" smtClean="0"/>
              <a:t> systems Weekly meeting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78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Prototype Cryomodule </a:t>
            </a:r>
            <a:r>
              <a:rPr lang="en-US" u="sng" dirty="0" smtClean="0"/>
              <a:t>Latest</a:t>
            </a:r>
            <a:r>
              <a:rPr lang="en-US" dirty="0" smtClean="0"/>
              <a:t> Preliminary Results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55600" y="6032332"/>
            <a:ext cx="35293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200" b="1" dirty="0" smtClean="0">
                <a:solidFill>
                  <a:srgbClr val="000000"/>
                </a:solidFill>
                <a:latin typeface="Arial" pitchFamily="34" charset="0"/>
                <a:ea typeface="ＭＳ Ｐゴシック" pitchFamily="-110" charset="-128"/>
              </a:rPr>
              <a:t>*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ea typeface="ＭＳ Ｐゴシック" pitchFamily="-110" charset="-128"/>
              </a:rPr>
              <a:t>Usable Gradient: demonstrated to stably run CW, FE &lt; 50 </a:t>
            </a:r>
            <a:r>
              <a:rPr lang="en-US" sz="1200" dirty="0" err="1" smtClean="0">
                <a:solidFill>
                  <a:srgbClr val="000000"/>
                </a:solidFill>
                <a:latin typeface="Arial" pitchFamily="34" charset="0"/>
                <a:ea typeface="ＭＳ Ｐゴシック" pitchFamily="-110" charset="-128"/>
              </a:rPr>
              <a:t>mR</a:t>
            </a:r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ea typeface="ＭＳ Ｐゴシック" pitchFamily="-110" charset="-128"/>
              </a:rPr>
              <a:t>/h, no dark current</a:t>
            </a:r>
            <a:endParaRPr lang="en-US" sz="1200" dirty="0">
              <a:solidFill>
                <a:srgbClr val="000000"/>
              </a:solidFill>
              <a:latin typeface="Arial" pitchFamily="34" charset="0"/>
              <a:ea typeface="ＭＳ Ｐゴシック" pitchFamily="-110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86338" y="6044706"/>
            <a:ext cx="2727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ea typeface="ＭＳ Ｐゴシック" pitchFamily="-110" charset="-128"/>
              </a:rPr>
              <a:t>**Fast cooldown from 45K, &gt;40 g/sec, extrapolated from 2.11K</a:t>
            </a:r>
            <a:endParaRPr lang="en-US" sz="1200" dirty="0">
              <a:solidFill>
                <a:srgbClr val="000000"/>
              </a:solidFill>
              <a:latin typeface="Arial" pitchFamily="34" charset="0"/>
              <a:ea typeface="ＭＳ Ｐゴシック" pitchFamily="-110" charset="-128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3643609"/>
              </p:ext>
            </p:extLst>
          </p:nvPr>
        </p:nvGraphicFramePr>
        <p:xfrm>
          <a:off x="355600" y="1621704"/>
          <a:ext cx="8493759" cy="4291415"/>
        </p:xfrm>
        <a:graphic>
          <a:graphicData uri="http://schemas.openxmlformats.org/drawingml/2006/table">
            <a:tbl>
              <a:tblPr/>
              <a:tblGrid>
                <a:gridCol w="1117600"/>
                <a:gridCol w="955964"/>
                <a:gridCol w="877454"/>
                <a:gridCol w="1237673"/>
                <a:gridCol w="1399309"/>
                <a:gridCol w="1255417"/>
                <a:gridCol w="1650342"/>
              </a:tblGrid>
              <a:tr h="3090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001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VTS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001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pCM after RF_Conditioning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001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9206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Cavity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001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Max</a:t>
                      </a:r>
                    </a:p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Gradient [MV/m</a:t>
                      </a: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]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001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Q0 @16MV/m </a:t>
                      </a:r>
                      <a:endParaRPr lang="en-US" sz="1200" b="1" i="0" u="none" strike="noStrike" kern="1200" dirty="0">
                        <a:solidFill>
                          <a:schemeClr val="bg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001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Max </a:t>
                      </a:r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Gradient*** </a:t>
                      </a: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[MV/m]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001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Usable Gradient* [MV/m]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001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FE onset [MV/m]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001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Q0 @16MV/m     </a:t>
                      </a:r>
                      <a:br>
                        <a:rPr lang="en-US" sz="12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</a:br>
                      <a:r>
                        <a:rPr lang="en-US" sz="12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2K**</a:t>
                      </a:r>
                      <a:br>
                        <a:rPr lang="en-US" sz="12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</a:br>
                      <a:r>
                        <a:rPr lang="en-US" sz="12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extrapolated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001D"/>
                    </a:solidFill>
                  </a:tcPr>
                </a:tc>
              </a:tr>
              <a:tr h="3090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TB9AES021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B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B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3.1E+10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B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19.6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B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18.2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B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14.6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B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2.6E+10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BCC"/>
                    </a:solidFill>
                  </a:tcPr>
                </a:tc>
              </a:tr>
              <a:tr h="3090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TB9AES019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19.5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2.8E+10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18.8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15.6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2.6E+10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7"/>
                    </a:solidFill>
                  </a:tcPr>
                </a:tc>
              </a:tr>
              <a:tr h="3090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TB9AES026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B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21.4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B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2.6E+10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B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17.3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B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17.2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B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17.4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B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2.7E+10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BCC"/>
                    </a:solidFill>
                  </a:tcPr>
                </a:tc>
              </a:tr>
              <a:tr h="3090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TB9AES024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22.4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3.0E+10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20.5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2.5E+10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7"/>
                    </a:solidFill>
                  </a:tcPr>
                </a:tc>
              </a:tr>
              <a:tr h="3090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TB9AES028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B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28.4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B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2.8E+10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B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14.9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B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14.2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B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13.9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B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2.4E+10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BCC"/>
                    </a:solidFill>
                  </a:tcPr>
                </a:tc>
              </a:tr>
              <a:tr h="3090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TB9AES016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2.8E+10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17.1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16.9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14.5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2.9E+10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7"/>
                    </a:solidFill>
                  </a:tcPr>
                </a:tc>
              </a:tr>
              <a:tr h="3090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TB9AES022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B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21.2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B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2.8E+10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B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B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19.4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B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12.7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B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3.2E+10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BCC"/>
                    </a:solidFill>
                  </a:tcPr>
                </a:tc>
              </a:tr>
              <a:tr h="3090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TB9AES027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22.5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2.8E+10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17.5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2.5E+10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E7E7"/>
                    </a:solidFill>
                  </a:tcPr>
                </a:tc>
              </a:tr>
              <a:tr h="3090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Average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B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22.1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B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2.8E+10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B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18.6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B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17.8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B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16.2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CB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2.7E+10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090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Total Voltage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0CB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183.1 MV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0CB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0CB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154.6 (141.4)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0CB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148.1 (137.5)</a:t>
                      </a:r>
                      <a:endParaRPr lang="en-US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0CB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0990" marR="10990" marT="1099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0CBCC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28567" y="6036456"/>
            <a:ext cx="2727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200" dirty="0" smtClean="0">
                <a:solidFill>
                  <a:srgbClr val="000000"/>
                </a:solidFill>
                <a:latin typeface="Arial" pitchFamily="34" charset="0"/>
                <a:ea typeface="ＭＳ Ｐゴシック" pitchFamily="-110" charset="-128"/>
              </a:rPr>
              <a:t>***Also limited by administrative limit ~20MV/m</a:t>
            </a:r>
            <a:endParaRPr lang="en-US" sz="1200" dirty="0">
              <a:solidFill>
                <a:srgbClr val="000000"/>
              </a:solidFill>
              <a:latin typeface="Arial" pitchFamily="34" charset="0"/>
              <a:ea typeface="ＭＳ Ｐゴシック" pitchFamily="-110" charset="-128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3"/>
          </p:nvPr>
        </p:nvSpPr>
        <p:spPr>
          <a:xfrm>
            <a:off x="0" y="6543674"/>
            <a:ext cx="4126528" cy="314326"/>
          </a:xfrm>
        </p:spPr>
        <p:txBody>
          <a:bodyPr/>
          <a:lstStyle/>
          <a:p>
            <a:r>
              <a:rPr lang="en-US" dirty="0" smtClean="0"/>
              <a:t>LCLS-II/</a:t>
            </a:r>
            <a:r>
              <a:rPr lang="en-US" dirty="0" err="1" smtClean="0"/>
              <a:t>Cryo</a:t>
            </a:r>
            <a:r>
              <a:rPr lang="en-US" dirty="0" smtClean="0"/>
              <a:t> systems Weekly meeting </a:t>
            </a:r>
            <a:endParaRPr lang="en-US" dirty="0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566150" y="6318251"/>
            <a:ext cx="318932" cy="539750"/>
          </a:xfrm>
        </p:spPr>
        <p:txBody>
          <a:bodyPr/>
          <a:lstStyle/>
          <a:p>
            <a:fld id="{5BD36294-2849-48A8-8531-5354CF3095D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96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Plans for rest of the week/next week</a:t>
            </a:r>
            <a:endParaRPr lang="en-US" sz="2800" dirty="0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4"/>
          </p:nvPr>
        </p:nvSpPr>
        <p:spPr>
          <a:xfrm>
            <a:off x="508000" y="1180083"/>
            <a:ext cx="8140700" cy="5070131"/>
          </a:xfrm>
          <a:prstGeom prst="rect">
            <a:avLst/>
          </a:prstGeom>
        </p:spPr>
        <p:txBody>
          <a:bodyPr>
            <a:normAutofit/>
          </a:bodyPr>
          <a:lstStyle/>
          <a:p>
            <a:pPr lvl="1"/>
            <a:r>
              <a:rPr lang="en-US" sz="2800" dirty="0" smtClean="0"/>
              <a:t>Complete coupler thermal measurements (#8)</a:t>
            </a:r>
          </a:p>
          <a:p>
            <a:pPr lvl="1"/>
            <a:r>
              <a:rPr lang="en-US" sz="2800" dirty="0" smtClean="0"/>
              <a:t>Ongoing powered magnet studies</a:t>
            </a:r>
          </a:p>
          <a:p>
            <a:pPr lvl="1"/>
            <a:r>
              <a:rPr lang="en-US" sz="2800" dirty="0" smtClean="0"/>
              <a:t>Ongoing </a:t>
            </a:r>
            <a:r>
              <a:rPr lang="en-US" sz="2800" dirty="0" err="1" smtClean="0"/>
              <a:t>microphonics</a:t>
            </a:r>
            <a:r>
              <a:rPr lang="en-US" sz="2800" dirty="0" smtClean="0"/>
              <a:t> investigation</a:t>
            </a:r>
          </a:p>
          <a:p>
            <a:pPr lvl="1"/>
            <a:r>
              <a:rPr lang="en-US" sz="2800" dirty="0" smtClean="0"/>
              <a:t>‘Slow’ cooldown from 15 Kelvin</a:t>
            </a:r>
            <a:endParaRPr lang="en-US" dirty="0" smtClean="0"/>
          </a:p>
          <a:p>
            <a:pPr lvl="1"/>
            <a:r>
              <a:rPr lang="en-US" sz="2800" dirty="0" err="1" smtClean="0"/>
              <a:t>Cryo</a:t>
            </a:r>
            <a:r>
              <a:rPr lang="en-US" sz="2800" dirty="0" smtClean="0"/>
              <a:t> system modifications</a:t>
            </a:r>
          </a:p>
          <a:p>
            <a:pPr lvl="2"/>
            <a:r>
              <a:rPr lang="en-US" sz="2600" dirty="0" smtClean="0"/>
              <a:t>warm up and multi-week shutdown as early as next week</a:t>
            </a:r>
          </a:p>
          <a:p>
            <a:pPr lvl="1"/>
            <a:r>
              <a:rPr lang="en-US" sz="2800" dirty="0" smtClean="0"/>
              <a:t>Actively investigating 8-cavity in-phase operation (modified shielding assessment)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3"/>
          </p:nvPr>
        </p:nvSpPr>
        <p:spPr>
          <a:xfrm>
            <a:off x="0" y="6543674"/>
            <a:ext cx="4126528" cy="314326"/>
          </a:xfrm>
        </p:spPr>
        <p:txBody>
          <a:bodyPr/>
          <a:lstStyle/>
          <a:p>
            <a:r>
              <a:rPr lang="en-US" dirty="0" smtClean="0"/>
              <a:t>LCLS-II/</a:t>
            </a:r>
            <a:r>
              <a:rPr lang="en-US" dirty="0" err="1" smtClean="0"/>
              <a:t>Cryo</a:t>
            </a:r>
            <a:r>
              <a:rPr lang="en-US" dirty="0" smtClean="0"/>
              <a:t> systems Weekly meeting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63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Minimum Acceptance Criteria</a:t>
            </a:r>
            <a:endParaRPr lang="en-US" sz="2800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3"/>
          </p:nvPr>
        </p:nvSpPr>
        <p:spPr>
          <a:xfrm>
            <a:off x="0" y="6543674"/>
            <a:ext cx="4126528" cy="314326"/>
          </a:xfrm>
        </p:spPr>
        <p:txBody>
          <a:bodyPr/>
          <a:lstStyle/>
          <a:p>
            <a:r>
              <a:rPr lang="en-US" dirty="0" smtClean="0"/>
              <a:t>LCLS-II/</a:t>
            </a:r>
            <a:r>
              <a:rPr lang="en-US" dirty="0" err="1" smtClean="0"/>
              <a:t>Cryo</a:t>
            </a:r>
            <a:r>
              <a:rPr lang="en-US" dirty="0" smtClean="0"/>
              <a:t> systems Weekly meeting </a:t>
            </a:r>
            <a:endParaRPr lang="en-US" dirty="0"/>
          </a:p>
        </p:txBody>
      </p:sp>
      <p:pic>
        <p:nvPicPr>
          <p:cNvPr id="4" name="Picture 3" descr="acceptance1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4556" y="1324410"/>
            <a:ext cx="5652846" cy="540785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683781" y="3481717"/>
            <a:ext cx="389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61019" y="4192501"/>
            <a:ext cx="389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71966" y="2539245"/>
            <a:ext cx="389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319" y="2091203"/>
            <a:ext cx="2485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Beamline vacuum ~5E-10, unbaked spools</a:t>
            </a:r>
            <a:endParaRPr lang="en-US" sz="1400" dirty="0"/>
          </a:p>
        </p:txBody>
      </p:sp>
      <p:sp>
        <p:nvSpPr>
          <p:cNvPr id="12" name="Rectangle 11"/>
          <p:cNvSpPr/>
          <p:nvPr/>
        </p:nvSpPr>
        <p:spPr>
          <a:xfrm>
            <a:off x="2692995" y="2801131"/>
            <a:ext cx="389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4D4F53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dirty="0">
              <a:solidFill>
                <a:srgbClr val="4D4F53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692128" y="3084916"/>
            <a:ext cx="389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4D4F53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dirty="0">
              <a:solidFill>
                <a:srgbClr val="4D4F53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692995" y="5187952"/>
            <a:ext cx="389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691261" y="4759187"/>
            <a:ext cx="389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80313" y="4452623"/>
            <a:ext cx="389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4D4F53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dirty="0">
              <a:solidFill>
                <a:srgbClr val="4D4F53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8086" y="2933372"/>
            <a:ext cx="2485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Cavity #5 is only cavity not meeting spec</a:t>
            </a:r>
            <a:endParaRPr lang="en-US" sz="1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634760" y="2144861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Zapf Dingbats"/>
                <a:ea typeface="Zapf Dingbats"/>
                <a:cs typeface="Zapf Dingbats"/>
              </a:rPr>
              <a:t>✖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2660716" y="3843012"/>
            <a:ext cx="389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Zapf Dingbats"/>
                <a:ea typeface="Zapf Dingbats"/>
                <a:cs typeface="Zapf Dingbats"/>
              </a:rPr>
              <a:t>✔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26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Potential Delays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quarter" idx="14"/>
          </p:nvPr>
        </p:nvSpPr>
        <p:spPr>
          <a:xfrm>
            <a:off x="457200" y="1305166"/>
            <a:ext cx="8122689" cy="4945048"/>
          </a:xfrm>
          <a:prstGeom prst="rect">
            <a:avLst/>
          </a:prstGeom>
        </p:spPr>
        <p:txBody>
          <a:bodyPr>
            <a:normAutofit/>
          </a:bodyPr>
          <a:lstStyle/>
          <a:p>
            <a:pPr lvl="1"/>
            <a:r>
              <a:rPr lang="en-US" sz="2800" dirty="0" smtClean="0"/>
              <a:t>Microphonics</a:t>
            </a:r>
          </a:p>
          <a:p>
            <a:pPr lvl="1"/>
            <a:r>
              <a:rPr lang="en-US" sz="2800" dirty="0" err="1" smtClean="0"/>
              <a:t>Cryo</a:t>
            </a:r>
            <a:r>
              <a:rPr lang="en-US" sz="2800" dirty="0" smtClean="0"/>
              <a:t> system improvements</a:t>
            </a:r>
            <a:endParaRPr lang="en-US" sz="2600" dirty="0" smtClean="0"/>
          </a:p>
          <a:p>
            <a:pPr lvl="2"/>
            <a:endParaRPr lang="en-US" sz="2800" dirty="0" smtClean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13"/>
          </p:nvPr>
        </p:nvSpPr>
        <p:spPr>
          <a:xfrm>
            <a:off x="0" y="6543674"/>
            <a:ext cx="4126528" cy="314326"/>
          </a:xfrm>
        </p:spPr>
        <p:txBody>
          <a:bodyPr/>
          <a:lstStyle/>
          <a:p>
            <a:r>
              <a:rPr lang="en-US" dirty="0" smtClean="0"/>
              <a:t>LCLS-II/</a:t>
            </a:r>
            <a:r>
              <a:rPr lang="en-US" dirty="0" err="1" smtClean="0"/>
              <a:t>Cryo</a:t>
            </a:r>
            <a:r>
              <a:rPr lang="en-US" dirty="0" smtClean="0"/>
              <a:t> systems Weekly meeting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23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Summary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57199" y="1243584"/>
            <a:ext cx="8292353" cy="5065522"/>
          </a:xfrm>
        </p:spPr>
        <p:txBody>
          <a:bodyPr>
            <a:normAutofit/>
          </a:bodyPr>
          <a:lstStyle/>
          <a:p>
            <a:pPr lvl="1"/>
            <a:r>
              <a:rPr lang="en-US" sz="2800" dirty="0" smtClean="0"/>
              <a:t>Completing(</a:t>
            </a:r>
            <a:r>
              <a:rPr lang="en-US" sz="2800" dirty="0" err="1" smtClean="0"/>
              <a:t>ed</a:t>
            </a:r>
            <a:r>
              <a:rPr lang="en-US" sz="2800" dirty="0" smtClean="0"/>
              <a:t>) Minimum Acceptance test program</a:t>
            </a:r>
          </a:p>
          <a:p>
            <a:pPr lvl="1"/>
            <a:r>
              <a:rPr lang="en-US" sz="2800" dirty="0" smtClean="0"/>
              <a:t>Microphonics investigation (&amp; remediation) ramping up</a:t>
            </a:r>
          </a:p>
          <a:p>
            <a:pPr lvl="1"/>
            <a:r>
              <a:rPr lang="en-US" sz="2800" dirty="0" smtClean="0"/>
              <a:t>Nearly ready to institute changes to </a:t>
            </a:r>
            <a:r>
              <a:rPr lang="en-US" sz="2800" dirty="0" err="1" smtClean="0"/>
              <a:t>cryo</a:t>
            </a:r>
            <a:r>
              <a:rPr lang="en-US" sz="2800" dirty="0" smtClean="0"/>
              <a:t> system for stable 2 K operation</a:t>
            </a:r>
            <a:endParaRPr lang="en-US" sz="2600" dirty="0"/>
          </a:p>
          <a:p>
            <a:pPr lvl="1"/>
            <a:endParaRPr lang="en-US" sz="2800" dirty="0" smtClean="0"/>
          </a:p>
          <a:p>
            <a:pPr lvl="1"/>
            <a:endParaRPr lang="en-US" sz="2600" dirty="0" smtClean="0"/>
          </a:p>
          <a:p>
            <a:pPr marL="233362" lvl="1" indent="0">
              <a:buNone/>
            </a:pPr>
            <a:endParaRPr lang="en-US" sz="2800" dirty="0"/>
          </a:p>
          <a:p>
            <a:pPr lvl="3"/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36294-2849-48A8-8531-5354CF3095D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3"/>
          </p:nvPr>
        </p:nvSpPr>
        <p:spPr>
          <a:xfrm>
            <a:off x="0" y="6543674"/>
            <a:ext cx="4126528" cy="314326"/>
          </a:xfrm>
        </p:spPr>
        <p:txBody>
          <a:bodyPr/>
          <a:lstStyle/>
          <a:p>
            <a:r>
              <a:rPr lang="en-US" dirty="0" smtClean="0"/>
              <a:t>LCLS-II/</a:t>
            </a:r>
            <a:r>
              <a:rPr lang="en-US" dirty="0" err="1" smtClean="0"/>
              <a:t>Cryo</a:t>
            </a:r>
            <a:r>
              <a:rPr lang="en-US" dirty="0" smtClean="0"/>
              <a:t> systems Weekly meeting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82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stName_Template_FAC201502">
  <a:themeElements>
    <a:clrScheme name="SLAC_RevisedPalette_2012">
      <a:dk1>
        <a:srgbClr val="000000"/>
      </a:dk1>
      <a:lt1>
        <a:sysClr val="window" lastClr="FFFFFF"/>
      </a:lt1>
      <a:dk2>
        <a:srgbClr val="E17000"/>
      </a:dk2>
      <a:lt2>
        <a:srgbClr val="A4001D"/>
      </a:lt2>
      <a:accent1>
        <a:srgbClr val="A4001D"/>
      </a:accent1>
      <a:accent2>
        <a:srgbClr val="E17000"/>
      </a:accent2>
      <a:accent3>
        <a:srgbClr val="4D4F53"/>
      </a:accent3>
      <a:accent4>
        <a:srgbClr val="545455"/>
      </a:accent4>
      <a:accent5>
        <a:srgbClr val="0099CC"/>
      </a:accent5>
      <a:accent6>
        <a:srgbClr val="69BE28"/>
      </a:accent6>
      <a:hlink>
        <a:srgbClr val="A4001D"/>
      </a:hlink>
      <a:folHlink>
        <a:srgbClr val="A4001D"/>
      </a:folHlink>
    </a:clrScheme>
    <a:fontScheme name="TH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5875">
          <a:solidFill>
            <a:srgbClr val="0070C0"/>
          </a:solidFill>
          <a:headEnd type="triangle"/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Year xmlns="347bdbd9-e991-4679-855f-b21123883648">2016</Year>
    <Meeting xmlns="347bdbd9-e991-4679-855f-b21123883648">SRF Weekly</Meeting>
    <Upcoming_x0020_Meeting xmlns="347bdbd9-e991-4679-855f-b21123883648">Yes</Upcoming_x0020_Meeting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FA0587004F8949AEC5F38F9A1EDF4F" ma:contentTypeVersion="5" ma:contentTypeDescription="Create a new document." ma:contentTypeScope="" ma:versionID="1986e66989e295993ff5cf8cf3f070a0">
  <xsd:schema xmlns:xsd="http://www.w3.org/2001/XMLSchema" xmlns:xs="http://www.w3.org/2001/XMLSchema" xmlns:p="http://schemas.microsoft.com/office/2006/metadata/properties" xmlns:ns2="347bdbd9-e991-4679-855f-b21123883648" targetNamespace="http://schemas.microsoft.com/office/2006/metadata/properties" ma:root="true" ma:fieldsID="173d1dfcde5b09c69c80d1ece85ceea5" ns2:_="">
    <xsd:import namespace="347bdbd9-e991-4679-855f-b21123883648"/>
    <xsd:element name="properties">
      <xsd:complexType>
        <xsd:sequence>
          <xsd:element name="documentManagement">
            <xsd:complexType>
              <xsd:all>
                <xsd:element ref="ns2:Meeting"/>
                <xsd:element ref="ns2:Upcoming_x0020_Meeting"/>
                <xsd:element ref="ns2:Year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7bdbd9-e991-4679-855f-b21123883648" elementFormDefault="qualified">
    <xsd:import namespace="http://schemas.microsoft.com/office/2006/documentManagement/types"/>
    <xsd:import namespace="http://schemas.microsoft.com/office/infopath/2007/PartnerControls"/>
    <xsd:element name="Meeting" ma:index="2" ma:displayName="Meeting" ma:format="Dropdown" ma:internalName="Meeting">
      <xsd:simpleType>
        <xsd:restriction base="dms:Choice">
          <xsd:enumeration value="Cryo System CAM"/>
          <xsd:enumeration value="Cryogenic Systems Monthly Reports"/>
          <xsd:enumeration value="Cryoplant Weekly"/>
          <xsd:enumeration value="High-Q0"/>
          <xsd:enumeration value="Joint FNAL - JLab"/>
          <xsd:enumeration value="ODH Seminar"/>
          <xsd:enumeration value="Production Cavity Coordination"/>
          <xsd:enumeration value="SLAC Cryo Group Weekly"/>
          <xsd:enumeration value="SRF Weekly"/>
          <xsd:enumeration value="SRF-pCM Updates"/>
        </xsd:restriction>
      </xsd:simpleType>
    </xsd:element>
    <xsd:element name="Upcoming_x0020_Meeting" ma:index="3" ma:displayName="File for Upcoming Meeting" ma:default="Yes" ma:format="Dropdown" ma:internalName="Upcoming_x0020_Meeting">
      <xsd:simpleType>
        <xsd:restriction base="dms:Choice">
          <xsd:enumeration value="Yes"/>
          <xsd:enumeration value="No"/>
        </xsd:restriction>
      </xsd:simpleType>
    </xsd:element>
    <xsd:element name="Year" ma:index="4" ma:displayName="Year" ma:default="2016" ma:format="Dropdown" ma:internalName="Year">
      <xsd:simpleType>
        <xsd:union memberTypes="dms:Text">
          <xsd:simpleType>
            <xsd:restriction base="dms:Choice">
              <xsd:enumeration value="2016"/>
              <xsd:enumeration value="2015"/>
              <xsd:enumeration value="2014"/>
              <xsd:enumeration value="2013"/>
              <xsd:enumeration value="2012"/>
              <xsd:enumeration value="2011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DE3F1C6-E643-4597-BD68-C599B5629AD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C1B16AA-9221-46AE-B700-523442ABDABD}">
  <ds:schemaRefs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www.w3.org/XML/1998/namespace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347bdbd9-e991-4679-855f-b21123883648"/>
  </ds:schemaRefs>
</ds:datastoreItem>
</file>

<file path=customXml/itemProps3.xml><?xml version="1.0" encoding="utf-8"?>
<ds:datastoreItem xmlns:ds="http://schemas.openxmlformats.org/officeDocument/2006/customXml" ds:itemID="{03817DD9-1A42-4263-9755-63B73C0F636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7bdbd9-e991-4679-855f-b2112388364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LastName_Template_FAC201502</Template>
  <TotalTime>3885</TotalTime>
  <Words>512</Words>
  <Application>Microsoft Office PowerPoint</Application>
  <PresentationFormat>On-screen Show (4:3)</PresentationFormat>
  <Paragraphs>160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ＭＳ Ｐゴシック</vt:lpstr>
      <vt:lpstr>Arial</vt:lpstr>
      <vt:lpstr>Zapf Dingbats</vt:lpstr>
      <vt:lpstr>LastName_Template_FAC201502</vt:lpstr>
      <vt:lpstr>pCM Status at Fermilab</vt:lpstr>
      <vt:lpstr>CMTS Testing Progress – since previous meeting</vt:lpstr>
      <vt:lpstr>Summary of Processing (Genfa)</vt:lpstr>
      <vt:lpstr>Prototype Cryomodule Latest Preliminary Results</vt:lpstr>
      <vt:lpstr>Plans for rest of the week/next week</vt:lpstr>
      <vt:lpstr>Minimum Acceptance Criteria</vt:lpstr>
      <vt:lpstr>Potential Delays</vt:lpstr>
      <vt:lpstr>Summary</vt:lpstr>
    </vt:vector>
  </TitlesOfParts>
  <Company>SLAC National Accelerator Laboratory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20161025 Fermilab pCM status report</dc:title>
  <dc:creator>tor</dc:creator>
  <cp:lastModifiedBy>Camille M. Ginsburg x3901 14149N</cp:lastModifiedBy>
  <cp:revision>216</cp:revision>
  <cp:lastPrinted>2013-05-01T00:31:17Z</cp:lastPrinted>
  <dcterms:created xsi:type="dcterms:W3CDTF">2015-01-29T22:30:14Z</dcterms:created>
  <dcterms:modified xsi:type="dcterms:W3CDTF">2016-10-27T15:38:38Z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0x010100F0FA0587004F8949AEC5F38F9A1EDF4F</vt:lpwstr>
  </property>
  <property fmtid="{D5CDD505-2E9C-101B-9397-08002B2CF9AE}" pid="3" name="DocType">
    <vt:lpwstr>Presentation</vt:lpwstr>
  </property>
  <property fmtid="{D5CDD505-2E9C-101B-9397-08002B2CF9AE}" pid="4" name="Plenary Agenda Item">
    <vt:lpwstr>7</vt:lpwstr>
  </property>
  <property fmtid="{D5CDD505-2E9C-101B-9397-08002B2CF9AE}" pid="5" name="Formatting Updated">
    <vt:lpwstr>true</vt:lpwstr>
  </property>
  <property fmtid="{D5CDD505-2E9C-101B-9397-08002B2CF9AE}" pid="6" name="Plenary Agenda">
    <vt:lpwstr>8</vt:lpwstr>
  </property>
  <property fmtid="{D5CDD505-2E9C-101B-9397-08002B2CF9AE}" pid="7" name="Order">
    <vt:r8>3300</vt:r8>
  </property>
  <property fmtid="{D5CDD505-2E9C-101B-9397-08002B2CF9AE}" pid="8" name="xd_ProgID">
    <vt:lpwstr/>
  </property>
  <property fmtid="{D5CDD505-2E9C-101B-9397-08002B2CF9AE}" pid="9" name="_CopySource">
    <vt:lpwstr>https://slacspace.slac.stanford.edu/sites/reviews/lclsii/CD1DR_Dec2013/Presentations/Proc pres Dir review 12 2013.pptx</vt:lpwstr>
  </property>
  <property fmtid="{D5CDD505-2E9C-101B-9397-08002B2CF9AE}" pid="10" name="TemplateUrl">
    <vt:lpwstr/>
  </property>
</Properties>
</file>