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8" r:id="rId4"/>
    <p:sldId id="276" r:id="rId5"/>
    <p:sldId id="271" r:id="rId6"/>
    <p:sldId id="272" r:id="rId7"/>
    <p:sldId id="273" r:id="rId8"/>
    <p:sldId id="274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9493FF9-6FC6-46E6-82C3-8EE475B97637}">
          <p14:sldIdLst>
            <p14:sldId id="265"/>
            <p14:sldId id="268"/>
            <p14:sldId id="276"/>
            <p14:sldId id="271"/>
            <p14:sldId id="272"/>
            <p14:sldId id="273"/>
          </p14:sldIdLst>
        </p14:section>
        <p14:section name="Untitled Section" id="{CDBF7FF3-C8CF-4252-8D4F-88CDE8F92B9D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FF6600"/>
    <a:srgbClr val="00CC66"/>
    <a:srgbClr val="009900"/>
    <a:srgbClr val="FF9933"/>
    <a:srgbClr val="FF9900"/>
    <a:srgbClr val="FF0066"/>
    <a:srgbClr val="FF33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0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MP in HOMs.</a:t>
            </a:r>
            <a:b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Dark Current and X-ray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LCLS-II team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 in HOM couplers (cav#1 and cav#5)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091094"/>
            <a:ext cx="24899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800" dirty="0" smtClean="0"/>
              <a:t>Sign of MP in HOM – overheating of the HOM can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800" b="1" dirty="0" smtClean="0"/>
              <a:t>Two cavities </a:t>
            </a:r>
            <a:r>
              <a:rPr lang="en-US" sz="1800" b="1" dirty="0" smtClean="0">
                <a:solidFill>
                  <a:srgbClr val="FF0000"/>
                </a:solidFill>
              </a:rPr>
              <a:t>#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&amp; #5 </a:t>
            </a:r>
            <a:r>
              <a:rPr lang="en-US" sz="1800" dirty="0" smtClean="0"/>
              <a:t>shown MP in downstream HOM couplers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800" dirty="0" smtClean="0"/>
              <a:t>After processing MP gone in cav#1. In cav#5 gradient improved, but MP still there.</a:t>
            </a:r>
          </a:p>
          <a:p>
            <a:pPr marL="119063" indent="-119063"/>
            <a:endParaRPr lang="en-US" sz="1800" dirty="0"/>
          </a:p>
          <a:p>
            <a:pPr marL="119063" indent="-119063">
              <a:buFont typeface="Arial" panose="020B0604020202020204" pitchFamily="34" charset="0"/>
              <a:buChar char="•"/>
              <a:tabLst>
                <a:tab pos="111125" algn="l"/>
              </a:tabLst>
            </a:pPr>
            <a:r>
              <a:rPr lang="en-US" sz="1800" dirty="0" smtClean="0"/>
              <a:t>Temp on HOM2 can:</a:t>
            </a:r>
          </a:p>
          <a:p>
            <a:pPr marL="119063" indent="-119063">
              <a:tabLst>
                <a:tab pos="111125" algn="l"/>
              </a:tabLst>
            </a:pPr>
            <a:r>
              <a:rPr lang="en-US" sz="1800" dirty="0" smtClean="0"/>
              <a:t>-Green - cav#1</a:t>
            </a:r>
          </a:p>
          <a:p>
            <a:pPr marL="119063" indent="-119063">
              <a:tabLst>
                <a:tab pos="111125" algn="l"/>
              </a:tabLst>
            </a:pPr>
            <a:r>
              <a:rPr lang="en-US" sz="1800" dirty="0" smtClean="0"/>
              <a:t>-Red - cav#5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561016" y="874618"/>
            <a:ext cx="6944621" cy="5519420"/>
            <a:chOff x="2199379" y="856403"/>
            <a:chExt cx="6944621" cy="551942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9379" y="856403"/>
              <a:ext cx="6944621" cy="551942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455693" y="1873882"/>
              <a:ext cx="19055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</a:rPr>
                <a:t>HOM overheating due to MP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267740" y="2345635"/>
              <a:ext cx="493622" cy="25244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988175" y="2451273"/>
              <a:ext cx="538163" cy="23104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870853" y="2885170"/>
              <a:ext cx="608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cav1</a:t>
              </a:r>
              <a:endParaRPr lang="en-US" sz="18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809393" y="3092150"/>
              <a:ext cx="608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cav5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004618" y="3827483"/>
              <a:ext cx="0" cy="577931"/>
            </a:xfrm>
            <a:prstGeom prst="straightConnector1">
              <a:avLst/>
            </a:prstGeom>
            <a:ln w="15875">
              <a:solidFill>
                <a:srgbClr val="00CC6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282419" y="3337605"/>
              <a:ext cx="1226813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en-US" sz="1600" dirty="0" smtClean="0">
                  <a:solidFill>
                    <a:srgbClr val="00CC66"/>
                  </a:solidFill>
                </a:rPr>
                <a:t>No MP after processing</a:t>
              </a:r>
              <a:endParaRPr lang="en-US" sz="1600" dirty="0">
                <a:solidFill>
                  <a:srgbClr val="00CC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473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98" y="0"/>
            <a:ext cx="2675238" cy="777831"/>
          </a:xfrm>
        </p:spPr>
        <p:txBody>
          <a:bodyPr/>
          <a:lstStyle/>
          <a:p>
            <a:r>
              <a:rPr lang="en-US" dirty="0" smtClean="0"/>
              <a:t>MP in HOM of cavity#1 (zoom)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371" y="814163"/>
            <a:ext cx="7039558" cy="55489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79311" y="1594022"/>
            <a:ext cx="1095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Gradient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5345" y="2972482"/>
            <a:ext cx="1167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RF power</a:t>
            </a: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0138" y="3853704"/>
            <a:ext cx="1239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CC66"/>
                </a:solidFill>
              </a:rPr>
              <a:t>HOM can Temp.</a:t>
            </a:r>
            <a:endParaRPr lang="en-US" sz="2000" dirty="0">
              <a:solidFill>
                <a:srgbClr val="00CC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80138" y="4972159"/>
            <a:ext cx="1239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Radiation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997483"/>
            <a:ext cx="19956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MP starts at ~12MV/m </a:t>
            </a:r>
          </a:p>
          <a:p>
            <a:endParaRPr lang="en-US" sz="1800" dirty="0" smtClean="0"/>
          </a:p>
          <a:p>
            <a:r>
              <a:rPr lang="en-US" sz="1800" dirty="0" smtClean="0"/>
              <a:t>HOM can T quickly goes up above threshold gradient</a:t>
            </a:r>
          </a:p>
          <a:p>
            <a:endParaRPr lang="en-US" sz="1800" dirty="0"/>
          </a:p>
          <a:p>
            <a:r>
              <a:rPr lang="en-US" sz="1800" dirty="0" smtClean="0"/>
              <a:t>Processed in short  pulses (seconds) until T&lt; 20K</a:t>
            </a:r>
          </a:p>
          <a:p>
            <a:endParaRPr lang="en-US" sz="1800" dirty="0"/>
          </a:p>
          <a:p>
            <a:r>
              <a:rPr lang="en-US" sz="1800" dirty="0" smtClean="0"/>
              <a:t>After processing no MP up to max gradient</a:t>
            </a:r>
          </a:p>
          <a:p>
            <a:endParaRPr lang="en-US" sz="1800" dirty="0"/>
          </a:p>
          <a:p>
            <a:r>
              <a:rPr lang="en-US" sz="1800" dirty="0" smtClean="0"/>
              <a:t>Radiation reduced after processing,</a:t>
            </a:r>
          </a:p>
          <a:p>
            <a:r>
              <a:rPr lang="en-US" sz="1800" dirty="0" smtClean="0"/>
              <a:t>Exist w/o MP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3543112" y="323940"/>
            <a:ext cx="1386343" cy="49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2000" dirty="0" smtClean="0">
                <a:solidFill>
                  <a:schemeClr val="accent6"/>
                </a:solidFill>
              </a:rPr>
              <a:t>Before processing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1801" y="323940"/>
            <a:ext cx="1397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processing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4867" y="352212"/>
            <a:ext cx="1386343" cy="49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2000" dirty="0" smtClean="0">
                <a:solidFill>
                  <a:schemeClr val="accent6"/>
                </a:solidFill>
              </a:rPr>
              <a:t>After</a:t>
            </a:r>
          </a:p>
          <a:p>
            <a:pPr>
              <a:lnSpc>
                <a:spcPts val="1500"/>
              </a:lnSpc>
            </a:pPr>
            <a:r>
              <a:rPr lang="en-US" sz="2000" dirty="0" smtClean="0">
                <a:solidFill>
                  <a:schemeClr val="accent6"/>
                </a:solidFill>
              </a:rPr>
              <a:t>processing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9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301"/>
            <a:ext cx="8686800" cy="283066"/>
          </a:xfrm>
        </p:spPr>
        <p:txBody>
          <a:bodyPr/>
          <a:lstStyle/>
          <a:p>
            <a:r>
              <a:rPr lang="en-US" dirty="0" smtClean="0"/>
              <a:t>Dark Current / X-ray  and  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519082" y="672353"/>
            <a:ext cx="6543885" cy="6025116"/>
            <a:chOff x="1683794" y="408937"/>
            <a:chExt cx="7149413" cy="628853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3794" y="408937"/>
              <a:ext cx="7149413" cy="6288532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899481" y="1436670"/>
              <a:ext cx="1694577" cy="729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X-ray (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mrem</a:t>
              </a:r>
              <a:r>
                <a:rPr lang="en-US" sz="2000" dirty="0" smtClean="0">
                  <a:solidFill>
                    <a:schemeClr val="bg1"/>
                  </a:solidFill>
                </a:rPr>
                <a:t>/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hr</a:t>
              </a:r>
              <a:r>
                <a:rPr lang="en-US" sz="2000" dirty="0" smtClean="0">
                  <a:solidFill>
                    <a:schemeClr val="bg1"/>
                  </a:solidFill>
                </a:rPr>
                <a:t>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99481" y="3690268"/>
              <a:ext cx="1715548" cy="412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RF power (W)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05469" y="5062778"/>
              <a:ext cx="2379136" cy="412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 Dark Current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028408" y="4884157"/>
            <a:ext cx="561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Peak1</a:t>
            </a:r>
          </a:p>
          <a:p>
            <a:r>
              <a:rPr lang="en-US" sz="1200" dirty="0" smtClean="0">
                <a:solidFill>
                  <a:srgbClr val="FFFF00"/>
                </a:solidFill>
              </a:rPr>
              <a:t>14nA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69584" y="5355064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Peak2</a:t>
            </a:r>
          </a:p>
          <a:p>
            <a:r>
              <a:rPr lang="en-US" sz="1200" dirty="0" smtClean="0">
                <a:solidFill>
                  <a:srgbClr val="FFFF00"/>
                </a:solidFill>
              </a:rPr>
              <a:t>0.5 </a:t>
            </a:r>
            <a:r>
              <a:rPr lang="en-US" sz="1200" dirty="0" err="1" smtClean="0">
                <a:solidFill>
                  <a:srgbClr val="FFFF00"/>
                </a:solidFill>
              </a:rPr>
              <a:t>nA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9313" y="4885669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Peak3</a:t>
            </a:r>
          </a:p>
          <a:p>
            <a:r>
              <a:rPr lang="en-US" sz="1200" dirty="0" smtClean="0">
                <a:solidFill>
                  <a:srgbClr val="FFFF00"/>
                </a:solidFill>
              </a:rPr>
              <a:t>4nA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4599" y="1801395"/>
            <a:ext cx="24773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800" dirty="0" smtClean="0"/>
              <a:t>Cavity 2 &amp; 3 tested,  but not plotted here.   No FE/ MP @16MV/m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800" dirty="0" smtClean="0"/>
              <a:t>MP in </a:t>
            </a:r>
            <a:r>
              <a:rPr lang="en-US" sz="1800" dirty="0" err="1" smtClean="0"/>
              <a:t>cav</a:t>
            </a:r>
            <a:r>
              <a:rPr lang="en-US" sz="1800" dirty="0" smtClean="0"/>
              <a:t> 1&amp; 5. In cav1 MP processed away.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800" dirty="0" smtClean="0"/>
              <a:t>DC on cav#4 (</a:t>
            </a:r>
            <a:r>
              <a:rPr lang="en-US" sz="1800" dirty="0" err="1" smtClean="0"/>
              <a:t>pk</a:t>
            </a:r>
            <a:r>
              <a:rPr lang="en-US" sz="1800" dirty="0" smtClean="0"/>
              <a:t> 1&amp;3) </a:t>
            </a:r>
            <a:r>
              <a:rPr lang="en-US" sz="1800" dirty="0" smtClean="0">
                <a:sym typeface="Wingdings" panose="05000000000000000000" pitchFamily="2" charset="2"/>
              </a:rPr>
              <a:t></a:t>
            </a:r>
            <a:r>
              <a:rPr lang="en-US" sz="1800" dirty="0" smtClean="0"/>
              <a:t>Processed away.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800" dirty="0" smtClean="0"/>
              <a:t>X-ray activity on cavities 5, 8; no DC</a:t>
            </a:r>
            <a:endParaRPr lang="en-US" sz="1800" dirty="0"/>
          </a:p>
          <a:p>
            <a:pPr marL="119063" indent="-119063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24148" y="3582220"/>
            <a:ext cx="46415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23732" y="3313997"/>
            <a:ext cx="1611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FFFF00"/>
                </a:solidFill>
              </a:rPr>
              <a:t>~16 MV/m</a:t>
            </a:r>
            <a:endParaRPr lang="en-US" sz="1400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4035472" y="3055197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9900"/>
                </a:solidFill>
              </a:rPr>
              <a:t>C7</a:t>
            </a:r>
            <a:endParaRPr lang="en-US" sz="1600" dirty="0">
              <a:solidFill>
                <a:srgbClr val="0099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223923" y="3055197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C</a:t>
            </a:r>
            <a:r>
              <a:rPr lang="en-US" sz="1600" dirty="0" smtClean="0">
                <a:solidFill>
                  <a:srgbClr val="00B0F0"/>
                </a:solidFill>
              </a:rPr>
              <a:t>5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400908">
            <a:off x="4422496" y="3055197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C4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4598108" y="3063279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C6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4790047" y="3055197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FF"/>
                </a:solidFill>
              </a:rPr>
              <a:t>C8</a:t>
            </a:r>
            <a:endParaRPr lang="en-US" sz="1600" dirty="0">
              <a:solidFill>
                <a:srgbClr val="FF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6697327" y="3046423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7858559" y="3015773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C</a:t>
            </a:r>
            <a:r>
              <a:rPr lang="en-US" sz="1600" dirty="0" smtClean="0">
                <a:solidFill>
                  <a:srgbClr val="00B0F0"/>
                </a:solidFill>
              </a:rPr>
              <a:t>5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400908">
            <a:off x="7580993" y="2999116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C4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3096" y="995429"/>
            <a:ext cx="191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plot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57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02" y="56065"/>
            <a:ext cx="8655908" cy="641739"/>
          </a:xfrm>
        </p:spPr>
        <p:txBody>
          <a:bodyPr/>
          <a:lstStyle/>
          <a:p>
            <a:r>
              <a:rPr lang="en-US" dirty="0" smtClean="0"/>
              <a:t>FE: Dark Current / X-ray on cav#4 before processing (zoom)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571254"/>
            <a:ext cx="336354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Blue – RF power (W)</a:t>
            </a:r>
          </a:p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red – </a:t>
            </a:r>
            <a:r>
              <a:rPr lang="en-US" sz="1800" dirty="0" smtClean="0"/>
              <a:t>Dark </a:t>
            </a:r>
            <a:r>
              <a:rPr lang="en-US" sz="1800" dirty="0" smtClean="0"/>
              <a:t>Current </a:t>
            </a:r>
            <a:r>
              <a:rPr lang="en-US" sz="1800" dirty="0" smtClean="0"/>
              <a:t>(DC)</a:t>
            </a:r>
            <a:endParaRPr lang="en-US" sz="1800" dirty="0" smtClean="0"/>
          </a:p>
          <a:p>
            <a:pPr marL="339725" indent="-165100">
              <a:buFont typeface="Arial" panose="020B0604020202020204" pitchFamily="34" charset="0"/>
              <a:buChar char="•"/>
            </a:pPr>
            <a:r>
              <a:rPr lang="en-US" sz="1800" dirty="0" smtClean="0"/>
              <a:t>South detector (down)</a:t>
            </a:r>
          </a:p>
          <a:p>
            <a:pPr marL="339725" indent="-165100">
              <a:buFont typeface="Arial" panose="020B0604020202020204" pitchFamily="34" charset="0"/>
              <a:buChar char="•"/>
            </a:pPr>
            <a:r>
              <a:rPr lang="en-US" sz="1800" dirty="0" smtClean="0"/>
              <a:t>Scale 100nA/V</a:t>
            </a:r>
          </a:p>
          <a:p>
            <a:pPr marL="339725" indent="-165100">
              <a:buFont typeface="Arial" panose="020B0604020202020204" pitchFamily="34" charset="0"/>
              <a:buChar char="•"/>
            </a:pPr>
            <a:r>
              <a:rPr lang="en-US" sz="1800" dirty="0" smtClean="0"/>
              <a:t>Noise level </a:t>
            </a:r>
            <a:r>
              <a:rPr lang="en-US" sz="1800" dirty="0" smtClean="0"/>
              <a:t>0.4 </a:t>
            </a:r>
            <a:r>
              <a:rPr lang="en-US" sz="1800" dirty="0" err="1" smtClean="0"/>
              <a:t>nA</a:t>
            </a:r>
            <a:endParaRPr lang="en-US" sz="1800" dirty="0" smtClean="0"/>
          </a:p>
          <a:p>
            <a:pPr marL="339725" indent="-165100">
              <a:buFont typeface="Arial" panose="020B0604020202020204" pitchFamily="34" charset="0"/>
              <a:buChar char="•"/>
            </a:pPr>
            <a:r>
              <a:rPr lang="en-US" sz="1800" dirty="0" smtClean="0"/>
              <a:t>Max DC = 12nA </a:t>
            </a:r>
          </a:p>
          <a:p>
            <a:endParaRPr lang="en-US" sz="1800" dirty="0" smtClean="0"/>
          </a:p>
          <a:p>
            <a:r>
              <a:rPr lang="en-US" sz="1800" dirty="0" smtClean="0"/>
              <a:t>Yellow- radiation </a:t>
            </a:r>
            <a:r>
              <a:rPr lang="en-US" sz="1800" dirty="0" err="1" smtClean="0"/>
              <a:t>mrem</a:t>
            </a:r>
            <a:r>
              <a:rPr lang="en-US" sz="1800" dirty="0" smtClean="0"/>
              <a:t>/</a:t>
            </a:r>
            <a:r>
              <a:rPr lang="en-US" sz="1800" dirty="0" err="1" smtClean="0"/>
              <a:t>hr</a:t>
            </a:r>
            <a:endParaRPr lang="en-US" sz="1800" dirty="0" smtClean="0"/>
          </a:p>
          <a:p>
            <a:pPr marL="287338" indent="-174625">
              <a:buFont typeface="Arial" panose="020B0604020202020204" pitchFamily="34" charset="0"/>
              <a:buChar char="•"/>
            </a:pPr>
            <a:r>
              <a:rPr lang="en-US" sz="1800" dirty="0" smtClean="0"/>
              <a:t>Shifted due to integration time</a:t>
            </a:r>
          </a:p>
          <a:p>
            <a:pPr marL="287338" indent="-174625">
              <a:buFont typeface="Arial" panose="020B0604020202020204" pitchFamily="34" charset="0"/>
              <a:buChar char="•"/>
            </a:pPr>
            <a:r>
              <a:rPr lang="en-US" sz="1800" dirty="0" smtClean="0"/>
              <a:t>Max = 400 </a:t>
            </a:r>
            <a:r>
              <a:rPr lang="en-US" sz="1800" dirty="0" err="1" smtClean="0"/>
              <a:t>mrem</a:t>
            </a:r>
            <a:r>
              <a:rPr lang="en-US" sz="1800" dirty="0" smtClean="0"/>
              <a:t>/</a:t>
            </a:r>
            <a:r>
              <a:rPr lang="en-US" sz="1800" dirty="0" err="1" smtClean="0"/>
              <a:t>hr</a:t>
            </a:r>
            <a:endParaRPr lang="en-US" sz="1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61565" y="925477"/>
            <a:ext cx="5837145" cy="5134278"/>
            <a:chOff x="3261565" y="925477"/>
            <a:chExt cx="5837145" cy="513427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1565" y="925477"/>
              <a:ext cx="5837145" cy="513427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438398" y="2844350"/>
              <a:ext cx="8720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3300"/>
                  </a:solidFill>
                </a:rPr>
                <a:t>12 </a:t>
              </a:r>
              <a:r>
                <a:rPr lang="en-US" sz="1400" dirty="0" err="1" smtClean="0">
                  <a:solidFill>
                    <a:srgbClr val="FF3300"/>
                  </a:solidFill>
                </a:rPr>
                <a:t>nA</a:t>
              </a:r>
              <a:endParaRPr lang="en-US" sz="1400" dirty="0">
                <a:solidFill>
                  <a:srgbClr val="FF33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89763" y="1094704"/>
              <a:ext cx="11326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Cavity #4</a:t>
              </a:r>
              <a:endParaRPr lang="en-US" sz="2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010637" y="1091544"/>
            <a:ext cx="962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1800" dirty="0" smtClean="0"/>
              <a:t>Peak 1)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6366879" y="1758348"/>
            <a:ext cx="89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RF power</a:t>
            </a:r>
            <a:endParaRPr lang="en-US" sz="2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11939" y="3757375"/>
            <a:ext cx="914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Dark </a:t>
            </a:r>
            <a:r>
              <a:rPr lang="en-US" sz="1800" dirty="0" smtClean="0">
                <a:solidFill>
                  <a:srgbClr val="FF0000"/>
                </a:solidFill>
              </a:rPr>
              <a:t>current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2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7304" y="6577796"/>
            <a:ext cx="1076325" cy="232108"/>
          </a:xfrm>
        </p:spPr>
        <p:txBody>
          <a:bodyPr/>
          <a:lstStyle/>
          <a:p>
            <a:fld id="{50889BEA-2B91-403F-ADA4-053DEE04721E}" type="datetime1">
              <a:rPr lang="en-US" altLang="en-US" smtClean="0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141690" y="1397549"/>
            <a:ext cx="2876399" cy="3079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Blue – RF power (W)</a:t>
            </a:r>
          </a:p>
          <a:p>
            <a:pPr marL="0" indent="0">
              <a:lnSpc>
                <a:spcPts val="1900"/>
              </a:lnSpc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/>
            </a:r>
            <a:br>
              <a:rPr lang="en-US" sz="1800" dirty="0" smtClean="0">
                <a:latin typeface="Calibri" panose="020F0502020204030204" pitchFamily="34" charset="0"/>
              </a:rPr>
            </a:br>
            <a:r>
              <a:rPr lang="en-US" sz="1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Red – dark Current </a:t>
            </a:r>
          </a:p>
          <a:p>
            <a:pPr marL="112712" indent="0">
              <a:lnSpc>
                <a:spcPts val="1900"/>
              </a:lnSpc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South detector (DS), </a:t>
            </a:r>
          </a:p>
          <a:p>
            <a:pPr marL="112712" indent="0">
              <a:lnSpc>
                <a:spcPts val="1900"/>
              </a:lnSpc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Scale = 100 [</a:t>
            </a:r>
            <a:r>
              <a:rPr lang="en-US" sz="1800" dirty="0" err="1" smtClean="0">
                <a:latin typeface="Calibri" panose="020F0502020204030204" pitchFamily="34" charset="0"/>
              </a:rPr>
              <a:t>nA</a:t>
            </a:r>
            <a:r>
              <a:rPr lang="en-US" sz="1800" dirty="0" smtClean="0">
                <a:latin typeface="Calibri" panose="020F0502020204030204" pitchFamily="34" charset="0"/>
              </a:rPr>
              <a:t>/V]</a:t>
            </a:r>
          </a:p>
          <a:p>
            <a:pPr marL="396875" indent="0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Noise level 0.4nA</a:t>
            </a:r>
          </a:p>
          <a:p>
            <a:pPr marL="396875" indent="0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Max DC = 4 </a:t>
            </a:r>
            <a:r>
              <a:rPr lang="en-US" sz="1800" i="1" dirty="0" err="1" smtClean="0">
                <a:solidFill>
                  <a:srgbClr val="0000FF"/>
                </a:solidFill>
                <a:latin typeface="Calibri" panose="020F0502020204030204" pitchFamily="34" charset="0"/>
              </a:rPr>
              <a:t>nA</a:t>
            </a:r>
            <a:r>
              <a:rPr lang="en-US" sz="1800" i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</a:p>
          <a:p>
            <a:pPr marL="112712" indent="0">
              <a:buNone/>
            </a:pPr>
            <a:endParaRPr lang="en-US" sz="1800" dirty="0" smtClean="0"/>
          </a:p>
          <a:p>
            <a:pPr marL="112712" indent="0">
              <a:buNone/>
            </a:pPr>
            <a:r>
              <a:rPr lang="en-US" sz="1800" dirty="0" smtClean="0">
                <a:solidFill>
                  <a:srgbClr val="FF6600"/>
                </a:solidFill>
                <a:latin typeface="Calibri" panose="020F0502020204030204" pitchFamily="34" charset="0"/>
              </a:rPr>
              <a:t>Yellow- radiation (</a:t>
            </a:r>
            <a:r>
              <a:rPr lang="en-US" sz="1800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mrem</a:t>
            </a:r>
            <a:r>
              <a:rPr lang="en-US" sz="1800" dirty="0" smtClean="0">
                <a:solidFill>
                  <a:srgbClr val="FF6600"/>
                </a:solidFill>
                <a:latin typeface="Calibri" panose="020F0502020204030204" pitchFamily="34" charset="0"/>
              </a:rPr>
              <a:t>/</a:t>
            </a:r>
            <a:r>
              <a:rPr lang="en-US" sz="1800" dirty="0" err="1" smtClean="0">
                <a:solidFill>
                  <a:srgbClr val="FF6600"/>
                </a:solidFill>
                <a:latin typeface="Calibri" panose="020F0502020204030204" pitchFamily="34" charset="0"/>
              </a:rPr>
              <a:t>hr</a:t>
            </a:r>
            <a:r>
              <a:rPr lang="en-US" sz="1800" dirty="0" smtClean="0">
                <a:solidFill>
                  <a:srgbClr val="FF6600"/>
                </a:solidFill>
                <a:latin typeface="Calibri" panose="020F0502020204030204" pitchFamily="34" charset="0"/>
              </a:rPr>
              <a:t>)</a:t>
            </a:r>
          </a:p>
          <a:p>
            <a:pPr marL="228600" indent="-115888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Shifted due to integration</a:t>
            </a:r>
          </a:p>
        </p:txBody>
      </p:sp>
      <p:sp>
        <p:nvSpPr>
          <p:cNvPr id="15" name="Title 14"/>
          <p:cNvSpPr txBox="1">
            <a:spLocks noGrp="1"/>
          </p:cNvSpPr>
          <p:nvPr>
            <p:ph type="title"/>
          </p:nvPr>
        </p:nvSpPr>
        <p:spPr>
          <a:xfrm>
            <a:off x="452437" y="202135"/>
            <a:ext cx="745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Cavity #4 FE before and after processing (Sept.28):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893679" y="684778"/>
            <a:ext cx="6180747" cy="5534058"/>
            <a:chOff x="2893679" y="684778"/>
            <a:chExt cx="6180747" cy="5534058"/>
          </a:xfrm>
        </p:grpSpPr>
        <p:grpSp>
          <p:nvGrpSpPr>
            <p:cNvPr id="18" name="Group 17"/>
            <p:cNvGrpSpPr/>
            <p:nvPr/>
          </p:nvGrpSpPr>
          <p:grpSpPr>
            <a:xfrm>
              <a:off x="2893679" y="684778"/>
              <a:ext cx="6180747" cy="5534058"/>
              <a:chOff x="3087275" y="117744"/>
              <a:chExt cx="5969805" cy="608592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659726" y="5780418"/>
                <a:ext cx="1539996" cy="4232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66"/>
                    </a:solidFill>
                  </a:rPr>
                  <a:t>FE processing</a:t>
                </a:r>
                <a:endParaRPr lang="en-US" sz="2000" dirty="0">
                  <a:solidFill>
                    <a:srgbClr val="FF0066"/>
                  </a:solidFill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3087275" y="117744"/>
                <a:ext cx="5969805" cy="5776424"/>
                <a:chOff x="3005082" y="324490"/>
                <a:chExt cx="5969805" cy="5776424"/>
              </a:xfrm>
            </p:grpSpPr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005082" y="324490"/>
                  <a:ext cx="5969805" cy="5648593"/>
                </a:xfrm>
                <a:prstGeom prst="rect">
                  <a:avLst/>
                </a:prstGeom>
              </p:spPr>
            </p:pic>
            <p:cxnSp>
              <p:nvCxnSpPr>
                <p:cNvPr id="10" name="Straight Arrow Connector 9"/>
                <p:cNvCxnSpPr/>
                <p:nvPr/>
              </p:nvCxnSpPr>
              <p:spPr>
                <a:xfrm flipV="1">
                  <a:off x="7237970" y="5755473"/>
                  <a:ext cx="0" cy="345441"/>
                </a:xfrm>
                <a:prstGeom prst="straightConnector1">
                  <a:avLst/>
                </a:prstGeom>
                <a:ln>
                  <a:solidFill>
                    <a:srgbClr val="003087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 flipV="1">
                  <a:off x="7708004" y="5755472"/>
                  <a:ext cx="0" cy="345441"/>
                </a:xfrm>
                <a:prstGeom prst="straightConnector1">
                  <a:avLst/>
                </a:prstGeom>
                <a:ln>
                  <a:solidFill>
                    <a:srgbClr val="003087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6250555" y="556333"/>
                  <a:ext cx="2220254" cy="4232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Cavity #4 processing</a:t>
                  </a:r>
                  <a:endParaRPr lang="en-US" sz="2000" dirty="0"/>
                </a:p>
              </p:txBody>
            </p:sp>
          </p:grpSp>
        </p:grpSp>
        <p:sp>
          <p:nvSpPr>
            <p:cNvPr id="2" name="TextBox 1"/>
            <p:cNvSpPr txBox="1"/>
            <p:nvPr/>
          </p:nvSpPr>
          <p:spPr>
            <a:xfrm>
              <a:off x="4889674" y="2681157"/>
              <a:ext cx="13641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Dark current</a:t>
              </a:r>
            </a:p>
            <a:p>
              <a:pPr algn="ctr"/>
              <a:r>
                <a:rPr lang="en-US" sz="1800" dirty="0" smtClean="0">
                  <a:solidFill>
                    <a:srgbClr val="FF0000"/>
                  </a:solidFill>
                </a:rPr>
                <a:t>1nA/div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428451" y="1508283"/>
              <a:ext cx="1069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RF power</a:t>
              </a:r>
              <a:endParaRPr lang="en-US" sz="1800" dirty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7817641" y="2212586"/>
              <a:ext cx="242300" cy="1383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246635" y="2288635"/>
              <a:ext cx="9162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16MV/m</a:t>
              </a:r>
              <a:endPara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14800" y="3922491"/>
              <a:ext cx="6613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FF00"/>
                  </a:solidFill>
                </a:rPr>
                <a:t>X-ray</a:t>
              </a:r>
              <a:endParaRPr lang="en-US" sz="1800" dirty="0">
                <a:solidFill>
                  <a:srgbClr val="FFFF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6870441" y="4212180"/>
              <a:ext cx="13117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00"/>
                  </a:solidFill>
                </a:rPr>
                <a:t>Pulse mode</a:t>
              </a:r>
              <a:endParaRPr lang="en-US" sz="16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7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82" y="103664"/>
            <a:ext cx="8488017" cy="641739"/>
          </a:xfrm>
        </p:spPr>
        <p:txBody>
          <a:bodyPr/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37" y="1234639"/>
            <a:ext cx="8319053" cy="4791224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Multipactoring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HOM couplers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found in downstream couplers of cav#1 &amp; cavi#5 (overheating of HOM can. After pulse processing MP disappear in cav#1. In cav#5 gradient was improved, but MP is not completely processed yet.</a:t>
            </a:r>
            <a:endParaRPr lang="en-US" sz="20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 Current activity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Initially </a:t>
            </a:r>
            <a:r>
              <a:rPr lang="en-US" sz="2000" dirty="0" smtClean="0"/>
              <a:t>cavity #4 show high dark current </a:t>
            </a:r>
            <a:r>
              <a:rPr lang="en-US" sz="2000" dirty="0" smtClean="0"/>
              <a:t>max </a:t>
            </a:r>
            <a:r>
              <a:rPr lang="en-US" sz="2000" dirty="0" smtClean="0"/>
              <a:t>12nA </a:t>
            </a:r>
            <a:r>
              <a:rPr lang="en-US" sz="2000" dirty="0" smtClean="0"/>
              <a:t>at ~12MV/m</a:t>
            </a:r>
            <a:r>
              <a:rPr lang="en-US" sz="2000" dirty="0" smtClean="0"/>
              <a:t>. After </a:t>
            </a:r>
            <a:r>
              <a:rPr lang="en-US" sz="2000" dirty="0" smtClean="0"/>
              <a:t>short processing (in pulse regime) DC </a:t>
            </a:r>
            <a:r>
              <a:rPr lang="en-US" sz="2000" dirty="0" smtClean="0"/>
              <a:t>completely disappear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Cav#8 shows small dark current (&lt;0.5 </a:t>
            </a:r>
            <a:r>
              <a:rPr lang="en-US" sz="2000" dirty="0" err="1" smtClean="0"/>
              <a:t>nA</a:t>
            </a:r>
            <a:r>
              <a:rPr lang="en-US" sz="2000" dirty="0" smtClean="0"/>
              <a:t>) at ~18MV/m. Disappear after short processing.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 </a:t>
            </a:r>
            <a:r>
              <a:rPr lang="en-US" sz="2000" smtClean="0"/>
              <a:t>Dark current </a:t>
            </a:r>
            <a:r>
              <a:rPr lang="en-US" sz="2000" dirty="0" smtClean="0"/>
              <a:t>produced by all </a:t>
            </a:r>
            <a:r>
              <a:rPr lang="en-US" sz="2000" dirty="0"/>
              <a:t>o</a:t>
            </a:r>
            <a:r>
              <a:rPr lang="en-US" sz="2000" dirty="0" smtClean="0"/>
              <a:t>ther cavities is below noise level (&lt;0.4nA).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34500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5593</TotalTime>
  <Words>431</Words>
  <Application>Microsoft Office PowerPoint</Application>
  <PresentationFormat>On-screen Show (4:3)</PresentationFormat>
  <Paragraphs>119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Geneva</vt:lpstr>
      <vt:lpstr>Helvetica</vt:lpstr>
      <vt:lpstr>Wingdings</vt:lpstr>
      <vt:lpstr>FNAL_TemplateMac_060514</vt:lpstr>
      <vt:lpstr>Fermilab: Footer Only</vt:lpstr>
      <vt:lpstr>MP in HOMs. Dark Current and X-ray</vt:lpstr>
      <vt:lpstr>MP in HOM couplers (cav#1 and cav#5)</vt:lpstr>
      <vt:lpstr>MP in HOM of cavity#1 (zoom)</vt:lpstr>
      <vt:lpstr>Dark Current / X-ray  and  MP</vt:lpstr>
      <vt:lpstr>FE: Dark Current / X-ray on cav#4 before processing (zoom)</vt:lpstr>
      <vt:lpstr>Cavity #4 FE before and after processing (Sept.28):</vt:lpstr>
      <vt:lpstr>Conclusion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Nikolay A. Solyak x8841 12664N</dc:creator>
  <cp:lastModifiedBy>Nikolay A. Solyak x8841 12664N</cp:lastModifiedBy>
  <cp:revision>34</cp:revision>
  <cp:lastPrinted>2016-09-30T22:47:02Z</cp:lastPrinted>
  <dcterms:created xsi:type="dcterms:W3CDTF">2016-09-30T21:58:25Z</dcterms:created>
  <dcterms:modified xsi:type="dcterms:W3CDTF">2016-10-31T14:57:51Z</dcterms:modified>
</cp:coreProperties>
</file>