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</p:sldMasterIdLst>
  <p:notesMasterIdLst>
    <p:notesMasterId r:id="rId16"/>
  </p:notesMasterIdLst>
  <p:handoutMasterIdLst>
    <p:handoutMasterId r:id="rId17"/>
  </p:handoutMasterIdLst>
  <p:sldIdLst>
    <p:sldId id="867" r:id="rId6"/>
    <p:sldId id="894" r:id="rId7"/>
    <p:sldId id="841" r:id="rId8"/>
    <p:sldId id="842" r:id="rId9"/>
    <p:sldId id="843" r:id="rId10"/>
    <p:sldId id="898" r:id="rId11"/>
    <p:sldId id="901" r:id="rId12"/>
    <p:sldId id="899" r:id="rId13"/>
    <p:sldId id="902" r:id="rId14"/>
    <p:sldId id="900" r:id="rId1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0000FF"/>
    <a:srgbClr val="FFFFCC"/>
    <a:srgbClr val="A4001D"/>
    <a:srgbClr val="FFCC99"/>
    <a:srgbClr val="9D3431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0" autoAdjust="0"/>
    <p:restoredTop sz="94453" autoAdjust="0"/>
  </p:normalViewPr>
  <p:slideViewPr>
    <p:cSldViewPr snapToGrid="0">
      <p:cViewPr varScale="1">
        <p:scale>
          <a:sx n="110" d="100"/>
          <a:sy n="110" d="100"/>
        </p:scale>
        <p:origin x="19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44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07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582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10/26/2016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24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Prototype Cryomodule FDR, 21 - 22  January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5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57051" y="174172"/>
            <a:ext cx="8001000" cy="762000"/>
          </a:xfrm>
        </p:spPr>
        <p:txBody>
          <a:bodyPr/>
          <a:lstStyle/>
          <a:p>
            <a:r>
              <a:rPr lang="en-US" altLang="en-US" sz="3200" dirty="0" smtClean="0"/>
              <a:t>Cold End Coupler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051" y="1219200"/>
            <a:ext cx="4728755" cy="5257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Leak check, RGA the dressed qualified cavity (received with beamline under vacuum)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dirty="0" smtClean="0"/>
              <a:t>Assemble pump/backfill/purge flex hose to the cavity</a:t>
            </a:r>
            <a:endParaRPr lang="en-US" sz="2100" b="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Backfill the cavity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Leak check the coupler pair in the processing stand as delivered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Backfill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Remove a cold end coupler from the stand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Assemble cold end coupler to the cavity using  particle free flange assembly (PFFA) procedures.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b="0" dirty="0" smtClean="0"/>
              <a:t>Pump down, leak check, RGA</a:t>
            </a:r>
          </a:p>
          <a:p>
            <a:pPr marL="0" indent="0">
              <a:buFontTx/>
              <a:buNone/>
              <a:defRPr/>
            </a:pPr>
            <a:endParaRPr lang="en-US" sz="21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en-US" sz="21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4D1D4B1-5D25-4454-A6F8-54082519744B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1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0" y="2154375"/>
            <a:ext cx="3749225" cy="28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string assembly traveler (464179) for pCM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9" y="1123406"/>
            <a:ext cx="4543185" cy="4022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3888" y="1323703"/>
            <a:ext cx="2412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1 DR was written which explains the disassembly of the short spool piece between Cav#1 and Gate Valve and also long bellows between Cav#1 and Cav#2.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3888" y="3725804"/>
            <a:ext cx="2310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did not observe any flaking on the actual copper plated components but same batch deliveries at JLab showed major issues therefore we decided to perform the disassembles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5811" y="5586116"/>
            <a:ext cx="5886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Looking at the DR, sticky notes from the traveler, talking with cleanroom </a:t>
            </a:r>
            <a:r>
              <a:rPr lang="en-US" dirty="0" smtClean="0">
                <a:solidFill>
                  <a:srgbClr val="FF0000"/>
                </a:solidFill>
              </a:rPr>
              <a:t>tech; string </a:t>
            </a:r>
            <a:r>
              <a:rPr lang="en-US" dirty="0" smtClean="0">
                <a:solidFill>
                  <a:srgbClr val="FF0000"/>
                </a:solidFill>
              </a:rPr>
              <a:t>assembly went as expected per the procedures.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2580" y="53301"/>
            <a:ext cx="8103570" cy="753033"/>
          </a:xfrm>
        </p:spPr>
        <p:txBody>
          <a:bodyPr/>
          <a:lstStyle/>
          <a:p>
            <a:r>
              <a:rPr lang="en-US" sz="3200" dirty="0" smtClean="0"/>
              <a:t>pCM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6" y="805681"/>
            <a:ext cx="2584704" cy="1938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46" y="805681"/>
            <a:ext cx="2584704" cy="1938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805681"/>
            <a:ext cx="2584704" cy="1938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6" y="2837442"/>
            <a:ext cx="2584704" cy="1938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2837442"/>
            <a:ext cx="2584704" cy="1938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46" y="2837442"/>
            <a:ext cx="2584704" cy="1938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9" y="4869203"/>
            <a:ext cx="2584704" cy="1938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03" y="4869203"/>
            <a:ext cx="2584704" cy="19385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87" y="4869203"/>
            <a:ext cx="2584704" cy="193852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908128" y="1726693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748727" y="1707614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908128" y="3646712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748727" y="3745608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899638" y="5677249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742180" y="5677249"/>
            <a:ext cx="1863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836D4F38-B071-41E4-A187-15C9D438B690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3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String Assembly-I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4925" y="1259724"/>
            <a:ext cx="4006967" cy="50618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Align 8 cavities for string </a:t>
            </a:r>
            <a:r>
              <a:rPr lang="en-US" altLang="en-US" sz="1800" dirty="0" smtClean="0"/>
              <a:t>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0" dirty="0" smtClean="0"/>
              <a:t>Gate Valve (GV1) to Cavity #1 Assembly: </a:t>
            </a:r>
            <a:endParaRPr lang="en-US" altLang="en-US" sz="1000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sz="1600" b="0" dirty="0" smtClean="0"/>
              <a:t>Check the particle free cleanliness of the GV and clean as needed</a:t>
            </a:r>
          </a:p>
          <a:p>
            <a:pPr lvl="1"/>
            <a:r>
              <a:rPr lang="en-US" altLang="en-US" sz="1600" b="0" dirty="0" smtClean="0"/>
              <a:t>Sub-assembly of the GV peripherals</a:t>
            </a:r>
          </a:p>
          <a:p>
            <a:pPr lvl="1"/>
            <a:r>
              <a:rPr lang="en-US" altLang="en-US" sz="1600" b="0" dirty="0" smtClean="0"/>
              <a:t>Installation to the cleanroom post and flex hose assembly</a:t>
            </a:r>
          </a:p>
          <a:p>
            <a:pPr lvl="1"/>
            <a:r>
              <a:rPr lang="en-US" altLang="en-US" sz="1600" b="0" dirty="0" smtClean="0"/>
              <a:t>Alignment to the cavity beam line flange</a:t>
            </a:r>
          </a:p>
          <a:p>
            <a:pPr lvl="1"/>
            <a:r>
              <a:rPr lang="en-US" altLang="en-US" sz="1600" b="0" dirty="0" smtClean="0"/>
              <a:t>Assemble the gate valve to the cavity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807151"/>
            <a:ext cx="2584704" cy="193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2821388"/>
            <a:ext cx="2584704" cy="1938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79" y="4835625"/>
            <a:ext cx="2584704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B7496E6-8897-4DC2-AAC8-8A95CDD1AFC4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4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String Assembly-II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04605"/>
            <a:ext cx="4343400" cy="4549914"/>
          </a:xfrm>
          <a:prstGeom prst="rect">
            <a:avLst/>
          </a:prstGeom>
        </p:spPr>
        <p:txBody>
          <a:bodyPr/>
          <a:lstStyle/>
          <a:p>
            <a:r>
              <a:rPr lang="en-US" altLang="en-US" sz="2000" b="0" dirty="0" smtClean="0"/>
              <a:t>Cavity to Cavity Assembly with the interconnect bellows:</a:t>
            </a:r>
          </a:p>
          <a:p>
            <a:pPr lvl="1"/>
            <a:r>
              <a:rPr lang="en-US" altLang="en-US" sz="1700" b="0" dirty="0" smtClean="0"/>
              <a:t>Assemble flex hose to the cavity. Pump down and Leak check. Backfill</a:t>
            </a:r>
          </a:p>
          <a:p>
            <a:pPr lvl="1"/>
            <a:r>
              <a:rPr lang="en-US" altLang="en-US" sz="1700" b="0" dirty="0" smtClean="0"/>
              <a:t>Align the interconnect bellows to the cavity field probe end beampipe flange</a:t>
            </a:r>
          </a:p>
          <a:p>
            <a:pPr lvl="1"/>
            <a:r>
              <a:rPr lang="en-US" altLang="en-US" sz="1700" b="0" dirty="0" smtClean="0"/>
              <a:t>Assemble with PFFA</a:t>
            </a:r>
          </a:p>
          <a:p>
            <a:pPr lvl="1"/>
            <a:r>
              <a:rPr lang="en-US" altLang="en-US" sz="1700" b="0" dirty="0" smtClean="0"/>
              <a:t>Align the bellows to the cavity coupler end beampipe flange</a:t>
            </a:r>
          </a:p>
          <a:p>
            <a:pPr lvl="1"/>
            <a:r>
              <a:rPr lang="en-US" altLang="en-US" sz="1700" b="0" dirty="0" smtClean="0"/>
              <a:t>Assemble with PFFA</a:t>
            </a:r>
          </a:p>
          <a:p>
            <a:pPr marL="457200" lvl="1" indent="0">
              <a:buNone/>
            </a:pPr>
            <a:endParaRPr lang="en-US" altLang="en-US" sz="1700" b="0" dirty="0" smtClean="0"/>
          </a:p>
          <a:p>
            <a:pPr lvl="1">
              <a:buFontTx/>
              <a:buNone/>
            </a:pPr>
            <a:endParaRPr lang="en-US" altLang="en-US" sz="1800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882124"/>
            <a:ext cx="2584704" cy="1938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2869012"/>
            <a:ext cx="2584704" cy="193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4855900"/>
            <a:ext cx="2584704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String Assembly-III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84909" y="1295400"/>
            <a:ext cx="46482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 smtClean="0"/>
              <a:t>BPM+Magnet Spool Tube+GV2 assembly and leak check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 smtClean="0"/>
              <a:t>BPM/Magnet </a:t>
            </a:r>
            <a:r>
              <a:rPr lang="en-US" altLang="en-US" dirty="0" smtClean="0"/>
              <a:t>package </a:t>
            </a:r>
            <a:r>
              <a:rPr lang="en-US" altLang="en-US" b="0" dirty="0" smtClean="0"/>
              <a:t>subassembly to the 8 cavities string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 smtClean="0"/>
              <a:t>Pump down the fully assembled cavity string, bag the bellows, leak check. Backfill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 smtClean="0"/>
              <a:t>Roll out of the cleanroom to WS2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CF7D2E7-EA86-4D58-AEA2-88CD1626DD1E}" type="slidenum">
              <a:rPr lang="en-US" altLang="en-US" sz="1000">
                <a:solidFill>
                  <a:srgbClr val="800000"/>
                </a:solidFill>
                <a:latin typeface="Arial Rounded MT Bold" panose="020F0704030504030204" pitchFamily="34" charset="0"/>
              </a:rPr>
              <a:pPr algn="r"/>
              <a:t>5</a:t>
            </a:fld>
            <a:endParaRPr lang="en-US" altLang="en-US" sz="1000" dirty="0">
              <a:latin typeface="Times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4" y="745662"/>
            <a:ext cx="2584704" cy="1938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4" y="2848917"/>
            <a:ext cx="2584704" cy="1938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6618" y="4563554"/>
            <a:ext cx="19202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sz="2900" dirty="0" smtClean="0"/>
              <a:t>pCM assembly duration</a:t>
            </a:r>
            <a:r>
              <a:rPr lang="en-US" sz="2900" dirty="0"/>
              <a:t> at </a:t>
            </a:r>
            <a:r>
              <a:rPr lang="en-US" sz="2900" dirty="0" smtClean="0"/>
              <a:t>CAF-MP9 cleanroom</a:t>
            </a:r>
            <a:endParaRPr lang="en-US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Cleanroom work: September 24, 2015 – January 28, 2016</a:t>
            </a:r>
          </a:p>
          <a:p>
            <a:pPr lvl="1"/>
            <a:r>
              <a:rPr lang="en-US" dirty="0"/>
              <a:t>Cold end </a:t>
            </a:r>
            <a:r>
              <a:rPr lang="en-US" dirty="0" smtClean="0"/>
              <a:t>couplers - Actual: 8 work days</a:t>
            </a:r>
          </a:p>
          <a:p>
            <a:pPr lvl="1"/>
            <a:r>
              <a:rPr lang="en-US" dirty="0" smtClean="0"/>
              <a:t>Cavity </a:t>
            </a:r>
            <a:r>
              <a:rPr lang="en-US" dirty="0"/>
              <a:t>string </a:t>
            </a:r>
            <a:r>
              <a:rPr lang="en-US" dirty="0" smtClean="0"/>
              <a:t>assembly -  Actual: 16 days</a:t>
            </a:r>
          </a:p>
          <a:p>
            <a:pPr lvl="1"/>
            <a:r>
              <a:rPr lang="en-US" dirty="0" smtClean="0"/>
              <a:t>Explanation:</a:t>
            </a:r>
          </a:p>
          <a:p>
            <a:pPr marL="809625" lvl="2" indent="-342900"/>
            <a:r>
              <a:rPr lang="en-US" dirty="0" smtClean="0"/>
              <a:t>Quality </a:t>
            </a:r>
            <a:r>
              <a:rPr lang="en-US" dirty="0"/>
              <a:t>problems with copper plated beamline components delayed the completion of the string assembly ~4 </a:t>
            </a:r>
            <a:r>
              <a:rPr lang="en-US" dirty="0" smtClean="0"/>
              <a:t>months. </a:t>
            </a:r>
            <a:endParaRPr lang="en-US" dirty="0"/>
          </a:p>
          <a:p>
            <a:pPr marL="809625" lvl="2" indent="-342900"/>
            <a:r>
              <a:rPr lang="en-US" dirty="0" smtClean="0"/>
              <a:t>Short end spool and 1 interconnecting bellows were disassembled from the string after latent copper plating defects were found on the same batch parts. Cav#1 and Cav#2 are the cavities which might be adversely affected due to this issue.</a:t>
            </a:r>
          </a:p>
          <a:p>
            <a:pPr marL="809625" lvl="2" indent="-342900"/>
            <a:endParaRPr lang="en-US" dirty="0" smtClean="0"/>
          </a:p>
          <a:p>
            <a:pPr marL="466725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7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pCM cavities as assembled into the string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4" y="1756681"/>
            <a:ext cx="8491396" cy="23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End coupler assembly traveler (464176) for pCM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324143"/>
            <a:ext cx="8969829" cy="1840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463" y="3370217"/>
            <a:ext cx="8647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TB9AES028 was tested in HTS, failed the test: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Back to CAF-MP9 cleanroom for FPC cold end disassembly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Cavity is high pressure rinsed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Tested at VTS as dressed cavity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Delivered to CAF-MP9 for cold end coupler assembly and then string assembly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8309" y="2988548"/>
            <a:ext cx="112188" cy="55735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05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DRs for 464176 for all 8 cavities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1"/>
            <a:ext cx="9030789" cy="1586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8" y="3030583"/>
            <a:ext cx="3936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Cav#8, TB9AES027: 3 DRs</a:t>
            </a:r>
          </a:p>
          <a:p>
            <a:r>
              <a:rPr lang="en-US" dirty="0" smtClean="0"/>
              <a:t>Cav#6, TB9AES016: 1 DR</a:t>
            </a:r>
          </a:p>
          <a:p>
            <a:r>
              <a:rPr lang="en-US" dirty="0" smtClean="0"/>
              <a:t>Cav#3, TB9AES026: 2 DRs</a:t>
            </a:r>
          </a:p>
          <a:p>
            <a:r>
              <a:rPr lang="en-US" dirty="0" smtClean="0"/>
              <a:t>Cav#2, TB9AES019: 3 DRs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046" y="4995591"/>
            <a:ext cx="8186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Looking at the DRs, sticky notes, assemblies of 8 cold end FPCs went as expected per the procedures. Minor issues (such as right angle valve on the cavities were installed with not optimized angle etc.) were reported, I do not expect any of these will be the obvious root cause of the FE problem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38994" y="3518263"/>
            <a:ext cx="2098766" cy="8708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2960683"/>
            <a:ext cx="2292804" cy="1719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0583" y="3273907"/>
            <a:ext cx="1846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Debris on the flange face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546317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f5d975f2-272d-43b7-a43d-337ed3c571bd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111021</TotalTime>
  <Words>582</Words>
  <Application>Microsoft Office PowerPoint</Application>
  <PresentationFormat>On-screen Show (4:3)</PresentationFormat>
  <Paragraphs>69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Arial Rounded MT Bold</vt:lpstr>
      <vt:lpstr>Times</vt:lpstr>
      <vt:lpstr>Blank</vt:lpstr>
      <vt:lpstr>Design_Milestone_Review</vt:lpstr>
      <vt:lpstr>Cold End Coupler Assembly</vt:lpstr>
      <vt:lpstr>pCM</vt:lpstr>
      <vt:lpstr>String Assembly-I</vt:lpstr>
      <vt:lpstr>String Assembly-II</vt:lpstr>
      <vt:lpstr>String Assembly-III</vt:lpstr>
      <vt:lpstr>pCM assembly duration at CAF-MP9 cleanroom</vt:lpstr>
      <vt:lpstr>pCM cavities as assembled into the string</vt:lpstr>
      <vt:lpstr>Cold End coupler assembly traveler (464176) for pCM</vt:lpstr>
      <vt:lpstr>DRs for 464176 for all 8 cavities</vt:lpstr>
      <vt:lpstr>Cavity string assembly traveler (464179) for pCM</vt:lpstr>
    </vt:vector>
  </TitlesOfParts>
  <Company>SLAC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creator>Peterson</dc:creator>
  <cp:lastModifiedBy>Tug Arkan x3782 11982N</cp:lastModifiedBy>
  <cp:revision>2822</cp:revision>
  <cp:lastPrinted>2013-05-01T00:31:17Z</cp:lastPrinted>
  <dcterms:created xsi:type="dcterms:W3CDTF">2009-11-23T23:38:17Z</dcterms:created>
  <dcterms:modified xsi:type="dcterms:W3CDTF">2016-10-26T21:07:27Z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