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2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5"/>
    <p:restoredTop sz="94727"/>
  </p:normalViewPr>
  <p:slideViewPr>
    <p:cSldViewPr snapToGrid="0" snapToObjects="1">
      <p:cViewPr varScale="1">
        <p:scale>
          <a:sx n="87" d="100"/>
          <a:sy n="87" d="100"/>
        </p:scale>
        <p:origin x="2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A0136-4B55-3744-9C7D-4391BB9D381E}" type="datetimeFigureOut">
              <a:rPr lang="en-GB" smtClean="0"/>
              <a:t>18/01/2017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FC749-725C-B94D-9E2E-B522878EE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76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C749-725C-B94D-9E2E-B522878EE5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C749-725C-B94D-9E2E-B522878EE5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4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12C2-9F59-D643-85F6-272C18B967F1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6123-EDF9-1F45-B2DC-7F1E85DF7A77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33A17-E7DB-B043-BB60-4C28BC15B6E7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71" y="964692"/>
            <a:ext cx="10999693" cy="11887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1" y="2638044"/>
            <a:ext cx="10999694" cy="33996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3164818" cy="323968"/>
          </a:xfrm>
        </p:spPr>
        <p:txBody>
          <a:bodyPr/>
          <a:lstStyle/>
          <a:p>
            <a:fld id="{4EC6CE37-1A0F-7940-BF4E-9512854830C6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91672" y="6236208"/>
            <a:ext cx="6909718" cy="3265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225604" y="6224659"/>
            <a:ext cx="365760" cy="36576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23E6A-0213-8B43-885E-BAC0BBB87839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E36B-5469-EA4E-9272-EF86F2DD3430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87C0E-ABE3-EC4A-B758-5851B9209ADE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D1D7-41F8-6540-A1FF-753CBF7247E7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2D8D-75C7-D041-A149-60E350340021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BEA4-8DA8-3C42-8D07-0CD775D7CAC6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D170B3E-29A0-1843-B72B-B62E9DCF1FD5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596153" y="950535"/>
            <a:ext cx="10999694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153" y="2638044"/>
            <a:ext cx="10999693" cy="3399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3137924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765982C-DC3A-DF49-9C60-F04589992959}" type="datetime1">
              <a:rPr lang="en-GB" smtClean="0"/>
              <a:t>18/01/2017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154" y="6236208"/>
            <a:ext cx="6905236" cy="326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30086" y="6236208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jp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Low-background radio-assay capability in the UK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Scovell </a:t>
            </a:r>
            <a:r>
              <a:rPr lang="mr-IN" dirty="0" smtClean="0"/>
              <a:t>–</a:t>
            </a:r>
            <a:r>
              <a:rPr lang="en-US" dirty="0" smtClean="0"/>
              <a:t> DMUK</a:t>
            </a:r>
          </a:p>
          <a:p>
            <a:r>
              <a:rPr lang="en-US" dirty="0" smtClean="0"/>
              <a:t>UCL </a:t>
            </a:r>
            <a:r>
              <a:rPr lang="mr-IN" dirty="0" smtClean="0"/>
              <a:t>–</a:t>
            </a:r>
            <a:r>
              <a:rPr lang="en-US" dirty="0" smtClean="0"/>
              <a:t> 18/01/17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HPGE </a:t>
            </a:r>
            <a:r>
              <a:rPr lang="mr-IN" dirty="0" smtClean="0"/>
              <a:t>–</a:t>
            </a:r>
            <a:r>
              <a:rPr lang="en-GB" dirty="0" smtClean="0"/>
              <a:t> Screening efforts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currently screening components for a number of projects</a:t>
            </a:r>
          </a:p>
          <a:p>
            <a:r>
              <a:rPr lang="en-GB" dirty="0" smtClean="0"/>
              <a:t>The majority of samples currently come from LZ including:</a:t>
            </a:r>
          </a:p>
          <a:p>
            <a:pPr lvl="1"/>
            <a:r>
              <a:rPr lang="en-GB" dirty="0" err="1" smtClean="0"/>
              <a:t>Hamamtsu</a:t>
            </a:r>
            <a:r>
              <a:rPr lang="en-GB" dirty="0" smtClean="0"/>
              <a:t> R11410 3” PMTs &amp; PMT bases</a:t>
            </a:r>
          </a:p>
          <a:p>
            <a:pPr lvl="1"/>
            <a:r>
              <a:rPr lang="en-GB" dirty="0" smtClean="0"/>
              <a:t>Individual components for the above</a:t>
            </a:r>
          </a:p>
          <a:p>
            <a:r>
              <a:rPr lang="en-GB" dirty="0" smtClean="0"/>
              <a:t>We also screen a smaller number of components for </a:t>
            </a:r>
            <a:r>
              <a:rPr lang="en-GB" dirty="0" err="1" smtClean="0"/>
              <a:t>SuperNEMO</a:t>
            </a:r>
            <a:endParaRPr lang="en-GB" dirty="0" smtClean="0"/>
          </a:p>
          <a:p>
            <a:r>
              <a:rPr lang="en-GB" dirty="0" smtClean="0"/>
              <a:t>We contribute to the </a:t>
            </a:r>
            <a:r>
              <a:rPr lang="en-GB" dirty="0" err="1" smtClean="0"/>
              <a:t>SuperKamiokande</a:t>
            </a:r>
            <a:r>
              <a:rPr lang="en-GB" dirty="0" smtClean="0"/>
              <a:t> gadolinium (EGADS) screening programme</a:t>
            </a:r>
          </a:p>
          <a:p>
            <a:r>
              <a:rPr lang="en-GB" dirty="0" smtClean="0"/>
              <a:t>We also assay samples for industry and potential new collaborators</a:t>
            </a:r>
          </a:p>
          <a:p>
            <a:r>
              <a:rPr lang="en-GB" dirty="0" smtClean="0"/>
              <a:t>However this is now. Looking toward the future</a:t>
            </a:r>
            <a:r>
              <a:rPr lang="mr-IN" dirty="0" smtClean="0"/>
              <a:t>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HPGe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The future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1" y="2638044"/>
            <a:ext cx="10999694" cy="3586615"/>
          </a:xfrm>
        </p:spPr>
        <p:txBody>
          <a:bodyPr>
            <a:normAutofit/>
          </a:bodyPr>
          <a:lstStyle/>
          <a:p>
            <a:r>
              <a:rPr lang="en-GB" dirty="0" smtClean="0"/>
              <a:t>We continue to screen for LZ through 2017/18</a:t>
            </a:r>
          </a:p>
          <a:p>
            <a:r>
              <a:rPr lang="en-GB" dirty="0" smtClean="0"/>
              <a:t>The gadolinium screening programme extends beyond this</a:t>
            </a:r>
          </a:p>
          <a:p>
            <a:r>
              <a:rPr lang="en-GB" dirty="0" smtClean="0"/>
              <a:t>Additionally, BUGS is growing</a:t>
            </a:r>
            <a:endParaRPr lang="en-GB" dirty="0"/>
          </a:p>
          <a:p>
            <a:r>
              <a:rPr lang="en-GB" dirty="0" smtClean="0"/>
              <a:t>We will add 3 new detectors in the next few months</a:t>
            </a:r>
          </a:p>
          <a:p>
            <a:r>
              <a:rPr lang="en-GB" dirty="0" smtClean="0"/>
              <a:t>All in S-ULB configuration in collaboration with Canberra </a:t>
            </a:r>
            <a:r>
              <a:rPr lang="en-GB" dirty="0" err="1" smtClean="0"/>
              <a:t>Lingolsheim</a:t>
            </a:r>
            <a:endParaRPr lang="en-GB" dirty="0" smtClean="0"/>
          </a:p>
          <a:p>
            <a:pPr lvl="1"/>
            <a:r>
              <a:rPr lang="en-GB" dirty="0" smtClean="0"/>
              <a:t>New “revolutionary” </a:t>
            </a:r>
            <a:r>
              <a:rPr lang="en-GB" dirty="0" err="1" smtClean="0"/>
              <a:t>BEGe</a:t>
            </a:r>
            <a:r>
              <a:rPr lang="en-GB" dirty="0" smtClean="0"/>
              <a:t> detector (everyone will want one) - Roseberry</a:t>
            </a:r>
          </a:p>
          <a:p>
            <a:pPr lvl="1"/>
            <a:r>
              <a:rPr lang="en-GB" dirty="0" smtClean="0"/>
              <a:t>100% p-type - unnamed</a:t>
            </a:r>
          </a:p>
          <a:p>
            <a:pPr lvl="1"/>
            <a:r>
              <a:rPr lang="en-GB" dirty="0" smtClean="0"/>
              <a:t>160% p-type </a:t>
            </a:r>
            <a:r>
              <a:rPr lang="mr-IN" dirty="0" smtClean="0"/>
              <a:t>–</a:t>
            </a:r>
            <a:r>
              <a:rPr lang="en-GB" dirty="0" smtClean="0"/>
              <a:t> unnamed</a:t>
            </a:r>
          </a:p>
          <a:p>
            <a:r>
              <a:rPr lang="en-GB" dirty="0" smtClean="0"/>
              <a:t>We also plan to upgrade the well detector to S-ULB (money permitting!)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ICP-MS @ UCL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Similarly to </a:t>
            </a:r>
            <a:r>
              <a:rPr lang="en-GB" dirty="0" err="1" smtClean="0"/>
              <a:t>HPGe</a:t>
            </a:r>
            <a:r>
              <a:rPr lang="en-GB" dirty="0" smtClean="0"/>
              <a:t>, ICP-MS has moved on in leaps and bounds since Dec 2014</a:t>
            </a:r>
          </a:p>
          <a:p>
            <a:r>
              <a:rPr lang="en-GB" dirty="0" smtClean="0"/>
              <a:t>Dedicated ISO Class 6 facility</a:t>
            </a:r>
          </a:p>
          <a:p>
            <a:r>
              <a:rPr lang="en-GB" dirty="0" smtClean="0"/>
              <a:t>Operated by Jim Dobson (the other 100% of his time - see LZ talk)</a:t>
            </a:r>
          </a:p>
          <a:p>
            <a:r>
              <a:rPr lang="en-GB" dirty="0" smtClean="0"/>
              <a:t> Agilent 7900 ICP-MS</a:t>
            </a:r>
          </a:p>
          <a:p>
            <a:pPr lvl="1"/>
            <a:r>
              <a:rPr lang="en-GB" dirty="0" smtClean="0"/>
              <a:t>Integrated auto-sampler</a:t>
            </a:r>
          </a:p>
          <a:p>
            <a:pPr lvl="1"/>
            <a:r>
              <a:rPr lang="en-GB" dirty="0" smtClean="0"/>
              <a:t>HF ability</a:t>
            </a:r>
          </a:p>
          <a:p>
            <a:pPr lvl="1"/>
            <a:r>
              <a:rPr lang="en-GB" dirty="0" smtClean="0"/>
              <a:t>Able to digest a wide range of materials</a:t>
            </a:r>
          </a:p>
          <a:p>
            <a:r>
              <a:rPr lang="en-GB" dirty="0" smtClean="0"/>
              <a:t>Currently dedicated to LZ screening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Shape 208"/>
          <p:cNvPicPr preferRelativeResize="0"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448" y="2636152"/>
            <a:ext cx="2551156" cy="340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4110542"/>
            <a:ext cx="4284002" cy="192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ICP-MS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ICP-MS probes the top of the U/</a:t>
            </a:r>
            <a:r>
              <a:rPr lang="en-GB" dirty="0" err="1" smtClean="0"/>
              <a:t>Th</a:t>
            </a:r>
            <a:r>
              <a:rPr lang="en-GB" dirty="0" smtClean="0"/>
              <a:t> chain</a:t>
            </a:r>
          </a:p>
          <a:p>
            <a:pPr lvl="1"/>
            <a:r>
              <a:rPr lang="en-GB" dirty="0" smtClean="0"/>
              <a:t>Unlike </a:t>
            </a:r>
            <a:r>
              <a:rPr lang="en-GB" dirty="0" err="1" smtClean="0"/>
              <a:t>HPGe</a:t>
            </a:r>
            <a:r>
              <a:rPr lang="en-GB" dirty="0" smtClean="0"/>
              <a:t> which mostly probes lower daughters</a:t>
            </a:r>
          </a:p>
          <a:p>
            <a:pPr lvl="1"/>
            <a:r>
              <a:rPr lang="en-GB" dirty="0" smtClean="0"/>
              <a:t>Two techniques are complementary</a:t>
            </a:r>
          </a:p>
          <a:p>
            <a:r>
              <a:rPr lang="en-GB" dirty="0" smtClean="0"/>
              <a:t>To improve sensitivity we use radiological tracers</a:t>
            </a:r>
          </a:p>
          <a:p>
            <a:pPr lvl="1"/>
            <a:r>
              <a:rPr lang="en-GB" dirty="0" smtClean="0"/>
              <a:t>U233 and Th230 </a:t>
            </a:r>
            <a:r>
              <a:rPr lang="mr-IN" dirty="0" smtClean="0"/>
              <a:t>–</a:t>
            </a:r>
            <a:r>
              <a:rPr lang="en-GB" dirty="0" smtClean="0"/>
              <a:t> same atomic number, different mass number</a:t>
            </a:r>
          </a:p>
          <a:p>
            <a:r>
              <a:rPr lang="en-GB" dirty="0" smtClean="0"/>
              <a:t>Tracking of known contamination of tracer</a:t>
            </a:r>
          </a:p>
          <a:p>
            <a:pPr lvl="1"/>
            <a:r>
              <a:rPr lang="en-GB" dirty="0" smtClean="0"/>
              <a:t>Significantly reduces uncertainty of measurement</a:t>
            </a:r>
          </a:p>
          <a:p>
            <a:r>
              <a:rPr lang="en-GB" dirty="0" smtClean="0"/>
              <a:t>ICP-MS now hits ultimate sensitivity of 0.05 </a:t>
            </a:r>
            <a:r>
              <a:rPr lang="en-GB" dirty="0" err="1" smtClean="0"/>
              <a:t>ppt</a:t>
            </a:r>
            <a:endParaRPr lang="en-GB" dirty="0" smtClean="0"/>
          </a:p>
          <a:p>
            <a:pPr lvl="1"/>
            <a:r>
              <a:rPr lang="en-GB" dirty="0" smtClean="0"/>
              <a:t>Although this is equivalent to ~10 </a:t>
            </a:r>
            <a:r>
              <a:rPr lang="en-GB" dirty="0" err="1" smtClean="0"/>
              <a:t>ppt</a:t>
            </a:r>
            <a:r>
              <a:rPr lang="en-GB" dirty="0" smtClean="0"/>
              <a:t> (g/g) due to dilution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5" y="2638043"/>
            <a:ext cx="4475248" cy="33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Radon Emanation @ MSSI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4" y="2282902"/>
            <a:ext cx="6554023" cy="446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302" y="2282902"/>
            <a:ext cx="2047206" cy="20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473" y="4317478"/>
            <a:ext cx="1948864" cy="217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6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Radon Emanation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1" y="2638044"/>
            <a:ext cx="5880859" cy="3399685"/>
          </a:xfrm>
        </p:spPr>
        <p:txBody>
          <a:bodyPr/>
          <a:lstStyle/>
          <a:p>
            <a:r>
              <a:rPr lang="en-GB" dirty="0" smtClean="0"/>
              <a:t>Electro-polished 70 l vessel</a:t>
            </a:r>
          </a:p>
          <a:p>
            <a:r>
              <a:rPr lang="en-GB" dirty="0" smtClean="0"/>
              <a:t>Silicon </a:t>
            </a:r>
            <a:r>
              <a:rPr lang="en-GB" dirty="0" err="1" smtClean="0"/>
              <a:t>PiN</a:t>
            </a:r>
            <a:r>
              <a:rPr lang="en-GB" dirty="0" smtClean="0"/>
              <a:t> diode at -1500 V</a:t>
            </a:r>
          </a:p>
          <a:p>
            <a:r>
              <a:rPr lang="en-GB" dirty="0" smtClean="0"/>
              <a:t>Calibrated using a </a:t>
            </a:r>
            <a:r>
              <a:rPr lang="en-GB" baseline="30000" dirty="0" smtClean="0"/>
              <a:t>222</a:t>
            </a:r>
            <a:r>
              <a:rPr lang="en-GB" dirty="0" smtClean="0"/>
              <a:t>Rn flow-through source</a:t>
            </a:r>
          </a:p>
          <a:p>
            <a:pPr lvl="1"/>
            <a:r>
              <a:rPr lang="en-GB" dirty="0" smtClean="0"/>
              <a:t>Gives the standard Po alpha-decay signature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272" y="2638044"/>
            <a:ext cx="5670332" cy="3249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7083"/>
          <a:stretch/>
        </p:blipFill>
        <p:spPr>
          <a:xfrm>
            <a:off x="1746162" y="4196406"/>
            <a:ext cx="3571875" cy="2661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58254" y="5911402"/>
            <a:ext cx="231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Credit X.-R. Liu (UCL)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65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Radon Emanation </a:t>
            </a:r>
            <a:r>
              <a:rPr lang="mr-IN" dirty="0" smtClean="0"/>
              <a:t>–</a:t>
            </a:r>
            <a:r>
              <a:rPr lang="en-GB" dirty="0" smtClean="0"/>
              <a:t> The Future?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Many low-background cryogenic detectors expect background from radon to dominate other sources</a:t>
            </a:r>
          </a:p>
          <a:p>
            <a:r>
              <a:rPr lang="en-GB" dirty="0" smtClean="0"/>
              <a:t>Radon emanation studies are mostly carried out at room temperature</a:t>
            </a:r>
          </a:p>
          <a:p>
            <a:r>
              <a:rPr lang="en-GB" dirty="0" smtClean="0"/>
              <a:t>It is known that radon emanation has a strong dependence on temperature</a:t>
            </a:r>
          </a:p>
          <a:p>
            <a:pPr lvl="1"/>
            <a:r>
              <a:rPr lang="en-GB" dirty="0" smtClean="0"/>
              <a:t>Diffusion from materials doesn’t happen so readily at low temperature</a:t>
            </a:r>
          </a:p>
          <a:p>
            <a:r>
              <a:rPr lang="en-GB" dirty="0" smtClean="0"/>
              <a:t>Current background predictions for such experiments cannot yet take credit for this reduction</a:t>
            </a:r>
          </a:p>
          <a:p>
            <a:pPr lvl="1"/>
            <a:r>
              <a:rPr lang="en-GB" dirty="0" smtClean="0"/>
              <a:t>Leads to unnecessary conservatism</a:t>
            </a:r>
          </a:p>
          <a:p>
            <a:r>
              <a:rPr lang="en-GB" dirty="0" smtClean="0"/>
              <a:t>Plans in place to create a low temperature radon emanation facility in the UK</a:t>
            </a:r>
          </a:p>
          <a:p>
            <a:pPr lvl="1"/>
            <a:r>
              <a:rPr lang="en-GB" dirty="0" smtClean="0"/>
              <a:t>This will place the UK at the forefront for G3 DM and next-gen 0𝜈𝛽𝛽 detectors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UK is positioning itself as a world leader in low background screening</a:t>
            </a:r>
          </a:p>
          <a:p>
            <a:pPr lvl="1"/>
            <a:r>
              <a:rPr lang="en-GB" dirty="0" smtClean="0"/>
              <a:t>Very few nations have the breadth of facilities we will have in the next year</a:t>
            </a:r>
          </a:p>
          <a:p>
            <a:r>
              <a:rPr lang="en-GB" dirty="0" smtClean="0"/>
              <a:t>Whilst making key contributions to current generation detectors, we have an eye on the future</a:t>
            </a:r>
          </a:p>
          <a:p>
            <a:r>
              <a:rPr lang="en-GB" dirty="0" smtClean="0"/>
              <a:t>The is particularly timely with R&amp;D for future low-background experiments on the horizon</a:t>
            </a:r>
          </a:p>
          <a:p>
            <a:r>
              <a:rPr lang="en-GB" dirty="0" smtClean="0"/>
              <a:t>Through these facilities we have the opportunity to gain strong leadership in these experiments</a:t>
            </a:r>
          </a:p>
          <a:p>
            <a:pPr lvl="1"/>
            <a:r>
              <a:rPr lang="en-GB" dirty="0" smtClean="0"/>
              <a:t>Results will shape the design and construction</a:t>
            </a:r>
          </a:p>
          <a:p>
            <a:pPr lvl="1"/>
            <a:r>
              <a:rPr lang="en-GB" dirty="0" smtClean="0"/>
              <a:t>These facilities will be used to prove that we can source and measure materials to the required sensitivity</a:t>
            </a:r>
          </a:p>
          <a:p>
            <a:pPr lvl="1"/>
            <a:r>
              <a:rPr lang="en-GB" dirty="0" smtClean="0"/>
              <a:t>It is a low-risk</a:t>
            </a:r>
            <a:r>
              <a:rPr lang="en-GB" dirty="0"/>
              <a:t> </a:t>
            </a:r>
            <a:r>
              <a:rPr lang="en-GB" dirty="0" smtClean="0"/>
              <a:t>and high-reward!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7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Last DMUK meeting was Oxford in Dec 2014</a:t>
            </a:r>
          </a:p>
          <a:p>
            <a:r>
              <a:rPr lang="en-US" dirty="0" smtClean="0"/>
              <a:t>In the past few years, low background screening in the UK has matured significantly</a:t>
            </a:r>
          </a:p>
          <a:p>
            <a:r>
              <a:rPr lang="en-US" dirty="0" smtClean="0"/>
              <a:t>Between </a:t>
            </a:r>
            <a:r>
              <a:rPr lang="en-US" dirty="0" err="1" smtClean="0"/>
              <a:t>Boulby</a:t>
            </a:r>
            <a:r>
              <a:rPr lang="en-US" dirty="0" smtClean="0"/>
              <a:t>, UCL and MSSI we now posses an enviable screening capability</a:t>
            </a:r>
          </a:p>
          <a:p>
            <a:r>
              <a:rPr lang="en-US" dirty="0" err="1" smtClean="0"/>
              <a:t>Boulby</a:t>
            </a:r>
            <a:endParaRPr lang="en-US" dirty="0" smtClean="0"/>
          </a:p>
          <a:p>
            <a:pPr lvl="1"/>
            <a:r>
              <a:rPr lang="en-US" dirty="0" smtClean="0"/>
              <a:t>4 ULB </a:t>
            </a:r>
            <a:r>
              <a:rPr lang="en-US" dirty="0" err="1" smtClean="0"/>
              <a:t>HPGe</a:t>
            </a:r>
            <a:r>
              <a:rPr lang="en-US" dirty="0" smtClean="0"/>
              <a:t> detectors </a:t>
            </a:r>
            <a:r>
              <a:rPr lang="mr-IN" dirty="0" smtClean="0"/>
              <a:t>–</a:t>
            </a:r>
            <a:r>
              <a:rPr lang="en-US" dirty="0" smtClean="0"/>
              <a:t> soon to become 7</a:t>
            </a:r>
          </a:p>
          <a:p>
            <a:r>
              <a:rPr lang="en-US" dirty="0" smtClean="0"/>
              <a:t>UCL</a:t>
            </a:r>
          </a:p>
          <a:p>
            <a:pPr lvl="1"/>
            <a:r>
              <a:rPr lang="en-US" dirty="0" smtClean="0"/>
              <a:t>Agilent 7900 ICP-MS </a:t>
            </a:r>
            <a:r>
              <a:rPr lang="mr-IN" dirty="0" smtClean="0"/>
              <a:t>–</a:t>
            </a:r>
            <a:r>
              <a:rPr lang="en-US" dirty="0" smtClean="0"/>
              <a:t> with almost universal sample digestion capability</a:t>
            </a:r>
          </a:p>
          <a:p>
            <a:r>
              <a:rPr lang="en-US" dirty="0" smtClean="0"/>
              <a:t>MSSI</a:t>
            </a:r>
          </a:p>
          <a:p>
            <a:pPr lvl="1"/>
            <a:r>
              <a:rPr lang="en-US" dirty="0" smtClean="0"/>
              <a:t>Radon emanation chamber </a:t>
            </a:r>
            <a:r>
              <a:rPr lang="mr-IN" dirty="0" smtClean="0"/>
              <a:t>–</a:t>
            </a:r>
            <a:r>
              <a:rPr lang="en-US" dirty="0" smtClean="0"/>
              <a:t> running successfully for several years for </a:t>
            </a:r>
            <a:r>
              <a:rPr lang="en-US" dirty="0" err="1" smtClean="0"/>
              <a:t>SuperNEMO</a:t>
            </a:r>
            <a:r>
              <a:rPr lang="en-US" dirty="0" smtClean="0"/>
              <a:t> and LZ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8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HPGE @ </a:t>
            </a:r>
            <a:r>
              <a:rPr lang="en-US" dirty="0" err="1" smtClean="0"/>
              <a:t>Boulby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1" y="2638044"/>
            <a:ext cx="6642005" cy="3399685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Status in Dec 2014:</a:t>
            </a:r>
          </a:p>
          <a:p>
            <a:pPr lvl="2"/>
            <a:r>
              <a:rPr lang="en-US" dirty="0" smtClean="0"/>
              <a:t>We had two detectors, </a:t>
            </a:r>
            <a:r>
              <a:rPr lang="en-US" dirty="0" err="1" smtClean="0"/>
              <a:t>Chaloner</a:t>
            </a:r>
            <a:r>
              <a:rPr lang="en-US" dirty="0" smtClean="0"/>
              <a:t> (</a:t>
            </a:r>
            <a:r>
              <a:rPr lang="en-US" dirty="0" err="1" smtClean="0"/>
              <a:t>BEGe</a:t>
            </a:r>
            <a:r>
              <a:rPr lang="en-US" dirty="0" smtClean="0"/>
              <a:t> 5030) and </a:t>
            </a:r>
            <a:r>
              <a:rPr lang="en-US" dirty="0" err="1" smtClean="0"/>
              <a:t>Lunehead</a:t>
            </a:r>
            <a:r>
              <a:rPr lang="en-US" dirty="0" smtClean="0"/>
              <a:t> (</a:t>
            </a:r>
            <a:r>
              <a:rPr lang="en-US" dirty="0" err="1" smtClean="0"/>
              <a:t>Ortec</a:t>
            </a:r>
            <a:r>
              <a:rPr lang="en-US" dirty="0" smtClean="0"/>
              <a:t> p-type) installed under a cleanroom tent in the </a:t>
            </a:r>
            <a:r>
              <a:rPr lang="en-US" dirty="0" err="1" smtClean="0"/>
              <a:t>Boulby</a:t>
            </a:r>
            <a:r>
              <a:rPr lang="en-US" dirty="0" smtClean="0"/>
              <a:t> Palmer Laboratory</a:t>
            </a:r>
          </a:p>
          <a:p>
            <a:pPr lvl="2"/>
            <a:r>
              <a:rPr lang="en-US" dirty="0" smtClean="0"/>
              <a:t>Represented the lowest background </a:t>
            </a:r>
            <a:r>
              <a:rPr lang="en-US" dirty="0" err="1" smtClean="0"/>
              <a:t>HPGe</a:t>
            </a:r>
            <a:r>
              <a:rPr lang="en-US" dirty="0" smtClean="0"/>
              <a:t> detectors run in the UK</a:t>
            </a:r>
          </a:p>
          <a:p>
            <a:pPr lvl="2"/>
            <a:r>
              <a:rPr lang="en-US" dirty="0" smtClean="0"/>
              <a:t>We didn’t stop there!</a:t>
            </a:r>
          </a:p>
          <a:p>
            <a:pPr lvl="1"/>
            <a:r>
              <a:rPr lang="en-US" dirty="0" smtClean="0"/>
              <a:t>Sep 2015:</a:t>
            </a:r>
          </a:p>
          <a:p>
            <a:pPr lvl="2"/>
            <a:r>
              <a:rPr lang="en-US" dirty="0" smtClean="0"/>
              <a:t>Additionally added a </a:t>
            </a:r>
            <a:r>
              <a:rPr lang="en-US" dirty="0" err="1" smtClean="0"/>
              <a:t>SAGe</a:t>
            </a:r>
            <a:r>
              <a:rPr lang="en-US" dirty="0" smtClean="0"/>
              <a:t> well detector and a </a:t>
            </a:r>
            <a:r>
              <a:rPr lang="en-US" dirty="0" err="1" smtClean="0"/>
              <a:t>BEGe</a:t>
            </a:r>
            <a:r>
              <a:rPr lang="en-US" dirty="0" smtClean="0"/>
              <a:t> 2825</a:t>
            </a:r>
          </a:p>
          <a:p>
            <a:pPr lvl="2"/>
            <a:r>
              <a:rPr lang="en-US" dirty="0" smtClean="0"/>
              <a:t>”</a:t>
            </a:r>
            <a:r>
              <a:rPr lang="en-US" dirty="0" err="1" smtClean="0"/>
              <a:t>Lumpsey</a:t>
            </a:r>
            <a:r>
              <a:rPr lang="en-US" dirty="0" smtClean="0"/>
              <a:t>” and “Wilton”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76" y="2704019"/>
            <a:ext cx="4357688" cy="326773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4" y="2928936"/>
            <a:ext cx="4381500" cy="3286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HPGe</a:t>
            </a:r>
            <a:r>
              <a:rPr lang="en-GB" dirty="0" smtClean="0"/>
              <a:t> </a:t>
            </a:r>
            <a:r>
              <a:rPr lang="mr-IN" dirty="0" smtClean="0"/>
              <a:t>–</a:t>
            </a:r>
            <a:r>
              <a:rPr lang="en-GB" dirty="0" smtClean="0"/>
              <a:t> The Past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2929356"/>
            <a:ext cx="4380939" cy="3285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1956" y="2559604"/>
            <a:ext cx="2571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Well Detector - </a:t>
            </a:r>
            <a:r>
              <a:rPr lang="en-GB" dirty="0" err="1" smtClean="0"/>
              <a:t>Lumpsey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210530" y="2505664"/>
            <a:ext cx="323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Pre-Screening Detector - Wilton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45" y="2300285"/>
            <a:ext cx="6057901" cy="4543426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9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HPGE </a:t>
            </a:r>
            <a:r>
              <a:rPr lang="mr-IN" dirty="0" smtClean="0"/>
              <a:t>–</a:t>
            </a:r>
            <a:r>
              <a:rPr lang="en-GB" dirty="0" smtClean="0"/>
              <a:t> the present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671" y="2638044"/>
            <a:ext cx="6124088" cy="3399685"/>
          </a:xfrm>
        </p:spPr>
        <p:txBody>
          <a:bodyPr/>
          <a:lstStyle/>
          <a:p>
            <a:r>
              <a:rPr lang="en-GB" dirty="0" smtClean="0"/>
              <a:t>In March 2016, things changed again</a:t>
            </a:r>
          </a:p>
          <a:p>
            <a:pPr lvl="1"/>
            <a:r>
              <a:rPr lang="en-GB" dirty="0" smtClean="0"/>
              <a:t>Ageing(!) Palmer Laboratory vacated</a:t>
            </a:r>
          </a:p>
          <a:p>
            <a:pPr lvl="1"/>
            <a:r>
              <a:rPr lang="en-GB" dirty="0" smtClean="0"/>
              <a:t>Detectors moved to New BUGS laboratory</a:t>
            </a:r>
          </a:p>
          <a:p>
            <a:pPr lvl="1"/>
            <a:r>
              <a:rPr lang="en-GB" dirty="0" err="1" smtClean="0"/>
              <a:t>Boulby</a:t>
            </a:r>
            <a:r>
              <a:rPr lang="en-GB" dirty="0" smtClean="0"/>
              <a:t> Underground Germanium Suite</a:t>
            </a:r>
          </a:p>
          <a:p>
            <a:pPr lvl="2"/>
            <a:r>
              <a:rPr lang="en-GB" dirty="0"/>
              <a:t>C</a:t>
            </a:r>
            <a:r>
              <a:rPr lang="en-GB" dirty="0" smtClean="0"/>
              <a:t>lass 1000 cleanroom</a:t>
            </a:r>
          </a:p>
          <a:p>
            <a:pPr lvl="2"/>
            <a:r>
              <a:rPr lang="en-GB" dirty="0" smtClean="0"/>
              <a:t>HEPA &amp; A/C</a:t>
            </a:r>
          </a:p>
          <a:p>
            <a:pPr lvl="2"/>
            <a:r>
              <a:rPr lang="en-GB" dirty="0" smtClean="0"/>
              <a:t>Environmental Monitoring</a:t>
            </a:r>
          </a:p>
          <a:p>
            <a:pPr lvl="2"/>
            <a:r>
              <a:rPr lang="en-GB" dirty="0" smtClean="0"/>
              <a:t>LOTS of space</a:t>
            </a:r>
          </a:p>
          <a:p>
            <a:pPr lvl="1"/>
            <a:r>
              <a:rPr lang="mr-IN" dirty="0" smtClean="0"/>
              <a:t>3/4</a:t>
            </a:r>
            <a:r>
              <a:rPr lang="en-GB" dirty="0" smtClean="0"/>
              <a:t> of the castles purged with 3 LPM of N</a:t>
            </a:r>
            <a:r>
              <a:rPr lang="en-GB" baseline="-25000" dirty="0" smtClean="0"/>
              <a:t>2</a:t>
            </a:r>
            <a:r>
              <a:rPr lang="en-GB" dirty="0" smtClean="0"/>
              <a:t> gas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12" y="2485644"/>
            <a:ext cx="4954552" cy="37159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HPGe</a:t>
            </a:r>
            <a:r>
              <a:rPr lang="en-GB" dirty="0" smtClean="0"/>
              <a:t> Backgrounds - </a:t>
            </a:r>
            <a:r>
              <a:rPr lang="en-GB" dirty="0" err="1" smtClean="0"/>
              <a:t>Lunehead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17" y="2290570"/>
            <a:ext cx="2715260" cy="2039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7" y="4418074"/>
            <a:ext cx="2715260" cy="2036113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158577" y="2290570"/>
            <a:ext cx="6700520" cy="4255009"/>
            <a:chOff x="4158577" y="2290570"/>
            <a:chExt cx="6700520" cy="42550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577" y="2290570"/>
              <a:ext cx="6700520" cy="42550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3760" y="487680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dirty="0" smtClean="0"/>
                <a:t>40</a:t>
              </a:r>
              <a:r>
                <a:rPr lang="en-GB" dirty="0" smtClean="0"/>
                <a:t>K</a:t>
              </a:r>
              <a:endParaRPr lang="en-GB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27520" y="5074920"/>
              <a:ext cx="62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dirty="0" smtClean="0"/>
                <a:t>60</a:t>
              </a:r>
              <a:r>
                <a:rPr lang="en-GB" dirty="0" smtClean="0"/>
                <a:t>Co</a:t>
              </a:r>
              <a:endParaRPr lang="en-GB" baseline="30000" dirty="0"/>
            </a:p>
          </p:txBody>
        </p:sp>
        <p:cxnSp>
          <p:nvCxnSpPr>
            <p:cNvPr id="10" name="Straight Arrow Connector 9"/>
            <p:cNvCxnSpPr>
              <a:stCxn id="8" idx="2"/>
            </p:cNvCxnSpPr>
            <p:nvPr/>
          </p:nvCxnSpPr>
          <p:spPr>
            <a:xfrm flipH="1">
              <a:off x="7010401" y="5444252"/>
              <a:ext cx="131468" cy="1945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138790" y="5444252"/>
              <a:ext cx="94519" cy="2552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47715" y="4879818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smtClean="0"/>
                <a:t>137</a:t>
              </a:r>
              <a:r>
                <a:rPr lang="en-GB" smtClean="0"/>
                <a:t>Cs</a:t>
              </a:r>
              <a:endParaRPr lang="en-GB" baseline="300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201624" y="5180861"/>
              <a:ext cx="179676" cy="1968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158577" y="2290570"/>
            <a:ext cx="6700520" cy="4255009"/>
            <a:chOff x="4158577" y="2290570"/>
            <a:chExt cx="6700520" cy="4255009"/>
          </a:xfrm>
        </p:grpSpPr>
        <p:grpSp>
          <p:nvGrpSpPr>
            <p:cNvPr id="25" name="Group 24"/>
            <p:cNvGrpSpPr/>
            <p:nvPr/>
          </p:nvGrpSpPr>
          <p:grpSpPr>
            <a:xfrm>
              <a:off x="4158577" y="2290570"/>
              <a:ext cx="6700520" cy="4255009"/>
              <a:chOff x="4158577" y="2290570"/>
              <a:chExt cx="6700520" cy="425500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8577" y="2290570"/>
                <a:ext cx="6700520" cy="425500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 rot="16200000">
                <a:off x="6209284" y="3051017"/>
                <a:ext cx="647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aseline="30000" dirty="0" smtClean="0"/>
                  <a:t>212</a:t>
                </a:r>
                <a:r>
                  <a:rPr lang="en-GB" dirty="0" smtClean="0"/>
                  <a:t>Pb</a:t>
                </a:r>
                <a:endParaRPr lang="en-GB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8303352" y="4945631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aseline="30000" dirty="0" smtClean="0"/>
                  <a:t>208</a:t>
                </a:r>
                <a:r>
                  <a:rPr lang="en-GB" dirty="0" smtClean="0"/>
                  <a:t>Tl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16200000">
                <a:off x="6567502" y="3722690"/>
                <a:ext cx="647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aseline="30000" dirty="0" smtClean="0"/>
                  <a:t>214</a:t>
                </a:r>
                <a:r>
                  <a:rPr lang="en-GB" dirty="0" smtClean="0"/>
                  <a:t>Pb</a:t>
                </a:r>
                <a:endParaRPr lang="en-GB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6900972" y="3368096"/>
                <a:ext cx="6479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aseline="30000" dirty="0" smtClean="0"/>
                  <a:t>214</a:t>
                </a:r>
                <a:r>
                  <a:rPr lang="en-GB" dirty="0" smtClean="0"/>
                  <a:t>Pb</a:t>
                </a:r>
                <a:endParaRPr lang="en-GB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16200000">
                <a:off x="8464200" y="3656297"/>
                <a:ext cx="5966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aseline="30000" dirty="0" smtClean="0"/>
                  <a:t>214</a:t>
                </a:r>
                <a:r>
                  <a:rPr lang="en-GB" dirty="0" smtClean="0"/>
                  <a:t>Bi</a:t>
                </a:r>
                <a:endParaRPr lang="en-GB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 rot="16200000">
              <a:off x="7621774" y="4926016"/>
              <a:ext cx="1115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aseline="30000" dirty="0" smtClean="0"/>
                <a:t>208</a:t>
              </a:r>
              <a:r>
                <a:rPr lang="en-GB" dirty="0" smtClean="0"/>
                <a:t>Tl + An</a:t>
              </a:r>
              <a:endParaRPr lang="en-GB" dirty="0"/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HPGE </a:t>
            </a:r>
            <a:r>
              <a:rPr lang="en-GB" dirty="0" err="1" smtClean="0"/>
              <a:t>BackgroundS</a:t>
            </a:r>
            <a:r>
              <a:rPr lang="en-GB" dirty="0" smtClean="0"/>
              <a:t> - All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80" y="2446409"/>
            <a:ext cx="6101784" cy="3874796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1671" y="2638044"/>
            <a:ext cx="4897909" cy="3399685"/>
          </a:xfrm>
        </p:spPr>
        <p:txBody>
          <a:bodyPr/>
          <a:lstStyle/>
          <a:p>
            <a:r>
              <a:rPr lang="en-US" dirty="0" smtClean="0"/>
              <a:t>Wilton has much smaller (thinner) shield</a:t>
            </a:r>
          </a:p>
          <a:p>
            <a:pPr lvl="1"/>
            <a:r>
              <a:rPr lang="en-US" dirty="0" smtClean="0"/>
              <a:t>Hence much more prominent </a:t>
            </a:r>
            <a:r>
              <a:rPr lang="en-US" baseline="30000" dirty="0" smtClean="0"/>
              <a:t>40</a:t>
            </a:r>
            <a:r>
              <a:rPr lang="en-US" dirty="0" smtClean="0"/>
              <a:t>K</a:t>
            </a:r>
          </a:p>
          <a:p>
            <a:r>
              <a:rPr lang="en-US" dirty="0" err="1" smtClean="0"/>
              <a:t>Lumpsey</a:t>
            </a:r>
            <a:r>
              <a:rPr lang="en-US" dirty="0" smtClean="0"/>
              <a:t> not quite ULB</a:t>
            </a:r>
          </a:p>
          <a:p>
            <a:pPr lvl="1"/>
            <a:r>
              <a:rPr lang="en-US" dirty="0" smtClean="0"/>
              <a:t>To get sufficient resolution, some non-LB components must be used</a:t>
            </a:r>
          </a:p>
          <a:p>
            <a:r>
              <a:rPr lang="en-US" dirty="0" err="1" smtClean="0"/>
              <a:t>Chaloner</a:t>
            </a:r>
            <a:r>
              <a:rPr lang="en-US" dirty="0" smtClean="0"/>
              <a:t> and </a:t>
            </a:r>
            <a:r>
              <a:rPr lang="en-US" dirty="0" err="1" smtClean="0"/>
              <a:t>Lumpsey</a:t>
            </a:r>
            <a:r>
              <a:rPr lang="en-US" dirty="0" smtClean="0"/>
              <a:t> show great low-E response</a:t>
            </a:r>
          </a:p>
          <a:p>
            <a:pPr lvl="1"/>
            <a:r>
              <a:rPr lang="en-US" baseline="30000" dirty="0" smtClean="0"/>
              <a:t>210</a:t>
            </a:r>
            <a:r>
              <a:rPr lang="en-US" dirty="0" smtClean="0"/>
              <a:t>Pb @ 46.5 </a:t>
            </a:r>
            <a:r>
              <a:rPr lang="en-US" dirty="0" err="1" smtClean="0"/>
              <a:t>keV</a:t>
            </a:r>
            <a:endParaRPr lang="en-US" dirty="0" smtClean="0"/>
          </a:p>
          <a:p>
            <a:pPr lvl="1"/>
            <a:r>
              <a:rPr lang="en-US" baseline="30000" dirty="0" smtClean="0"/>
              <a:t>234</a:t>
            </a:r>
            <a:r>
              <a:rPr lang="en-US" dirty="0" smtClean="0"/>
              <a:t>Th @ 63.3 </a:t>
            </a:r>
            <a:r>
              <a:rPr lang="en-US" dirty="0" err="1" smtClean="0"/>
              <a:t>keV</a:t>
            </a:r>
            <a:endParaRPr lang="en-GB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80" y="2446409"/>
            <a:ext cx="6101784" cy="3874796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374456" y="3023857"/>
            <a:ext cx="9053" cy="271604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079118" y="3023857"/>
            <a:ext cx="9053" cy="271604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HPGe</a:t>
            </a:r>
            <a:r>
              <a:rPr lang="en-GB" dirty="0" smtClean="0"/>
              <a:t> Characterisation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IAEA 385 used to characterise detectors</a:t>
            </a:r>
          </a:p>
          <a:p>
            <a:pPr lvl="1"/>
            <a:r>
              <a:rPr lang="en-GB" dirty="0" smtClean="0"/>
              <a:t>Irish Sea sediment sent to ~100 labs for analysis (</a:t>
            </a:r>
            <a:r>
              <a:rPr lang="en-GB" dirty="0" err="1" smtClean="0"/>
              <a:t>HPGe</a:t>
            </a:r>
            <a:r>
              <a:rPr lang="en-GB" dirty="0" smtClean="0"/>
              <a:t> + others)</a:t>
            </a:r>
          </a:p>
          <a:p>
            <a:r>
              <a:rPr lang="en-GB" dirty="0" smtClean="0"/>
              <a:t>Used to characterise detectors for extended and well samples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60" y="3901440"/>
            <a:ext cx="3258589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49" y="3901440"/>
            <a:ext cx="3251729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45" y="3096589"/>
            <a:ext cx="4869395" cy="309219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7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Comparison to Literature Values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342"/>
            <a:ext cx="3611208" cy="347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14" y="3044509"/>
            <a:ext cx="4851806" cy="2887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97848" y="4130040"/>
            <a:ext cx="56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&amp;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85646" y="4160520"/>
            <a:ext cx="784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=&gt;</a:t>
            </a:r>
            <a:endParaRPr lang="en-GB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82063" y="2435908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Efficiency</a:t>
            </a:r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964449" y="2675177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Coincidence Summing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035178" y="2414294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mtClean="0"/>
              <a:t>Bq</a:t>
            </a:r>
            <a:r>
              <a:rPr lang="en-GB" dirty="0" smtClean="0"/>
              <a:t>/kg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1" y="2558639"/>
            <a:ext cx="4287520" cy="41382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923025" y="3407052"/>
            <a:ext cx="2400874" cy="1340713"/>
            <a:chOff x="4923025" y="3407052"/>
            <a:chExt cx="2400874" cy="1340713"/>
          </a:xfrm>
        </p:grpSpPr>
        <p:sp>
          <p:nvSpPr>
            <p:cNvPr id="16" name="TextBox 15"/>
            <p:cNvSpPr txBox="1"/>
            <p:nvPr/>
          </p:nvSpPr>
          <p:spPr>
            <a:xfrm rot="16200000">
              <a:off x="4849929" y="348014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609</a:t>
              </a:r>
              <a:endParaRPr lang="en-GB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5389229" y="3790871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1120</a:t>
              </a:r>
              <a:endParaRPr lang="en-GB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6139158" y="393421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1764</a:t>
              </a:r>
              <a:endParaRPr lang="en-GB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6898141" y="432200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2447</a:t>
              </a:r>
              <a:endParaRPr lang="en-GB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6613732" y="414650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/>
                <a:t>2204</a:t>
              </a:r>
              <a:endParaRPr lang="en-GB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5541629" y="398853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1238</a:t>
              </a:r>
              <a:endParaRPr lang="en-GB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5219613" y="4012794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/>
                <a:t>934</a:t>
              </a:r>
              <a:endParaRPr lang="en-GB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5037317" y="389607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768</a:t>
              </a:r>
              <a:endParaRPr lang="en-GB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6281362" y="420202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1847</a:t>
              </a:r>
              <a:endParaRPr lang="en-GB" sz="14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10" y="2739276"/>
            <a:ext cx="3479105" cy="34732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12" y="2774574"/>
            <a:ext cx="3594568" cy="3456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92" y="2752342"/>
            <a:ext cx="3611208" cy="34723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42013" y="2767801"/>
            <a:ext cx="3682955" cy="347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455</TotalTime>
  <Words>876</Words>
  <Application>Microsoft Macintosh PowerPoint</Application>
  <PresentationFormat>Widescreen</PresentationFormat>
  <Paragraphs>152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Gill Sans MT</vt:lpstr>
      <vt:lpstr>Mangal</vt:lpstr>
      <vt:lpstr>Parcel</vt:lpstr>
      <vt:lpstr>Low-background radio-assay capability in the UK</vt:lpstr>
      <vt:lpstr>Introduction</vt:lpstr>
      <vt:lpstr>HPGE @ Boulby</vt:lpstr>
      <vt:lpstr>HPGe – The Past</vt:lpstr>
      <vt:lpstr>HPGE – the present</vt:lpstr>
      <vt:lpstr>HPGe Backgrounds - Lunehead</vt:lpstr>
      <vt:lpstr>HPGE BackgroundS - All</vt:lpstr>
      <vt:lpstr>HPGe Characterisation</vt:lpstr>
      <vt:lpstr>Comparison to Literature Values</vt:lpstr>
      <vt:lpstr>HPGE – Screening efforts</vt:lpstr>
      <vt:lpstr>HPGe – The future</vt:lpstr>
      <vt:lpstr>ICP-MS @ UCL</vt:lpstr>
      <vt:lpstr>ICP-MS</vt:lpstr>
      <vt:lpstr>Radon Emanation @ MSSI</vt:lpstr>
      <vt:lpstr>Radon Emanation</vt:lpstr>
      <vt:lpstr>Radon Emanation – The Future?</vt:lpstr>
      <vt:lpstr>Conclusions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BUGS Suite</dc:title>
  <dc:creator>Paul Scovell</dc:creator>
  <cp:lastModifiedBy>Paul Scovell</cp:lastModifiedBy>
  <cp:revision>45</cp:revision>
  <dcterms:created xsi:type="dcterms:W3CDTF">2017-01-16T14:27:38Z</dcterms:created>
  <dcterms:modified xsi:type="dcterms:W3CDTF">2017-01-18T12:26:04Z</dcterms:modified>
</cp:coreProperties>
</file>