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 id="2147483702" r:id="rId2"/>
  </p:sldMasterIdLst>
  <p:notesMasterIdLst>
    <p:notesMasterId r:id="rId44"/>
  </p:notesMasterIdLst>
  <p:sldIdLst>
    <p:sldId id="302" r:id="rId3"/>
    <p:sldId id="283" r:id="rId4"/>
    <p:sldId id="262" r:id="rId5"/>
    <p:sldId id="306" r:id="rId6"/>
    <p:sldId id="276" r:id="rId7"/>
    <p:sldId id="275" r:id="rId8"/>
    <p:sldId id="293" r:id="rId9"/>
    <p:sldId id="272" r:id="rId10"/>
    <p:sldId id="282" r:id="rId11"/>
    <p:sldId id="277" r:id="rId12"/>
    <p:sldId id="257" r:id="rId13"/>
    <p:sldId id="278" r:id="rId14"/>
    <p:sldId id="280" r:id="rId15"/>
    <p:sldId id="284" r:id="rId16"/>
    <p:sldId id="292" r:id="rId17"/>
    <p:sldId id="300" r:id="rId18"/>
    <p:sldId id="289" r:id="rId19"/>
    <p:sldId id="286" r:id="rId20"/>
    <p:sldId id="303" r:id="rId21"/>
    <p:sldId id="304" r:id="rId22"/>
    <p:sldId id="270" r:id="rId23"/>
    <p:sldId id="266" r:id="rId24"/>
    <p:sldId id="294" r:id="rId25"/>
    <p:sldId id="295" r:id="rId26"/>
    <p:sldId id="263" r:id="rId27"/>
    <p:sldId id="259" r:id="rId28"/>
    <p:sldId id="267" r:id="rId29"/>
    <p:sldId id="298" r:id="rId30"/>
    <p:sldId id="291" r:id="rId31"/>
    <p:sldId id="290" r:id="rId32"/>
    <p:sldId id="296" r:id="rId33"/>
    <p:sldId id="287" r:id="rId34"/>
    <p:sldId id="288" r:id="rId35"/>
    <p:sldId id="260" r:id="rId36"/>
    <p:sldId id="268" r:id="rId37"/>
    <p:sldId id="297" r:id="rId38"/>
    <p:sldId id="299" r:id="rId39"/>
    <p:sldId id="274" r:id="rId40"/>
    <p:sldId id="273" r:id="rId41"/>
    <p:sldId id="271" r:id="rId42"/>
    <p:sldId id="307" r:id="rId43"/>
  </p:sldIdLst>
  <p:sldSz cx="9144000" cy="6858000" type="screen4x3"/>
  <p:notesSz cx="69469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DCE8"/>
    <a:srgbClr val="FFCC00"/>
    <a:srgbClr val="FF6600"/>
    <a:srgbClr val="FF00FF"/>
    <a:srgbClr val="0000FF"/>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3" autoAdjust="0"/>
    <p:restoredTop sz="93009" autoAdjust="0"/>
  </p:normalViewPr>
  <p:slideViewPr>
    <p:cSldViewPr>
      <p:cViewPr>
        <p:scale>
          <a:sx n="125" d="100"/>
          <a:sy n="125" d="100"/>
        </p:scale>
        <p:origin x="200" y="-7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323" cy="461010"/>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34969" y="0"/>
            <a:ext cx="3010323" cy="461010"/>
          </a:xfrm>
          <a:prstGeom prst="rect">
            <a:avLst/>
          </a:prstGeom>
        </p:spPr>
        <p:txBody>
          <a:bodyPr vert="horz" lIns="92382" tIns="46191" rIns="92382" bIns="46191" rtlCol="0"/>
          <a:lstStyle>
            <a:lvl1pPr algn="r">
              <a:defRPr sz="1200"/>
            </a:lvl1pPr>
          </a:lstStyle>
          <a:p>
            <a:fld id="{2D327E7C-34B3-4523-9AD9-9CBB7CFCB89F}" type="datetimeFigureOut">
              <a:rPr lang="en-US" smtClean="0"/>
              <a:t>11/4/16</a:t>
            </a:fld>
            <a:endParaRPr lang="en-US"/>
          </a:p>
        </p:txBody>
      </p:sp>
      <p:sp>
        <p:nvSpPr>
          <p:cNvPr id="4" name="Slide Image Placeholder 3"/>
          <p:cNvSpPr>
            <a:spLocks noGrp="1" noRot="1" noChangeAspect="1"/>
          </p:cNvSpPr>
          <p:nvPr>
            <p:ph type="sldImg" idx="2"/>
          </p:nvPr>
        </p:nvSpPr>
        <p:spPr>
          <a:xfrm>
            <a:off x="1168400" y="692150"/>
            <a:ext cx="4610100" cy="3457575"/>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4690" y="4379595"/>
            <a:ext cx="5557520" cy="4149090"/>
          </a:xfrm>
          <a:prstGeom prst="rect">
            <a:avLst/>
          </a:prstGeom>
        </p:spPr>
        <p:txBody>
          <a:bodyPr vert="horz" lIns="92382" tIns="46191" rIns="92382" bIns="4619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10323" cy="461010"/>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34969" y="8757590"/>
            <a:ext cx="3010323" cy="461010"/>
          </a:xfrm>
          <a:prstGeom prst="rect">
            <a:avLst/>
          </a:prstGeom>
        </p:spPr>
        <p:txBody>
          <a:bodyPr vert="horz" lIns="92382" tIns="46191" rIns="92382" bIns="46191" rtlCol="0" anchor="b"/>
          <a:lstStyle>
            <a:lvl1pPr algn="r">
              <a:defRPr sz="1200"/>
            </a:lvl1pPr>
          </a:lstStyle>
          <a:p>
            <a:fld id="{2984A0F8-6B8E-48C9-9D9C-0B27A8847F69}" type="slidenum">
              <a:rPr lang="en-US" smtClean="0"/>
              <a:t>‹#›</a:t>
            </a:fld>
            <a:endParaRPr lang="en-US"/>
          </a:p>
        </p:txBody>
      </p:sp>
    </p:spTree>
    <p:extLst>
      <p:ext uri="{BB962C8B-B14F-4D97-AF65-F5344CB8AC3E}">
        <p14:creationId xmlns:p14="http://schemas.microsoft.com/office/powerpoint/2010/main" val="3517064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TitleSlide_060514.png"/>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7" name="TextBox 6"/>
          <p:cNvSpPr txBox="1"/>
          <p:nvPr userDrawn="1"/>
        </p:nvSpPr>
        <p:spPr>
          <a:xfrm>
            <a:off x="5590065" y="1029126"/>
            <a:ext cx="2753233" cy="830997"/>
          </a:xfrm>
          <a:prstGeom prst="rect">
            <a:avLst/>
          </a:prstGeom>
          <a:noFill/>
        </p:spPr>
        <p:txBody>
          <a:bodyPr wrap="square" rtlCol="0" anchor="ctr">
            <a:spAutoFit/>
          </a:bodyPr>
          <a:lstStyle/>
          <a:p>
            <a:pPr algn="l"/>
            <a:r>
              <a:rPr lang="en-US" sz="4800" b="1" spc="-300" dirty="0" err="1" smtClean="0"/>
              <a:t>Muon</a:t>
            </a:r>
            <a:r>
              <a:rPr lang="en-US" sz="4800" b="1" spc="-300" dirty="0" smtClean="0"/>
              <a:t> g-2</a:t>
            </a:r>
            <a:endParaRPr lang="en-US" sz="4800" b="1" spc="-300" dirty="0"/>
          </a:p>
        </p:txBody>
      </p:sp>
      <p:pic>
        <p:nvPicPr>
          <p:cNvPr id="8" name="Picture 7"/>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4767105" y="1145540"/>
            <a:ext cx="822960" cy="594360"/>
          </a:xfrm>
          <a:prstGeom prst="rect">
            <a:avLst/>
          </a:prstGeom>
        </p:spPr>
      </p:pic>
    </p:spTree>
    <p:extLst>
      <p:ext uri="{BB962C8B-B14F-4D97-AF65-F5344CB8AC3E}">
        <p14:creationId xmlns:p14="http://schemas.microsoft.com/office/powerpoint/2010/main" val="296745016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ln/>
        </p:spPr>
        <p:txBody>
          <a:bodyPr/>
          <a:lstStyle>
            <a:lvl1pPr>
              <a:defRPr/>
            </a:lvl1pPr>
          </a:lstStyle>
          <a:p>
            <a:fld id="{CC4B4DC6-0E41-4B5D-B138-69495B059FFF}" type="datetime1">
              <a:rPr lang="en-US" altLang="en-US"/>
              <a:pPr/>
              <a:t>11/4/16</a:t>
            </a:fld>
            <a:endParaRPr lang="en-US" alt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fld id="{9884EA2B-93FC-4712-B29B-72E13D55C819}" type="slidenum">
              <a:rPr lang="en-US" altLang="en-US"/>
              <a:pPr/>
              <a:t>‹#›</a:t>
            </a:fld>
            <a:endParaRPr lang="en-US" altLang="en-US"/>
          </a:p>
        </p:txBody>
      </p:sp>
    </p:spTree>
    <p:extLst>
      <p:ext uri="{BB962C8B-B14F-4D97-AF65-F5344CB8AC3E}">
        <p14:creationId xmlns:p14="http://schemas.microsoft.com/office/powerpoint/2010/main" val="359013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77724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2C74736C-4738-46AB-83CC-5831EDC919B5}" type="datetime1">
              <a:rPr lang="en-US" smtClean="0"/>
              <a:t>11/4/16</a:t>
            </a:fld>
            <a:endParaRPr lang="en-US"/>
          </a:p>
        </p:txBody>
      </p:sp>
      <p:sp>
        <p:nvSpPr>
          <p:cNvPr id="5" name="Footer Placeholder 4"/>
          <p:cNvSpPr>
            <a:spLocks noGrp="1"/>
          </p:cNvSpPr>
          <p:nvPr>
            <p:ph type="ftr" sz="quarter" idx="11"/>
          </p:nvPr>
        </p:nvSpPr>
        <p:spPr/>
        <p:txBody>
          <a:bodyPr/>
          <a:lstStyle>
            <a:lvl1pPr>
              <a:defRPr sz="900">
                <a:solidFill>
                  <a:srgbClr val="004C97"/>
                </a:solidFill>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B69970-60EE-486F-AAF8-4744CB561250}" type="slidenum">
              <a:rPr lang="en-US" smtClean="0"/>
              <a:t>‹#›</a:t>
            </a:fld>
            <a:endParaRPr lang="en-US"/>
          </a:p>
        </p:txBody>
      </p:sp>
    </p:spTree>
    <p:extLst>
      <p:ext uri="{BB962C8B-B14F-4D97-AF65-F5344CB8AC3E}">
        <p14:creationId xmlns:p14="http://schemas.microsoft.com/office/powerpoint/2010/main" val="410072596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77724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2C74736C-4738-46AB-83CC-5831EDC919B5}" type="datetime1">
              <a:rPr lang="en-US" smtClean="0"/>
              <a:t>11/4/16</a:t>
            </a:fld>
            <a:endParaRPr lang="en-US"/>
          </a:p>
        </p:txBody>
      </p:sp>
      <p:sp>
        <p:nvSpPr>
          <p:cNvPr id="8" name="Footer Placeholder 4"/>
          <p:cNvSpPr>
            <a:spLocks noGrp="1"/>
          </p:cNvSpPr>
          <p:nvPr>
            <p:ph type="ftr" sz="quarter" idx="20"/>
          </p:nvPr>
        </p:nvSpPr>
        <p:spPr/>
        <p:txBody>
          <a:bodyPr/>
          <a:lstStyle>
            <a:lvl1pPr>
              <a:defRPr/>
            </a:lvl1pPr>
          </a:lstStyle>
          <a:p>
            <a:endParaRPr lang="en-US"/>
          </a:p>
        </p:txBody>
      </p:sp>
      <p:sp>
        <p:nvSpPr>
          <p:cNvPr id="9" name="Slide Number Placeholder 5"/>
          <p:cNvSpPr>
            <a:spLocks noGrp="1"/>
          </p:cNvSpPr>
          <p:nvPr>
            <p:ph type="sldNum" sz="quarter" idx="21"/>
          </p:nvPr>
        </p:nvSpPr>
        <p:spPr/>
        <p:txBody>
          <a:bodyPr/>
          <a:lstStyle>
            <a:lvl1pPr>
              <a:defRPr/>
            </a:lvl1pPr>
          </a:lstStyle>
          <a:p>
            <a:fld id="{DEB69970-60EE-486F-AAF8-4744CB561250}" type="slidenum">
              <a:rPr lang="en-US" smtClean="0"/>
              <a:t>‹#›</a:t>
            </a:fld>
            <a:endParaRPr lang="en-US"/>
          </a:p>
        </p:txBody>
      </p:sp>
    </p:spTree>
    <p:extLst>
      <p:ext uri="{BB962C8B-B14F-4D97-AF65-F5344CB8AC3E}">
        <p14:creationId xmlns:p14="http://schemas.microsoft.com/office/powerpoint/2010/main" val="28852336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77724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2C74736C-4738-46AB-83CC-5831EDC919B5}" type="datetime1">
              <a:rPr lang="en-US" smtClean="0"/>
              <a:t>11/4/16</a:t>
            </a:fld>
            <a:endParaRPr lang="en-US"/>
          </a:p>
        </p:txBody>
      </p:sp>
      <p:sp>
        <p:nvSpPr>
          <p:cNvPr id="6" name="Footer Placeholder 4"/>
          <p:cNvSpPr>
            <a:spLocks noGrp="1"/>
          </p:cNvSpPr>
          <p:nvPr>
            <p:ph type="ftr" sz="quarter" idx="17"/>
          </p:nvPr>
        </p:nvSpPr>
        <p:spPr/>
        <p:txBody>
          <a:bodyPr/>
          <a:lstStyle>
            <a:lvl1pPr>
              <a:defRPr/>
            </a:lvl1pPr>
          </a:lstStyle>
          <a:p>
            <a:endParaRPr lang="en-US"/>
          </a:p>
        </p:txBody>
      </p:sp>
      <p:sp>
        <p:nvSpPr>
          <p:cNvPr id="7" name="Slide Number Placeholder 5"/>
          <p:cNvSpPr>
            <a:spLocks noGrp="1"/>
          </p:cNvSpPr>
          <p:nvPr>
            <p:ph type="sldNum" sz="quarter" idx="18"/>
          </p:nvPr>
        </p:nvSpPr>
        <p:spPr/>
        <p:txBody>
          <a:bodyPr/>
          <a:lstStyle>
            <a:lvl1pPr>
              <a:defRPr/>
            </a:lvl1pPr>
          </a:lstStyle>
          <a:p>
            <a:fld id="{DEB69970-60EE-486F-AAF8-4744CB561250}" type="slidenum">
              <a:rPr lang="en-US" smtClean="0"/>
              <a:t>‹#›</a:t>
            </a:fld>
            <a:endParaRPr lang="en-US"/>
          </a:p>
        </p:txBody>
      </p:sp>
    </p:spTree>
    <p:extLst>
      <p:ext uri="{BB962C8B-B14F-4D97-AF65-F5344CB8AC3E}">
        <p14:creationId xmlns:p14="http://schemas.microsoft.com/office/powerpoint/2010/main" val="17533595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77724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2C74736C-4738-46AB-83CC-5831EDC919B5}" type="datetime1">
              <a:rPr lang="en-US" smtClean="0"/>
              <a:t>11/4/16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DEB69970-60EE-486F-AAF8-4744CB561250}" type="slidenum">
              <a:rPr lang="en-US" smtClean="0"/>
              <a:t>‹#›</a:t>
            </a:fld>
            <a:endParaRPr lang="en-US"/>
          </a:p>
        </p:txBody>
      </p:sp>
    </p:spTree>
    <p:extLst>
      <p:ext uri="{BB962C8B-B14F-4D97-AF65-F5344CB8AC3E}">
        <p14:creationId xmlns:p14="http://schemas.microsoft.com/office/powerpoint/2010/main" val="398157179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a:effectLst>
            <a:reflection blurRad="6350" stA="30000" endPos="25000" dir="5400000" sy="-100000" algn="bl" rotWithShape="0"/>
          </a:effectLst>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97068" y="5626334"/>
            <a:ext cx="1362375" cy="967001"/>
          </a:xfrm>
          <a:prstGeom prst="rect">
            <a:avLst/>
          </a:prstGeom>
        </p:spPr>
      </p:pic>
    </p:spTree>
    <p:extLst>
      <p:ext uri="{BB962C8B-B14F-4D97-AF65-F5344CB8AC3E}">
        <p14:creationId xmlns:p14="http://schemas.microsoft.com/office/powerpoint/2010/main" val="1996129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Date Placeholder 3"/>
          <p:cNvSpPr>
            <a:spLocks noGrp="1"/>
          </p:cNvSpPr>
          <p:nvPr>
            <p:ph type="dt" sz="half" idx="14"/>
          </p:nvPr>
        </p:nvSpPr>
        <p:spPr>
          <a:ln/>
        </p:spPr>
        <p:txBody>
          <a:bodyPr/>
          <a:lstStyle>
            <a:lvl1pPr>
              <a:defRPr/>
            </a:lvl1pPr>
          </a:lstStyle>
          <a:p>
            <a:fld id="{9243BCE7-FA04-444A-8686-B0A8B024B734}" type="datetime1">
              <a:rPr lang="en-US" altLang="en-US"/>
              <a:pPr/>
              <a:t>11/4/16</a:t>
            </a:fld>
            <a:endParaRPr lang="en-US" altLang="en-US"/>
          </a:p>
        </p:txBody>
      </p:sp>
      <p:sp>
        <p:nvSpPr>
          <p:cNvPr id="4"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ln/>
        </p:spPr>
        <p:txBody>
          <a:bodyPr/>
          <a:lstStyle>
            <a:lvl1pPr>
              <a:defRPr/>
            </a:lvl1pPr>
          </a:lstStyle>
          <a:p>
            <a:fld id="{25EEE991-FC02-442C-8920-CA3908BD08F1}" type="slidenum">
              <a:rPr lang="en-US" altLang="en-US"/>
              <a:pPr/>
              <a:t>‹#›</a:t>
            </a:fld>
            <a:endParaRPr lang="en-US" altLang="en-US"/>
          </a:p>
        </p:txBody>
      </p:sp>
    </p:spTree>
    <p:extLst>
      <p:ext uri="{BB962C8B-B14F-4D97-AF65-F5344CB8AC3E}">
        <p14:creationId xmlns:p14="http://schemas.microsoft.com/office/powerpoint/2010/main" val="1678618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4"/>
          </p:nvPr>
        </p:nvSpPr>
        <p:spPr>
          <a:ln/>
        </p:spPr>
        <p:txBody>
          <a:bodyPr/>
          <a:lstStyle>
            <a:lvl1pPr>
              <a:defRPr/>
            </a:lvl1pPr>
          </a:lstStyle>
          <a:p>
            <a:fld id="{096A6730-F412-411D-A8CA-DC5EB6369CFB}" type="datetime1">
              <a:rPr lang="en-US" altLang="en-US"/>
              <a:pPr/>
              <a:t>11/4/16</a:t>
            </a:fld>
            <a:endParaRPr lang="en-US" altLang="en-US"/>
          </a:p>
        </p:txBody>
      </p:sp>
      <p:sp>
        <p:nvSpPr>
          <p:cNvPr id="5" name="Footer Placeholder 4"/>
          <p:cNvSpPr>
            <a:spLocks noGrp="1"/>
          </p:cNvSpPr>
          <p:nvPr>
            <p:ph type="ftr" sz="quarter" idx="15"/>
          </p:nvPr>
        </p:nvSpPr>
        <p:spPr>
          <a:ln/>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ln/>
        </p:spPr>
        <p:txBody>
          <a:bodyPr/>
          <a:lstStyle>
            <a:lvl1pPr>
              <a:defRPr/>
            </a:lvl1pPr>
          </a:lstStyle>
          <a:p>
            <a:fld id="{974A5394-9915-4EBB-B58A-A4A12E9E6B76}" type="slidenum">
              <a:rPr lang="en-US" altLang="en-US"/>
              <a:pPr/>
              <a:t>‹#›</a:t>
            </a:fld>
            <a:endParaRPr lang="en-US" altLang="en-US"/>
          </a:p>
        </p:txBody>
      </p:sp>
    </p:spTree>
    <p:extLst>
      <p:ext uri="{BB962C8B-B14F-4D97-AF65-F5344CB8AC3E}">
        <p14:creationId xmlns:p14="http://schemas.microsoft.com/office/powerpoint/2010/main" val="222459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defRPr>
            </a:lvl1pPr>
          </a:lstStyle>
          <a:p>
            <a:r>
              <a:rPr lang="en-US"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ln/>
        </p:spPr>
        <p:txBody>
          <a:bodyPr/>
          <a:lstStyle>
            <a:lvl1pPr>
              <a:defRPr/>
            </a:lvl1pPr>
          </a:lstStyle>
          <a:p>
            <a:fld id="{2AD1D073-9FB6-434F-8179-2752E0167899}" type="datetime1">
              <a:rPr lang="en-US" altLang="en-US"/>
              <a:pPr/>
              <a:t>11/4/16</a:t>
            </a:fld>
            <a:endParaRPr lang="en-US" altLang="en-US"/>
          </a:p>
        </p:txBody>
      </p:sp>
      <p:sp>
        <p:nvSpPr>
          <p:cNvPr id="5" name="Footer Placeholder 4"/>
          <p:cNvSpPr>
            <a:spLocks noGrp="1"/>
          </p:cNvSpPr>
          <p:nvPr>
            <p:ph type="ftr" sz="quarter" idx="11"/>
          </p:nvPr>
        </p:nvSpPr>
        <p:spPr>
          <a:ln/>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ln/>
        </p:spPr>
        <p:txBody>
          <a:bodyPr/>
          <a:lstStyle>
            <a:lvl1pPr>
              <a:defRPr/>
            </a:lvl1pPr>
          </a:lstStyle>
          <a:p>
            <a:fld id="{E05F0B5E-F0AB-482A-ACDD-5F2EC81F2330}" type="slidenum">
              <a:rPr lang="en-US" altLang="en-US"/>
              <a:pPr/>
              <a:t>‹#›</a:t>
            </a:fld>
            <a:endParaRPr lang="en-US" altLang="en-US"/>
          </a:p>
        </p:txBody>
      </p:sp>
    </p:spTree>
    <p:extLst>
      <p:ext uri="{BB962C8B-B14F-4D97-AF65-F5344CB8AC3E}">
        <p14:creationId xmlns:p14="http://schemas.microsoft.com/office/powerpoint/2010/main" val="34175751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theme" Target="../theme/theme2.xml"/><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Helvetica" pitchFamily="34" charset="0"/>
              </a:defRPr>
            </a:lvl1pPr>
          </a:lstStyle>
          <a:p>
            <a:fld id="{2C74736C-4738-46AB-83CC-5831EDC919B5}" type="datetime1">
              <a:rPr lang="en-US" smtClean="0"/>
              <a:t>11/4/16</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endParaRPr lang="en-US"/>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Helvetica" pitchFamily="34" charset="0"/>
              </a:defRPr>
            </a:lvl1pPr>
          </a:lstStyle>
          <a:p>
            <a:fld id="{DEB69970-60EE-486F-AAF8-4744CB561250}" type="slidenum">
              <a:rPr lang="en-US" smtClean="0"/>
              <a:t>‹#›</a:t>
            </a:fld>
            <a:endParaRPr lang="en-US"/>
          </a:p>
        </p:txBody>
      </p:sp>
      <p:pic>
        <p:nvPicPr>
          <p:cNvPr id="1029" name="Picture 2" descr="HeaderFooter_0060314.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5280" y="85987"/>
            <a:ext cx="1188720" cy="914400"/>
          </a:xfrm>
          <a:prstGeom prst="rect">
            <a:avLst/>
          </a:prstGeom>
        </p:spPr>
      </p:pic>
    </p:spTree>
    <p:extLst>
      <p:ext uri="{BB962C8B-B14F-4D97-AF65-F5344CB8AC3E}">
        <p14:creationId xmlns:p14="http://schemas.microsoft.com/office/powerpoint/2010/main" val="7669787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7" r:id="rId6"/>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1700" b="1" kern="1200">
          <a:solidFill>
            <a:srgbClr val="074184"/>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r" defTabSz="914400">
              <a:defRPr sz="900">
                <a:solidFill>
                  <a:srgbClr val="004C97"/>
                </a:solidFill>
                <a:latin typeface="Helvetica" pitchFamily="34" charset="0"/>
              </a:defRPr>
            </a:lvl1pPr>
          </a:lstStyle>
          <a:p>
            <a:fld id="{5A5169C7-3353-443E-AD0B-05D05A7CB37E}" type="datetime1">
              <a:rPr lang="en-US" altLang="en-US"/>
              <a:pPr/>
              <a:t>11/4/16</a:t>
            </a:fld>
            <a:endParaRPr lang="en-US" alt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defTabSz="914400">
              <a:defRPr sz="900">
                <a:solidFill>
                  <a:srgbClr val="004C97"/>
                </a:solidFill>
                <a:latin typeface="Helvetica" pitchFamily="34" charset="0"/>
              </a:defRPr>
            </a:lvl1pPr>
          </a:lstStyle>
          <a:p>
            <a:fld id="{7C44508F-6D7E-4B26-B3D6-CC416A81C3C1}" type="slidenum">
              <a:rPr lang="en-US" altLang="en-US"/>
              <a:pPr/>
              <a:t>‹#›</a:t>
            </a:fld>
            <a:endParaRPr lang="en-US" altLang="en-US"/>
          </a:p>
        </p:txBody>
      </p:sp>
      <p:pic>
        <p:nvPicPr>
          <p:cNvPr id="7173" name="Picture 1" descr="Footer_060314.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4951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2E5286"/>
          </a:solidFill>
          <a:latin typeface="Helvetica"/>
          <a:ea typeface="MS PGothic" panose="020B0600070205080204" pitchFamily="34" charset="-128"/>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MS PGothic" panose="020B0600070205080204" pitchFamily="34" charset="-128"/>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7F7F7F"/>
          </a:solidFill>
          <a:latin typeface="Helvetica"/>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ＭＳ Ｐゴシック"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ＭＳ Ｐゴシック"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 Id="rId3" Type="http://schemas.openxmlformats.org/officeDocument/2006/relationships/image" Target="../media/image2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26.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6.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Wesley </a:t>
            </a:r>
            <a:r>
              <a:rPr lang="en-US" dirty="0" err="1" smtClean="0"/>
              <a:t>Gohn</a:t>
            </a:r>
            <a:endParaRPr lang="en-US" dirty="0"/>
          </a:p>
          <a:p>
            <a:r>
              <a:rPr lang="en-US" dirty="0" smtClean="0"/>
              <a:t>University of Kentucky</a:t>
            </a:r>
            <a:endParaRPr lang="en-US" dirty="0"/>
          </a:p>
          <a:p>
            <a:r>
              <a:rPr lang="en-US" dirty="0" smtClean="0"/>
              <a:t>7 November 2016</a:t>
            </a:r>
            <a:endParaRPr lang="en-US" dirty="0"/>
          </a:p>
          <a:p>
            <a:endParaRPr lang="en-US" dirty="0"/>
          </a:p>
        </p:txBody>
      </p:sp>
      <p:sp>
        <p:nvSpPr>
          <p:cNvPr id="3" name="Text Placeholder 2"/>
          <p:cNvSpPr>
            <a:spLocks noGrp="1"/>
          </p:cNvSpPr>
          <p:nvPr>
            <p:ph type="body" sz="quarter" idx="11"/>
          </p:nvPr>
        </p:nvSpPr>
        <p:spPr/>
        <p:txBody>
          <a:bodyPr>
            <a:noAutofit/>
          </a:bodyPr>
          <a:lstStyle/>
          <a:p>
            <a:r>
              <a:rPr lang="en-US" dirty="0" smtClean="0"/>
              <a:t>Data Acquisition for </a:t>
            </a:r>
            <a:r>
              <a:rPr lang="en-US" dirty="0" err="1" smtClean="0"/>
              <a:t>Muon</a:t>
            </a:r>
            <a:r>
              <a:rPr lang="en-US" dirty="0" smtClean="0"/>
              <a:t> g-2</a:t>
            </a:r>
            <a:endParaRPr lang="en-US" dirty="0"/>
          </a:p>
        </p:txBody>
      </p:sp>
    </p:spTree>
    <p:extLst>
      <p:ext uri="{BB962C8B-B14F-4D97-AF65-F5344CB8AC3E}">
        <p14:creationId xmlns:p14="http://schemas.microsoft.com/office/powerpoint/2010/main" val="964250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1043047"/>
            <a:ext cx="4765890" cy="4796638"/>
          </a:xfrm>
          <a:prstGeom prst="rect">
            <a:avLst/>
          </a:prstGeom>
        </p:spPr>
      </p:pic>
      <p:sp>
        <p:nvSpPr>
          <p:cNvPr id="2" name="Title 1"/>
          <p:cNvSpPr>
            <a:spLocks noGrp="1"/>
          </p:cNvSpPr>
          <p:nvPr>
            <p:ph type="title"/>
          </p:nvPr>
        </p:nvSpPr>
        <p:spPr/>
        <p:txBody>
          <a:bodyPr/>
          <a:lstStyle/>
          <a:p>
            <a:r>
              <a:rPr lang="en-US" dirty="0" smtClean="0"/>
              <a:t>Network Installation</a:t>
            </a:r>
            <a:endParaRPr lang="en-US" dirty="0"/>
          </a:p>
        </p:txBody>
      </p:sp>
      <p:sp>
        <p:nvSpPr>
          <p:cNvPr id="3" name="Content Placeholder 2"/>
          <p:cNvSpPr>
            <a:spLocks noGrp="1"/>
          </p:cNvSpPr>
          <p:nvPr>
            <p:ph idx="1"/>
          </p:nvPr>
        </p:nvSpPr>
        <p:spPr>
          <a:xfrm>
            <a:off x="228601" y="1043047"/>
            <a:ext cx="4487416" cy="4978242"/>
          </a:xfrm>
        </p:spPr>
        <p:txBody>
          <a:bodyPr/>
          <a:lstStyle/>
          <a:p>
            <a:r>
              <a:rPr lang="en-US" dirty="0"/>
              <a:t>Fiber trunk installed between computer room and detector hall with 144 fibers.</a:t>
            </a:r>
          </a:p>
          <a:p>
            <a:r>
              <a:rPr lang="en-US" dirty="0"/>
              <a:t>Network to the laser hut is being installed.</a:t>
            </a:r>
          </a:p>
          <a:p>
            <a:r>
              <a:rPr lang="en-US" dirty="0"/>
              <a:t>Patch panels are installed on both sides. </a:t>
            </a:r>
          </a:p>
          <a:p>
            <a:r>
              <a:rPr lang="en-US" dirty="0"/>
              <a:t>Still need to run jumpers from patch panels to frontends in computer room, and from patch panel to </a:t>
            </a:r>
            <a:r>
              <a:rPr lang="en-US" dirty="0" smtClean="0"/>
              <a:t>calorimeter </a:t>
            </a:r>
            <a:r>
              <a:rPr lang="en-US" dirty="0"/>
              <a:t>crates in the hall.</a:t>
            </a:r>
          </a:p>
        </p:txBody>
      </p:sp>
      <p:sp>
        <p:nvSpPr>
          <p:cNvPr id="4" name="Slide Number Placeholder 3"/>
          <p:cNvSpPr>
            <a:spLocks noGrp="1"/>
          </p:cNvSpPr>
          <p:nvPr>
            <p:ph type="sldNum" sz="quarter" idx="12"/>
          </p:nvPr>
        </p:nvSpPr>
        <p:spPr/>
        <p:txBody>
          <a:bodyPr/>
          <a:lstStyle/>
          <a:p>
            <a:fld id="{DEB69970-60EE-486F-AAF8-4744CB561250}" type="slidenum">
              <a:rPr lang="en-US" smtClean="0"/>
              <a:t>10</a:t>
            </a:fld>
            <a:endParaRPr lang="en-US"/>
          </a:p>
        </p:txBody>
      </p:sp>
    </p:spTree>
    <p:extLst>
      <p:ext uri="{BB962C8B-B14F-4D97-AF65-F5344CB8AC3E}">
        <p14:creationId xmlns:p14="http://schemas.microsoft.com/office/powerpoint/2010/main" val="1178660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Data Network</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11</a:t>
            </a:fld>
            <a:endParaRPr lang="en-US"/>
          </a:p>
        </p:txBody>
      </p:sp>
      <p:pic>
        <p:nvPicPr>
          <p:cNvPr id="7" name="Picture 6"/>
          <p:cNvPicPr>
            <a:picLocks noChangeAspect="1"/>
          </p:cNvPicPr>
          <p:nvPr/>
        </p:nvPicPr>
        <p:blipFill>
          <a:blip r:embed="rId2"/>
          <a:stretch>
            <a:fillRect/>
          </a:stretch>
        </p:blipFill>
        <p:spPr>
          <a:xfrm>
            <a:off x="474807" y="1466891"/>
            <a:ext cx="8354733" cy="4326720"/>
          </a:xfrm>
          <a:prstGeom prst="rect">
            <a:avLst/>
          </a:prstGeom>
        </p:spPr>
      </p:pic>
    </p:spTree>
    <p:extLst>
      <p:ext uri="{BB962C8B-B14F-4D97-AF65-F5344CB8AC3E}">
        <p14:creationId xmlns:p14="http://schemas.microsoft.com/office/powerpoint/2010/main" val="17148869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Room Installation</a:t>
            </a:r>
            <a:endParaRPr lang="en-US" dirty="0"/>
          </a:p>
        </p:txBody>
      </p:sp>
      <p:pic>
        <p:nvPicPr>
          <p:cNvPr id="5" name="Content Placeholder 4"/>
          <p:cNvPicPr>
            <a:picLocks noGrp="1" noChangeAspect="1"/>
          </p:cNvPicPr>
          <p:nvPr>
            <p:ph idx="1"/>
          </p:nvPr>
        </p:nvPicPr>
        <p:blipFill>
          <a:blip r:embed="rId2"/>
          <a:stretch>
            <a:fillRect/>
          </a:stretch>
        </p:blipFill>
        <p:spPr>
          <a:xfrm>
            <a:off x="720435" y="3618854"/>
            <a:ext cx="3469216" cy="2601912"/>
          </a:xfrm>
          <a:prstGeom prst="rect">
            <a:avLst/>
          </a:prstGeom>
        </p:spPr>
      </p:pic>
      <p:sp>
        <p:nvSpPr>
          <p:cNvPr id="4" name="Slide Number Placeholder 3"/>
          <p:cNvSpPr>
            <a:spLocks noGrp="1"/>
          </p:cNvSpPr>
          <p:nvPr>
            <p:ph type="sldNum" sz="quarter" idx="12"/>
          </p:nvPr>
        </p:nvSpPr>
        <p:spPr/>
        <p:txBody>
          <a:bodyPr/>
          <a:lstStyle/>
          <a:p>
            <a:fld id="{DEB69970-60EE-486F-AAF8-4744CB561250}" type="slidenum">
              <a:rPr lang="en-US" smtClean="0"/>
              <a:t>12</a:t>
            </a:fld>
            <a:endParaRPr lang="en-US"/>
          </a:p>
        </p:txBody>
      </p:sp>
      <p:pic>
        <p:nvPicPr>
          <p:cNvPr id="6" name="Picture 5"/>
          <p:cNvPicPr>
            <a:picLocks noChangeAspect="1"/>
          </p:cNvPicPr>
          <p:nvPr/>
        </p:nvPicPr>
        <p:blipFill>
          <a:blip r:embed="rId3"/>
          <a:stretch>
            <a:fillRect/>
          </a:stretch>
        </p:blipFill>
        <p:spPr>
          <a:xfrm>
            <a:off x="4522854" y="980728"/>
            <a:ext cx="4423762" cy="5154338"/>
          </a:xfrm>
          <a:prstGeom prst="rect">
            <a:avLst/>
          </a:prstGeom>
        </p:spPr>
      </p:pic>
      <p:sp>
        <p:nvSpPr>
          <p:cNvPr id="7" name="TextBox 6"/>
          <p:cNvSpPr txBox="1"/>
          <p:nvPr/>
        </p:nvSpPr>
        <p:spPr>
          <a:xfrm>
            <a:off x="248980" y="1192868"/>
            <a:ext cx="4412125" cy="2308324"/>
          </a:xfrm>
          <a:prstGeom prst="rect">
            <a:avLst/>
          </a:prstGeom>
          <a:noFill/>
        </p:spPr>
        <p:txBody>
          <a:bodyPr wrap="square" rtlCol="0">
            <a:spAutoFit/>
          </a:bodyPr>
          <a:lstStyle/>
          <a:p>
            <a:pPr marL="285750" indent="-285750">
              <a:buFont typeface="Arial" charset="0"/>
              <a:buChar char="•"/>
            </a:pPr>
            <a:r>
              <a:rPr lang="en-US" dirty="0" smtClean="0"/>
              <a:t>2/4 monitoring PCs installed + 8/16 monitors</a:t>
            </a:r>
          </a:p>
          <a:p>
            <a:pPr marL="285750" indent="-285750">
              <a:buFont typeface="Arial" charset="0"/>
              <a:buChar char="•"/>
            </a:pPr>
            <a:r>
              <a:rPr lang="en-US" dirty="0" smtClean="0"/>
              <a:t>Need computer to run event display on 80” screen (grant proposal pending) </a:t>
            </a:r>
          </a:p>
          <a:p>
            <a:pPr marL="285750" indent="-285750">
              <a:buFont typeface="Arial" charset="0"/>
              <a:buChar char="•"/>
            </a:pPr>
            <a:r>
              <a:rPr lang="en-US" dirty="0" smtClean="0"/>
              <a:t>Looking at equipment for videoconferencing – consulting FNAL experts.</a:t>
            </a:r>
          </a:p>
          <a:p>
            <a:pPr marL="285750" indent="-285750">
              <a:buFont typeface="Arial" charset="0"/>
              <a:buChar char="•"/>
            </a:pPr>
            <a:endParaRPr lang="en-US" dirty="0"/>
          </a:p>
        </p:txBody>
      </p:sp>
    </p:spTree>
    <p:extLst>
      <p:ext uri="{BB962C8B-B14F-4D97-AF65-F5344CB8AC3E}">
        <p14:creationId xmlns:p14="http://schemas.microsoft.com/office/powerpoint/2010/main" val="4257051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2060848"/>
            <a:ext cx="8760521" cy="3604231"/>
          </a:xfrm>
          <a:prstGeom prst="rect">
            <a:avLst/>
          </a:prstGeom>
        </p:spPr>
      </p:pic>
      <p:sp>
        <p:nvSpPr>
          <p:cNvPr id="2" name="Title 1"/>
          <p:cNvSpPr>
            <a:spLocks noGrp="1"/>
          </p:cNvSpPr>
          <p:nvPr>
            <p:ph type="title"/>
          </p:nvPr>
        </p:nvSpPr>
        <p:spPr/>
        <p:txBody>
          <a:bodyPr/>
          <a:lstStyle/>
          <a:p>
            <a:r>
              <a:rPr lang="en-US" dirty="0" smtClean="0"/>
              <a:t>Fermi File Transfer Service</a:t>
            </a:r>
            <a:endParaRPr lang="en-US" dirty="0"/>
          </a:p>
        </p:txBody>
      </p:sp>
      <p:sp>
        <p:nvSpPr>
          <p:cNvPr id="3" name="Content Placeholder 2"/>
          <p:cNvSpPr>
            <a:spLocks noGrp="1"/>
          </p:cNvSpPr>
          <p:nvPr>
            <p:ph idx="1"/>
          </p:nvPr>
        </p:nvSpPr>
        <p:spPr>
          <a:xfrm>
            <a:off x="3275856" y="1043047"/>
            <a:ext cx="5760640" cy="2745993"/>
          </a:xfrm>
        </p:spPr>
        <p:txBody>
          <a:bodyPr/>
          <a:lstStyle/>
          <a:p>
            <a:r>
              <a:rPr lang="en-US" sz="1600" dirty="0" smtClean="0"/>
              <a:t>FTS </a:t>
            </a:r>
            <a:r>
              <a:rPr lang="en-US" sz="1600" dirty="0" err="1" smtClean="0"/>
              <a:t>serverruns</a:t>
            </a:r>
            <a:r>
              <a:rPr lang="en-US" sz="1600" dirty="0" smtClean="0"/>
              <a:t> </a:t>
            </a:r>
            <a:r>
              <a:rPr lang="en-US" sz="1600" dirty="0"/>
              <a:t>on </a:t>
            </a:r>
            <a:r>
              <a:rPr lang="en-US" sz="1600" dirty="0" smtClean="0"/>
              <a:t>g2be2 and </a:t>
            </a:r>
            <a:r>
              <a:rPr lang="en-US" sz="1600" dirty="0"/>
              <a:t>automatically </a:t>
            </a:r>
            <a:r>
              <a:rPr lang="en-US" sz="1600" dirty="0" smtClean="0"/>
              <a:t>copies </a:t>
            </a:r>
            <a:r>
              <a:rPr lang="en-US" sz="1600" dirty="0"/>
              <a:t>M</a:t>
            </a:r>
            <a:r>
              <a:rPr lang="en-US" sz="1600" dirty="0" smtClean="0"/>
              <a:t>idas </a:t>
            </a:r>
            <a:r>
              <a:rPr lang="en-US" sz="1600" dirty="0"/>
              <a:t>files from our local RAID to </a:t>
            </a:r>
            <a:r>
              <a:rPr lang="en-US" sz="1600" dirty="0" err="1" smtClean="0"/>
              <a:t>dCache</a:t>
            </a:r>
            <a:r>
              <a:rPr lang="en-US" sz="1600" dirty="0" smtClean="0"/>
              <a:t>/</a:t>
            </a:r>
            <a:r>
              <a:rPr lang="en-US" sz="1600" dirty="0" err="1" smtClean="0"/>
              <a:t>enstore</a:t>
            </a:r>
            <a:r>
              <a:rPr lang="en-US" sz="1600" dirty="0" smtClean="0"/>
              <a:t>.</a:t>
            </a:r>
            <a:endParaRPr lang="en-US" sz="1600" dirty="0"/>
          </a:p>
          <a:p>
            <a:r>
              <a:rPr lang="en-US" sz="1600" dirty="0" smtClean="0"/>
              <a:t>Keeps </a:t>
            </a:r>
            <a:r>
              <a:rPr lang="en-US" sz="1600" dirty="0"/>
              <a:t>copied files on our local disk for a </a:t>
            </a:r>
            <a:r>
              <a:rPr lang="en-US" sz="1600" dirty="0" smtClean="0"/>
              <a:t>set </a:t>
            </a:r>
            <a:r>
              <a:rPr lang="en-US" sz="1600" dirty="0"/>
              <a:t>time, so they will still be available for near-line analysis. </a:t>
            </a:r>
          </a:p>
          <a:p>
            <a:r>
              <a:rPr lang="en-US" sz="1600" dirty="0"/>
              <a:t>A</a:t>
            </a:r>
            <a:r>
              <a:rPr lang="en-US" sz="1600" dirty="0" smtClean="0"/>
              <a:t>utomatically updates </a:t>
            </a:r>
            <a:r>
              <a:rPr lang="en-US" sz="1600" dirty="0"/>
              <a:t>SAM database with metadata for every copies </a:t>
            </a:r>
            <a:r>
              <a:rPr lang="en-US" sz="1600" dirty="0" smtClean="0"/>
              <a:t>file.</a:t>
            </a:r>
          </a:p>
          <a:p>
            <a:r>
              <a:rPr lang="en-US" sz="1600" dirty="0"/>
              <a:t>N</a:t>
            </a:r>
            <a:r>
              <a:rPr lang="en-US" sz="1600" dirty="0" smtClean="0"/>
              <a:t>eed </a:t>
            </a:r>
            <a:r>
              <a:rPr lang="en-US" sz="1600" dirty="0"/>
              <a:t>to </a:t>
            </a:r>
            <a:r>
              <a:rPr lang="en-US" sz="1600" dirty="0" smtClean="0"/>
              <a:t>define metadata and write </a:t>
            </a:r>
            <a:r>
              <a:rPr lang="en-US" sz="1600" dirty="0"/>
              <a:t>a plugin that will extract </a:t>
            </a:r>
            <a:r>
              <a:rPr lang="en-US" sz="1600" dirty="0" smtClean="0"/>
              <a:t>it </a:t>
            </a:r>
            <a:r>
              <a:rPr lang="en-US" sz="1600" dirty="0"/>
              <a:t>from </a:t>
            </a:r>
            <a:r>
              <a:rPr lang="en-US" sz="1600" dirty="0" smtClean="0"/>
              <a:t>MIDAS ODB.</a:t>
            </a:r>
            <a:endParaRPr lang="en-US" sz="1600" dirty="0"/>
          </a:p>
        </p:txBody>
      </p:sp>
      <p:sp>
        <p:nvSpPr>
          <p:cNvPr id="4" name="Slide Number Placeholder 3"/>
          <p:cNvSpPr>
            <a:spLocks noGrp="1"/>
          </p:cNvSpPr>
          <p:nvPr>
            <p:ph type="sldNum" sz="quarter" idx="12"/>
          </p:nvPr>
        </p:nvSpPr>
        <p:spPr/>
        <p:txBody>
          <a:bodyPr/>
          <a:lstStyle/>
          <a:p>
            <a:fld id="{DEB69970-60EE-486F-AAF8-4744CB561250}" type="slidenum">
              <a:rPr lang="en-US" smtClean="0"/>
              <a:t>13</a:t>
            </a:fld>
            <a:endParaRPr lang="en-US"/>
          </a:p>
        </p:txBody>
      </p:sp>
      <p:sp>
        <p:nvSpPr>
          <p:cNvPr id="6" name="TextBox 5"/>
          <p:cNvSpPr txBox="1"/>
          <p:nvPr/>
        </p:nvSpPr>
        <p:spPr>
          <a:xfrm>
            <a:off x="238760" y="5828479"/>
            <a:ext cx="3195105" cy="261610"/>
          </a:xfrm>
          <a:prstGeom prst="rect">
            <a:avLst/>
          </a:prstGeom>
          <a:noFill/>
        </p:spPr>
        <p:txBody>
          <a:bodyPr wrap="none" rtlCol="0">
            <a:spAutoFit/>
          </a:bodyPr>
          <a:lstStyle/>
          <a:p>
            <a:r>
              <a:rPr lang="en-US" sz="1100" dirty="0" smtClean="0"/>
              <a:t>See talk by T. Walton tomorrow for more details.</a:t>
            </a:r>
            <a:endParaRPr lang="en-US" sz="1100" dirty="0"/>
          </a:p>
        </p:txBody>
      </p:sp>
    </p:spTree>
    <p:extLst>
      <p:ext uri="{BB962C8B-B14F-4D97-AF65-F5344CB8AC3E}">
        <p14:creationId xmlns:p14="http://schemas.microsoft.com/office/powerpoint/2010/main" val="16616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Software: MIDAS</a:t>
            </a:r>
            <a:endParaRPr lang="en-US" dirty="0"/>
          </a:p>
        </p:txBody>
      </p:sp>
      <p:sp>
        <p:nvSpPr>
          <p:cNvPr id="3" name="Content Placeholder 2"/>
          <p:cNvSpPr>
            <a:spLocks noGrp="1"/>
          </p:cNvSpPr>
          <p:nvPr>
            <p:ph idx="1"/>
          </p:nvPr>
        </p:nvSpPr>
        <p:spPr>
          <a:xfrm>
            <a:off x="228600" y="1739320"/>
            <a:ext cx="5495528" cy="5184576"/>
          </a:xfrm>
        </p:spPr>
        <p:txBody>
          <a:bodyPr/>
          <a:lstStyle/>
          <a:p>
            <a:r>
              <a:rPr lang="en-US" sz="2000" dirty="0" smtClean="0"/>
              <a:t>MIDAS is a data acquisition software package developed at PSI and </a:t>
            </a:r>
            <a:r>
              <a:rPr lang="en-US" sz="2000" dirty="0" err="1" smtClean="0"/>
              <a:t>Triumf</a:t>
            </a:r>
            <a:r>
              <a:rPr lang="en-US" sz="2000" dirty="0" smtClean="0"/>
              <a:t>.</a:t>
            </a:r>
          </a:p>
          <a:p>
            <a:r>
              <a:rPr lang="en-US" sz="2000" dirty="0" smtClean="0"/>
              <a:t>Significant experience in collaboration from multiple PSI experiments.</a:t>
            </a:r>
          </a:p>
          <a:p>
            <a:r>
              <a:rPr lang="en-US" sz="2000" dirty="0" smtClean="0"/>
              <a:t>Includes web-interface for easy run control and experiment configuration via an online database (ODB)</a:t>
            </a:r>
          </a:p>
          <a:p>
            <a:r>
              <a:rPr lang="en-US" sz="2000" dirty="0" smtClean="0"/>
              <a:t>Frontend code written in C/C++ with CUDA for GPU programming and </a:t>
            </a:r>
            <a:r>
              <a:rPr lang="en-US" sz="2000" dirty="0" err="1" smtClean="0"/>
              <a:t>IPBus</a:t>
            </a:r>
            <a:r>
              <a:rPr lang="en-US" sz="2000" dirty="0" smtClean="0"/>
              <a:t> libraries for communicating with </a:t>
            </a:r>
            <a:r>
              <a:rPr lang="en-US" sz="2000" dirty="0"/>
              <a:t>µ</a:t>
            </a:r>
            <a:r>
              <a:rPr lang="en-US" sz="2000" dirty="0" smtClean="0"/>
              <a:t>TCA electronics.</a:t>
            </a:r>
          </a:p>
          <a:p>
            <a:r>
              <a:rPr lang="en-US" sz="2000" dirty="0" smtClean="0"/>
              <a:t>Data will be stored as MIDAS data-files, and then translated to </a:t>
            </a:r>
            <a:r>
              <a:rPr lang="en-US" sz="2000" i="1" dirty="0" smtClean="0"/>
              <a:t>art</a:t>
            </a:r>
            <a:r>
              <a:rPr lang="en-US" sz="2000" dirty="0" smtClean="0"/>
              <a:t> offline.</a:t>
            </a:r>
            <a:endParaRPr lang="en-US" sz="2000" dirty="0"/>
          </a:p>
        </p:txBody>
      </p:sp>
      <p:sp>
        <p:nvSpPr>
          <p:cNvPr id="4" name="Slide Number Placeholder 3"/>
          <p:cNvSpPr>
            <a:spLocks noGrp="1"/>
          </p:cNvSpPr>
          <p:nvPr>
            <p:ph type="sldNum" sz="quarter" idx="12"/>
          </p:nvPr>
        </p:nvSpPr>
        <p:spPr/>
        <p:txBody>
          <a:bodyPr/>
          <a:lstStyle/>
          <a:p>
            <a:fld id="{DEB69970-60EE-486F-AAF8-4744CB561250}" type="slidenum">
              <a:rPr lang="en-US" smtClean="0"/>
              <a:t>14</a:t>
            </a:fld>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1772816"/>
            <a:ext cx="2990013" cy="3600400"/>
          </a:xfrm>
          <a:prstGeom prst="rect">
            <a:avLst/>
          </a:prstGeom>
        </p:spPr>
      </p:pic>
    </p:spTree>
    <p:extLst>
      <p:ext uri="{BB962C8B-B14F-4D97-AF65-F5344CB8AC3E}">
        <p14:creationId xmlns:p14="http://schemas.microsoft.com/office/powerpoint/2010/main" val="63778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MIDAS Programs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15</a:t>
            </a:fld>
            <a:endParaRPr lang="en-US"/>
          </a:p>
        </p:txBody>
      </p:sp>
      <p:sp>
        <p:nvSpPr>
          <p:cNvPr id="5" name="TextBox 4"/>
          <p:cNvSpPr txBox="1"/>
          <p:nvPr/>
        </p:nvSpPr>
        <p:spPr>
          <a:xfrm>
            <a:off x="228600" y="1011807"/>
            <a:ext cx="8519864" cy="2031325"/>
          </a:xfrm>
          <a:prstGeom prst="rect">
            <a:avLst/>
          </a:prstGeom>
          <a:noFill/>
        </p:spPr>
        <p:txBody>
          <a:bodyPr wrap="square" rtlCol="0">
            <a:spAutoFit/>
          </a:bodyPr>
          <a:lstStyle/>
          <a:p>
            <a:r>
              <a:rPr lang="en-US" dirty="0" smtClean="0"/>
              <a:t>Included with Midas:</a:t>
            </a:r>
          </a:p>
          <a:p>
            <a:r>
              <a:rPr lang="en-US" b="1" dirty="0" err="1"/>
              <a:t>MLogger</a:t>
            </a:r>
            <a:r>
              <a:rPr lang="en-US" b="1" dirty="0"/>
              <a:t>: </a:t>
            </a:r>
            <a:r>
              <a:rPr lang="en-US" dirty="0"/>
              <a:t>Writes data to Midas file.</a:t>
            </a:r>
          </a:p>
          <a:p>
            <a:r>
              <a:rPr lang="en-US" b="1" dirty="0" err="1"/>
              <a:t>Mserver</a:t>
            </a:r>
            <a:r>
              <a:rPr lang="en-US" b="1" dirty="0"/>
              <a:t>: </a:t>
            </a:r>
            <a:r>
              <a:rPr lang="en-US" dirty="0"/>
              <a:t>Coordinates Midas processes across multiple machines.</a:t>
            </a:r>
          </a:p>
          <a:p>
            <a:r>
              <a:rPr lang="en-US" b="1" dirty="0" err="1"/>
              <a:t>Mhttpd</a:t>
            </a:r>
            <a:r>
              <a:rPr lang="en-US" b="1" dirty="0"/>
              <a:t>:</a:t>
            </a:r>
            <a:r>
              <a:rPr lang="en-US" dirty="0"/>
              <a:t> Hosts a webserver for experiment control</a:t>
            </a:r>
            <a:r>
              <a:rPr lang="en-US" dirty="0" smtClean="0"/>
              <a:t>.</a:t>
            </a:r>
          </a:p>
          <a:p>
            <a:r>
              <a:rPr lang="en-US" b="1" dirty="0" smtClean="0"/>
              <a:t>Online Database (ODB): </a:t>
            </a:r>
            <a:r>
              <a:rPr lang="en-US" dirty="0" smtClean="0"/>
              <a:t>Local database for control of experiment.</a:t>
            </a:r>
            <a:endParaRPr lang="en-US" dirty="0"/>
          </a:p>
          <a:p>
            <a:endParaRPr lang="en-US" dirty="0" smtClean="0"/>
          </a:p>
          <a:p>
            <a:endParaRPr lang="en-US" dirty="0"/>
          </a:p>
        </p:txBody>
      </p:sp>
      <p:sp>
        <p:nvSpPr>
          <p:cNvPr id="6" name="TextBox 5"/>
          <p:cNvSpPr txBox="1"/>
          <p:nvPr/>
        </p:nvSpPr>
        <p:spPr>
          <a:xfrm>
            <a:off x="228600" y="3028104"/>
            <a:ext cx="8231832" cy="3139321"/>
          </a:xfrm>
          <a:prstGeom prst="rect">
            <a:avLst/>
          </a:prstGeom>
          <a:noFill/>
        </p:spPr>
        <p:txBody>
          <a:bodyPr wrap="square" rtlCol="0">
            <a:spAutoFit/>
          </a:bodyPr>
          <a:lstStyle/>
          <a:p>
            <a:r>
              <a:rPr lang="en-US" dirty="0" smtClean="0"/>
              <a:t>Custom Software:</a:t>
            </a:r>
          </a:p>
          <a:p>
            <a:r>
              <a:rPr lang="en-US" b="1" dirty="0" smtClean="0"/>
              <a:t>MasterGM2 (UKY):</a:t>
            </a:r>
            <a:r>
              <a:rPr lang="en-US" dirty="0" smtClean="0"/>
              <a:t> </a:t>
            </a:r>
            <a:r>
              <a:rPr lang="en-US" dirty="0"/>
              <a:t>received accelerator trigger and writes GPS timestamp into data stream.</a:t>
            </a:r>
          </a:p>
          <a:p>
            <a:r>
              <a:rPr lang="en-US" b="1" dirty="0" smtClean="0"/>
              <a:t>CaloReadoutAMC13 (UKY): </a:t>
            </a:r>
            <a:r>
              <a:rPr lang="en-US" dirty="0"/>
              <a:t>Reads data from AMC13 via 10 </a:t>
            </a:r>
            <a:r>
              <a:rPr lang="en-US" dirty="0" err="1"/>
              <a:t>GbE</a:t>
            </a:r>
            <a:r>
              <a:rPr lang="en-US" dirty="0"/>
              <a:t>, processes data in GPU using CUDA routines for T and Q methods. Also configures AMC13 via MIDAS online database and </a:t>
            </a:r>
            <a:r>
              <a:rPr lang="en-US" dirty="0" err="1"/>
              <a:t>IPBus</a:t>
            </a:r>
            <a:r>
              <a:rPr lang="en-US" dirty="0" smtClean="0"/>
              <a:t>. Also reads auxiliary detectors.</a:t>
            </a:r>
          </a:p>
          <a:p>
            <a:r>
              <a:rPr lang="en-US" b="1" dirty="0" err="1" smtClean="0"/>
              <a:t>TrackerReadout</a:t>
            </a:r>
            <a:r>
              <a:rPr lang="en-US" b="1" dirty="0" smtClean="0"/>
              <a:t> (UCL): </a:t>
            </a:r>
            <a:r>
              <a:rPr lang="en-US" dirty="0" smtClean="0"/>
              <a:t>Reads tracker multi-hit TDCs.</a:t>
            </a:r>
            <a:endParaRPr lang="en-US" dirty="0"/>
          </a:p>
          <a:p>
            <a:r>
              <a:rPr lang="en-US" b="1" dirty="0" err="1" smtClean="0"/>
              <a:t>EventBuilder</a:t>
            </a:r>
            <a:r>
              <a:rPr lang="en-US" b="1" dirty="0" smtClean="0"/>
              <a:t> (UKY+UCL): </a:t>
            </a:r>
            <a:r>
              <a:rPr lang="en-US" dirty="0"/>
              <a:t>Combines data fragments from multiple buffers into MIDAS events.</a:t>
            </a:r>
          </a:p>
          <a:p>
            <a:endParaRPr lang="en-US" dirty="0" smtClean="0"/>
          </a:p>
          <a:p>
            <a:endParaRPr lang="en-US" dirty="0"/>
          </a:p>
        </p:txBody>
      </p:sp>
    </p:spTree>
    <p:extLst>
      <p:ext uri="{BB962C8B-B14F-4D97-AF65-F5344CB8AC3E}">
        <p14:creationId xmlns:p14="http://schemas.microsoft.com/office/powerpoint/2010/main" val="2217796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Format</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16</a:t>
            </a:fld>
            <a:endParaRPr lang="en-US"/>
          </a:p>
        </p:txBody>
      </p:sp>
      <p:sp>
        <p:nvSpPr>
          <p:cNvPr id="5" name="Rounded Rectangle 4"/>
          <p:cNvSpPr/>
          <p:nvPr/>
        </p:nvSpPr>
        <p:spPr>
          <a:xfrm>
            <a:off x="228600" y="1124744"/>
            <a:ext cx="8735888" cy="496855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MIDAS Run: 1 hour</a:t>
            </a:r>
            <a:endParaRPr lang="en-US" dirty="0"/>
          </a:p>
        </p:txBody>
      </p:sp>
      <p:sp>
        <p:nvSpPr>
          <p:cNvPr id="6" name="Rounded Rectangle 5"/>
          <p:cNvSpPr/>
          <p:nvPr/>
        </p:nvSpPr>
        <p:spPr>
          <a:xfrm>
            <a:off x="1187624" y="1543398"/>
            <a:ext cx="7488832" cy="447789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FFFF00"/>
              </a:solidFill>
            </a:endParaRPr>
          </a:p>
        </p:txBody>
      </p:sp>
      <p:sp>
        <p:nvSpPr>
          <p:cNvPr id="7" name="Rounded Rectangle 6"/>
          <p:cNvSpPr/>
          <p:nvPr/>
        </p:nvSpPr>
        <p:spPr>
          <a:xfrm>
            <a:off x="2144970" y="1914159"/>
            <a:ext cx="6336704" cy="3999181"/>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76275" y="1149405"/>
            <a:ext cx="3608808" cy="369332"/>
          </a:xfrm>
          <a:prstGeom prst="rect">
            <a:avLst/>
          </a:prstGeom>
          <a:noFill/>
        </p:spPr>
        <p:txBody>
          <a:bodyPr wrap="none" rtlCol="0">
            <a:spAutoFit/>
          </a:bodyPr>
          <a:lstStyle/>
          <a:p>
            <a:r>
              <a:rPr lang="en-US" dirty="0" smtClean="0"/>
              <a:t>MIDAS Run: 1 Hour, 120 </a:t>
            </a:r>
            <a:r>
              <a:rPr lang="en-US" dirty="0" err="1" smtClean="0"/>
              <a:t>subruns</a:t>
            </a:r>
            <a:endParaRPr lang="en-US" dirty="0"/>
          </a:p>
        </p:txBody>
      </p:sp>
      <p:sp>
        <p:nvSpPr>
          <p:cNvPr id="9" name="TextBox 8"/>
          <p:cNvSpPr txBox="1"/>
          <p:nvPr/>
        </p:nvSpPr>
        <p:spPr>
          <a:xfrm>
            <a:off x="1765520" y="1600068"/>
            <a:ext cx="1582484" cy="369332"/>
          </a:xfrm>
          <a:prstGeom prst="rect">
            <a:avLst/>
          </a:prstGeom>
          <a:noFill/>
        </p:spPr>
        <p:txBody>
          <a:bodyPr wrap="none" rtlCol="0">
            <a:spAutoFit/>
          </a:bodyPr>
          <a:lstStyle/>
          <a:p>
            <a:r>
              <a:rPr lang="en-US" dirty="0" err="1" smtClean="0"/>
              <a:t>Subrun</a:t>
            </a:r>
            <a:r>
              <a:rPr lang="en-US" dirty="0" smtClean="0"/>
              <a:t>: 2 GB</a:t>
            </a:r>
            <a:endParaRPr lang="en-US" dirty="0"/>
          </a:p>
        </p:txBody>
      </p:sp>
      <p:sp>
        <p:nvSpPr>
          <p:cNvPr id="10" name="TextBox 9"/>
          <p:cNvSpPr txBox="1"/>
          <p:nvPr/>
        </p:nvSpPr>
        <p:spPr>
          <a:xfrm>
            <a:off x="2682528" y="1879258"/>
            <a:ext cx="2351926" cy="369332"/>
          </a:xfrm>
          <a:prstGeom prst="rect">
            <a:avLst/>
          </a:prstGeom>
          <a:noFill/>
        </p:spPr>
        <p:txBody>
          <a:bodyPr wrap="none" rtlCol="0">
            <a:spAutoFit/>
          </a:bodyPr>
          <a:lstStyle/>
          <a:p>
            <a:r>
              <a:rPr lang="en-US" dirty="0" smtClean="0">
                <a:solidFill>
                  <a:schemeClr val="bg1"/>
                </a:solidFill>
              </a:rPr>
              <a:t>Event: 1 Fill (700 us) </a:t>
            </a:r>
            <a:endParaRPr lang="en-US" dirty="0">
              <a:solidFill>
                <a:schemeClr val="bg1"/>
              </a:solidFill>
            </a:endParaRPr>
          </a:p>
        </p:txBody>
      </p:sp>
      <p:sp>
        <p:nvSpPr>
          <p:cNvPr id="11" name="Rounded Rectangle 10"/>
          <p:cNvSpPr/>
          <p:nvPr/>
        </p:nvSpPr>
        <p:spPr>
          <a:xfrm>
            <a:off x="2582832" y="2644434"/>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T-method</a:t>
            </a:r>
            <a:endParaRPr lang="en-US" dirty="0">
              <a:solidFill>
                <a:schemeClr val="bg1"/>
              </a:solidFill>
            </a:endParaRPr>
          </a:p>
        </p:txBody>
      </p:sp>
      <p:sp>
        <p:nvSpPr>
          <p:cNvPr id="12" name="Rounded Rectangle 11"/>
          <p:cNvSpPr/>
          <p:nvPr/>
        </p:nvSpPr>
        <p:spPr>
          <a:xfrm>
            <a:off x="2590372" y="3062726"/>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Q-method</a:t>
            </a:r>
            <a:endParaRPr lang="en-US" dirty="0"/>
          </a:p>
        </p:txBody>
      </p:sp>
      <p:sp>
        <p:nvSpPr>
          <p:cNvPr id="13" name="Rounded Rectangle 12"/>
          <p:cNvSpPr/>
          <p:nvPr/>
        </p:nvSpPr>
        <p:spPr>
          <a:xfrm>
            <a:off x="2572563" y="3470317"/>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err="1" smtClean="0"/>
              <a:t>Prescaled</a:t>
            </a:r>
            <a:r>
              <a:rPr lang="en-US" dirty="0" smtClean="0"/>
              <a:t> Raw</a:t>
            </a:r>
            <a:endParaRPr lang="en-US" dirty="0"/>
          </a:p>
        </p:txBody>
      </p:sp>
      <p:sp>
        <p:nvSpPr>
          <p:cNvPr id="14" name="Rounded Rectangle 13"/>
          <p:cNvSpPr/>
          <p:nvPr/>
        </p:nvSpPr>
        <p:spPr>
          <a:xfrm>
            <a:off x="2590372" y="3921183"/>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Pedestals</a:t>
            </a:r>
            <a:endParaRPr lang="en-US" dirty="0"/>
          </a:p>
        </p:txBody>
      </p:sp>
      <p:sp>
        <p:nvSpPr>
          <p:cNvPr id="15" name="Rounded Rectangle 14"/>
          <p:cNvSpPr/>
          <p:nvPr/>
        </p:nvSpPr>
        <p:spPr>
          <a:xfrm>
            <a:off x="2556762" y="4339508"/>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Header/Trailer</a:t>
            </a:r>
            <a:endParaRPr lang="en-US" dirty="0"/>
          </a:p>
        </p:txBody>
      </p:sp>
      <p:sp>
        <p:nvSpPr>
          <p:cNvPr id="16" name="Rounded Rectangle 15"/>
          <p:cNvSpPr/>
          <p:nvPr/>
        </p:nvSpPr>
        <p:spPr>
          <a:xfrm>
            <a:off x="2556762" y="4747066"/>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Process monitoring</a:t>
            </a:r>
            <a:endParaRPr lang="en-US" dirty="0"/>
          </a:p>
        </p:txBody>
      </p:sp>
      <p:sp>
        <p:nvSpPr>
          <p:cNvPr id="17" name="Rounded Rectangle 16"/>
          <p:cNvSpPr/>
          <p:nvPr/>
        </p:nvSpPr>
        <p:spPr>
          <a:xfrm>
            <a:off x="2556762" y="5154624"/>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Auxiliary banks</a:t>
            </a:r>
            <a:endParaRPr lang="en-US" dirty="0"/>
          </a:p>
        </p:txBody>
      </p:sp>
      <p:sp>
        <p:nvSpPr>
          <p:cNvPr id="18" name="Rounded Rectangle 17"/>
          <p:cNvSpPr/>
          <p:nvPr/>
        </p:nvSpPr>
        <p:spPr>
          <a:xfrm>
            <a:off x="2582832" y="2226109"/>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GPS Timestamp</a:t>
            </a:r>
            <a:endParaRPr lang="en-US" dirty="0">
              <a:solidFill>
                <a:schemeClr val="bg1"/>
              </a:solidFill>
            </a:endParaRPr>
          </a:p>
        </p:txBody>
      </p:sp>
      <p:sp>
        <p:nvSpPr>
          <p:cNvPr id="19" name="Rounded Rectangle 18"/>
          <p:cNvSpPr/>
          <p:nvPr/>
        </p:nvSpPr>
        <p:spPr>
          <a:xfrm>
            <a:off x="2556762" y="5541055"/>
            <a:ext cx="5616624" cy="288032"/>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Tracker bank</a:t>
            </a:r>
            <a:endParaRPr lang="en-US" dirty="0"/>
          </a:p>
        </p:txBody>
      </p:sp>
    </p:spTree>
    <p:extLst>
      <p:ext uri="{BB962C8B-B14F-4D97-AF65-F5344CB8AC3E}">
        <p14:creationId xmlns:p14="http://schemas.microsoft.com/office/powerpoint/2010/main" val="1024074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Compression</a:t>
            </a:r>
            <a:endParaRPr lang="en-US" dirty="0"/>
          </a:p>
        </p:txBody>
      </p:sp>
      <p:sp>
        <p:nvSpPr>
          <p:cNvPr id="3" name="Content Placeholder 2"/>
          <p:cNvSpPr>
            <a:spLocks noGrp="1"/>
          </p:cNvSpPr>
          <p:nvPr>
            <p:ph idx="1"/>
          </p:nvPr>
        </p:nvSpPr>
        <p:spPr/>
        <p:txBody>
          <a:bodyPr/>
          <a:lstStyle/>
          <a:p>
            <a:r>
              <a:rPr lang="en-US" dirty="0" smtClean="0"/>
              <a:t>We are compressing the data using the </a:t>
            </a:r>
            <a:r>
              <a:rPr lang="en-US" dirty="0" err="1" smtClean="0"/>
              <a:t>zlib</a:t>
            </a:r>
            <a:r>
              <a:rPr lang="en-US" dirty="0" smtClean="0"/>
              <a:t> libraries in each of the frontends.</a:t>
            </a:r>
          </a:p>
          <a:p>
            <a:r>
              <a:rPr lang="en-US" dirty="0" smtClean="0"/>
              <a:t>The frontend compresses all banks into one compressed bank, which is unpacked later in an </a:t>
            </a:r>
            <a:r>
              <a:rPr lang="en-US" i="1" dirty="0" smtClean="0"/>
              <a:t>art</a:t>
            </a:r>
            <a:r>
              <a:rPr lang="en-US" dirty="0" smtClean="0"/>
              <a:t> input module.</a:t>
            </a:r>
          </a:p>
          <a:p>
            <a:r>
              <a:rPr lang="en-US" dirty="0" smtClean="0"/>
              <a:t>We achieve a factor of 2 compression without any significant impact on the overall acquisition speed.</a:t>
            </a:r>
          </a:p>
        </p:txBody>
      </p:sp>
      <p:sp>
        <p:nvSpPr>
          <p:cNvPr id="4" name="Slide Number Placeholder 3"/>
          <p:cNvSpPr>
            <a:spLocks noGrp="1"/>
          </p:cNvSpPr>
          <p:nvPr>
            <p:ph type="sldNum" sz="quarter" idx="12"/>
          </p:nvPr>
        </p:nvSpPr>
        <p:spPr/>
        <p:txBody>
          <a:bodyPr/>
          <a:lstStyle/>
          <a:p>
            <a:fld id="{DEB69970-60EE-486F-AAF8-4744CB561250}" type="slidenum">
              <a:rPr lang="en-US" smtClean="0"/>
              <a:t>17</a:t>
            </a:fld>
            <a:endParaRPr lang="en-US"/>
          </a:p>
        </p:txBody>
      </p:sp>
      <p:pic>
        <p:nvPicPr>
          <p:cNvPr id="5" name="Picture 4"/>
          <p:cNvPicPr>
            <a:picLocks noChangeAspect="1"/>
          </p:cNvPicPr>
          <p:nvPr/>
        </p:nvPicPr>
        <p:blipFill>
          <a:blip r:embed="rId2"/>
          <a:stretch>
            <a:fillRect/>
          </a:stretch>
        </p:blipFill>
        <p:spPr>
          <a:xfrm>
            <a:off x="1161892" y="3536979"/>
            <a:ext cx="3402964" cy="2561697"/>
          </a:xfrm>
          <a:prstGeom prst="rect">
            <a:avLst/>
          </a:prstGeom>
        </p:spPr>
      </p:pic>
      <p:pic>
        <p:nvPicPr>
          <p:cNvPr id="6" name="Picture 5"/>
          <p:cNvPicPr>
            <a:picLocks noChangeAspect="1"/>
          </p:cNvPicPr>
          <p:nvPr/>
        </p:nvPicPr>
        <p:blipFill>
          <a:blip r:embed="rId3"/>
          <a:stretch>
            <a:fillRect/>
          </a:stretch>
        </p:blipFill>
        <p:spPr>
          <a:xfrm>
            <a:off x="4564857" y="3536979"/>
            <a:ext cx="3436144" cy="2586674"/>
          </a:xfrm>
          <a:prstGeom prst="rect">
            <a:avLst/>
          </a:prstGeom>
        </p:spPr>
      </p:pic>
    </p:spTree>
    <p:extLst>
      <p:ext uri="{BB962C8B-B14F-4D97-AF65-F5344CB8AC3E}">
        <p14:creationId xmlns:p14="http://schemas.microsoft.com/office/powerpoint/2010/main" val="1099704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Structure</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18</a:t>
            </a:fld>
            <a:endParaRPr lang="en-US"/>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1590612"/>
            <a:ext cx="4819696" cy="3640546"/>
          </a:xfrm>
          <a:prstGeom prst="rect">
            <a:avLst/>
          </a:prstGeom>
        </p:spPr>
      </p:pic>
      <p:sp>
        <p:nvSpPr>
          <p:cNvPr id="6" name="Content Placeholder 5"/>
          <p:cNvSpPr txBox="1">
            <a:spLocks noGrp="1"/>
          </p:cNvSpPr>
          <p:nvPr>
            <p:ph idx="1"/>
          </p:nvPr>
        </p:nvSpPr>
        <p:spPr>
          <a:xfrm>
            <a:off x="228600" y="1303460"/>
            <a:ext cx="4136917" cy="4653582"/>
          </a:xfrm>
          <a:prstGeom prst="rect">
            <a:avLst/>
          </a:prstGeom>
          <a:noFill/>
        </p:spPr>
        <p:txBody>
          <a:bodyPr wrap="square" rtlCol="0">
            <a:spAutoFit/>
          </a:bodyPr>
          <a:lstStyle/>
          <a:p>
            <a:r>
              <a:rPr lang="en-US" dirty="0" smtClean="0"/>
              <a:t>CPU multithreading with </a:t>
            </a:r>
            <a:r>
              <a:rPr lang="en-US" dirty="0" err="1" smtClean="0"/>
              <a:t>mutex</a:t>
            </a:r>
            <a:r>
              <a:rPr lang="en-US" dirty="0" smtClean="0"/>
              <a:t> locks to insure data integrity as it is passed through the three threads.</a:t>
            </a:r>
          </a:p>
          <a:p>
            <a:r>
              <a:rPr lang="en-US" dirty="0" smtClean="0"/>
              <a:t>One thread reads and unpacks data from TCP socket.</a:t>
            </a:r>
          </a:p>
          <a:p>
            <a:r>
              <a:rPr lang="en-US" dirty="0" smtClean="0"/>
              <a:t>Next thread sends data to be processed on the GPU.</a:t>
            </a:r>
          </a:p>
          <a:p>
            <a:r>
              <a:rPr lang="en-US" dirty="0" smtClean="0"/>
              <a:t>Third thread packs data into Midas banks and sends it to the event builder.</a:t>
            </a:r>
            <a:endParaRPr lang="en-US" dirty="0"/>
          </a:p>
        </p:txBody>
      </p:sp>
    </p:spTree>
    <p:extLst>
      <p:ext uri="{BB962C8B-B14F-4D97-AF65-F5344CB8AC3E}">
        <p14:creationId xmlns:p14="http://schemas.microsoft.com/office/powerpoint/2010/main" val="1760119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T-Method</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19</a:t>
            </a:fld>
            <a:endParaRPr lang="en-US"/>
          </a:p>
        </p:txBody>
      </p:sp>
      <p:sp>
        <p:nvSpPr>
          <p:cNvPr id="5" name="TextBox 4"/>
          <p:cNvSpPr txBox="1"/>
          <p:nvPr/>
        </p:nvSpPr>
        <p:spPr>
          <a:xfrm>
            <a:off x="228600" y="1052736"/>
            <a:ext cx="8994770" cy="923330"/>
          </a:xfrm>
          <a:prstGeom prst="rect">
            <a:avLst/>
          </a:prstGeom>
          <a:noFill/>
        </p:spPr>
        <p:txBody>
          <a:bodyPr wrap="none" rtlCol="0">
            <a:spAutoFit/>
          </a:bodyPr>
          <a:lstStyle/>
          <a:p>
            <a:r>
              <a:rPr lang="en-US" dirty="0" smtClean="0"/>
              <a:t>A typical waveform will have ~180 islands.</a:t>
            </a:r>
          </a:p>
          <a:p>
            <a:endParaRPr lang="en-US" dirty="0"/>
          </a:p>
          <a:p>
            <a:r>
              <a:rPr lang="en-US" dirty="0" smtClean="0"/>
              <a:t>Here we zoom in on three, which will be identified and saved by algorithms in the GPU.</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23" y="1976066"/>
            <a:ext cx="6372200" cy="3874799"/>
          </a:xfrm>
          <a:prstGeom prst="rect">
            <a:avLst/>
          </a:prstGeom>
        </p:spPr>
      </p:pic>
      <p:cxnSp>
        <p:nvCxnSpPr>
          <p:cNvPr id="8" name="Straight Connector 7"/>
          <p:cNvCxnSpPr/>
          <p:nvPr/>
        </p:nvCxnSpPr>
        <p:spPr>
          <a:xfrm>
            <a:off x="1691680" y="2636912"/>
            <a:ext cx="2736304" cy="0"/>
          </a:xfrm>
          <a:prstGeom prst="line">
            <a:avLst/>
          </a:prstGeom>
        </p:spPr>
        <p:style>
          <a:lnRef idx="2">
            <a:schemeClr val="accent4"/>
          </a:lnRef>
          <a:fillRef idx="0">
            <a:schemeClr val="accent4"/>
          </a:fillRef>
          <a:effectRef idx="1">
            <a:schemeClr val="accent4"/>
          </a:effectRef>
          <a:fontRef idx="minor">
            <a:schemeClr val="tx1"/>
          </a:fontRef>
        </p:style>
      </p:cxnSp>
      <p:sp>
        <p:nvSpPr>
          <p:cNvPr id="9" name="TextBox 8"/>
          <p:cNvSpPr txBox="1"/>
          <p:nvPr/>
        </p:nvSpPr>
        <p:spPr>
          <a:xfrm>
            <a:off x="3864751" y="3426892"/>
            <a:ext cx="3275855" cy="954107"/>
          </a:xfrm>
          <a:prstGeom prst="rect">
            <a:avLst/>
          </a:prstGeom>
          <a:noFill/>
        </p:spPr>
        <p:txBody>
          <a:bodyPr wrap="square" rtlCol="0">
            <a:spAutoFit/>
          </a:bodyPr>
          <a:lstStyle/>
          <a:p>
            <a:pPr marL="342900" indent="-342900">
              <a:buAutoNum type="arabicPeriod"/>
            </a:pPr>
            <a:r>
              <a:rPr lang="en-US" sz="1400" dirty="0" smtClean="0">
                <a:solidFill>
                  <a:srgbClr val="FF0000"/>
                </a:solidFill>
              </a:rPr>
              <a:t>Identify samples above threshold.</a:t>
            </a:r>
          </a:p>
          <a:p>
            <a:pPr marL="342900" indent="-342900">
              <a:buAutoNum type="arabicPeriod"/>
            </a:pPr>
            <a:r>
              <a:rPr lang="en-US" sz="1400" dirty="0" smtClean="0">
                <a:solidFill>
                  <a:srgbClr val="FF0000"/>
                </a:solidFill>
              </a:rPr>
              <a:t>Extend islands</a:t>
            </a:r>
          </a:p>
          <a:p>
            <a:pPr marL="342900" indent="-342900">
              <a:buAutoNum type="arabicPeriod"/>
            </a:pPr>
            <a:r>
              <a:rPr lang="en-US" sz="1400" dirty="0" smtClean="0">
                <a:solidFill>
                  <a:srgbClr val="FF0000"/>
                </a:solidFill>
              </a:rPr>
              <a:t>Combine islands</a:t>
            </a:r>
          </a:p>
          <a:p>
            <a:pPr marL="342900" indent="-342900">
              <a:buAutoNum type="arabicPeriod"/>
            </a:pPr>
            <a:r>
              <a:rPr lang="en-US" sz="1400" dirty="0" smtClean="0">
                <a:solidFill>
                  <a:srgbClr val="FF0000"/>
                </a:solidFill>
              </a:rPr>
              <a:t>Save islands</a:t>
            </a:r>
            <a:endParaRPr lang="en-US" sz="1400" dirty="0">
              <a:solidFill>
                <a:srgbClr val="FF0000"/>
              </a:solidFill>
            </a:endParaRPr>
          </a:p>
        </p:txBody>
      </p:sp>
      <p:cxnSp>
        <p:nvCxnSpPr>
          <p:cNvPr id="11" name="Straight Connector 10"/>
          <p:cNvCxnSpPr/>
          <p:nvPr/>
        </p:nvCxnSpPr>
        <p:spPr>
          <a:xfrm>
            <a:off x="2051720" y="2420888"/>
            <a:ext cx="0" cy="360040"/>
          </a:xfrm>
          <a:prstGeom prst="line">
            <a:avLst/>
          </a:prstGeom>
        </p:spPr>
        <p:style>
          <a:lnRef idx="2">
            <a:schemeClr val="accent4"/>
          </a:lnRef>
          <a:fillRef idx="0">
            <a:schemeClr val="accent4"/>
          </a:fillRef>
          <a:effectRef idx="1">
            <a:schemeClr val="accent4"/>
          </a:effectRef>
          <a:fontRef idx="minor">
            <a:schemeClr val="tx1"/>
          </a:fontRef>
        </p:style>
      </p:cxnSp>
      <p:cxnSp>
        <p:nvCxnSpPr>
          <p:cNvPr id="12" name="Straight Connector 11"/>
          <p:cNvCxnSpPr/>
          <p:nvPr/>
        </p:nvCxnSpPr>
        <p:spPr>
          <a:xfrm>
            <a:off x="2411760" y="2420888"/>
            <a:ext cx="0" cy="360040"/>
          </a:xfrm>
          <a:prstGeom prst="line">
            <a:avLst/>
          </a:prstGeom>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3059232" y="2406040"/>
            <a:ext cx="0" cy="360040"/>
          </a:xfrm>
          <a:prstGeom prst="line">
            <a:avLst/>
          </a:prstGeom>
        </p:spPr>
        <p:style>
          <a:lnRef idx="2">
            <a:schemeClr val="accent4"/>
          </a:lnRef>
          <a:fillRef idx="0">
            <a:schemeClr val="accent4"/>
          </a:fillRef>
          <a:effectRef idx="1">
            <a:schemeClr val="accent4"/>
          </a:effectRef>
          <a:fontRef idx="minor">
            <a:schemeClr val="tx1"/>
          </a:fontRef>
        </p:style>
      </p:cxnSp>
      <p:cxnSp>
        <p:nvCxnSpPr>
          <p:cNvPr id="14" name="Straight Connector 13"/>
          <p:cNvCxnSpPr/>
          <p:nvPr/>
        </p:nvCxnSpPr>
        <p:spPr>
          <a:xfrm>
            <a:off x="3419872" y="2420888"/>
            <a:ext cx="0" cy="36004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Straight Connector 14"/>
          <p:cNvCxnSpPr/>
          <p:nvPr/>
        </p:nvCxnSpPr>
        <p:spPr>
          <a:xfrm>
            <a:off x="3347864" y="2420888"/>
            <a:ext cx="0" cy="360040"/>
          </a:xfrm>
          <a:prstGeom prst="line">
            <a:avLst/>
          </a:prstGeom>
        </p:spPr>
        <p:style>
          <a:lnRef idx="2">
            <a:schemeClr val="accent4"/>
          </a:lnRef>
          <a:fillRef idx="0">
            <a:schemeClr val="accent4"/>
          </a:fillRef>
          <a:effectRef idx="1">
            <a:schemeClr val="accent4"/>
          </a:effectRef>
          <a:fontRef idx="minor">
            <a:schemeClr val="tx1"/>
          </a:fontRef>
        </p:style>
      </p:cxnSp>
      <p:cxnSp>
        <p:nvCxnSpPr>
          <p:cNvPr id="16" name="Straight Connector 15"/>
          <p:cNvCxnSpPr/>
          <p:nvPr/>
        </p:nvCxnSpPr>
        <p:spPr>
          <a:xfrm>
            <a:off x="3779912" y="2410676"/>
            <a:ext cx="0" cy="360040"/>
          </a:xfrm>
          <a:prstGeom prst="line">
            <a:avLst/>
          </a:prstGeom>
        </p:spPr>
        <p:style>
          <a:lnRef idx="2">
            <a:schemeClr val="accent4"/>
          </a:lnRef>
          <a:fillRef idx="0">
            <a:schemeClr val="accent4"/>
          </a:fillRef>
          <a:effectRef idx="1">
            <a:schemeClr val="accent4"/>
          </a:effectRef>
          <a:fontRef idx="minor">
            <a:schemeClr val="tx1"/>
          </a:fontRef>
        </p:style>
      </p:cxnSp>
      <p:sp>
        <p:nvSpPr>
          <p:cNvPr id="17" name="Rounded Rectangle 16"/>
          <p:cNvSpPr/>
          <p:nvPr/>
        </p:nvSpPr>
        <p:spPr>
          <a:xfrm>
            <a:off x="2051720" y="2406040"/>
            <a:ext cx="360040" cy="3111192"/>
          </a:xfrm>
          <a:prstGeom prst="roundRect">
            <a:avLst/>
          </a:prstGeom>
          <a:solidFill>
            <a:schemeClr val="accent3">
              <a:lumMod val="60000"/>
              <a:lumOff val="40000"/>
              <a:alpha val="2392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3087935" y="2406040"/>
            <a:ext cx="673622" cy="3111192"/>
          </a:xfrm>
          <a:prstGeom prst="roundRect">
            <a:avLst/>
          </a:prstGeom>
          <a:solidFill>
            <a:schemeClr val="accent3">
              <a:lumMod val="60000"/>
              <a:lumOff val="40000"/>
              <a:alpha val="23922"/>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53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DAQ Requirements</a:t>
            </a:r>
            <a:endParaRPr lang="en-US" dirty="0"/>
          </a:p>
        </p:txBody>
      </p:sp>
      <p:sp>
        <p:nvSpPr>
          <p:cNvPr id="3" name="Content Placeholder 2"/>
          <p:cNvSpPr>
            <a:spLocks noGrp="1"/>
          </p:cNvSpPr>
          <p:nvPr>
            <p:ph idx="1"/>
          </p:nvPr>
        </p:nvSpPr>
        <p:spPr>
          <a:xfrm>
            <a:off x="195535" y="1628800"/>
            <a:ext cx="4847455" cy="4320480"/>
          </a:xfrm>
        </p:spPr>
        <p:txBody>
          <a:bodyPr/>
          <a:lstStyle/>
          <a:p>
            <a:r>
              <a:rPr lang="en-US" sz="1800" dirty="0" smtClean="0"/>
              <a:t>Accommodate 12 Hz average rate of </a:t>
            </a:r>
            <a:r>
              <a:rPr lang="en-US" sz="1800" dirty="0" err="1" smtClean="0"/>
              <a:t>muon</a:t>
            </a:r>
            <a:r>
              <a:rPr lang="en-US" sz="1800" dirty="0" smtClean="0"/>
              <a:t> fills that consist of sequences of </a:t>
            </a:r>
            <a:r>
              <a:rPr lang="en-US" sz="1800" dirty="0" smtClean="0"/>
              <a:t>eight</a:t>
            </a:r>
            <a:r>
              <a:rPr lang="en-US" sz="1800" dirty="0" smtClean="0"/>
              <a:t> </a:t>
            </a:r>
            <a:r>
              <a:rPr lang="en-US" sz="1800" dirty="0" smtClean="0"/>
              <a:t>successive 700 µs fills with 10 </a:t>
            </a:r>
            <a:r>
              <a:rPr lang="en-US" sz="1800" dirty="0" err="1" smtClean="0"/>
              <a:t>ms</a:t>
            </a:r>
            <a:r>
              <a:rPr lang="en-US" sz="1800" dirty="0" smtClean="0"/>
              <a:t> fill-separations.</a:t>
            </a:r>
          </a:p>
          <a:p>
            <a:endParaRPr lang="en-US" sz="1800" dirty="0"/>
          </a:p>
          <a:p>
            <a:endParaRPr lang="en-US" sz="1800" dirty="0" smtClean="0"/>
          </a:p>
          <a:p>
            <a:endParaRPr lang="en-US" sz="1800" dirty="0" smtClean="0"/>
          </a:p>
          <a:p>
            <a:r>
              <a:rPr lang="en-US" sz="1800" dirty="0" smtClean="0"/>
              <a:t>Time-averaged rate of raw ADC samples is 20 GB/s, which must be reduced by a factor of </a:t>
            </a:r>
            <a:r>
              <a:rPr lang="en-US" sz="1800" dirty="0" smtClean="0"/>
              <a:t>100.</a:t>
            </a:r>
            <a:endParaRPr lang="en-US" sz="1800" dirty="0" smtClean="0"/>
          </a:p>
          <a:p>
            <a:r>
              <a:rPr lang="en-US" sz="1800" dirty="0" smtClean="0"/>
              <a:t>Data is processed in GPUs to accomplish this task.</a:t>
            </a:r>
          </a:p>
          <a:p>
            <a:r>
              <a:rPr lang="en-US" sz="1800" dirty="0" smtClean="0"/>
              <a:t>Total data on tape after 2 years of running will be 10 PB.</a:t>
            </a:r>
          </a:p>
          <a:p>
            <a:endParaRPr lang="en-US" sz="1800" dirty="0"/>
          </a:p>
        </p:txBody>
      </p:sp>
      <p:sp>
        <p:nvSpPr>
          <p:cNvPr id="4" name="Slide Number Placeholder 3"/>
          <p:cNvSpPr>
            <a:spLocks noGrp="1"/>
          </p:cNvSpPr>
          <p:nvPr>
            <p:ph type="sldNum" sz="quarter" idx="12"/>
          </p:nvPr>
        </p:nvSpPr>
        <p:spPr/>
        <p:txBody>
          <a:bodyPr/>
          <a:lstStyle/>
          <a:p>
            <a:fld id="{DEB69970-60EE-486F-AAF8-4744CB561250}" type="slidenum">
              <a:rPr lang="en-US" smtClean="0"/>
              <a:t>2</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21925917"/>
              </p:ext>
            </p:extLst>
          </p:nvPr>
        </p:nvGraphicFramePr>
        <p:xfrm>
          <a:off x="5220072" y="1124743"/>
          <a:ext cx="3789039" cy="4968554"/>
        </p:xfrm>
        <a:graphic>
          <a:graphicData uri="http://schemas.openxmlformats.org/drawingml/2006/table">
            <a:tbl>
              <a:tblPr firstRow="1" bandRow="1">
                <a:tableStyleId>{073A0DAA-6AF3-43AB-8588-CEC1D06C72B9}</a:tableStyleId>
              </a:tblPr>
              <a:tblGrid>
                <a:gridCol w="1263013"/>
                <a:gridCol w="1263013"/>
                <a:gridCol w="1263013"/>
              </a:tblGrid>
              <a:tr h="621590">
                <a:tc>
                  <a:txBody>
                    <a:bodyPr/>
                    <a:lstStyle/>
                    <a:p>
                      <a:r>
                        <a:rPr lang="en-US" sz="1600" dirty="0" smtClean="0"/>
                        <a:t>Source</a:t>
                      </a:r>
                      <a:endParaRPr lang="en-US" sz="1600" dirty="0"/>
                    </a:p>
                  </a:txBody>
                  <a:tcPr/>
                </a:tc>
                <a:tc>
                  <a:txBody>
                    <a:bodyPr/>
                    <a:lstStyle/>
                    <a:p>
                      <a:r>
                        <a:rPr lang="en-US" sz="1600" dirty="0" smtClean="0"/>
                        <a:t>MB Per</a:t>
                      </a:r>
                      <a:r>
                        <a:rPr lang="en-US" sz="1600" baseline="0" dirty="0" smtClean="0"/>
                        <a:t> Fill</a:t>
                      </a:r>
                      <a:endParaRPr lang="en-US" sz="1600" dirty="0"/>
                    </a:p>
                  </a:txBody>
                  <a:tcPr/>
                </a:tc>
                <a:tc>
                  <a:txBody>
                    <a:bodyPr/>
                    <a:lstStyle/>
                    <a:p>
                      <a:r>
                        <a:rPr lang="en-US" sz="1600" dirty="0" smtClean="0"/>
                        <a:t>MB Per Second</a:t>
                      </a:r>
                      <a:endParaRPr lang="en-US" sz="1600" dirty="0"/>
                    </a:p>
                  </a:txBody>
                  <a:tcPr/>
                </a:tc>
              </a:tr>
              <a:tr h="621590">
                <a:tc>
                  <a:txBody>
                    <a:bodyPr/>
                    <a:lstStyle/>
                    <a:p>
                      <a:r>
                        <a:rPr lang="en-US" sz="1600" dirty="0" smtClean="0"/>
                        <a:t>Raw</a:t>
                      </a:r>
                      <a:r>
                        <a:rPr lang="en-US" sz="1600" baseline="0" dirty="0" smtClean="0"/>
                        <a:t> data</a:t>
                      </a:r>
                      <a:endParaRPr lang="en-US" sz="1600" dirty="0"/>
                    </a:p>
                  </a:txBody>
                  <a:tcPr/>
                </a:tc>
                <a:tc>
                  <a:txBody>
                    <a:bodyPr/>
                    <a:lstStyle/>
                    <a:p>
                      <a:r>
                        <a:rPr lang="en-US" sz="1600" dirty="0" smtClean="0"/>
                        <a:t>1,600</a:t>
                      </a:r>
                    </a:p>
                    <a:p>
                      <a:endParaRPr lang="en-US" sz="1600" dirty="0"/>
                    </a:p>
                  </a:txBody>
                  <a:tcPr/>
                </a:tc>
                <a:tc>
                  <a:txBody>
                    <a:bodyPr/>
                    <a:lstStyle/>
                    <a:p>
                      <a:r>
                        <a:rPr lang="en-US" sz="1600" dirty="0" smtClean="0"/>
                        <a:t>19,400</a:t>
                      </a:r>
                      <a:endParaRPr lang="en-US" sz="1600" dirty="0"/>
                    </a:p>
                  </a:txBody>
                  <a:tcPr/>
                </a:tc>
              </a:tr>
              <a:tr h="465151">
                <a:tc>
                  <a:txBody>
                    <a:bodyPr/>
                    <a:lstStyle/>
                    <a:p>
                      <a:r>
                        <a:rPr lang="en-US" sz="1600" dirty="0" smtClean="0"/>
                        <a:t>T-Method</a:t>
                      </a:r>
                      <a:endParaRPr lang="en-US" sz="1600" dirty="0"/>
                    </a:p>
                  </a:txBody>
                  <a:tcPr/>
                </a:tc>
                <a:tc>
                  <a:txBody>
                    <a:bodyPr/>
                    <a:lstStyle/>
                    <a:p>
                      <a:r>
                        <a:rPr lang="en-US" sz="1600" dirty="0" smtClean="0"/>
                        <a:t>9.4</a:t>
                      </a:r>
                      <a:endParaRPr lang="en-US" sz="1600" dirty="0"/>
                    </a:p>
                  </a:txBody>
                  <a:tcPr/>
                </a:tc>
                <a:tc>
                  <a:txBody>
                    <a:bodyPr/>
                    <a:lstStyle/>
                    <a:p>
                      <a:r>
                        <a:rPr lang="en-US" sz="1600" dirty="0" smtClean="0"/>
                        <a:t>112.5</a:t>
                      </a:r>
                      <a:endParaRPr lang="en-US" sz="1600" dirty="0"/>
                    </a:p>
                  </a:txBody>
                  <a:tcPr/>
                </a:tc>
              </a:tr>
              <a:tr h="465151">
                <a:tc>
                  <a:txBody>
                    <a:bodyPr/>
                    <a:lstStyle/>
                    <a:p>
                      <a:r>
                        <a:rPr lang="en-US" sz="1600" dirty="0" smtClean="0"/>
                        <a:t>Q-Method</a:t>
                      </a:r>
                      <a:endParaRPr lang="en-US" sz="1600" dirty="0"/>
                    </a:p>
                  </a:txBody>
                  <a:tcPr/>
                </a:tc>
                <a:tc>
                  <a:txBody>
                    <a:bodyPr/>
                    <a:lstStyle/>
                    <a:p>
                      <a:r>
                        <a:rPr lang="en-US" sz="1600" dirty="0" smtClean="0"/>
                        <a:t>4.0</a:t>
                      </a:r>
                      <a:endParaRPr lang="en-US" sz="1600" dirty="0"/>
                    </a:p>
                  </a:txBody>
                  <a:tcPr/>
                </a:tc>
                <a:tc>
                  <a:txBody>
                    <a:bodyPr/>
                    <a:lstStyle/>
                    <a:p>
                      <a:r>
                        <a:rPr lang="en-US" sz="1600" dirty="0" smtClean="0"/>
                        <a:t>48.5</a:t>
                      </a:r>
                      <a:endParaRPr lang="en-US" sz="1600" dirty="0"/>
                    </a:p>
                  </a:txBody>
                  <a:tcPr/>
                </a:tc>
              </a:tr>
              <a:tr h="621590">
                <a:tc>
                  <a:txBody>
                    <a:bodyPr/>
                    <a:lstStyle/>
                    <a:p>
                      <a:r>
                        <a:rPr lang="en-US" sz="1600" dirty="0" err="1" smtClean="0"/>
                        <a:t>Prescaled</a:t>
                      </a:r>
                      <a:r>
                        <a:rPr lang="en-US" sz="1600" dirty="0" smtClean="0"/>
                        <a:t> Raw</a:t>
                      </a:r>
                      <a:endParaRPr lang="en-US" sz="1600" dirty="0"/>
                    </a:p>
                  </a:txBody>
                  <a:tcPr/>
                </a:tc>
                <a:tc>
                  <a:txBody>
                    <a:bodyPr/>
                    <a:lstStyle/>
                    <a:p>
                      <a:r>
                        <a:rPr lang="en-US" sz="1600" dirty="0" smtClean="0"/>
                        <a:t>1.6</a:t>
                      </a:r>
                      <a:endParaRPr lang="en-US" sz="1600" dirty="0"/>
                    </a:p>
                  </a:txBody>
                  <a:tcPr/>
                </a:tc>
                <a:tc>
                  <a:txBody>
                    <a:bodyPr/>
                    <a:lstStyle/>
                    <a:p>
                      <a:r>
                        <a:rPr lang="en-US" sz="1600" dirty="0" smtClean="0"/>
                        <a:t>19.4</a:t>
                      </a:r>
                      <a:endParaRPr lang="en-US" sz="1600" dirty="0"/>
                    </a:p>
                  </a:txBody>
                  <a:tcPr/>
                </a:tc>
              </a:tr>
              <a:tr h="465151">
                <a:tc>
                  <a:txBody>
                    <a:bodyPr/>
                    <a:lstStyle/>
                    <a:p>
                      <a:r>
                        <a:rPr lang="en-US" sz="1600" dirty="0" smtClean="0"/>
                        <a:t>Tracker</a:t>
                      </a:r>
                      <a:endParaRPr lang="en-US" sz="1600" dirty="0"/>
                    </a:p>
                  </a:txBody>
                  <a:tcPr/>
                </a:tc>
                <a:tc>
                  <a:txBody>
                    <a:bodyPr/>
                    <a:lstStyle/>
                    <a:p>
                      <a:r>
                        <a:rPr lang="en-US" sz="1600" dirty="0" smtClean="0"/>
                        <a:t>0.25</a:t>
                      </a:r>
                      <a:endParaRPr lang="en-US" sz="1600" dirty="0"/>
                    </a:p>
                  </a:txBody>
                  <a:tcPr/>
                </a:tc>
                <a:tc>
                  <a:txBody>
                    <a:bodyPr/>
                    <a:lstStyle/>
                    <a:p>
                      <a:r>
                        <a:rPr lang="en-US" sz="1600" dirty="0" smtClean="0"/>
                        <a:t>3</a:t>
                      </a:r>
                      <a:endParaRPr lang="en-US" sz="1600" dirty="0"/>
                    </a:p>
                  </a:txBody>
                  <a:tcPr/>
                </a:tc>
              </a:tr>
              <a:tr h="621590">
                <a:tc>
                  <a:txBody>
                    <a:bodyPr/>
                    <a:lstStyle/>
                    <a:p>
                      <a:r>
                        <a:rPr lang="en-US" sz="1600" dirty="0" smtClean="0"/>
                        <a:t>Laser Monitor</a:t>
                      </a:r>
                      <a:endParaRPr lang="en-US" sz="1600" dirty="0"/>
                    </a:p>
                  </a:txBody>
                  <a:tcPr/>
                </a:tc>
                <a:tc>
                  <a:txBody>
                    <a:bodyPr/>
                    <a:lstStyle/>
                    <a:p>
                      <a:r>
                        <a:rPr lang="en-US" sz="1600" dirty="0" smtClean="0"/>
                        <a:t>0.08</a:t>
                      </a:r>
                      <a:endParaRPr lang="en-US" sz="1600" dirty="0"/>
                    </a:p>
                  </a:txBody>
                  <a:tcPr/>
                </a:tc>
                <a:tc>
                  <a:txBody>
                    <a:bodyPr/>
                    <a:lstStyle/>
                    <a:p>
                      <a:r>
                        <a:rPr lang="en-US" sz="1600" dirty="0" smtClean="0"/>
                        <a:t>1</a:t>
                      </a:r>
                      <a:endParaRPr lang="en-US" sz="1600" dirty="0"/>
                    </a:p>
                  </a:txBody>
                  <a:tcPr/>
                </a:tc>
              </a:tr>
              <a:tr h="465151">
                <a:tc>
                  <a:txBody>
                    <a:bodyPr/>
                    <a:lstStyle/>
                    <a:p>
                      <a:r>
                        <a:rPr lang="en-US" sz="1600" dirty="0" smtClean="0"/>
                        <a:t>Auxiliary</a:t>
                      </a:r>
                      <a:endParaRPr lang="en-US" sz="1600" dirty="0"/>
                    </a:p>
                  </a:txBody>
                  <a:tcPr/>
                </a:tc>
                <a:tc>
                  <a:txBody>
                    <a:bodyPr/>
                    <a:lstStyle/>
                    <a:p>
                      <a:r>
                        <a:rPr lang="en-US" sz="1600" dirty="0" smtClean="0"/>
                        <a:t>0.33</a:t>
                      </a:r>
                      <a:endParaRPr lang="en-US" sz="1600" dirty="0"/>
                    </a:p>
                  </a:txBody>
                  <a:tcPr/>
                </a:tc>
                <a:tc>
                  <a:txBody>
                    <a:bodyPr/>
                    <a:lstStyle/>
                    <a:p>
                      <a:r>
                        <a:rPr lang="en-US" sz="1600" dirty="0" smtClean="0"/>
                        <a:t>4</a:t>
                      </a:r>
                      <a:endParaRPr lang="en-US" sz="1600" dirty="0"/>
                    </a:p>
                  </a:txBody>
                  <a:tcPr/>
                </a:tc>
              </a:tr>
              <a:tr h="621590">
                <a:tc>
                  <a:txBody>
                    <a:bodyPr/>
                    <a:lstStyle/>
                    <a:p>
                      <a:r>
                        <a:rPr lang="en-US" sz="1600" b="1" dirty="0" smtClean="0"/>
                        <a:t>Event</a:t>
                      </a:r>
                      <a:r>
                        <a:rPr lang="en-US" sz="1600" b="1" baseline="0" dirty="0" smtClean="0"/>
                        <a:t> Builder</a:t>
                      </a:r>
                      <a:r>
                        <a:rPr lang="en-US" sz="1600" b="1" dirty="0" smtClean="0"/>
                        <a:t>:</a:t>
                      </a:r>
                      <a:endParaRPr lang="en-US" sz="1600" b="1" dirty="0"/>
                    </a:p>
                  </a:txBody>
                  <a:tcPr/>
                </a:tc>
                <a:tc>
                  <a:txBody>
                    <a:bodyPr/>
                    <a:lstStyle/>
                    <a:p>
                      <a:r>
                        <a:rPr lang="en-US" sz="1600" b="1" dirty="0" smtClean="0"/>
                        <a:t>15.7</a:t>
                      </a:r>
                      <a:endParaRPr lang="en-US" sz="1600" b="1" dirty="0"/>
                    </a:p>
                  </a:txBody>
                  <a:tcPr/>
                </a:tc>
                <a:tc>
                  <a:txBody>
                    <a:bodyPr/>
                    <a:lstStyle/>
                    <a:p>
                      <a:r>
                        <a:rPr lang="en-US" sz="1600" b="1" dirty="0" smtClean="0"/>
                        <a:t>188.4</a:t>
                      </a:r>
                      <a:endParaRPr lang="en-US" sz="1600" b="1" dirty="0"/>
                    </a:p>
                  </a:txBody>
                  <a:tcPr/>
                </a:tc>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37" y="2780928"/>
            <a:ext cx="4481352" cy="936105"/>
          </a:xfrm>
          <a:prstGeom prst="rect">
            <a:avLst/>
          </a:prstGeom>
        </p:spPr>
      </p:pic>
    </p:spTree>
    <p:extLst>
      <p:ext uri="{BB962C8B-B14F-4D97-AF65-F5344CB8AC3E}">
        <p14:creationId xmlns:p14="http://schemas.microsoft.com/office/powerpoint/2010/main" val="606016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Q-Method</a:t>
            </a:r>
            <a:endParaRPr lang="en-US" dirty="0"/>
          </a:p>
        </p:txBody>
      </p:sp>
      <p:sp>
        <p:nvSpPr>
          <p:cNvPr id="3" name="Content Placeholder 2"/>
          <p:cNvSpPr>
            <a:spLocks noGrp="1"/>
          </p:cNvSpPr>
          <p:nvPr>
            <p:ph idx="1"/>
          </p:nvPr>
        </p:nvSpPr>
        <p:spPr>
          <a:xfrm>
            <a:off x="263097" y="1446065"/>
            <a:ext cx="4415407" cy="4884969"/>
          </a:xfrm>
        </p:spPr>
        <p:txBody>
          <a:bodyPr/>
          <a:lstStyle/>
          <a:p>
            <a:r>
              <a:rPr lang="en-US" sz="2000" dirty="0" smtClean="0"/>
              <a:t>Each fill is summed in GPU.</a:t>
            </a:r>
          </a:p>
          <a:p>
            <a:r>
              <a:rPr lang="en-US" sz="2000" dirty="0" smtClean="0"/>
              <a:t>Tunable parameters are:</a:t>
            </a:r>
          </a:p>
          <a:p>
            <a:pPr lvl="1"/>
            <a:r>
              <a:rPr lang="en-US" sz="2000" dirty="0" smtClean="0"/>
              <a:t>Flush rate</a:t>
            </a:r>
          </a:p>
          <a:p>
            <a:pPr lvl="1"/>
            <a:r>
              <a:rPr lang="en-US" sz="2000" dirty="0" smtClean="0"/>
              <a:t>Time decimation</a:t>
            </a:r>
          </a:p>
          <a:p>
            <a:pPr lvl="1"/>
            <a:r>
              <a:rPr lang="en-US" sz="2000" dirty="0" smtClean="0"/>
              <a:t>Crystal sums</a:t>
            </a:r>
          </a:p>
          <a:p>
            <a:r>
              <a:rPr lang="en-US" sz="2000" dirty="0" smtClean="0"/>
              <a:t>Compression factor determined by tunable settings.</a:t>
            </a:r>
          </a:p>
          <a:p>
            <a:r>
              <a:rPr lang="en-US" sz="2000" dirty="0" smtClean="0"/>
              <a:t>Pedestal subtraction is necessary to remove fill-correlated noise.</a:t>
            </a:r>
          </a:p>
          <a:p>
            <a:r>
              <a:rPr lang="en-US" sz="2000" dirty="0" smtClean="0"/>
              <a:t>Possible solution would be logarithmic binning, but more study is needed (see talk by T. </a:t>
            </a:r>
            <a:r>
              <a:rPr lang="en-US" sz="2000" dirty="0" err="1" smtClean="0"/>
              <a:t>Gorringe</a:t>
            </a:r>
            <a:r>
              <a:rPr lang="en-US" sz="2000" dirty="0" smtClean="0"/>
              <a:t>).</a:t>
            </a:r>
          </a:p>
        </p:txBody>
      </p:sp>
      <p:sp>
        <p:nvSpPr>
          <p:cNvPr id="4" name="Slide Number Placeholder 3"/>
          <p:cNvSpPr>
            <a:spLocks noGrp="1"/>
          </p:cNvSpPr>
          <p:nvPr>
            <p:ph type="sldNum" sz="quarter" idx="12"/>
          </p:nvPr>
        </p:nvSpPr>
        <p:spPr/>
        <p:txBody>
          <a:bodyPr/>
          <a:lstStyle/>
          <a:p>
            <a:fld id="{DEB69970-60EE-486F-AAF8-4744CB561250}" type="slidenum">
              <a:rPr lang="en-US" smtClean="0"/>
              <a:t>20</a:t>
            </a:fld>
            <a:endParaRPr lang="en-US"/>
          </a:p>
        </p:txBody>
      </p:sp>
      <p:pic>
        <p:nvPicPr>
          <p:cNvPr id="5" name="Picture 4"/>
          <p:cNvPicPr>
            <a:picLocks noChangeAspect="1"/>
          </p:cNvPicPr>
          <p:nvPr/>
        </p:nvPicPr>
        <p:blipFill>
          <a:blip r:embed="rId2"/>
          <a:stretch>
            <a:fillRect/>
          </a:stretch>
        </p:blipFill>
        <p:spPr>
          <a:xfrm>
            <a:off x="4427984" y="1268760"/>
            <a:ext cx="4611344" cy="2592288"/>
          </a:xfrm>
          <a:prstGeom prst="rect">
            <a:avLst/>
          </a:prstGeom>
        </p:spPr>
      </p:pic>
      <p:pic>
        <p:nvPicPr>
          <p:cNvPr id="6" name="Picture 5"/>
          <p:cNvPicPr>
            <a:picLocks noChangeAspect="1"/>
          </p:cNvPicPr>
          <p:nvPr/>
        </p:nvPicPr>
        <p:blipFill>
          <a:blip r:embed="rId3"/>
          <a:stretch>
            <a:fillRect/>
          </a:stretch>
        </p:blipFill>
        <p:spPr>
          <a:xfrm>
            <a:off x="5277695" y="3763464"/>
            <a:ext cx="3127946" cy="2179490"/>
          </a:xfrm>
          <a:prstGeom prst="rect">
            <a:avLst/>
          </a:prstGeom>
        </p:spPr>
      </p:pic>
      <p:sp>
        <p:nvSpPr>
          <p:cNvPr id="7" name="TextBox 6"/>
          <p:cNvSpPr txBox="1"/>
          <p:nvPr/>
        </p:nvSpPr>
        <p:spPr>
          <a:xfrm>
            <a:off x="4883439" y="5911730"/>
            <a:ext cx="4095993" cy="369332"/>
          </a:xfrm>
          <a:prstGeom prst="rect">
            <a:avLst/>
          </a:prstGeom>
          <a:noFill/>
        </p:spPr>
        <p:txBody>
          <a:bodyPr wrap="none" rtlCol="0">
            <a:spAutoFit/>
          </a:bodyPr>
          <a:lstStyle/>
          <a:p>
            <a:r>
              <a:rPr lang="en-US" dirty="0" smtClean="0"/>
              <a:t>Pedestals showing fill </a:t>
            </a:r>
            <a:r>
              <a:rPr lang="en-US" smtClean="0"/>
              <a:t>correlated noise</a:t>
            </a:r>
            <a:endParaRPr lang="en-US"/>
          </a:p>
        </p:txBody>
      </p:sp>
      <p:sp>
        <p:nvSpPr>
          <p:cNvPr id="8" name="TextBox 7"/>
          <p:cNvSpPr txBox="1"/>
          <p:nvPr/>
        </p:nvSpPr>
        <p:spPr>
          <a:xfrm>
            <a:off x="4883439" y="1056165"/>
            <a:ext cx="3916457" cy="369332"/>
          </a:xfrm>
          <a:prstGeom prst="rect">
            <a:avLst/>
          </a:prstGeom>
          <a:noFill/>
        </p:spPr>
        <p:txBody>
          <a:bodyPr wrap="none" rtlCol="0">
            <a:spAutoFit/>
          </a:bodyPr>
          <a:lstStyle/>
          <a:p>
            <a:r>
              <a:rPr lang="en-US" dirty="0" smtClean="0"/>
              <a:t>Sum of 100 fills with </a:t>
            </a:r>
            <a:r>
              <a:rPr lang="en-US" smtClean="0"/>
              <a:t>16x decimation.</a:t>
            </a:r>
            <a:endParaRPr lang="en-US"/>
          </a:p>
        </p:txBody>
      </p:sp>
    </p:spTree>
    <p:extLst>
      <p:ext uri="{BB962C8B-B14F-4D97-AF65-F5344CB8AC3E}">
        <p14:creationId xmlns:p14="http://schemas.microsoft.com/office/powerpoint/2010/main" val="14938440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Control and ODB</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779" y="1136289"/>
            <a:ext cx="4142306" cy="4987925"/>
          </a:xfrm>
        </p:spPr>
      </p:pic>
      <p:sp>
        <p:nvSpPr>
          <p:cNvPr id="4" name="Slide Number Placeholder 3"/>
          <p:cNvSpPr>
            <a:spLocks noGrp="1"/>
          </p:cNvSpPr>
          <p:nvPr>
            <p:ph type="sldNum" sz="quarter" idx="12"/>
          </p:nvPr>
        </p:nvSpPr>
        <p:spPr/>
        <p:txBody>
          <a:bodyPr/>
          <a:lstStyle/>
          <a:p>
            <a:fld id="{DEB69970-60EE-486F-AAF8-4744CB561250}" type="slidenum">
              <a:rPr lang="en-US" smtClean="0"/>
              <a:t>21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911" y="1752543"/>
            <a:ext cx="2794496" cy="1319930"/>
          </a:xfrm>
          <a:prstGeom prst="rect">
            <a:avLst/>
          </a:prstGeom>
        </p:spPr>
      </p:pic>
      <p:pic>
        <p:nvPicPr>
          <p:cNvPr id="7" name="Picture 6"/>
          <p:cNvPicPr>
            <a:picLocks noChangeAspect="1"/>
          </p:cNvPicPr>
          <p:nvPr/>
        </p:nvPicPr>
        <p:blipFill>
          <a:blip r:embed="rId4"/>
          <a:stretch>
            <a:fillRect/>
          </a:stretch>
        </p:blipFill>
        <p:spPr>
          <a:xfrm>
            <a:off x="5036166" y="4058793"/>
            <a:ext cx="4081293" cy="1030792"/>
          </a:xfrm>
          <a:prstGeom prst="rect">
            <a:avLst/>
          </a:prstGeom>
        </p:spPr>
      </p:pic>
      <p:sp>
        <p:nvSpPr>
          <p:cNvPr id="8" name="TextBox 7"/>
          <p:cNvSpPr txBox="1"/>
          <p:nvPr/>
        </p:nvSpPr>
        <p:spPr>
          <a:xfrm>
            <a:off x="5058607" y="1106212"/>
            <a:ext cx="3622610" cy="646331"/>
          </a:xfrm>
          <a:prstGeom prst="rect">
            <a:avLst/>
          </a:prstGeom>
          <a:noFill/>
        </p:spPr>
        <p:txBody>
          <a:bodyPr wrap="square" rtlCol="0">
            <a:spAutoFit/>
          </a:bodyPr>
          <a:lstStyle/>
          <a:p>
            <a:r>
              <a:rPr lang="en-US" smtClean="0"/>
              <a:t>Experiment is fully configurable via an online database</a:t>
            </a:r>
            <a:endParaRPr lang="en-US"/>
          </a:p>
        </p:txBody>
      </p:sp>
      <p:sp>
        <p:nvSpPr>
          <p:cNvPr id="9" name="TextBox 8"/>
          <p:cNvSpPr txBox="1"/>
          <p:nvPr/>
        </p:nvSpPr>
        <p:spPr>
          <a:xfrm>
            <a:off x="5058607" y="3135463"/>
            <a:ext cx="3384376" cy="923330"/>
          </a:xfrm>
          <a:prstGeom prst="rect">
            <a:avLst/>
          </a:prstGeom>
          <a:noFill/>
        </p:spPr>
        <p:txBody>
          <a:bodyPr wrap="square" rtlCol="0">
            <a:spAutoFit/>
          </a:bodyPr>
          <a:lstStyle/>
          <a:p>
            <a:r>
              <a:rPr lang="en-US" dirty="0" smtClean="0"/>
              <a:t>Testing custom JS pages </a:t>
            </a:r>
            <a:r>
              <a:rPr lang="en-US" smtClean="0"/>
              <a:t>for improved and constrained </a:t>
            </a:r>
            <a:r>
              <a:rPr lang="en-US" dirty="0" smtClean="0"/>
              <a:t>user control</a:t>
            </a:r>
            <a:endParaRPr lang="en-US" dirty="0"/>
          </a:p>
        </p:txBody>
      </p:sp>
      <p:sp>
        <p:nvSpPr>
          <p:cNvPr id="10" name="TextBox 9"/>
          <p:cNvSpPr txBox="1"/>
          <p:nvPr/>
        </p:nvSpPr>
        <p:spPr>
          <a:xfrm>
            <a:off x="5075672" y="5200884"/>
            <a:ext cx="4002280" cy="923330"/>
          </a:xfrm>
          <a:prstGeom prst="rect">
            <a:avLst/>
          </a:prstGeom>
          <a:noFill/>
        </p:spPr>
        <p:txBody>
          <a:bodyPr wrap="square" rtlCol="0">
            <a:spAutoFit/>
          </a:bodyPr>
          <a:lstStyle/>
          <a:p>
            <a:r>
              <a:rPr lang="en-US" dirty="0" smtClean="0"/>
              <a:t>Entire configuration stored for each run in </a:t>
            </a:r>
            <a:r>
              <a:rPr lang="en-US" dirty="0" err="1" smtClean="0"/>
              <a:t>json</a:t>
            </a:r>
            <a:r>
              <a:rPr lang="en-US" dirty="0" smtClean="0"/>
              <a:t> format, which will be stored in DB (see talk by D. Li)</a:t>
            </a:r>
            <a:endParaRPr lang="en-US" dirty="0"/>
          </a:p>
        </p:txBody>
      </p:sp>
    </p:spTree>
    <p:extLst>
      <p:ext uri="{BB962C8B-B14F-4D97-AF65-F5344CB8AC3E}">
        <p14:creationId xmlns:p14="http://schemas.microsoft.com/office/powerpoint/2010/main" val="223532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Tracker DAQ</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97805"/>
            <a:ext cx="5170609" cy="2908467"/>
          </a:xfrm>
        </p:spPr>
      </p:pic>
      <p:sp>
        <p:nvSpPr>
          <p:cNvPr id="4" name="Slide Number Placeholder 3"/>
          <p:cNvSpPr>
            <a:spLocks noGrp="1"/>
          </p:cNvSpPr>
          <p:nvPr>
            <p:ph type="sldNum" sz="quarter" idx="12"/>
          </p:nvPr>
        </p:nvSpPr>
        <p:spPr/>
        <p:txBody>
          <a:bodyPr/>
          <a:lstStyle/>
          <a:p>
            <a:fld id="{DEB69970-60EE-486F-AAF8-4744CB561250}" type="slidenum">
              <a:rPr lang="en-US" smtClean="0"/>
              <a:t>22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097806"/>
            <a:ext cx="3503266" cy="2908467"/>
          </a:xfrm>
          <a:prstGeom prst="rect">
            <a:avLst/>
          </a:prstGeom>
        </p:spPr>
      </p:pic>
      <p:sp>
        <p:nvSpPr>
          <p:cNvPr id="7" name="TextBox 6"/>
          <p:cNvSpPr txBox="1"/>
          <p:nvPr/>
        </p:nvSpPr>
        <p:spPr>
          <a:xfrm>
            <a:off x="199835" y="4358674"/>
            <a:ext cx="8915399" cy="1200329"/>
          </a:xfrm>
          <a:prstGeom prst="rect">
            <a:avLst/>
          </a:prstGeom>
          <a:noFill/>
        </p:spPr>
        <p:txBody>
          <a:bodyPr wrap="square" rtlCol="0">
            <a:spAutoFit/>
          </a:bodyPr>
          <a:lstStyle/>
          <a:p>
            <a:pPr marL="285750" indent="-285750">
              <a:buFont typeface="Arial" charset="0"/>
              <a:buChar char="•"/>
            </a:pPr>
            <a:r>
              <a:rPr lang="en-US" dirty="0" smtClean="0"/>
              <a:t>Runs as part of the main Midas DAQ as a separate frontend.</a:t>
            </a:r>
          </a:p>
          <a:p>
            <a:pPr marL="285750" indent="-285750">
              <a:buFont typeface="Arial" charset="0"/>
              <a:buChar char="•"/>
            </a:pPr>
            <a:r>
              <a:rPr lang="en-US" dirty="0" smtClean="0"/>
              <a:t>Read out using </a:t>
            </a:r>
            <a:r>
              <a:rPr lang="en-US" dirty="0" err="1" smtClean="0"/>
              <a:t>multihit</a:t>
            </a:r>
            <a:r>
              <a:rPr lang="en-US" dirty="0" smtClean="0"/>
              <a:t> TDCs via a </a:t>
            </a:r>
            <a:r>
              <a:rPr lang="en-US" dirty="0"/>
              <a:t>µ</a:t>
            </a:r>
            <a:r>
              <a:rPr lang="en-US" dirty="0" smtClean="0"/>
              <a:t>TCA crate.</a:t>
            </a:r>
          </a:p>
          <a:p>
            <a:pPr marL="285750" indent="-285750">
              <a:buFont typeface="Arial" charset="0"/>
              <a:buChar char="•"/>
            </a:pPr>
            <a:r>
              <a:rPr lang="en-US" dirty="0"/>
              <a:t>R</a:t>
            </a:r>
            <a:r>
              <a:rPr lang="en-US" dirty="0" smtClean="0"/>
              <a:t>ates are much lower than for the calorimeters, so data unpacking occurs offline.</a:t>
            </a:r>
          </a:p>
          <a:p>
            <a:pPr marL="285750" indent="-285750">
              <a:buFont typeface="Arial" charset="0"/>
              <a:buChar char="•"/>
            </a:pPr>
            <a:r>
              <a:rPr lang="en-US" dirty="0" smtClean="0"/>
              <a:t>See talk by J. Price today for more details.</a:t>
            </a:r>
            <a:endParaRPr lang="en-US" dirty="0"/>
          </a:p>
        </p:txBody>
      </p:sp>
    </p:spTree>
    <p:extLst>
      <p:ext uri="{BB962C8B-B14F-4D97-AF65-F5344CB8AC3E}">
        <p14:creationId xmlns:p14="http://schemas.microsoft.com/office/powerpoint/2010/main" val="6135691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Auxiliary Detectors</a:t>
            </a:r>
            <a:endParaRPr lang="en-US" dirty="0"/>
          </a:p>
        </p:txBody>
      </p:sp>
      <p:sp>
        <p:nvSpPr>
          <p:cNvPr id="3" name="Content Placeholder 2"/>
          <p:cNvSpPr>
            <a:spLocks noGrp="1"/>
          </p:cNvSpPr>
          <p:nvPr>
            <p:ph idx="1"/>
          </p:nvPr>
        </p:nvSpPr>
        <p:spPr/>
        <p:txBody>
          <a:bodyPr/>
          <a:lstStyle/>
          <a:p>
            <a:r>
              <a:rPr lang="en-US" dirty="0" smtClean="0"/>
              <a:t>One </a:t>
            </a:r>
            <a:r>
              <a:rPr lang="en-US" dirty="0" err="1" smtClean="0"/>
              <a:t>uTCA</a:t>
            </a:r>
            <a:r>
              <a:rPr lang="en-US" dirty="0" smtClean="0"/>
              <a:t> crate with waveform digitizers will be used to read out auxiliary detectors such as the fiber harps, kickers, and quads. </a:t>
            </a:r>
          </a:p>
          <a:p>
            <a:r>
              <a:rPr lang="en-US" dirty="0" smtClean="0"/>
              <a:t>We have built the flexibility into our main readout frontend to be able to handle multiple detector types with different acquisition methods.</a:t>
            </a:r>
          </a:p>
        </p:txBody>
      </p:sp>
      <p:sp>
        <p:nvSpPr>
          <p:cNvPr id="4" name="Slide Number Placeholder 3"/>
          <p:cNvSpPr>
            <a:spLocks noGrp="1"/>
          </p:cNvSpPr>
          <p:nvPr>
            <p:ph type="sldNum" sz="quarter" idx="12"/>
          </p:nvPr>
        </p:nvSpPr>
        <p:spPr/>
        <p:txBody>
          <a:bodyPr/>
          <a:lstStyle/>
          <a:p>
            <a:fld id="{DEB69970-60EE-486F-AAF8-4744CB561250}" type="slidenum">
              <a:rPr lang="en-US" smtClean="0"/>
              <a:t>23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95405082"/>
              </p:ext>
            </p:extLst>
          </p:nvPr>
        </p:nvGraphicFramePr>
        <p:xfrm>
          <a:off x="242753" y="3680988"/>
          <a:ext cx="8658360" cy="2375490"/>
        </p:xfrm>
        <a:graphic>
          <a:graphicData uri="http://schemas.openxmlformats.org/drawingml/2006/table">
            <a:tbl>
              <a:tblPr firstRow="1" bandRow="1">
                <a:tableStyleId>{073A0DAA-6AF3-43AB-8588-CEC1D06C72B9}</a:tableStyleId>
              </a:tblPr>
              <a:tblGrid>
                <a:gridCol w="1731672"/>
                <a:gridCol w="1731672"/>
                <a:gridCol w="1731672"/>
                <a:gridCol w="1731672"/>
                <a:gridCol w="1731672"/>
              </a:tblGrid>
              <a:tr h="578470">
                <a:tc>
                  <a:txBody>
                    <a:bodyPr/>
                    <a:lstStyle/>
                    <a:p>
                      <a:r>
                        <a:rPr lang="en-US" dirty="0" smtClean="0"/>
                        <a:t>System</a:t>
                      </a:r>
                      <a:endParaRPr lang="en-US" dirty="0"/>
                    </a:p>
                  </a:txBody>
                  <a:tcPr/>
                </a:tc>
                <a:tc>
                  <a:txBody>
                    <a:bodyPr/>
                    <a:lstStyle/>
                    <a:p>
                      <a:r>
                        <a:rPr lang="en-US" dirty="0" smtClean="0"/>
                        <a:t>Channels</a:t>
                      </a:r>
                      <a:endParaRPr lang="en-US" dirty="0"/>
                    </a:p>
                  </a:txBody>
                  <a:tcPr/>
                </a:tc>
                <a:tc>
                  <a:txBody>
                    <a:bodyPr/>
                    <a:lstStyle/>
                    <a:p>
                      <a:r>
                        <a:rPr lang="en-US" dirty="0" smtClean="0"/>
                        <a:t>Sample rate</a:t>
                      </a:r>
                      <a:endParaRPr lang="en-US" dirty="0"/>
                    </a:p>
                  </a:txBody>
                  <a:tcPr/>
                </a:tc>
                <a:tc>
                  <a:txBody>
                    <a:bodyPr/>
                    <a:lstStyle/>
                    <a:p>
                      <a:r>
                        <a:rPr lang="en-US" dirty="0" smtClean="0"/>
                        <a:t>Waveform length</a:t>
                      </a:r>
                      <a:endParaRPr lang="en-US" dirty="0"/>
                    </a:p>
                  </a:txBody>
                  <a:tcPr/>
                </a:tc>
                <a:tc>
                  <a:txBody>
                    <a:bodyPr/>
                    <a:lstStyle/>
                    <a:p>
                      <a:r>
                        <a:rPr lang="en-US" dirty="0" smtClean="0"/>
                        <a:t>Raw Data rate</a:t>
                      </a:r>
                      <a:endParaRPr lang="en-US" dirty="0"/>
                    </a:p>
                  </a:txBody>
                  <a:tcPr/>
                </a:tc>
              </a:tr>
              <a:tr h="578470">
                <a:tc>
                  <a:txBody>
                    <a:bodyPr/>
                    <a:lstStyle/>
                    <a:p>
                      <a:r>
                        <a:rPr lang="en-US" dirty="0" smtClean="0"/>
                        <a:t>Harp</a:t>
                      </a:r>
                      <a:endParaRPr lang="en-US" dirty="0"/>
                    </a:p>
                  </a:txBody>
                  <a:tcPr/>
                </a:tc>
                <a:tc>
                  <a:txBody>
                    <a:bodyPr/>
                    <a:lstStyle/>
                    <a:p>
                      <a:r>
                        <a:rPr lang="en-US" dirty="0" smtClean="0"/>
                        <a:t>28</a:t>
                      </a:r>
                      <a:endParaRPr lang="en-US" dirty="0"/>
                    </a:p>
                  </a:txBody>
                  <a:tcPr/>
                </a:tc>
                <a:tc>
                  <a:txBody>
                    <a:bodyPr/>
                    <a:lstStyle/>
                    <a:p>
                      <a:r>
                        <a:rPr lang="en-US" dirty="0" smtClean="0"/>
                        <a:t>800 MHz</a:t>
                      </a:r>
                      <a:endParaRPr lang="en-US" dirty="0"/>
                    </a:p>
                  </a:txBody>
                  <a:tcPr/>
                </a:tc>
                <a:tc>
                  <a:txBody>
                    <a:bodyPr/>
                    <a:lstStyle/>
                    <a:p>
                      <a:r>
                        <a:rPr lang="en-US" dirty="0" smtClean="0"/>
                        <a:t>700 us</a:t>
                      </a:r>
                      <a:endParaRPr lang="en-US" dirty="0"/>
                    </a:p>
                  </a:txBody>
                  <a:tcPr/>
                </a:tc>
                <a:tc>
                  <a:txBody>
                    <a:bodyPr/>
                    <a:lstStyle/>
                    <a:p>
                      <a:r>
                        <a:rPr lang="en-US" dirty="0" smtClean="0"/>
                        <a:t>360 MB/s</a:t>
                      </a:r>
                      <a:endParaRPr lang="en-US" dirty="0"/>
                    </a:p>
                  </a:txBody>
                  <a:tcPr/>
                </a:tc>
              </a:tr>
              <a:tr h="578470">
                <a:tc>
                  <a:txBody>
                    <a:bodyPr/>
                    <a:lstStyle/>
                    <a:p>
                      <a:r>
                        <a:rPr lang="en-US" dirty="0" smtClean="0"/>
                        <a:t>Quads</a:t>
                      </a:r>
                      <a:endParaRPr lang="en-US" dirty="0"/>
                    </a:p>
                  </a:txBody>
                  <a:tcPr/>
                </a:tc>
                <a:tc>
                  <a:txBody>
                    <a:bodyPr/>
                    <a:lstStyle/>
                    <a:p>
                      <a:r>
                        <a:rPr lang="en-US" dirty="0" smtClean="0"/>
                        <a:t>4</a:t>
                      </a:r>
                      <a:endParaRPr lang="en-US" dirty="0"/>
                    </a:p>
                  </a:txBody>
                  <a:tcPr/>
                </a:tc>
                <a:tc>
                  <a:txBody>
                    <a:bodyPr/>
                    <a:lstStyle/>
                    <a:p>
                      <a:r>
                        <a:rPr lang="en-US" dirty="0" smtClean="0"/>
                        <a:t>40 MHz</a:t>
                      </a:r>
                      <a:endParaRPr lang="en-US" dirty="0"/>
                    </a:p>
                  </a:txBody>
                  <a:tcPr/>
                </a:tc>
                <a:tc>
                  <a:txBody>
                    <a:bodyPr/>
                    <a:lstStyle/>
                    <a:p>
                      <a:r>
                        <a:rPr lang="en-US" dirty="0" smtClean="0"/>
                        <a:t>700</a:t>
                      </a:r>
                      <a:r>
                        <a:rPr lang="en-US" baseline="0" dirty="0" smtClean="0"/>
                        <a:t> us</a:t>
                      </a:r>
                      <a:endParaRPr lang="en-US" dirty="0"/>
                    </a:p>
                  </a:txBody>
                  <a:tcPr/>
                </a:tc>
                <a:tc>
                  <a:txBody>
                    <a:bodyPr/>
                    <a:lstStyle/>
                    <a:p>
                      <a:r>
                        <a:rPr lang="en-US" dirty="0" smtClean="0"/>
                        <a:t>3 MB/s</a:t>
                      </a:r>
                      <a:endParaRPr lang="en-US" dirty="0"/>
                    </a:p>
                  </a:txBody>
                  <a:tcPr/>
                </a:tc>
              </a:tr>
              <a:tr h="578470">
                <a:tc>
                  <a:txBody>
                    <a:bodyPr/>
                    <a:lstStyle/>
                    <a:p>
                      <a:r>
                        <a:rPr lang="en-US" dirty="0" smtClean="0"/>
                        <a:t>Kicker</a:t>
                      </a:r>
                      <a:endParaRPr lang="en-US" dirty="0"/>
                    </a:p>
                  </a:txBody>
                  <a:tcPr/>
                </a:tc>
                <a:tc>
                  <a:txBody>
                    <a:bodyPr/>
                    <a:lstStyle/>
                    <a:p>
                      <a:r>
                        <a:rPr lang="en-US" dirty="0" smtClean="0"/>
                        <a:t>6-9</a:t>
                      </a:r>
                      <a:endParaRPr lang="en-US" dirty="0"/>
                    </a:p>
                  </a:txBody>
                  <a:tcPr/>
                </a:tc>
                <a:tc>
                  <a:txBody>
                    <a:bodyPr/>
                    <a:lstStyle/>
                    <a:p>
                      <a:r>
                        <a:rPr lang="en-US" dirty="0" smtClean="0"/>
                        <a:t>200 MHz</a:t>
                      </a:r>
                      <a:endParaRPr lang="en-US" dirty="0"/>
                    </a:p>
                  </a:txBody>
                  <a:tcPr/>
                </a:tc>
                <a:tc>
                  <a:txBody>
                    <a:bodyPr/>
                    <a:lstStyle/>
                    <a:p>
                      <a:r>
                        <a:rPr lang="en-US" dirty="0" smtClean="0"/>
                        <a:t>2-4 us</a:t>
                      </a:r>
                      <a:endParaRPr lang="en-US" dirty="0"/>
                    </a:p>
                  </a:txBody>
                  <a:tcPr/>
                </a:tc>
                <a:tc>
                  <a:txBody>
                    <a:bodyPr/>
                    <a:lstStyle/>
                    <a:p>
                      <a:r>
                        <a:rPr lang="en-US" dirty="0" smtClean="0"/>
                        <a:t>&lt;1 MB/s</a:t>
                      </a:r>
                      <a:endParaRPr lang="en-US" dirty="0"/>
                    </a:p>
                  </a:txBody>
                  <a:tcPr/>
                </a:tc>
              </a:tr>
            </a:tbl>
          </a:graphicData>
        </a:graphic>
      </p:graphicFrame>
    </p:spTree>
    <p:extLst>
      <p:ext uri="{BB962C8B-B14F-4D97-AF65-F5344CB8AC3E}">
        <p14:creationId xmlns:p14="http://schemas.microsoft.com/office/powerpoint/2010/main" val="13559983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 Monitor</a:t>
            </a:r>
            <a:endParaRPr lang="en-US" dirty="0"/>
          </a:p>
        </p:txBody>
      </p:sp>
      <p:sp>
        <p:nvSpPr>
          <p:cNvPr id="3" name="Content Placeholder 2"/>
          <p:cNvSpPr>
            <a:spLocks noGrp="1"/>
          </p:cNvSpPr>
          <p:nvPr>
            <p:ph idx="1"/>
          </p:nvPr>
        </p:nvSpPr>
        <p:spPr/>
        <p:txBody>
          <a:bodyPr/>
          <a:lstStyle/>
          <a:p>
            <a:r>
              <a:rPr lang="en-US" dirty="0" smtClean="0"/>
              <a:t>The Laser runs in two modes:</a:t>
            </a:r>
          </a:p>
          <a:p>
            <a:pPr lvl="1"/>
            <a:r>
              <a:rPr lang="en-US" dirty="0" smtClean="0"/>
              <a:t>Uniform pulses sequence between </a:t>
            </a:r>
            <a:r>
              <a:rPr lang="en-US" dirty="0" err="1" smtClean="0"/>
              <a:t>muon</a:t>
            </a:r>
            <a:r>
              <a:rPr lang="en-US" dirty="0" smtClean="0"/>
              <a:t> fills – islands are chopped with FPGA.</a:t>
            </a:r>
          </a:p>
          <a:p>
            <a:pPr lvl="1"/>
            <a:r>
              <a:rPr lang="en-US" dirty="0" smtClean="0"/>
              <a:t>Laser pulses during a </a:t>
            </a:r>
            <a:r>
              <a:rPr lang="en-US" dirty="0" err="1" smtClean="0"/>
              <a:t>muon</a:t>
            </a:r>
            <a:r>
              <a:rPr lang="en-US" dirty="0" smtClean="0"/>
              <a:t> fill, and pulses are chopped in the GPU. </a:t>
            </a:r>
          </a:p>
          <a:p>
            <a:r>
              <a:rPr lang="en-US" dirty="0" smtClean="0"/>
              <a:t>The laser system is monitored using a µTCA crate of Riders and by custom-built 14 bit boards.</a:t>
            </a:r>
          </a:p>
          <a:p>
            <a:r>
              <a:rPr lang="en-US" dirty="0" smtClean="0"/>
              <a:t>A Midas frontend is under development to read out the 14 bit board (Naples).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24</a:t>
            </a:fld>
            <a:endParaRPr lang="en-US"/>
          </a:p>
        </p:txBody>
      </p:sp>
    </p:spTree>
    <p:extLst>
      <p:ext uri="{BB962C8B-B14F-4D97-AF65-F5344CB8AC3E}">
        <p14:creationId xmlns:p14="http://schemas.microsoft.com/office/powerpoint/2010/main" val="1972864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DAQ</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25</a:t>
            </a:fld>
            <a:endParaRPr lang="en-US"/>
          </a:p>
        </p:txBody>
      </p:sp>
      <p:pic>
        <p:nvPicPr>
          <p:cNvPr id="7" name="Small_Ring.gif.png"/>
          <p:cNvPicPr>
            <a:picLocks noChangeAspect="1"/>
          </p:cNvPicPr>
          <p:nvPr/>
        </p:nvPicPr>
        <p:blipFill>
          <a:blip r:embed="rId2">
            <a:extLst/>
          </a:blip>
          <a:stretch>
            <a:fillRect/>
          </a:stretch>
        </p:blipFill>
        <p:spPr>
          <a:xfrm>
            <a:off x="4937060" y="3667992"/>
            <a:ext cx="4141079" cy="2588174"/>
          </a:xfrm>
          <a:prstGeom prst="rect">
            <a:avLst/>
          </a:prstGeom>
          <a:ln w="12700">
            <a:miter lim="400000"/>
          </a:ln>
        </p:spPr>
      </p:pic>
      <p:sp>
        <p:nvSpPr>
          <p:cNvPr id="8" name="Content Placeholder 7"/>
          <p:cNvSpPr>
            <a:spLocks noGrp="1"/>
          </p:cNvSpPr>
          <p:nvPr>
            <p:ph idx="1"/>
          </p:nvPr>
        </p:nvSpPr>
        <p:spPr>
          <a:xfrm>
            <a:off x="228600" y="1454401"/>
            <a:ext cx="4487416" cy="4834226"/>
          </a:xfrm>
        </p:spPr>
        <p:txBody>
          <a:bodyPr/>
          <a:lstStyle/>
          <a:p>
            <a:r>
              <a:rPr lang="en-US" dirty="0" smtClean="0"/>
              <a:t>Utilizes separate Midas experiment with data not tied to </a:t>
            </a:r>
            <a:r>
              <a:rPr lang="en-US" dirty="0" err="1" smtClean="0"/>
              <a:t>muon</a:t>
            </a:r>
            <a:r>
              <a:rPr lang="en-US" dirty="0" smtClean="0"/>
              <a:t> fills.</a:t>
            </a:r>
          </a:p>
          <a:p>
            <a:r>
              <a:rPr lang="en-US" dirty="0" smtClean="0"/>
              <a:t>Performs both continuous B-field measurements at fixed points and records data from </a:t>
            </a:r>
            <a:r>
              <a:rPr lang="en-US" dirty="0" err="1" smtClean="0"/>
              <a:t>trolly</a:t>
            </a:r>
            <a:r>
              <a:rPr lang="en-US" dirty="0" smtClean="0"/>
              <a:t> runs.</a:t>
            </a:r>
          </a:p>
          <a:p>
            <a:r>
              <a:rPr lang="en-US" dirty="0" smtClean="0"/>
              <a:t>Utilizes custom JS for online data display and Midas history for simple </a:t>
            </a:r>
            <a:r>
              <a:rPr lang="en-US" dirty="0" err="1" smtClean="0"/>
              <a:t>trendplot</a:t>
            </a:r>
            <a:r>
              <a:rPr lang="en-US" dirty="0" smtClean="0"/>
              <a:t> display.</a:t>
            </a:r>
          </a:p>
          <a:p>
            <a:r>
              <a:rPr lang="en-US" dirty="0" smtClean="0"/>
              <a:t>See talk by M. Smith for more detail.</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4406" y="1131521"/>
            <a:ext cx="3706385" cy="2536471"/>
          </a:xfrm>
          <a:prstGeom prst="rect">
            <a:avLst/>
          </a:prstGeom>
          <a:ln>
            <a:solidFill>
              <a:schemeClr val="tx1"/>
            </a:solidFill>
          </a:ln>
        </p:spPr>
      </p:pic>
    </p:spTree>
    <p:extLst>
      <p:ext uri="{BB962C8B-B14F-4D97-AF65-F5344CB8AC3E}">
        <p14:creationId xmlns:p14="http://schemas.microsoft.com/office/powerpoint/2010/main" val="1513966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Controls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8024" y="1988840"/>
            <a:ext cx="3860800" cy="3022600"/>
          </a:xfrm>
        </p:spPr>
      </p:pic>
      <p:sp>
        <p:nvSpPr>
          <p:cNvPr id="4" name="Slide Number Placeholder 3"/>
          <p:cNvSpPr>
            <a:spLocks noGrp="1"/>
          </p:cNvSpPr>
          <p:nvPr>
            <p:ph type="sldNum" sz="quarter" idx="12"/>
          </p:nvPr>
        </p:nvSpPr>
        <p:spPr/>
        <p:txBody>
          <a:bodyPr/>
          <a:lstStyle/>
          <a:p>
            <a:fld id="{DEB69970-60EE-486F-AAF8-4744CB561250}" type="slidenum">
              <a:rPr lang="en-US" smtClean="0"/>
              <a:t>26</a:t>
            </a:fld>
            <a:endParaRPr lang="en-US"/>
          </a:p>
        </p:txBody>
      </p:sp>
      <p:sp>
        <p:nvSpPr>
          <p:cNvPr id="6" name="TextBox 5"/>
          <p:cNvSpPr txBox="1"/>
          <p:nvPr/>
        </p:nvSpPr>
        <p:spPr>
          <a:xfrm>
            <a:off x="228600" y="1988840"/>
            <a:ext cx="4340779" cy="3693319"/>
          </a:xfrm>
          <a:prstGeom prst="rect">
            <a:avLst/>
          </a:prstGeom>
          <a:noFill/>
        </p:spPr>
        <p:txBody>
          <a:bodyPr wrap="square" rtlCol="0">
            <a:spAutoFit/>
          </a:bodyPr>
          <a:lstStyle/>
          <a:p>
            <a:pPr marL="285750" indent="-285750">
              <a:buFont typeface="Arial" charset="0"/>
              <a:buChar char="•"/>
            </a:pPr>
            <a:r>
              <a:rPr lang="en-US" dirty="0" smtClean="0"/>
              <a:t>Slow controls will use the Midas Slow Control Bus (MSCB).</a:t>
            </a:r>
          </a:p>
          <a:p>
            <a:pPr marL="285750" indent="-285750">
              <a:buFont typeface="Arial" charset="0"/>
              <a:buChar char="•"/>
            </a:pPr>
            <a:r>
              <a:rPr lang="en-US" dirty="0" smtClean="0"/>
              <a:t>It runs as a periodic Midas frontend, so it is not tied to the beam trigger.</a:t>
            </a:r>
          </a:p>
          <a:p>
            <a:pPr marL="285750" indent="-285750">
              <a:buFont typeface="Arial" charset="0"/>
              <a:buChar char="•"/>
            </a:pPr>
            <a:r>
              <a:rPr lang="en-US" dirty="0" smtClean="0"/>
              <a:t>Slow control signals are processed by an SCS3000 (pictured), and read by the MSCB program.</a:t>
            </a:r>
          </a:p>
          <a:p>
            <a:pPr marL="285750" indent="-285750">
              <a:buFont typeface="Arial" charset="0"/>
              <a:buChar char="•"/>
            </a:pPr>
            <a:r>
              <a:rPr lang="en-US" dirty="0" smtClean="0"/>
              <a:t>Data will be written to </a:t>
            </a:r>
            <a:r>
              <a:rPr lang="en-US" dirty="0" err="1" smtClean="0"/>
              <a:t>datafiles</a:t>
            </a:r>
            <a:r>
              <a:rPr lang="en-US" dirty="0" smtClean="0"/>
              <a:t> and to a </a:t>
            </a:r>
            <a:r>
              <a:rPr lang="en-US" dirty="0" err="1" smtClean="0"/>
              <a:t>Postgres</a:t>
            </a:r>
            <a:r>
              <a:rPr lang="en-US" dirty="0" smtClean="0"/>
              <a:t> database.</a:t>
            </a:r>
          </a:p>
          <a:p>
            <a:pPr marL="285750" indent="-285750">
              <a:buFont typeface="Arial" charset="0"/>
              <a:buChar char="•"/>
            </a:pPr>
            <a:r>
              <a:rPr lang="en-US" dirty="0" smtClean="0"/>
              <a:t>A </a:t>
            </a:r>
            <a:r>
              <a:rPr lang="en-US" dirty="0" err="1" smtClean="0"/>
              <a:t>Django</a:t>
            </a:r>
            <a:r>
              <a:rPr lang="en-US" dirty="0" smtClean="0"/>
              <a:t> based web display will provide </a:t>
            </a:r>
            <a:r>
              <a:rPr lang="en-US" dirty="0" err="1" smtClean="0"/>
              <a:t>trendplots</a:t>
            </a:r>
            <a:r>
              <a:rPr lang="en-US" dirty="0" smtClean="0"/>
              <a:t> based on the slow control data.</a:t>
            </a:r>
          </a:p>
          <a:p>
            <a:pPr marL="285750" indent="-285750">
              <a:buFont typeface="Arial" charset="0"/>
              <a:buChar char="•"/>
            </a:pPr>
            <a:r>
              <a:rPr lang="en-US" dirty="0" smtClean="0"/>
              <a:t>See talk by M. Eads for more detail.</a:t>
            </a:r>
            <a:endParaRPr lang="en-US" dirty="0"/>
          </a:p>
        </p:txBody>
      </p:sp>
    </p:spTree>
    <p:extLst>
      <p:ext uri="{BB962C8B-B14F-4D97-AF65-F5344CB8AC3E}">
        <p14:creationId xmlns:p14="http://schemas.microsoft.com/office/powerpoint/2010/main" val="324768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Midas2art</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27</a:t>
            </a:fld>
            <a:endParaRPr lang="en-US"/>
          </a:p>
        </p:txBody>
      </p:sp>
      <p:sp>
        <p:nvSpPr>
          <p:cNvPr id="6" name="TextBox 5"/>
          <p:cNvSpPr txBox="1"/>
          <p:nvPr/>
        </p:nvSpPr>
        <p:spPr>
          <a:xfrm>
            <a:off x="207104" y="980728"/>
            <a:ext cx="8541360" cy="2031325"/>
          </a:xfrm>
          <a:prstGeom prst="rect">
            <a:avLst/>
          </a:prstGeom>
          <a:noFill/>
        </p:spPr>
        <p:txBody>
          <a:bodyPr wrap="square" rtlCol="0">
            <a:spAutoFit/>
          </a:bodyPr>
          <a:lstStyle/>
          <a:p>
            <a:pPr marL="285750" indent="-285750">
              <a:buFont typeface="Arial" charset="0"/>
              <a:buChar char="•"/>
            </a:pPr>
            <a:r>
              <a:rPr lang="en-US" dirty="0" smtClean="0"/>
              <a:t>We have written an </a:t>
            </a:r>
            <a:r>
              <a:rPr lang="en-US" i="1" dirty="0" smtClean="0"/>
              <a:t>art</a:t>
            </a:r>
            <a:r>
              <a:rPr lang="en-US" dirty="0" smtClean="0"/>
              <a:t> producer called midas2art.</a:t>
            </a:r>
          </a:p>
          <a:p>
            <a:pPr marL="285750" indent="-285750">
              <a:buFont typeface="Arial" charset="0"/>
              <a:buChar char="•"/>
            </a:pPr>
            <a:r>
              <a:rPr lang="en-US" dirty="0"/>
              <a:t>C</a:t>
            </a:r>
            <a:r>
              <a:rPr lang="en-US" dirty="0" smtClean="0"/>
              <a:t>apable of reading Midas files or streaming data directly from the </a:t>
            </a:r>
            <a:r>
              <a:rPr lang="en-US" dirty="0" err="1" smtClean="0"/>
              <a:t>mserver</a:t>
            </a:r>
            <a:r>
              <a:rPr lang="en-US" dirty="0"/>
              <a:t> </a:t>
            </a:r>
            <a:r>
              <a:rPr lang="en-US" dirty="0" smtClean="0"/>
              <a:t>(in a manner similar to </a:t>
            </a:r>
            <a:r>
              <a:rPr lang="en-US" dirty="0" err="1" smtClean="0"/>
              <a:t>NOνA</a:t>
            </a:r>
            <a:r>
              <a:rPr lang="en-US" dirty="0" smtClean="0"/>
              <a:t>).</a:t>
            </a:r>
          </a:p>
          <a:p>
            <a:pPr marL="285750" indent="-285750">
              <a:buFont typeface="Arial" charset="0"/>
              <a:buChar char="•"/>
            </a:pPr>
            <a:r>
              <a:rPr lang="en-US" dirty="0" smtClean="0"/>
              <a:t>The same </a:t>
            </a:r>
            <a:r>
              <a:rPr lang="en-US" i="1" dirty="0" smtClean="0"/>
              <a:t>art</a:t>
            </a:r>
            <a:r>
              <a:rPr lang="en-US" dirty="0" smtClean="0"/>
              <a:t> analyzers can be used online and offline.</a:t>
            </a:r>
          </a:p>
          <a:p>
            <a:pPr marL="285750" indent="-285750">
              <a:buFont typeface="Arial" charset="0"/>
              <a:buChar char="•"/>
            </a:pPr>
            <a:r>
              <a:rPr lang="en-US" dirty="0" smtClean="0"/>
              <a:t>It has been used for test beam data for the calorimeters (talk by K. </a:t>
            </a:r>
            <a:r>
              <a:rPr lang="en-US" dirty="0" err="1" smtClean="0"/>
              <a:t>Khaw</a:t>
            </a:r>
            <a:r>
              <a:rPr lang="en-US" dirty="0" smtClean="0"/>
              <a:t>) and trackers (talk by J. Price).</a:t>
            </a:r>
          </a:p>
          <a:p>
            <a:pPr marL="285750" indent="-285750">
              <a:buFont typeface="Arial" charset="0"/>
              <a:buChar char="•"/>
            </a:pPr>
            <a:r>
              <a:rPr lang="en-US" dirty="0" smtClean="0"/>
              <a:t>Utilized online in DQM system (talk tomorrow by W.G.)</a:t>
            </a:r>
            <a:endParaRPr lang="en-US" dirty="0"/>
          </a:p>
        </p:txBody>
      </p:sp>
      <p:sp>
        <p:nvSpPr>
          <p:cNvPr id="7" name="Oval 6"/>
          <p:cNvSpPr/>
          <p:nvPr/>
        </p:nvSpPr>
        <p:spPr>
          <a:xfrm>
            <a:off x="5937822" y="3277218"/>
            <a:ext cx="1800200" cy="936104"/>
          </a:xfrm>
          <a:prstGeom prst="ellipse">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mserver</a:t>
            </a:r>
            <a:endParaRPr lang="en-US" dirty="0"/>
          </a:p>
        </p:txBody>
      </p:sp>
      <p:sp>
        <p:nvSpPr>
          <p:cNvPr id="8" name="Rounded Rectangle 7"/>
          <p:cNvSpPr/>
          <p:nvPr/>
        </p:nvSpPr>
        <p:spPr>
          <a:xfrm>
            <a:off x="1462377" y="3332718"/>
            <a:ext cx="1656184" cy="868916"/>
          </a:xfrm>
          <a:prstGeom prst="roundRect">
            <a:avLst/>
          </a:prstGeom>
          <a:gradFill>
            <a:gsLst>
              <a:gs pos="0">
                <a:srgbClr val="002060"/>
              </a:gs>
              <a:gs pos="52000">
                <a:srgbClr val="92E2F8"/>
              </a:gs>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MIDAS File</a:t>
            </a:r>
            <a:endParaRPr lang="en-US" dirty="0"/>
          </a:p>
        </p:txBody>
      </p:sp>
      <p:cxnSp>
        <p:nvCxnSpPr>
          <p:cNvPr id="11" name="Straight Arrow Connector 10"/>
          <p:cNvCxnSpPr>
            <a:endCxn id="14" idx="1"/>
          </p:cNvCxnSpPr>
          <p:nvPr/>
        </p:nvCxnSpPr>
        <p:spPr>
          <a:xfrm flipV="1">
            <a:off x="3084872" y="3719370"/>
            <a:ext cx="865773" cy="51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a:endCxn id="14" idx="3"/>
          </p:cNvCxnSpPr>
          <p:nvPr/>
        </p:nvCxnSpPr>
        <p:spPr>
          <a:xfrm flipH="1">
            <a:off x="5105737" y="3719370"/>
            <a:ext cx="82991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3950645" y="3539350"/>
            <a:ext cx="1155092" cy="36004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midas2art</a:t>
            </a:r>
            <a:endParaRPr lang="en-US" sz="1600" dirty="0"/>
          </a:p>
        </p:txBody>
      </p:sp>
      <p:sp>
        <p:nvSpPr>
          <p:cNvPr id="18" name="Down Arrow 17"/>
          <p:cNvSpPr/>
          <p:nvPr/>
        </p:nvSpPr>
        <p:spPr>
          <a:xfrm>
            <a:off x="4420179" y="3908594"/>
            <a:ext cx="216024" cy="36004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9" name="Rectangle 18"/>
          <p:cNvSpPr/>
          <p:nvPr/>
        </p:nvSpPr>
        <p:spPr>
          <a:xfrm>
            <a:off x="3714622" y="4252556"/>
            <a:ext cx="1627137" cy="354083"/>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gm2dataproducts</a:t>
            </a:r>
            <a:endParaRPr lang="en-US" sz="1400" dirty="0"/>
          </a:p>
        </p:txBody>
      </p:sp>
      <p:sp>
        <p:nvSpPr>
          <p:cNvPr id="22" name="Down Arrow 21"/>
          <p:cNvSpPr/>
          <p:nvPr/>
        </p:nvSpPr>
        <p:spPr>
          <a:xfrm>
            <a:off x="4420179" y="4640125"/>
            <a:ext cx="216024" cy="36004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Rectangle 22"/>
          <p:cNvSpPr/>
          <p:nvPr/>
        </p:nvSpPr>
        <p:spPr>
          <a:xfrm>
            <a:off x="3714622" y="5010297"/>
            <a:ext cx="1627137" cy="392407"/>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a:t>a</a:t>
            </a:r>
            <a:r>
              <a:rPr lang="en-US" sz="1400" i="1" dirty="0" smtClean="0"/>
              <a:t>rt</a:t>
            </a:r>
            <a:r>
              <a:rPr lang="en-US" sz="1400" dirty="0" smtClean="0"/>
              <a:t> analyzers</a:t>
            </a:r>
            <a:endParaRPr lang="en-US" sz="1400" dirty="0"/>
          </a:p>
        </p:txBody>
      </p:sp>
      <p:cxnSp>
        <p:nvCxnSpPr>
          <p:cNvPr id="24" name="Straight Arrow Connector 23"/>
          <p:cNvCxnSpPr/>
          <p:nvPr/>
        </p:nvCxnSpPr>
        <p:spPr>
          <a:xfrm flipH="1">
            <a:off x="2884706" y="5202831"/>
            <a:ext cx="82991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flipV="1">
            <a:off x="5341759" y="5197687"/>
            <a:ext cx="865773" cy="51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Oval 25"/>
          <p:cNvSpPr/>
          <p:nvPr/>
        </p:nvSpPr>
        <p:spPr>
          <a:xfrm>
            <a:off x="6216392" y="4729635"/>
            <a:ext cx="1800200" cy="936104"/>
          </a:xfrm>
          <a:prstGeom prst="ellipse">
            <a:avLst/>
          </a:prstGeom>
          <a:gradFill>
            <a:gsLst>
              <a:gs pos="0">
                <a:srgbClr val="00206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Online DQM</a:t>
            </a:r>
            <a:endParaRPr lang="en-US" dirty="0"/>
          </a:p>
        </p:txBody>
      </p:sp>
      <p:sp>
        <p:nvSpPr>
          <p:cNvPr id="27" name="Rounded Rectangle 26"/>
          <p:cNvSpPr/>
          <p:nvPr/>
        </p:nvSpPr>
        <p:spPr>
          <a:xfrm>
            <a:off x="1225916" y="4763229"/>
            <a:ext cx="1656184" cy="868916"/>
          </a:xfrm>
          <a:prstGeom prst="roundRect">
            <a:avLst/>
          </a:prstGeom>
          <a:gradFill>
            <a:gsLst>
              <a:gs pos="0">
                <a:srgbClr val="002060"/>
              </a:gs>
              <a:gs pos="52000">
                <a:srgbClr val="92E2F8"/>
              </a:gs>
              <a:gs pos="100000">
                <a:schemeClr val="accent1">
                  <a:tint val="100000"/>
                  <a:shade val="100000"/>
                  <a:satMod val="13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t>a</a:t>
            </a:r>
            <a:r>
              <a:rPr lang="en-US" i="1" dirty="0" smtClean="0"/>
              <a:t>rt</a:t>
            </a:r>
            <a:r>
              <a:rPr lang="en-US" dirty="0" smtClean="0"/>
              <a:t> File</a:t>
            </a:r>
            <a:endParaRPr lang="en-US" dirty="0"/>
          </a:p>
        </p:txBody>
      </p:sp>
    </p:spTree>
    <p:extLst>
      <p:ext uri="{BB962C8B-B14F-4D97-AF65-F5344CB8AC3E}">
        <p14:creationId xmlns:p14="http://schemas.microsoft.com/office/powerpoint/2010/main" val="192876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The data acquisition system for </a:t>
            </a:r>
            <a:r>
              <a:rPr lang="en-US" dirty="0" err="1" smtClean="0"/>
              <a:t>muon</a:t>
            </a:r>
            <a:r>
              <a:rPr lang="en-US" dirty="0" smtClean="0"/>
              <a:t> g-2 is ready to begin commissioning, with only a few small pieces that need to be added. </a:t>
            </a:r>
          </a:p>
          <a:p>
            <a:r>
              <a:rPr lang="en-US" dirty="0" smtClean="0"/>
              <a:t>Once the calorimeters and laser systems are installed, we will begin mock-production running, which will continue until the commissioning of the beam.</a:t>
            </a:r>
          </a:p>
          <a:p>
            <a:r>
              <a:rPr lang="en-US" dirty="0" smtClean="0"/>
              <a:t>A wiki page and a detailed users manual are kept up to date.</a:t>
            </a:r>
          </a:p>
          <a:p>
            <a:r>
              <a:rPr lang="en-US" dirty="0" smtClean="0"/>
              <a:t>Further studies of the Q-method are required to determine our total data rate to tape (see next talk by T. </a:t>
            </a:r>
            <a:r>
              <a:rPr lang="en-US" dirty="0" err="1" smtClean="0"/>
              <a:t>Gorringe</a:t>
            </a:r>
            <a:r>
              <a:rPr lang="en-US" dirty="0" smtClean="0"/>
              <a:t>), but current estimates indicate 10 PB of data over the lifetime of the experiment.</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28</a:t>
            </a:fld>
            <a:endParaRPr lang="en-US"/>
          </a:p>
        </p:txBody>
      </p:sp>
    </p:spTree>
    <p:extLst>
      <p:ext uri="{BB962C8B-B14F-4D97-AF65-F5344CB8AC3E}">
        <p14:creationId xmlns:p14="http://schemas.microsoft.com/office/powerpoint/2010/main" val="19714423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20" y="3068960"/>
            <a:ext cx="7772400" cy="641739"/>
          </a:xfrm>
        </p:spPr>
        <p:txBody>
          <a:bodyPr/>
          <a:lstStyle/>
          <a:p>
            <a:r>
              <a:rPr lang="en-US" dirty="0" smtClean="0"/>
              <a:t>Backup</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29</a:t>
            </a:fld>
            <a:endParaRPr lang="en-US"/>
          </a:p>
        </p:txBody>
      </p:sp>
    </p:spTree>
    <p:extLst>
      <p:ext uri="{BB962C8B-B14F-4D97-AF65-F5344CB8AC3E}">
        <p14:creationId xmlns:p14="http://schemas.microsoft.com/office/powerpoint/2010/main" val="766648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995196"/>
            <a:ext cx="5098767" cy="4987925"/>
          </a:xfrm>
        </p:spPr>
      </p:pic>
      <p:sp>
        <p:nvSpPr>
          <p:cNvPr id="2" name="Title 1"/>
          <p:cNvSpPr>
            <a:spLocks noGrp="1"/>
          </p:cNvSpPr>
          <p:nvPr>
            <p:ph type="title"/>
          </p:nvPr>
        </p:nvSpPr>
        <p:spPr/>
        <p:txBody>
          <a:bodyPr/>
          <a:lstStyle/>
          <a:p>
            <a:r>
              <a:rPr lang="en-US" dirty="0" smtClean="0"/>
              <a:t>DAQ Design</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a:t>
            </a:fld>
            <a:endParaRPr lang="en-US"/>
          </a:p>
        </p:txBody>
      </p:sp>
      <p:sp>
        <p:nvSpPr>
          <p:cNvPr id="6" name="TextBox 5"/>
          <p:cNvSpPr txBox="1"/>
          <p:nvPr/>
        </p:nvSpPr>
        <p:spPr>
          <a:xfrm>
            <a:off x="228600" y="1737425"/>
            <a:ext cx="3866315" cy="3785652"/>
          </a:xfrm>
          <a:prstGeom prst="rect">
            <a:avLst/>
          </a:prstGeom>
          <a:noFill/>
        </p:spPr>
        <p:txBody>
          <a:bodyPr wrap="square" rtlCol="0">
            <a:spAutoFit/>
          </a:bodyPr>
          <a:lstStyle/>
          <a:p>
            <a:pPr marL="285750" indent="-285750">
              <a:buFont typeface="Arial" charset="0"/>
              <a:buChar char="•"/>
            </a:pPr>
            <a:r>
              <a:rPr lang="en-US" sz="2000" dirty="0" smtClean="0"/>
              <a:t>Layered array of commodity, networked processors</a:t>
            </a:r>
          </a:p>
          <a:p>
            <a:pPr marL="285750" indent="-285750">
              <a:buFont typeface="Arial" charset="0"/>
              <a:buChar char="•"/>
            </a:pPr>
            <a:r>
              <a:rPr lang="en-US" sz="2000" dirty="0" smtClean="0"/>
              <a:t>Frontend layer for readout of detectors.</a:t>
            </a:r>
          </a:p>
          <a:p>
            <a:pPr marL="285750" indent="-285750">
              <a:buFont typeface="Arial" charset="0"/>
              <a:buChar char="•"/>
            </a:pPr>
            <a:r>
              <a:rPr lang="en-US" sz="2000" dirty="0" smtClean="0"/>
              <a:t>Backend layer for assembly of event fragments.</a:t>
            </a:r>
          </a:p>
          <a:p>
            <a:pPr marL="285750" indent="-285750">
              <a:buFont typeface="Arial" charset="0"/>
              <a:buChar char="•"/>
            </a:pPr>
            <a:r>
              <a:rPr lang="en-US" sz="2000" dirty="0" smtClean="0"/>
              <a:t>Slow control layer.</a:t>
            </a:r>
          </a:p>
          <a:p>
            <a:pPr marL="285750" indent="-285750">
              <a:buFont typeface="Arial" charset="0"/>
              <a:buChar char="•"/>
            </a:pPr>
            <a:r>
              <a:rPr lang="en-US" sz="2000" dirty="0" smtClean="0"/>
              <a:t>Online analysis layer using </a:t>
            </a:r>
            <a:r>
              <a:rPr lang="en-US" sz="2000" i="1" dirty="0" err="1" smtClean="0"/>
              <a:t>art</a:t>
            </a:r>
            <a:r>
              <a:rPr lang="en-US" sz="2000" dirty="0" err="1" smtClean="0"/>
              <a:t>+JS</a:t>
            </a:r>
            <a:r>
              <a:rPr lang="en-US" sz="2000" dirty="0" smtClean="0"/>
              <a:t>.</a:t>
            </a:r>
          </a:p>
          <a:p>
            <a:pPr marL="285750" indent="-285750">
              <a:buFont typeface="Arial" charset="0"/>
              <a:buChar char="•"/>
            </a:pPr>
            <a:r>
              <a:rPr lang="en-US" sz="2000" dirty="0" smtClean="0"/>
              <a:t>Field DAQ operates independently, but with a similar design.</a:t>
            </a:r>
            <a:endParaRPr lang="en-US" sz="2000" dirty="0"/>
          </a:p>
        </p:txBody>
      </p:sp>
      <p:sp>
        <p:nvSpPr>
          <p:cNvPr id="8" name="TextBox 7"/>
          <p:cNvSpPr txBox="1"/>
          <p:nvPr/>
        </p:nvSpPr>
        <p:spPr>
          <a:xfrm>
            <a:off x="4932040" y="1196752"/>
            <a:ext cx="659155" cy="369332"/>
          </a:xfrm>
          <a:prstGeom prst="rect">
            <a:avLst/>
          </a:prstGeom>
          <a:noFill/>
        </p:spPr>
        <p:txBody>
          <a:bodyPr wrap="none" rtlCol="0">
            <a:spAutoFit/>
          </a:bodyPr>
          <a:lstStyle/>
          <a:p>
            <a:r>
              <a:rPr lang="en-US" smtClean="0"/>
              <a:t>Calo</a:t>
            </a:r>
            <a:endParaRPr lang="en-US" dirty="0"/>
          </a:p>
        </p:txBody>
      </p:sp>
      <p:sp>
        <p:nvSpPr>
          <p:cNvPr id="9" name="TextBox 8"/>
          <p:cNvSpPr txBox="1"/>
          <p:nvPr/>
        </p:nvSpPr>
        <p:spPr>
          <a:xfrm>
            <a:off x="6904112" y="1196752"/>
            <a:ext cx="1056700" cy="369332"/>
          </a:xfrm>
          <a:prstGeom prst="rect">
            <a:avLst/>
          </a:prstGeom>
          <a:noFill/>
        </p:spPr>
        <p:txBody>
          <a:bodyPr wrap="none" rtlCol="0">
            <a:spAutoFit/>
          </a:bodyPr>
          <a:lstStyle/>
          <a:p>
            <a:r>
              <a:rPr lang="en-US" dirty="0" smtClean="0"/>
              <a:t>Auxiliary</a:t>
            </a:r>
            <a:endParaRPr lang="en-US" dirty="0"/>
          </a:p>
        </p:txBody>
      </p:sp>
      <p:sp>
        <p:nvSpPr>
          <p:cNvPr id="10" name="TextBox 9"/>
          <p:cNvSpPr txBox="1"/>
          <p:nvPr/>
        </p:nvSpPr>
        <p:spPr>
          <a:xfrm>
            <a:off x="5863823" y="1214286"/>
            <a:ext cx="958404" cy="369332"/>
          </a:xfrm>
          <a:prstGeom prst="rect">
            <a:avLst/>
          </a:prstGeom>
          <a:noFill/>
        </p:spPr>
        <p:txBody>
          <a:bodyPr wrap="none" rtlCol="0">
            <a:spAutoFit/>
          </a:bodyPr>
          <a:lstStyle/>
          <a:p>
            <a:r>
              <a:rPr lang="en-US" dirty="0" smtClean="0"/>
              <a:t>Tracker</a:t>
            </a:r>
            <a:endParaRPr lang="en-US" dirty="0"/>
          </a:p>
        </p:txBody>
      </p:sp>
    </p:spTree>
    <p:extLst>
      <p:ext uri="{BB962C8B-B14F-4D97-AF65-F5344CB8AC3E}">
        <p14:creationId xmlns:p14="http://schemas.microsoft.com/office/powerpoint/2010/main" val="1487252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Our data acquisition system hardware for </a:t>
            </a:r>
            <a:r>
              <a:rPr lang="en-US" dirty="0" err="1" smtClean="0"/>
              <a:t>Muon</a:t>
            </a:r>
            <a:r>
              <a:rPr lang="en-US" dirty="0" smtClean="0"/>
              <a:t> g-2 is nearly complete. Still to install:</a:t>
            </a:r>
          </a:p>
          <a:p>
            <a:pPr lvl="1"/>
            <a:r>
              <a:rPr lang="en-US" dirty="0" smtClean="0"/>
              <a:t>Database server -- PO placed</a:t>
            </a:r>
          </a:p>
          <a:p>
            <a:pPr lvl="1"/>
            <a:r>
              <a:rPr lang="en-US" dirty="0" smtClean="0"/>
              <a:t>Laser frontend -- Quote received</a:t>
            </a:r>
          </a:p>
          <a:p>
            <a:pPr lvl="1"/>
            <a:r>
              <a:rPr lang="en-US" dirty="0" smtClean="0"/>
              <a:t>IBMS frontend -- TBD</a:t>
            </a:r>
          </a:p>
          <a:p>
            <a:r>
              <a:rPr lang="en-US" dirty="0" smtClean="0"/>
              <a:t>We have a working version of the DAQ code, and it is being tested and refined. Still under development are:</a:t>
            </a:r>
          </a:p>
          <a:p>
            <a:pPr lvl="1"/>
            <a:r>
              <a:rPr lang="en-US" dirty="0" smtClean="0"/>
              <a:t>Q method algorithms – Testing to determine ideal configuration</a:t>
            </a:r>
          </a:p>
          <a:p>
            <a:pPr lvl="1"/>
            <a:r>
              <a:rPr lang="en-US" dirty="0" smtClean="0"/>
              <a:t>Auxiliary crate readout – Testing multiple T/Q methods in single frontend.</a:t>
            </a:r>
          </a:p>
          <a:p>
            <a:pPr lvl="1"/>
            <a:r>
              <a:rPr lang="en-US" dirty="0" smtClean="0"/>
              <a:t>Laser monitor readout – Prototype developed, refining readout</a:t>
            </a:r>
          </a:p>
          <a:p>
            <a:pPr lvl="1"/>
            <a:r>
              <a:rPr lang="en-US" dirty="0" smtClean="0"/>
              <a:t>IBMS readout -- TBD</a:t>
            </a:r>
          </a:p>
          <a:p>
            <a:pPr lvl="1"/>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30</a:t>
            </a:fld>
            <a:endParaRPr lang="en-US"/>
          </a:p>
        </p:txBody>
      </p:sp>
    </p:spTree>
    <p:extLst>
      <p:ext uri="{BB962C8B-B14F-4D97-AF65-F5344CB8AC3E}">
        <p14:creationId xmlns:p14="http://schemas.microsoft.com/office/powerpoint/2010/main" val="564108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a:t>
            </a:r>
            <a:endParaRPr lang="en-US" dirty="0"/>
          </a:p>
        </p:txBody>
      </p:sp>
      <p:sp>
        <p:nvSpPr>
          <p:cNvPr id="3" name="Content Placeholder 2"/>
          <p:cNvSpPr>
            <a:spLocks noGrp="1"/>
          </p:cNvSpPr>
          <p:nvPr>
            <p:ph idx="1"/>
          </p:nvPr>
        </p:nvSpPr>
        <p:spPr>
          <a:xfrm>
            <a:off x="228600" y="1869552"/>
            <a:ext cx="8695125" cy="4248472"/>
          </a:xfrm>
        </p:spPr>
        <p:txBody>
          <a:bodyPr/>
          <a:lstStyle/>
          <a:p>
            <a:r>
              <a:rPr lang="en-US" sz="1400" dirty="0" smtClean="0"/>
              <a:t>Main DAQ organization, Calorimeter processing, GPU algorithms, Auxiliary crate readout:</a:t>
            </a:r>
          </a:p>
          <a:p>
            <a:pPr lvl="1"/>
            <a:r>
              <a:rPr lang="en-US" sz="1400" dirty="0" smtClean="0"/>
              <a:t>University of Kentucky: T. </a:t>
            </a:r>
            <a:r>
              <a:rPr lang="en-US" sz="1400" dirty="0" err="1" smtClean="0"/>
              <a:t>Gorringe</a:t>
            </a:r>
            <a:r>
              <a:rPr lang="en-US" sz="1400" dirty="0" smtClean="0"/>
              <a:t>, W. </a:t>
            </a:r>
            <a:r>
              <a:rPr lang="en-US" sz="1400" dirty="0" err="1" smtClean="0"/>
              <a:t>Gohn</a:t>
            </a:r>
            <a:r>
              <a:rPr lang="en-US" sz="1400" dirty="0" smtClean="0"/>
              <a:t> (PD), F. Hong (GS)</a:t>
            </a:r>
          </a:p>
          <a:p>
            <a:r>
              <a:rPr lang="en-US" sz="1400" dirty="0" smtClean="0"/>
              <a:t>Tracker DAQ</a:t>
            </a:r>
          </a:p>
          <a:p>
            <a:pPr lvl="1"/>
            <a:r>
              <a:rPr lang="en-US" sz="1400" dirty="0" smtClean="0"/>
              <a:t>University College London: M. Lancaster, R. </a:t>
            </a:r>
            <a:r>
              <a:rPr lang="en-US" sz="1400" dirty="0" err="1" smtClean="0"/>
              <a:t>Chislett</a:t>
            </a:r>
            <a:r>
              <a:rPr lang="en-US" sz="1400" dirty="0" smtClean="0"/>
              <a:t> (PD), G. </a:t>
            </a:r>
            <a:r>
              <a:rPr lang="en-US" sz="1400" dirty="0" err="1" smtClean="0"/>
              <a:t>Lukicov</a:t>
            </a:r>
            <a:r>
              <a:rPr lang="en-US" sz="1400" dirty="0" smtClean="0"/>
              <a:t> (GS)</a:t>
            </a:r>
          </a:p>
          <a:p>
            <a:r>
              <a:rPr lang="en-US" sz="1400" dirty="0" smtClean="0"/>
              <a:t>Field DAQ</a:t>
            </a:r>
          </a:p>
          <a:p>
            <a:pPr lvl="1"/>
            <a:r>
              <a:rPr lang="en-US" sz="1400" dirty="0" err="1" smtClean="0"/>
              <a:t>Fermilab</a:t>
            </a:r>
            <a:r>
              <a:rPr lang="en-US" sz="1400" dirty="0" smtClean="0"/>
              <a:t> + University of Washington: B. </a:t>
            </a:r>
            <a:r>
              <a:rPr lang="en-US" sz="1400" dirty="0" err="1" smtClean="0"/>
              <a:t>Kiburg</a:t>
            </a:r>
            <a:r>
              <a:rPr lang="en-US" sz="1400" dirty="0" smtClean="0"/>
              <a:t> (Wilson Fellow), M. Smith (GS)</a:t>
            </a:r>
          </a:p>
          <a:p>
            <a:r>
              <a:rPr lang="en-US" sz="1400" dirty="0" smtClean="0"/>
              <a:t>Laser Monitor</a:t>
            </a:r>
          </a:p>
          <a:p>
            <a:pPr lvl="1"/>
            <a:r>
              <a:rPr lang="en-US" sz="1400" dirty="0" err="1" smtClean="0"/>
              <a:t>Frascatti</a:t>
            </a:r>
            <a:r>
              <a:rPr lang="en-US" sz="1400" dirty="0"/>
              <a:t> + Napoli: S. </a:t>
            </a:r>
            <a:r>
              <a:rPr lang="en-US" sz="1400" dirty="0" err="1" smtClean="0"/>
              <a:t>Mastroianni</a:t>
            </a:r>
            <a:r>
              <a:rPr lang="en-US" sz="1400" dirty="0" smtClean="0"/>
              <a:t>, N. </a:t>
            </a:r>
            <a:r>
              <a:rPr lang="en-US" sz="1400" dirty="0" err="1" smtClean="0"/>
              <a:t>Raha</a:t>
            </a:r>
            <a:r>
              <a:rPr lang="en-US" sz="1400" dirty="0" smtClean="0"/>
              <a:t> (PD)</a:t>
            </a:r>
          </a:p>
          <a:p>
            <a:r>
              <a:rPr lang="en-US" sz="1400" dirty="0" smtClean="0"/>
              <a:t>IBMS Caen Readout</a:t>
            </a:r>
          </a:p>
          <a:p>
            <a:pPr lvl="1"/>
            <a:r>
              <a:rPr lang="en-US" sz="1400" dirty="0" smtClean="0"/>
              <a:t>University of Washington: P. </a:t>
            </a:r>
            <a:r>
              <a:rPr lang="en-US" sz="1400" dirty="0" err="1" smtClean="0"/>
              <a:t>Kammel</a:t>
            </a:r>
            <a:endParaRPr lang="en-US" sz="1400" dirty="0" smtClean="0"/>
          </a:p>
          <a:p>
            <a:r>
              <a:rPr lang="en-US" sz="1400" dirty="0" smtClean="0"/>
              <a:t>DQM</a:t>
            </a:r>
          </a:p>
          <a:p>
            <a:pPr lvl="1"/>
            <a:r>
              <a:rPr lang="en-US" sz="1400" dirty="0" smtClean="0"/>
              <a:t>U. Kentucky: R. </a:t>
            </a:r>
            <a:r>
              <a:rPr lang="en-US" sz="1400" dirty="0" err="1" smtClean="0"/>
              <a:t>Fatemi</a:t>
            </a:r>
            <a:r>
              <a:rPr lang="en-US" sz="1400" dirty="0" smtClean="0"/>
              <a:t>, W. </a:t>
            </a:r>
            <a:r>
              <a:rPr lang="en-US" sz="1400" dirty="0" err="1" smtClean="0"/>
              <a:t>Gohn</a:t>
            </a:r>
            <a:r>
              <a:rPr lang="en-US" sz="1400" dirty="0" smtClean="0"/>
              <a:t> (PD), L. Kelton (GS), U. Washington: A. Fienberg (GS), M. Smith (GS), UCL: R. </a:t>
            </a:r>
            <a:r>
              <a:rPr lang="en-US" sz="1400" dirty="0" err="1" smtClean="0"/>
              <a:t>Chislett</a:t>
            </a:r>
            <a:r>
              <a:rPr lang="en-US" sz="1400" dirty="0" smtClean="0"/>
              <a:t> (PD)</a:t>
            </a:r>
          </a:p>
          <a:p>
            <a:r>
              <a:rPr lang="en-US" sz="1400" dirty="0" err="1" smtClean="0"/>
              <a:t>Paraview</a:t>
            </a:r>
            <a:r>
              <a:rPr lang="en-US" sz="1400" dirty="0" smtClean="0"/>
              <a:t> event display</a:t>
            </a:r>
          </a:p>
          <a:p>
            <a:pPr lvl="1"/>
            <a:r>
              <a:rPr lang="en-US" sz="1400" dirty="0" err="1" smtClean="0"/>
              <a:t>Dubna</a:t>
            </a:r>
            <a:r>
              <a:rPr lang="en-US" sz="1400" dirty="0" smtClean="0"/>
              <a:t>: N. </a:t>
            </a:r>
            <a:r>
              <a:rPr lang="en-US" sz="1400" dirty="0" err="1" smtClean="0"/>
              <a:t>Khomutov</a:t>
            </a:r>
            <a:r>
              <a:rPr lang="en-US" sz="1400" dirty="0" smtClean="0"/>
              <a:t>, V. </a:t>
            </a:r>
            <a:r>
              <a:rPr lang="en-US" sz="1400" dirty="0" err="1" smtClean="0"/>
              <a:t>Krylov</a:t>
            </a:r>
            <a:r>
              <a:rPr lang="en-US" sz="1400" dirty="0" smtClean="0"/>
              <a:t>, UCL: W. Turner</a:t>
            </a:r>
          </a:p>
          <a:p>
            <a:r>
              <a:rPr lang="en-US" sz="1400" dirty="0" smtClean="0"/>
              <a:t>Slow Controls</a:t>
            </a:r>
          </a:p>
          <a:p>
            <a:pPr lvl="1"/>
            <a:r>
              <a:rPr lang="en-US" sz="1400" dirty="0" smtClean="0"/>
              <a:t>Northern Illinois University: M. Eads</a:t>
            </a:r>
            <a:endParaRPr lang="en-US" sz="1400" dirty="0"/>
          </a:p>
          <a:p>
            <a:pPr lvl="1"/>
            <a:endParaRPr lang="en-US" sz="1600" dirty="0" smtClean="0"/>
          </a:p>
          <a:p>
            <a:pPr lvl="1"/>
            <a:endParaRPr lang="en-US" sz="1600" dirty="0" smtClean="0"/>
          </a:p>
          <a:p>
            <a:pPr lvl="1"/>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31</a:t>
            </a:fld>
            <a:endParaRPr lang="en-US"/>
          </a:p>
        </p:txBody>
      </p:sp>
      <p:sp>
        <p:nvSpPr>
          <p:cNvPr id="5" name="TextBox 4"/>
          <p:cNvSpPr txBox="1"/>
          <p:nvPr/>
        </p:nvSpPr>
        <p:spPr>
          <a:xfrm>
            <a:off x="235331" y="884556"/>
            <a:ext cx="6029536" cy="1015663"/>
          </a:xfrm>
          <a:prstGeom prst="rect">
            <a:avLst/>
          </a:prstGeom>
          <a:noFill/>
        </p:spPr>
        <p:txBody>
          <a:bodyPr wrap="none" rtlCol="0">
            <a:spAutoFit/>
          </a:bodyPr>
          <a:lstStyle/>
          <a:p>
            <a:r>
              <a:rPr lang="en-US" sz="2000" dirty="0" smtClean="0"/>
              <a:t>Computing coordinator + Online Manager: W. </a:t>
            </a:r>
            <a:r>
              <a:rPr lang="en-US" sz="2000" dirty="0" err="1" smtClean="0"/>
              <a:t>Gohn</a:t>
            </a:r>
            <a:endParaRPr lang="en-US" sz="2000" dirty="0" smtClean="0"/>
          </a:p>
          <a:p>
            <a:r>
              <a:rPr lang="en-US" sz="2000" dirty="0" smtClean="0"/>
              <a:t>Online Monitoring Manager: ?</a:t>
            </a:r>
          </a:p>
          <a:p>
            <a:endParaRPr lang="en-US" sz="2000" dirty="0" smtClean="0"/>
          </a:p>
        </p:txBody>
      </p:sp>
    </p:spTree>
    <p:extLst>
      <p:ext uri="{BB962C8B-B14F-4D97-AF65-F5344CB8AC3E}">
        <p14:creationId xmlns:p14="http://schemas.microsoft.com/office/powerpoint/2010/main" val="49977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 and Q Methods</a:t>
            </a:r>
            <a:endParaRPr lang="en-US" dirty="0"/>
          </a:p>
        </p:txBody>
      </p:sp>
      <p:sp>
        <p:nvSpPr>
          <p:cNvPr id="3" name="Content Placeholder 2"/>
          <p:cNvSpPr>
            <a:spLocks noGrp="1"/>
          </p:cNvSpPr>
          <p:nvPr>
            <p:ph idx="1"/>
          </p:nvPr>
        </p:nvSpPr>
        <p:spPr>
          <a:xfrm>
            <a:off x="228601" y="1043046"/>
            <a:ext cx="5527895" cy="4762217"/>
          </a:xfrm>
        </p:spPr>
        <p:txBody>
          <a:bodyPr/>
          <a:lstStyle/>
          <a:p>
            <a:r>
              <a:rPr lang="en-US" sz="2000" dirty="0" smtClean="0"/>
              <a:t>T-method</a:t>
            </a:r>
          </a:p>
          <a:p>
            <a:pPr lvl="1"/>
            <a:r>
              <a:rPr lang="en-US" sz="2000" dirty="0" smtClean="0"/>
              <a:t>Positron events in the calorimeter are identified, sorted, and fit to obtain time and energy.</a:t>
            </a:r>
          </a:p>
          <a:p>
            <a:pPr lvl="1"/>
            <a:r>
              <a:rPr lang="en-US" sz="2000" dirty="0" smtClean="0"/>
              <a:t>All events above an energy threshold are included.</a:t>
            </a:r>
          </a:p>
          <a:p>
            <a:pPr lvl="1"/>
            <a:r>
              <a:rPr lang="en-US" sz="2000" dirty="0" smtClean="0"/>
              <a:t>⍵</a:t>
            </a:r>
            <a:r>
              <a:rPr lang="en-US" sz="2000" baseline="-25000" dirty="0" smtClean="0"/>
              <a:t>a</a:t>
            </a:r>
            <a:r>
              <a:rPr lang="en-US" sz="2000" dirty="0" smtClean="0"/>
              <a:t> is determined from a fit to a pileup-subtracted histogram.</a:t>
            </a:r>
          </a:p>
          <a:p>
            <a:pPr lvl="1"/>
            <a:r>
              <a:rPr lang="en-US" sz="2000" dirty="0" smtClean="0"/>
              <a:t>This was the method used in BNL E821.</a:t>
            </a:r>
          </a:p>
          <a:p>
            <a:r>
              <a:rPr lang="en-US" sz="2000" dirty="0" smtClean="0"/>
              <a:t>Q-method</a:t>
            </a:r>
          </a:p>
          <a:p>
            <a:pPr lvl="1"/>
            <a:r>
              <a:rPr lang="en-US" sz="2000" dirty="0" smtClean="0"/>
              <a:t>Individual positron events are not identified.</a:t>
            </a:r>
          </a:p>
          <a:p>
            <a:pPr lvl="1"/>
            <a:r>
              <a:rPr lang="en-US" sz="2000" dirty="0" smtClean="0"/>
              <a:t>Detector current is integrated as a proxy for event energy.</a:t>
            </a:r>
          </a:p>
          <a:p>
            <a:pPr lvl="1"/>
            <a:r>
              <a:rPr lang="en-US" sz="2000" dirty="0" smtClean="0"/>
              <a:t>No pileup correction is necessary.</a:t>
            </a:r>
            <a:endParaRPr lang="en-US" sz="2000" dirty="0"/>
          </a:p>
        </p:txBody>
      </p:sp>
      <p:sp>
        <p:nvSpPr>
          <p:cNvPr id="4" name="Slide Number Placeholder 3"/>
          <p:cNvSpPr>
            <a:spLocks noGrp="1"/>
          </p:cNvSpPr>
          <p:nvPr>
            <p:ph type="sldNum" sz="quarter" idx="12"/>
          </p:nvPr>
        </p:nvSpPr>
        <p:spPr/>
        <p:txBody>
          <a:bodyPr/>
          <a:lstStyle/>
          <a:p>
            <a:fld id="{DEB69970-60EE-486F-AAF8-4744CB561250}" type="slidenum">
              <a:rPr lang="en-US" smtClean="0"/>
              <a:t>32</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473" y="2021926"/>
            <a:ext cx="3082035" cy="1894360"/>
          </a:xfrm>
          <a:prstGeom prst="rect">
            <a:avLst/>
          </a:prstGeom>
        </p:spPr>
      </p:pic>
      <p:pic>
        <p:nvPicPr>
          <p:cNvPr id="7" name="Picture 6"/>
          <p:cNvPicPr>
            <a:picLocks noChangeAspect="1"/>
          </p:cNvPicPr>
          <p:nvPr/>
        </p:nvPicPr>
        <p:blipFill>
          <a:blip r:embed="rId3"/>
          <a:stretch>
            <a:fillRect/>
          </a:stretch>
        </p:blipFill>
        <p:spPr>
          <a:xfrm>
            <a:off x="5692473" y="4060302"/>
            <a:ext cx="3360245" cy="1888977"/>
          </a:xfrm>
          <a:prstGeom prst="rect">
            <a:avLst/>
          </a:prstGeom>
        </p:spPr>
      </p:pic>
    </p:spTree>
    <p:extLst>
      <p:ext uri="{BB962C8B-B14F-4D97-AF65-F5344CB8AC3E}">
        <p14:creationId xmlns:p14="http://schemas.microsoft.com/office/powerpoint/2010/main" val="2079179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772400" cy="641739"/>
          </a:xfrm>
        </p:spPr>
        <p:txBody>
          <a:bodyPr/>
          <a:lstStyle/>
          <a:p>
            <a:r>
              <a:rPr lang="en-US" smtClean="0"/>
              <a:t>Performance Testing</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33</a:t>
            </a:fld>
            <a:endParaRPr lang="en-US"/>
          </a:p>
        </p:txBody>
      </p:sp>
      <p:sp>
        <p:nvSpPr>
          <p:cNvPr id="5" name="TextBox 4"/>
          <p:cNvSpPr txBox="1"/>
          <p:nvPr/>
        </p:nvSpPr>
        <p:spPr>
          <a:xfrm>
            <a:off x="447170" y="1531705"/>
            <a:ext cx="7868915" cy="409342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sz="2000" dirty="0" smtClean="0"/>
              <a:t>Three methods of testing the DAQ:</a:t>
            </a:r>
          </a:p>
          <a:p>
            <a:pPr marL="800100" lvl="1" indent="-342900">
              <a:buFont typeface="+mj-lt"/>
              <a:buAutoNum type="arabicPeriod"/>
            </a:pPr>
            <a:r>
              <a:rPr lang="en-US" sz="2000" dirty="0" smtClean="0"/>
              <a:t>We wrote a simulator that runs as a Midas frontend and generates data synchronously  with the master. This produces realistic looking events that can be used to test our GPU algorithms. </a:t>
            </a:r>
          </a:p>
          <a:p>
            <a:pPr marL="800100" lvl="1" indent="-342900">
              <a:buFont typeface="+mj-lt"/>
              <a:buAutoNum type="arabicPeriod"/>
            </a:pPr>
            <a:r>
              <a:rPr lang="en-US" sz="2000" dirty="0" smtClean="0"/>
              <a:t>Rider readout. We have 420 channels of digitized data that we are processing with the DAQ, but we only have the hardware available to put pulses on 9 of those channels. This is useful for rate tests, but less useful for algorithm testing.</a:t>
            </a:r>
          </a:p>
          <a:p>
            <a:pPr marL="800100" lvl="1" indent="-342900">
              <a:buFont typeface="+mj-lt"/>
              <a:buAutoNum type="arabicPeriod"/>
            </a:pPr>
            <a:r>
              <a:rPr lang="en-US" sz="2000" dirty="0" smtClean="0"/>
              <a:t>Laser flight simulator with calorimeters (near future), will allow us to test realistic fills in the calorimeter readout – this is the mode we will run in once the calorimeters and laser system are installed.</a:t>
            </a:r>
            <a:endParaRPr lang="en-US" sz="2000" dirty="0"/>
          </a:p>
        </p:txBody>
      </p:sp>
    </p:spTree>
    <p:extLst>
      <p:ext uri="{BB962C8B-B14F-4D97-AF65-F5344CB8AC3E}">
        <p14:creationId xmlns:p14="http://schemas.microsoft.com/office/powerpoint/2010/main" val="731543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Processing</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34</a:t>
            </a:fld>
            <a:endParaRPr lang="en-US"/>
          </a:p>
        </p:txBody>
      </p:sp>
      <p:pic>
        <p:nvPicPr>
          <p:cNvPr id="8"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9507" y="859997"/>
            <a:ext cx="3122405" cy="2510061"/>
          </a:xfrm>
          <a:prstGeom prst="rect">
            <a:avLst/>
          </a:prstGeom>
        </p:spPr>
      </p:pic>
      <p:sp>
        <p:nvSpPr>
          <p:cNvPr id="9" name="TextBox 8"/>
          <p:cNvSpPr txBox="1"/>
          <p:nvPr/>
        </p:nvSpPr>
        <p:spPr>
          <a:xfrm>
            <a:off x="814099" y="1435261"/>
            <a:ext cx="4415408" cy="1319147"/>
          </a:xfrm>
          <a:prstGeom prst="rect">
            <a:avLst/>
          </a:prstGeom>
          <a:noFill/>
        </p:spPr>
        <p:txBody>
          <a:bodyPr wrap="square" rtlCol="0">
            <a:spAutoFit/>
          </a:bodyPr>
          <a:lstStyle/>
          <a:p>
            <a:r>
              <a:rPr lang="en-US" sz="1600" dirty="0" smtClean="0"/>
              <a:t>CUDA kernel routines: Data is copied to GPU memory in GPU thread, and then accessed by the following functions to identify and save islands, which are copied back to the computer memory and sent to the event builder.</a:t>
            </a:r>
            <a:endParaRPr lang="en-US" sz="1600" dirty="0"/>
          </a:p>
        </p:txBody>
      </p:sp>
      <p:graphicFrame>
        <p:nvGraphicFramePr>
          <p:cNvPr id="10" name="Table 9"/>
          <p:cNvGraphicFramePr>
            <a:graphicFrameLocks noGrp="1"/>
          </p:cNvGraphicFramePr>
          <p:nvPr>
            <p:extLst>
              <p:ext uri="{D42A27DB-BD31-4B8C-83A1-F6EECF244321}">
                <p14:modId xmlns:p14="http://schemas.microsoft.com/office/powerpoint/2010/main" val="768411293"/>
              </p:ext>
            </p:extLst>
          </p:nvPr>
        </p:nvGraphicFramePr>
        <p:xfrm>
          <a:off x="827584" y="3370058"/>
          <a:ext cx="7800528" cy="2650923"/>
        </p:xfrm>
        <a:graphic>
          <a:graphicData uri="http://schemas.openxmlformats.org/drawingml/2006/table">
            <a:tbl>
              <a:tblPr firstRow="1" bandRow="1">
                <a:tableStyleId>{073A0DAA-6AF3-43AB-8588-CEC1D06C72B9}</a:tableStyleId>
              </a:tblPr>
              <a:tblGrid>
                <a:gridCol w="3552056"/>
                <a:gridCol w="2376264"/>
                <a:gridCol w="1872208"/>
              </a:tblGrid>
              <a:tr h="154057">
                <a:tc>
                  <a:txBody>
                    <a:bodyPr/>
                    <a:lstStyle/>
                    <a:p>
                      <a:r>
                        <a:rPr lang="en-US" sz="1200" b="0" dirty="0" smtClean="0"/>
                        <a:t>Function</a:t>
                      </a:r>
                      <a:endParaRPr lang="en-US" sz="1200" b="0" dirty="0"/>
                    </a:p>
                  </a:txBody>
                  <a:tcPr/>
                </a:tc>
                <a:tc>
                  <a:txBody>
                    <a:bodyPr/>
                    <a:lstStyle/>
                    <a:p>
                      <a:r>
                        <a:rPr lang="en-US" sz="1200" b="0" dirty="0" smtClean="0"/>
                        <a:t>Number of threads</a:t>
                      </a:r>
                      <a:endParaRPr lang="en-US" sz="1200" b="0" dirty="0"/>
                    </a:p>
                  </a:txBody>
                  <a:tcPr/>
                </a:tc>
                <a:tc>
                  <a:txBody>
                    <a:bodyPr/>
                    <a:lstStyle/>
                    <a:p>
                      <a:r>
                        <a:rPr lang="en-US" sz="1200" b="0" dirty="0" smtClean="0"/>
                        <a:t>Execution Time (</a:t>
                      </a:r>
                      <a:r>
                        <a:rPr lang="en-US" sz="1200" b="0" dirty="0" err="1" smtClean="0"/>
                        <a:t>ms</a:t>
                      </a:r>
                      <a:r>
                        <a:rPr lang="en-US" sz="1200" b="0" dirty="0" smtClean="0"/>
                        <a:t>)</a:t>
                      </a:r>
                      <a:endParaRPr lang="en-US" sz="1200" b="0" dirty="0"/>
                    </a:p>
                  </a:txBody>
                  <a:tcPr/>
                </a:tc>
              </a:tr>
              <a:tr h="208262">
                <a:tc>
                  <a:txBody>
                    <a:bodyPr/>
                    <a:lstStyle/>
                    <a:p>
                      <a:r>
                        <a:rPr lang="en-US" sz="1200" b="0" dirty="0" smtClean="0"/>
                        <a:t>Compute pedestals</a:t>
                      </a:r>
                      <a:endParaRPr lang="en-US" sz="1200" b="0" dirty="0"/>
                    </a:p>
                  </a:txBody>
                  <a:tcPr/>
                </a:tc>
                <a:tc>
                  <a:txBody>
                    <a:bodyPr/>
                    <a:lstStyle/>
                    <a:p>
                      <a:r>
                        <a:rPr lang="en-US" sz="1200" b="0" dirty="0" smtClean="0"/>
                        <a:t>54</a:t>
                      </a:r>
                      <a:endParaRPr lang="en-US" sz="1200" b="0" dirty="0"/>
                    </a:p>
                  </a:txBody>
                  <a:tcPr/>
                </a:tc>
                <a:tc>
                  <a:txBody>
                    <a:bodyPr/>
                    <a:lstStyle/>
                    <a:p>
                      <a:r>
                        <a:rPr lang="en-US" sz="1200" b="0" dirty="0" smtClean="0"/>
                        <a:t>0.1</a:t>
                      </a:r>
                      <a:endParaRPr lang="en-US" sz="1200" b="0" dirty="0"/>
                    </a:p>
                  </a:txBody>
                  <a:tcPr/>
                </a:tc>
              </a:tr>
              <a:tr h="386772">
                <a:tc>
                  <a:txBody>
                    <a:bodyPr/>
                    <a:lstStyle/>
                    <a:p>
                      <a:r>
                        <a:rPr lang="en-US" sz="1200" b="0" dirty="0" smtClean="0"/>
                        <a:t>Determine if threshold is passed for each sample</a:t>
                      </a:r>
                      <a:endParaRPr lang="en-US" sz="1200" b="0" dirty="0"/>
                    </a:p>
                  </a:txBody>
                  <a:tcPr/>
                </a:tc>
                <a:tc>
                  <a:txBody>
                    <a:bodyPr/>
                    <a:lstStyle/>
                    <a:p>
                      <a:r>
                        <a:rPr lang="en-US" sz="1200" b="0" dirty="0" smtClean="0"/>
                        <a:t>560k</a:t>
                      </a:r>
                      <a:endParaRPr lang="en-US" sz="1200" b="0" dirty="0"/>
                    </a:p>
                  </a:txBody>
                  <a:tcPr/>
                </a:tc>
                <a:tc>
                  <a:txBody>
                    <a:bodyPr/>
                    <a:lstStyle/>
                    <a:p>
                      <a:r>
                        <a:rPr lang="en-US" sz="1200" b="0" dirty="0" smtClean="0"/>
                        <a:t>1.7</a:t>
                      </a:r>
                      <a:endParaRPr lang="en-US" sz="1200" b="0" dirty="0"/>
                    </a:p>
                  </a:txBody>
                  <a:tcPr/>
                </a:tc>
              </a:tr>
              <a:tr h="297517">
                <a:tc>
                  <a:txBody>
                    <a:bodyPr/>
                    <a:lstStyle/>
                    <a:p>
                      <a:r>
                        <a:rPr lang="en-US" sz="1200" b="0" dirty="0" smtClean="0"/>
                        <a:t>Add pre and post samples to each island</a:t>
                      </a:r>
                      <a:endParaRPr lang="en-US" sz="1200" b="0" dirty="0"/>
                    </a:p>
                  </a:txBody>
                  <a:tcPr/>
                </a:tc>
                <a:tc>
                  <a:txBody>
                    <a:bodyPr/>
                    <a:lstStyle/>
                    <a:p>
                      <a:r>
                        <a:rPr lang="en-US" sz="1200" b="0" dirty="0" smtClean="0"/>
                        <a:t>560k</a:t>
                      </a:r>
                      <a:endParaRPr lang="en-US" sz="1200" b="0" dirty="0"/>
                    </a:p>
                  </a:txBody>
                  <a:tcPr/>
                </a:tc>
                <a:tc>
                  <a:txBody>
                    <a:bodyPr/>
                    <a:lstStyle/>
                    <a:p>
                      <a:r>
                        <a:rPr lang="en-US" sz="1200" b="0" dirty="0" smtClean="0"/>
                        <a:t>0.1</a:t>
                      </a:r>
                      <a:endParaRPr lang="en-US" sz="1200" b="0" dirty="0"/>
                    </a:p>
                  </a:txBody>
                  <a:tcPr/>
                </a:tc>
              </a:tr>
              <a:tr h="297517">
                <a:tc>
                  <a:txBody>
                    <a:bodyPr/>
                    <a:lstStyle/>
                    <a:p>
                      <a:r>
                        <a:rPr lang="en-US" sz="1200" b="0" dirty="0" smtClean="0"/>
                        <a:t>Check to see if any islands have merged</a:t>
                      </a:r>
                      <a:endParaRPr lang="en-US" sz="1200" b="0" dirty="0"/>
                    </a:p>
                  </a:txBody>
                  <a:tcPr/>
                </a:tc>
                <a:tc>
                  <a:txBody>
                    <a:bodyPr/>
                    <a:lstStyle/>
                    <a:p>
                      <a:r>
                        <a:rPr lang="en-US" sz="1200" b="0" dirty="0" smtClean="0"/>
                        <a:t>560k</a:t>
                      </a:r>
                      <a:endParaRPr lang="en-US" sz="1200" b="0" dirty="0"/>
                    </a:p>
                  </a:txBody>
                  <a:tcPr/>
                </a:tc>
                <a:tc>
                  <a:txBody>
                    <a:bodyPr/>
                    <a:lstStyle/>
                    <a:p>
                      <a:r>
                        <a:rPr lang="en-US" sz="1200" b="0" dirty="0" smtClean="0"/>
                        <a:t>0.2</a:t>
                      </a:r>
                      <a:endParaRPr lang="en-US" sz="1200" b="0" dirty="0"/>
                    </a:p>
                  </a:txBody>
                  <a:tcPr/>
                </a:tc>
              </a:tr>
              <a:tr h="208262">
                <a:tc>
                  <a:txBody>
                    <a:bodyPr/>
                    <a:lstStyle/>
                    <a:p>
                      <a:r>
                        <a:rPr lang="en-US" sz="1200" b="0" dirty="0" smtClean="0"/>
                        <a:t>Save an array of identified islands</a:t>
                      </a:r>
                      <a:endParaRPr lang="en-US" sz="1200" b="0" dirty="0"/>
                    </a:p>
                  </a:txBody>
                  <a:tcPr/>
                </a:tc>
                <a:tc>
                  <a:txBody>
                    <a:bodyPr/>
                    <a:lstStyle/>
                    <a:p>
                      <a:r>
                        <a:rPr lang="en-US" sz="1200" b="0" dirty="0" smtClean="0"/>
                        <a:t>560k</a:t>
                      </a:r>
                      <a:endParaRPr lang="en-US" sz="1200" b="0" dirty="0"/>
                    </a:p>
                  </a:txBody>
                  <a:tcPr/>
                </a:tc>
                <a:tc>
                  <a:txBody>
                    <a:bodyPr/>
                    <a:lstStyle/>
                    <a:p>
                      <a:r>
                        <a:rPr lang="en-US" sz="1200" b="0" dirty="0" smtClean="0"/>
                        <a:t>0.2</a:t>
                      </a:r>
                      <a:endParaRPr lang="en-US" sz="1200" b="0" dirty="0"/>
                    </a:p>
                  </a:txBody>
                  <a:tcPr/>
                </a:tc>
              </a:tr>
              <a:tr h="208262">
                <a:tc>
                  <a:txBody>
                    <a:bodyPr/>
                    <a:lstStyle/>
                    <a:p>
                      <a:r>
                        <a:rPr lang="en-US" sz="1200" b="0" dirty="0" smtClean="0"/>
                        <a:t>Sum all waveforms</a:t>
                      </a:r>
                      <a:endParaRPr lang="en-US" sz="1200" b="0" dirty="0"/>
                    </a:p>
                  </a:txBody>
                  <a:tcPr/>
                </a:tc>
                <a:tc>
                  <a:txBody>
                    <a:bodyPr/>
                    <a:lstStyle/>
                    <a:p>
                      <a:r>
                        <a:rPr lang="en-US" sz="1200" b="0" dirty="0" smtClean="0"/>
                        <a:t>560k</a:t>
                      </a:r>
                      <a:endParaRPr lang="en-US" sz="1200" b="0" dirty="0"/>
                    </a:p>
                  </a:txBody>
                  <a:tcPr/>
                </a:tc>
                <a:tc>
                  <a:txBody>
                    <a:bodyPr/>
                    <a:lstStyle/>
                    <a:p>
                      <a:r>
                        <a:rPr lang="en-US" sz="1200" b="0" dirty="0" smtClean="0"/>
                        <a:t>1.2</a:t>
                      </a:r>
                      <a:endParaRPr lang="en-US" sz="1200" b="0" dirty="0"/>
                    </a:p>
                  </a:txBody>
                  <a:tcPr/>
                </a:tc>
              </a:tr>
              <a:tr h="154057">
                <a:tc>
                  <a:txBody>
                    <a:bodyPr/>
                    <a:lstStyle/>
                    <a:p>
                      <a:r>
                        <a:rPr lang="en-US" sz="1200" b="0" dirty="0" smtClean="0"/>
                        <a:t>Decimate</a:t>
                      </a:r>
                      <a:r>
                        <a:rPr lang="en-US" sz="1200" b="0" baseline="0" dirty="0" smtClean="0"/>
                        <a:t> sum</a:t>
                      </a:r>
                      <a:endParaRPr lang="en-US" sz="1200" b="0" dirty="0"/>
                    </a:p>
                  </a:txBody>
                  <a:tcPr/>
                </a:tc>
                <a:tc>
                  <a:txBody>
                    <a:bodyPr/>
                    <a:lstStyle/>
                    <a:p>
                      <a:r>
                        <a:rPr lang="en-US" sz="1200" b="0" dirty="0" smtClean="0"/>
                        <a:t>17.5k</a:t>
                      </a:r>
                      <a:endParaRPr lang="en-US" sz="1200" b="0" dirty="0"/>
                    </a:p>
                  </a:txBody>
                  <a:tcPr/>
                </a:tc>
                <a:tc>
                  <a:txBody>
                    <a:bodyPr/>
                    <a:lstStyle/>
                    <a:p>
                      <a:r>
                        <a:rPr lang="en-US" sz="1200" b="0" dirty="0" smtClean="0"/>
                        <a:t>0.3</a:t>
                      </a:r>
                      <a:endParaRPr lang="en-US" sz="1200" b="0" dirty="0"/>
                    </a:p>
                  </a:txBody>
                  <a:tcPr/>
                </a:tc>
              </a:tr>
              <a:tr h="297517">
                <a:tc>
                  <a:txBody>
                    <a:bodyPr/>
                    <a:lstStyle/>
                    <a:p>
                      <a:r>
                        <a:rPr lang="en-US" sz="1200" b="0" dirty="0" smtClean="0"/>
                        <a:t>Make a fill-by-fill sum of waveforms</a:t>
                      </a:r>
                      <a:endParaRPr lang="en-US" sz="1200" b="0" dirty="0"/>
                    </a:p>
                  </a:txBody>
                  <a:tcPr/>
                </a:tc>
                <a:tc>
                  <a:txBody>
                    <a:bodyPr/>
                    <a:lstStyle/>
                    <a:p>
                      <a:r>
                        <a:rPr lang="en-US" sz="1200" b="0" dirty="0" smtClean="0"/>
                        <a:t>30M</a:t>
                      </a:r>
                      <a:endParaRPr lang="en-US" sz="1200" b="0" dirty="0"/>
                    </a:p>
                  </a:txBody>
                  <a:tcPr/>
                </a:tc>
                <a:tc>
                  <a:txBody>
                    <a:bodyPr/>
                    <a:lstStyle/>
                    <a:p>
                      <a:r>
                        <a:rPr lang="en-US" sz="1200" b="0" dirty="0" smtClean="0"/>
                        <a:t>2.4</a:t>
                      </a:r>
                      <a:endParaRPr lang="en-US" sz="1200" b="0" dirty="0"/>
                    </a:p>
                  </a:txBody>
                  <a:tcPr/>
                </a:tc>
              </a:tr>
            </a:tbl>
          </a:graphicData>
        </a:graphic>
      </p:graphicFrame>
    </p:spTree>
    <p:extLst>
      <p:ext uri="{BB962C8B-B14F-4D97-AF65-F5344CB8AC3E}">
        <p14:creationId xmlns:p14="http://schemas.microsoft.com/office/powerpoint/2010/main" val="879617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T-Method Tests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54464" y="908720"/>
            <a:ext cx="2332916" cy="5316099"/>
          </a:xfrm>
        </p:spPr>
      </p:pic>
      <p:sp>
        <p:nvSpPr>
          <p:cNvPr id="4" name="Slide Number Placeholder 3"/>
          <p:cNvSpPr>
            <a:spLocks noGrp="1"/>
          </p:cNvSpPr>
          <p:nvPr>
            <p:ph type="sldNum" sz="quarter" idx="12"/>
          </p:nvPr>
        </p:nvSpPr>
        <p:spPr/>
        <p:txBody>
          <a:bodyPr/>
          <a:lstStyle/>
          <a:p>
            <a:fld id="{DEB69970-60EE-486F-AAF8-4744CB561250}" type="slidenum">
              <a:rPr lang="en-US" smtClean="0"/>
              <a:t>35</a:t>
            </a:fld>
            <a:endParaRPr lang="en-US"/>
          </a:p>
        </p:txBody>
      </p:sp>
      <p:sp>
        <p:nvSpPr>
          <p:cNvPr id="6" name="TextBox 5"/>
          <p:cNvSpPr txBox="1"/>
          <p:nvPr/>
        </p:nvSpPr>
        <p:spPr>
          <a:xfrm>
            <a:off x="228600" y="1268760"/>
            <a:ext cx="5725864" cy="5078313"/>
          </a:xfrm>
          <a:prstGeom prst="rect">
            <a:avLst/>
          </a:prstGeom>
          <a:noFill/>
        </p:spPr>
        <p:txBody>
          <a:bodyPr wrap="square" rtlCol="0">
            <a:spAutoFit/>
          </a:bodyPr>
          <a:lstStyle/>
          <a:p>
            <a:r>
              <a:rPr lang="en-US" dirty="0" smtClean="0"/>
              <a:t>The T-method chops islands out of each waveform. We currently have four options:</a:t>
            </a:r>
          </a:p>
          <a:p>
            <a:pPr marL="342900" indent="-342900">
              <a:buFont typeface="+mj-lt"/>
              <a:buAutoNum type="arabicPeriod"/>
            </a:pPr>
            <a:r>
              <a:rPr lang="en-US" dirty="0" smtClean="0"/>
              <a:t>Periodic trigger</a:t>
            </a:r>
          </a:p>
          <a:p>
            <a:pPr marL="342900" indent="-342900">
              <a:buFont typeface="+mj-lt"/>
              <a:buAutoNum type="arabicPeriod"/>
            </a:pPr>
            <a:r>
              <a:rPr lang="en-US" dirty="0" smtClean="0"/>
              <a:t>Threshold on waveform sum over channels</a:t>
            </a:r>
          </a:p>
          <a:p>
            <a:pPr marL="342900" indent="-342900">
              <a:buFont typeface="+mj-lt"/>
              <a:buAutoNum type="arabicPeriod"/>
            </a:pPr>
            <a:r>
              <a:rPr lang="en-US" dirty="0" smtClean="0"/>
              <a:t>Threshold on each channel</a:t>
            </a:r>
          </a:p>
          <a:p>
            <a:pPr marL="342900" indent="-342900">
              <a:buFont typeface="+mj-lt"/>
              <a:buAutoNum type="arabicPeriod"/>
            </a:pPr>
            <a:r>
              <a:rPr lang="en-US" dirty="0" smtClean="0"/>
              <a:t>Pulse-shape weighted identification</a:t>
            </a:r>
          </a:p>
          <a:p>
            <a:pPr marL="342900" indent="-342900">
              <a:buFont typeface="+mj-lt"/>
              <a:buAutoNum type="arabicPeriod"/>
            </a:pPr>
            <a:endParaRPr lang="en-US" dirty="0" smtClean="0"/>
          </a:p>
          <a:p>
            <a:r>
              <a:rPr lang="en-US" dirty="0" smtClean="0"/>
              <a:t>Simulations showed that 4 has the lowest signal-to noise, and 2 is has such high signal to noise that it would be unreliable.</a:t>
            </a:r>
          </a:p>
          <a:p>
            <a:endParaRPr lang="en-US" dirty="0"/>
          </a:p>
          <a:p>
            <a:r>
              <a:rPr lang="en-US" dirty="0" smtClean="0"/>
              <a:t>We performed tests comparing 3 and 4 using the Midas calorimeter simulator, and both perform equally well, but 3 takes about half the processing time.</a:t>
            </a:r>
          </a:p>
          <a:p>
            <a:endParaRPr lang="en-US" dirty="0"/>
          </a:p>
          <a:p>
            <a:r>
              <a:rPr lang="en-US" dirty="0" smtClean="0"/>
              <a:t>The plots on the right show the number of identified islands vs the number of simulated islands for decreasing threshold.</a:t>
            </a:r>
            <a:endParaRPr lang="en-US" dirty="0"/>
          </a:p>
        </p:txBody>
      </p:sp>
      <p:sp>
        <p:nvSpPr>
          <p:cNvPr id="7" name="TextBox 6"/>
          <p:cNvSpPr txBox="1"/>
          <p:nvPr/>
        </p:nvSpPr>
        <p:spPr>
          <a:xfrm>
            <a:off x="6516216" y="1268760"/>
            <a:ext cx="441146" cy="369332"/>
          </a:xfrm>
          <a:prstGeom prst="rect">
            <a:avLst/>
          </a:prstGeom>
          <a:noFill/>
        </p:spPr>
        <p:txBody>
          <a:bodyPr wrap="none" rtlCol="0">
            <a:spAutoFit/>
          </a:bodyPr>
          <a:lstStyle/>
          <a:p>
            <a:r>
              <a:rPr lang="en-US" smtClean="0"/>
              <a:t>10</a:t>
            </a:r>
            <a:endParaRPr lang="en-US"/>
          </a:p>
        </p:txBody>
      </p:sp>
      <p:sp>
        <p:nvSpPr>
          <p:cNvPr id="8" name="TextBox 7"/>
          <p:cNvSpPr txBox="1"/>
          <p:nvPr/>
        </p:nvSpPr>
        <p:spPr>
          <a:xfrm>
            <a:off x="6516216" y="4026452"/>
            <a:ext cx="441146" cy="369332"/>
          </a:xfrm>
          <a:prstGeom prst="rect">
            <a:avLst/>
          </a:prstGeom>
          <a:noFill/>
        </p:spPr>
        <p:txBody>
          <a:bodyPr wrap="none" rtlCol="0">
            <a:spAutoFit/>
          </a:bodyPr>
          <a:lstStyle/>
          <a:p>
            <a:r>
              <a:rPr lang="en-US" dirty="0" smtClean="0"/>
              <a:t>30</a:t>
            </a:r>
            <a:endParaRPr lang="en-US" dirty="0"/>
          </a:p>
        </p:txBody>
      </p:sp>
      <p:sp>
        <p:nvSpPr>
          <p:cNvPr id="9" name="TextBox 8"/>
          <p:cNvSpPr txBox="1"/>
          <p:nvPr/>
        </p:nvSpPr>
        <p:spPr>
          <a:xfrm>
            <a:off x="6516216" y="2679688"/>
            <a:ext cx="441146" cy="369332"/>
          </a:xfrm>
          <a:prstGeom prst="rect">
            <a:avLst/>
          </a:prstGeom>
          <a:noFill/>
        </p:spPr>
        <p:txBody>
          <a:bodyPr wrap="none" rtlCol="0">
            <a:spAutoFit/>
          </a:bodyPr>
          <a:lstStyle/>
          <a:p>
            <a:r>
              <a:rPr lang="en-US" dirty="0" smtClean="0"/>
              <a:t>20</a:t>
            </a:r>
            <a:endParaRPr lang="en-US" dirty="0"/>
          </a:p>
        </p:txBody>
      </p:sp>
      <p:sp>
        <p:nvSpPr>
          <p:cNvPr id="10" name="TextBox 9"/>
          <p:cNvSpPr txBox="1"/>
          <p:nvPr/>
        </p:nvSpPr>
        <p:spPr>
          <a:xfrm>
            <a:off x="6462738" y="5373216"/>
            <a:ext cx="441146" cy="369332"/>
          </a:xfrm>
          <a:prstGeom prst="rect">
            <a:avLst/>
          </a:prstGeom>
          <a:noFill/>
        </p:spPr>
        <p:txBody>
          <a:bodyPr wrap="none" rtlCol="0">
            <a:spAutoFit/>
          </a:bodyPr>
          <a:lstStyle/>
          <a:p>
            <a:r>
              <a:rPr lang="en-US" dirty="0" smtClean="0"/>
              <a:t>40</a:t>
            </a:r>
            <a:endParaRPr lang="en-US" dirty="0"/>
          </a:p>
        </p:txBody>
      </p:sp>
    </p:spTree>
    <p:extLst>
      <p:ext uri="{BB962C8B-B14F-4D97-AF65-F5344CB8AC3E}">
        <p14:creationId xmlns:p14="http://schemas.microsoft.com/office/powerpoint/2010/main" val="21341672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Pulse Fitter</a:t>
            </a:r>
            <a:endParaRPr lang="en-US" dirty="0"/>
          </a:p>
        </p:txBody>
      </p:sp>
      <p:sp>
        <p:nvSpPr>
          <p:cNvPr id="3" name="Content Placeholder 2"/>
          <p:cNvSpPr>
            <a:spLocks noGrp="1"/>
          </p:cNvSpPr>
          <p:nvPr>
            <p:ph idx="1"/>
          </p:nvPr>
        </p:nvSpPr>
        <p:spPr>
          <a:xfrm>
            <a:off x="228601" y="1043046"/>
            <a:ext cx="4847456" cy="5122258"/>
          </a:xfrm>
        </p:spPr>
        <p:txBody>
          <a:bodyPr/>
          <a:lstStyle/>
          <a:p>
            <a:r>
              <a:rPr lang="en-US" dirty="0" smtClean="0"/>
              <a:t>Recently we have implemented an adaptation of our template fitter into our GPU algorithms. </a:t>
            </a:r>
          </a:p>
          <a:p>
            <a:r>
              <a:rPr lang="en-US" dirty="0" smtClean="0"/>
              <a:t>It works online, and returns just the fit parameters for every pulse in a fill in a Midas bank.</a:t>
            </a:r>
          </a:p>
          <a:p>
            <a:r>
              <a:rPr lang="en-US" dirty="0" smtClean="0"/>
              <a:t>This data is not expected to be used for final analysis, but it will greatly increase the speed of our online and </a:t>
            </a:r>
            <a:r>
              <a:rPr lang="en-US" dirty="0" err="1" smtClean="0"/>
              <a:t>nearline</a:t>
            </a:r>
            <a:r>
              <a:rPr lang="en-US" dirty="0" smtClean="0"/>
              <a:t> analysis.</a:t>
            </a:r>
          </a:p>
          <a:p>
            <a:r>
              <a:rPr lang="en-US" dirty="0" smtClean="0"/>
              <a:t>The increase to our GPU computing time is negligible (about 1 </a:t>
            </a:r>
            <a:r>
              <a:rPr lang="en-US" dirty="0" err="1" smtClean="0"/>
              <a:t>ms</a:t>
            </a:r>
            <a:r>
              <a:rPr lang="en-US" dirty="0" smtClean="0"/>
              <a:t>).</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3789040"/>
            <a:ext cx="3289300" cy="1555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524" y="1751914"/>
            <a:ext cx="3496244" cy="2037126"/>
          </a:xfrm>
          <a:prstGeom prst="rect">
            <a:avLst/>
          </a:prstGeom>
        </p:spPr>
      </p:pic>
    </p:spTree>
    <p:extLst>
      <p:ext uri="{BB962C8B-B14F-4D97-AF65-F5344CB8AC3E}">
        <p14:creationId xmlns:p14="http://schemas.microsoft.com/office/powerpoint/2010/main" val="7126965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Pedestal variations</a:t>
            </a:r>
            <a:endParaRPr lang="en-US" dirty="0"/>
          </a:p>
        </p:txBody>
      </p:sp>
      <p:sp>
        <p:nvSpPr>
          <p:cNvPr id="3" name="Content Placeholder 2"/>
          <p:cNvSpPr>
            <a:spLocks noGrp="1"/>
          </p:cNvSpPr>
          <p:nvPr>
            <p:ph idx="1"/>
          </p:nvPr>
        </p:nvSpPr>
        <p:spPr>
          <a:xfrm>
            <a:off x="228600" y="1039184"/>
            <a:ext cx="8672513" cy="4987867"/>
          </a:xfrm>
        </p:spPr>
        <p:txBody>
          <a:bodyPr/>
          <a:lstStyle/>
          <a:p>
            <a:r>
              <a:rPr lang="en-US" dirty="0" smtClean="0"/>
              <a:t>We see both short-time pedestal variation over a single fill, and long term pedestal drive over a period of hours. Both must be accounted for.</a:t>
            </a:r>
          </a:p>
          <a:p>
            <a:r>
              <a:rPr lang="en-US" dirty="0" smtClean="0"/>
              <a:t>We have one pedestal subtraction algorithm that averaged the first N or last N samples in a fill, but we are looking to replace it with one that is more robust.</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37</a:t>
            </a:fld>
            <a:endParaRPr lang="en-US"/>
          </a:p>
        </p:txBody>
      </p:sp>
      <p:pic>
        <p:nvPicPr>
          <p:cNvPr id="5" name="Picture 4"/>
          <p:cNvPicPr>
            <a:picLocks noChangeAspect="1"/>
          </p:cNvPicPr>
          <p:nvPr/>
        </p:nvPicPr>
        <p:blipFill>
          <a:blip r:embed="rId2"/>
          <a:stretch>
            <a:fillRect/>
          </a:stretch>
        </p:blipFill>
        <p:spPr>
          <a:xfrm>
            <a:off x="2339752" y="3533118"/>
            <a:ext cx="6396856" cy="2608730"/>
          </a:xfrm>
          <a:prstGeom prst="rect">
            <a:avLst/>
          </a:prstGeom>
        </p:spPr>
      </p:pic>
      <p:sp>
        <p:nvSpPr>
          <p:cNvPr id="6" name="TextBox 5"/>
          <p:cNvSpPr txBox="1"/>
          <p:nvPr/>
        </p:nvSpPr>
        <p:spPr>
          <a:xfrm>
            <a:off x="452437" y="4221088"/>
            <a:ext cx="1946647" cy="923330"/>
          </a:xfrm>
          <a:prstGeom prst="rect">
            <a:avLst/>
          </a:prstGeom>
          <a:noFill/>
        </p:spPr>
        <p:txBody>
          <a:bodyPr wrap="square" rtlCol="0">
            <a:spAutoFit/>
          </a:bodyPr>
          <a:lstStyle/>
          <a:p>
            <a:r>
              <a:rPr lang="en-US" dirty="0" smtClean="0"/>
              <a:t>Pedestal in one channel over </a:t>
            </a:r>
            <a:r>
              <a:rPr lang="en-US" smtClean="0"/>
              <a:t>250000 events.</a:t>
            </a:r>
            <a:endParaRPr lang="en-US"/>
          </a:p>
        </p:txBody>
      </p:sp>
    </p:spTree>
    <p:extLst>
      <p:ext uri="{BB962C8B-B14F-4D97-AF65-F5344CB8AC3E}">
        <p14:creationId xmlns:p14="http://schemas.microsoft.com/office/powerpoint/2010/main" val="14633493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Q-Method Tests</a:t>
            </a:r>
            <a:endParaRPr lang="en-US" dirty="0"/>
          </a:p>
        </p:txBody>
      </p:sp>
      <p:sp>
        <p:nvSpPr>
          <p:cNvPr id="3" name="Content Placeholder 2"/>
          <p:cNvSpPr>
            <a:spLocks noGrp="1"/>
          </p:cNvSpPr>
          <p:nvPr>
            <p:ph idx="1"/>
          </p:nvPr>
        </p:nvSpPr>
        <p:spPr>
          <a:xfrm>
            <a:off x="228600" y="1043046"/>
            <a:ext cx="4271391" cy="5050250"/>
          </a:xfrm>
        </p:spPr>
        <p:txBody>
          <a:bodyPr/>
          <a:lstStyle/>
          <a:p>
            <a:r>
              <a:rPr lang="en-US" dirty="0" smtClean="0"/>
              <a:t>We have found that it is necessary to extract the pedestal from the Q-method data in the GPU to get rid of fill-correlated noise.</a:t>
            </a:r>
          </a:p>
          <a:p>
            <a:r>
              <a:rPr lang="en-US" dirty="0" smtClean="0"/>
              <a:t>This limits the number of samples we are able to sum, because we need to see the pedestal between samples.</a:t>
            </a:r>
          </a:p>
          <a:p>
            <a:r>
              <a:rPr lang="en-US" dirty="0" smtClean="0"/>
              <a:t>We are exploring options such as logarithmic binning or multi-</a:t>
            </a:r>
            <a:r>
              <a:rPr lang="en-US" dirty="0" err="1" smtClean="0"/>
              <a:t>histogramming</a:t>
            </a:r>
            <a:r>
              <a:rPr lang="en-US" dirty="0" smtClean="0"/>
              <a:t> to account for this.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38</a:t>
            </a:fld>
            <a:endParaRPr lang="en-US"/>
          </a:p>
        </p:txBody>
      </p:sp>
      <p:pic>
        <p:nvPicPr>
          <p:cNvPr id="5" name="Picture 4"/>
          <p:cNvPicPr>
            <a:picLocks noChangeAspect="1"/>
          </p:cNvPicPr>
          <p:nvPr/>
        </p:nvPicPr>
        <p:blipFill>
          <a:blip r:embed="rId2"/>
          <a:stretch>
            <a:fillRect/>
          </a:stretch>
        </p:blipFill>
        <p:spPr>
          <a:xfrm>
            <a:off x="5436096" y="1196752"/>
            <a:ext cx="3306396" cy="2303830"/>
          </a:xfrm>
          <a:prstGeom prst="rect">
            <a:avLst/>
          </a:prstGeom>
        </p:spPr>
      </p:pic>
      <p:pic>
        <p:nvPicPr>
          <p:cNvPr id="6" name="Picture 5"/>
          <p:cNvPicPr>
            <a:picLocks noChangeAspect="1"/>
          </p:cNvPicPr>
          <p:nvPr/>
        </p:nvPicPr>
        <p:blipFill>
          <a:blip r:embed="rId3"/>
          <a:stretch>
            <a:fillRect/>
          </a:stretch>
        </p:blipFill>
        <p:spPr>
          <a:xfrm>
            <a:off x="5153544" y="3717032"/>
            <a:ext cx="3871499" cy="2176381"/>
          </a:xfrm>
          <a:prstGeom prst="rect">
            <a:avLst/>
          </a:prstGeom>
        </p:spPr>
      </p:pic>
      <p:sp>
        <p:nvSpPr>
          <p:cNvPr id="7" name="TextBox 6"/>
          <p:cNvSpPr txBox="1"/>
          <p:nvPr/>
        </p:nvSpPr>
        <p:spPr>
          <a:xfrm>
            <a:off x="6156176" y="1688638"/>
            <a:ext cx="2185214" cy="369332"/>
          </a:xfrm>
          <a:prstGeom prst="rect">
            <a:avLst/>
          </a:prstGeom>
          <a:noFill/>
        </p:spPr>
        <p:txBody>
          <a:bodyPr wrap="none" rtlCol="0">
            <a:spAutoFit/>
          </a:bodyPr>
          <a:lstStyle/>
          <a:p>
            <a:r>
              <a:rPr lang="en-US" dirty="0" smtClean="0"/>
              <a:t>Fill correlated noise</a:t>
            </a:r>
            <a:endParaRPr lang="en-US" dirty="0"/>
          </a:p>
        </p:txBody>
      </p:sp>
    </p:spTree>
    <p:extLst>
      <p:ext uri="{BB962C8B-B14F-4D97-AF65-F5344CB8AC3E}">
        <p14:creationId xmlns:p14="http://schemas.microsoft.com/office/powerpoint/2010/main" val="690280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test</a:t>
            </a:r>
            <a:endParaRPr lang="en-US" dirty="0"/>
          </a:p>
        </p:txBody>
      </p:sp>
      <p:sp>
        <p:nvSpPr>
          <p:cNvPr id="3" name="Content Placeholder 2"/>
          <p:cNvSpPr>
            <a:spLocks noGrp="1"/>
          </p:cNvSpPr>
          <p:nvPr>
            <p:ph idx="1"/>
          </p:nvPr>
        </p:nvSpPr>
        <p:spPr>
          <a:xfrm>
            <a:off x="228601" y="1043047"/>
            <a:ext cx="4127376" cy="4978242"/>
          </a:xfrm>
        </p:spPr>
        <p:txBody>
          <a:bodyPr/>
          <a:lstStyle/>
          <a:p>
            <a:r>
              <a:rPr lang="en-US" dirty="0" smtClean="0"/>
              <a:t>The following test was used while reading out 7 </a:t>
            </a:r>
            <a:r>
              <a:rPr lang="en-US" dirty="0" err="1" smtClean="0"/>
              <a:t>uTCA</a:t>
            </a:r>
            <a:r>
              <a:rPr lang="en-US" dirty="0" smtClean="0"/>
              <a:t> crates, so 420 channels of digitized data.</a:t>
            </a:r>
          </a:p>
          <a:p>
            <a:r>
              <a:rPr lang="en-US" dirty="0" smtClean="0"/>
              <a:t>We performed the test with frontend compression on and off.</a:t>
            </a:r>
          </a:p>
          <a:p>
            <a:r>
              <a:rPr lang="en-US" dirty="0" smtClean="0"/>
              <a:t>The maximum rate we were able to attain was about 400 MB/s. We think this is frontend limited, so it should scale as we increase the number of crates.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39</a:t>
            </a:fld>
            <a:endParaRPr lang="en-US"/>
          </a:p>
        </p:txBody>
      </p:sp>
      <p:pic>
        <p:nvPicPr>
          <p:cNvPr id="5" name="Picture 4"/>
          <p:cNvPicPr>
            <a:picLocks noChangeAspect="1"/>
          </p:cNvPicPr>
          <p:nvPr/>
        </p:nvPicPr>
        <p:blipFill>
          <a:blip r:embed="rId2"/>
          <a:stretch>
            <a:fillRect/>
          </a:stretch>
        </p:blipFill>
        <p:spPr>
          <a:xfrm>
            <a:off x="4572000" y="1907143"/>
            <a:ext cx="4333399" cy="3250049"/>
          </a:xfrm>
          <a:prstGeom prst="rect">
            <a:avLst/>
          </a:prstGeom>
        </p:spPr>
      </p:pic>
    </p:spTree>
    <p:extLst>
      <p:ext uri="{BB962C8B-B14F-4D97-AF65-F5344CB8AC3E}">
        <p14:creationId xmlns:p14="http://schemas.microsoft.com/office/powerpoint/2010/main" val="1639389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Rider/AMC13 Source</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4</a:t>
            </a:fld>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8024" y="2060848"/>
            <a:ext cx="3756844" cy="2818060"/>
          </a:xfrm>
          <a:prstGeom prst="rect">
            <a:avLst/>
          </a:prstGeom>
        </p:spPr>
      </p:pic>
      <p:sp>
        <p:nvSpPr>
          <p:cNvPr id="3" name="TextBox 2"/>
          <p:cNvSpPr txBox="1"/>
          <p:nvPr/>
        </p:nvSpPr>
        <p:spPr>
          <a:xfrm>
            <a:off x="0" y="1844824"/>
            <a:ext cx="4572496" cy="3693319"/>
          </a:xfrm>
          <a:prstGeom prst="rect">
            <a:avLst/>
          </a:prstGeom>
          <a:noFill/>
        </p:spPr>
        <p:txBody>
          <a:bodyPr wrap="square" rtlCol="0">
            <a:spAutoFit/>
          </a:bodyPr>
          <a:lstStyle/>
          <a:p>
            <a:pPr marL="285750" indent="-285750">
              <a:buFont typeface="Arial" charset="0"/>
              <a:buChar char="•"/>
            </a:pPr>
            <a:r>
              <a:rPr lang="en-US" dirty="0" smtClean="0"/>
              <a:t>DAQ for calorimeters and auxiliary detectors reads data from Riders in </a:t>
            </a:r>
            <a:r>
              <a:rPr lang="en-US" dirty="0"/>
              <a:t>µ</a:t>
            </a:r>
            <a:r>
              <a:rPr lang="en-US" dirty="0" smtClean="0"/>
              <a:t>TCA crates.</a:t>
            </a:r>
          </a:p>
          <a:p>
            <a:pPr marL="285750" indent="-285750">
              <a:buFont typeface="Arial" charset="0"/>
              <a:buChar char="•"/>
            </a:pPr>
            <a:endParaRPr lang="en-US" dirty="0" smtClean="0"/>
          </a:p>
          <a:p>
            <a:pPr marL="285750" indent="-285750">
              <a:buFont typeface="Arial" charset="0"/>
              <a:buChar char="•"/>
            </a:pPr>
            <a:r>
              <a:rPr lang="en-US" dirty="0" smtClean="0"/>
              <a:t>Each crate contains 12 waveform digitizers that we call ”Riders”. They are 12 bit, 800 MSPS, so a 700 us fill is 560,000 samples in length.</a:t>
            </a:r>
          </a:p>
          <a:p>
            <a:pPr marL="285750" indent="-285750">
              <a:buFont typeface="Arial" charset="0"/>
              <a:buChar char="•"/>
            </a:pPr>
            <a:endParaRPr lang="en-US" dirty="0" smtClean="0"/>
          </a:p>
          <a:p>
            <a:pPr marL="285750" indent="-285750">
              <a:buFont typeface="Arial" charset="0"/>
              <a:buChar char="•"/>
            </a:pPr>
            <a:r>
              <a:rPr lang="en-US" dirty="0" smtClean="0"/>
              <a:t>Each crate is controlled by an AMC13, and data is read from the AMC13 to the DAQ via a dedicated 10 </a:t>
            </a:r>
            <a:r>
              <a:rPr lang="en-US" dirty="0" err="1" smtClean="0"/>
              <a:t>Gbps</a:t>
            </a:r>
            <a:r>
              <a:rPr lang="en-US" dirty="0" smtClean="0"/>
              <a:t> fiber connection.</a:t>
            </a:r>
          </a:p>
        </p:txBody>
      </p:sp>
    </p:spTree>
    <p:extLst>
      <p:ext uri="{BB962C8B-B14F-4D97-AF65-F5344CB8AC3E}">
        <p14:creationId xmlns:p14="http://schemas.microsoft.com/office/powerpoint/2010/main" val="2131610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Unpacking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9683" y="2099921"/>
            <a:ext cx="4725060" cy="3366378"/>
          </a:xfrm>
        </p:spPr>
      </p:pic>
      <p:sp>
        <p:nvSpPr>
          <p:cNvPr id="4" name="Slide Number Placeholder 3"/>
          <p:cNvSpPr>
            <a:spLocks noGrp="1"/>
          </p:cNvSpPr>
          <p:nvPr>
            <p:ph type="sldNum" sz="quarter" idx="12"/>
          </p:nvPr>
        </p:nvSpPr>
        <p:spPr/>
        <p:txBody>
          <a:bodyPr/>
          <a:lstStyle/>
          <a:p>
            <a:fld id="{DEB69970-60EE-486F-AAF8-4744CB561250}" type="slidenum">
              <a:rPr lang="en-US" smtClean="0"/>
              <a:t>40</a:t>
            </a:fld>
            <a:endParaRPr lang="en-US"/>
          </a:p>
        </p:txBody>
      </p:sp>
      <p:sp>
        <p:nvSpPr>
          <p:cNvPr id="6" name="TextBox 5"/>
          <p:cNvSpPr txBox="1"/>
          <p:nvPr/>
        </p:nvSpPr>
        <p:spPr>
          <a:xfrm>
            <a:off x="223747" y="2276872"/>
            <a:ext cx="3995936" cy="2308324"/>
          </a:xfrm>
          <a:prstGeom prst="rect">
            <a:avLst/>
          </a:prstGeom>
          <a:noFill/>
        </p:spPr>
        <p:txBody>
          <a:bodyPr wrap="square" rtlCol="0">
            <a:spAutoFit/>
          </a:bodyPr>
          <a:lstStyle/>
          <a:p>
            <a:pPr marL="285750" indent="-285750">
              <a:buFont typeface="Arial" charset="0"/>
              <a:buChar char="•"/>
            </a:pPr>
            <a:r>
              <a:rPr lang="en-US" dirty="0" smtClean="0"/>
              <a:t>We tested unpacking of the data in three mechanisms:</a:t>
            </a:r>
          </a:p>
          <a:p>
            <a:pPr marL="742950" lvl="1" indent="-285750">
              <a:buFont typeface="Arial" charset="0"/>
              <a:buChar char="•"/>
            </a:pPr>
            <a:r>
              <a:rPr lang="en-US" dirty="0" smtClean="0"/>
              <a:t>Unpacking in CPU to GPU </a:t>
            </a:r>
            <a:r>
              <a:rPr lang="en-US" dirty="0" err="1" smtClean="0"/>
              <a:t>memcpy</a:t>
            </a:r>
            <a:r>
              <a:rPr lang="en-US" dirty="0" smtClean="0"/>
              <a:t>.</a:t>
            </a:r>
          </a:p>
          <a:p>
            <a:pPr marL="742950" lvl="1" indent="-285750">
              <a:buFont typeface="Arial" charset="0"/>
              <a:buChar char="•"/>
            </a:pPr>
            <a:r>
              <a:rPr lang="en-US" dirty="0" smtClean="0"/>
              <a:t>Unpacking in CPU</a:t>
            </a:r>
          </a:p>
          <a:p>
            <a:pPr marL="742950" lvl="1" indent="-285750">
              <a:buFont typeface="Arial" charset="0"/>
              <a:buChar char="•"/>
            </a:pPr>
            <a:r>
              <a:rPr lang="en-US" dirty="0" smtClean="0"/>
              <a:t>Unpacking in GPU</a:t>
            </a:r>
          </a:p>
          <a:p>
            <a:pPr marL="285750" indent="-285750">
              <a:buFont typeface="Arial" charset="0"/>
              <a:buChar char="•"/>
            </a:pPr>
            <a:r>
              <a:rPr lang="en-US" dirty="0" smtClean="0"/>
              <a:t>It was found that the GPU unpacking is by far the fastest.</a:t>
            </a:r>
            <a:endParaRPr lang="en-US" dirty="0"/>
          </a:p>
        </p:txBody>
      </p:sp>
      <p:sp>
        <p:nvSpPr>
          <p:cNvPr id="7" name="TextBox 6"/>
          <p:cNvSpPr txBox="1"/>
          <p:nvPr/>
        </p:nvSpPr>
        <p:spPr>
          <a:xfrm>
            <a:off x="439117" y="1438569"/>
            <a:ext cx="8084393" cy="369332"/>
          </a:xfrm>
          <a:prstGeom prst="rect">
            <a:avLst/>
          </a:prstGeom>
          <a:noFill/>
        </p:spPr>
        <p:txBody>
          <a:bodyPr wrap="none" rtlCol="0">
            <a:spAutoFit/>
          </a:bodyPr>
          <a:lstStyle/>
          <a:p>
            <a:r>
              <a:rPr lang="en-US" dirty="0" smtClean="0"/>
              <a:t>The data from the AMC13 has to be unpacked before it is sent to the GPU.</a:t>
            </a:r>
            <a:endParaRPr lang="en-US" dirty="0"/>
          </a:p>
        </p:txBody>
      </p:sp>
    </p:spTree>
    <p:extLst>
      <p:ext uri="{BB962C8B-B14F-4D97-AF65-F5344CB8AC3E}">
        <p14:creationId xmlns:p14="http://schemas.microsoft.com/office/powerpoint/2010/main" val="656800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Room Requirements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41</a:t>
            </a:fld>
            <a:endParaRPr lang="en-US"/>
          </a:p>
        </p:txBody>
      </p:sp>
      <p:pic>
        <p:nvPicPr>
          <p:cNvPr id="5" name="Picture 4"/>
          <p:cNvPicPr>
            <a:picLocks noChangeAspect="1"/>
          </p:cNvPicPr>
          <p:nvPr/>
        </p:nvPicPr>
        <p:blipFill>
          <a:blip r:embed="rId2"/>
          <a:stretch>
            <a:fillRect/>
          </a:stretch>
        </p:blipFill>
        <p:spPr>
          <a:xfrm>
            <a:off x="425632" y="1412776"/>
            <a:ext cx="5266954" cy="4176464"/>
          </a:xfrm>
          <a:prstGeom prst="rect">
            <a:avLst/>
          </a:prstGeom>
        </p:spPr>
      </p:pic>
      <p:sp>
        <p:nvSpPr>
          <p:cNvPr id="6" name="Rectangle 5"/>
          <p:cNvSpPr/>
          <p:nvPr/>
        </p:nvSpPr>
        <p:spPr>
          <a:xfrm>
            <a:off x="5715000" y="823352"/>
            <a:ext cx="4572000" cy="5632311"/>
          </a:xfrm>
          <a:prstGeom prst="rect">
            <a:avLst/>
          </a:prstGeom>
        </p:spPr>
        <p:txBody>
          <a:bodyPr>
            <a:spAutoFit/>
          </a:bodyPr>
          <a:lstStyle/>
          <a:p>
            <a:pPr marL="342900" indent="-342900">
              <a:buAutoNum type="arabicPeriod"/>
            </a:pPr>
            <a:r>
              <a:rPr lang="en-US" dirty="0" smtClean="0"/>
              <a:t> MIDAS </a:t>
            </a:r>
            <a:r>
              <a:rPr lang="en-US" dirty="0"/>
              <a:t>for </a:t>
            </a:r>
            <a:r>
              <a:rPr lang="en-US" dirty="0" smtClean="0"/>
              <a:t>detectors</a:t>
            </a:r>
          </a:p>
          <a:p>
            <a:pPr marL="342900" indent="-342900">
              <a:buAutoNum type="arabicPeriod"/>
            </a:pPr>
            <a:r>
              <a:rPr lang="en-US" dirty="0" smtClean="0"/>
              <a:t> MIDAS </a:t>
            </a:r>
            <a:r>
              <a:rPr lang="en-US" dirty="0"/>
              <a:t>for </a:t>
            </a:r>
            <a:r>
              <a:rPr lang="en-US" dirty="0" smtClean="0"/>
              <a:t>field</a:t>
            </a:r>
          </a:p>
          <a:p>
            <a:pPr marL="342900" indent="-342900">
              <a:buAutoNum type="arabicPeriod"/>
            </a:pPr>
            <a:r>
              <a:rPr lang="en-US" dirty="0" smtClean="0"/>
              <a:t> </a:t>
            </a:r>
            <a:r>
              <a:rPr lang="en-US" dirty="0"/>
              <a:t>DQM for </a:t>
            </a:r>
            <a:r>
              <a:rPr lang="en-US" dirty="0" smtClean="0"/>
              <a:t>detectors</a:t>
            </a:r>
          </a:p>
          <a:p>
            <a:pPr marL="342900" indent="-342900">
              <a:buAutoNum type="arabicPeriod"/>
            </a:pPr>
            <a:r>
              <a:rPr lang="en-US" dirty="0" smtClean="0"/>
              <a:t> </a:t>
            </a:r>
            <a:r>
              <a:rPr lang="en-US" dirty="0"/>
              <a:t>DQM for </a:t>
            </a:r>
            <a:r>
              <a:rPr lang="en-US" dirty="0" smtClean="0"/>
              <a:t>field</a:t>
            </a:r>
          </a:p>
          <a:p>
            <a:pPr marL="342900" indent="-342900">
              <a:buAutoNum type="arabicPeriod"/>
            </a:pPr>
            <a:r>
              <a:rPr lang="en-US" dirty="0" smtClean="0"/>
              <a:t>Trend plots</a:t>
            </a:r>
          </a:p>
          <a:p>
            <a:pPr marL="342900" indent="-342900">
              <a:buAutoNum type="arabicPeriod"/>
            </a:pPr>
            <a:r>
              <a:rPr lang="en-US" dirty="0" smtClean="0"/>
              <a:t> </a:t>
            </a:r>
            <a:r>
              <a:rPr lang="en-US" dirty="0"/>
              <a:t>Laser </a:t>
            </a:r>
            <a:r>
              <a:rPr lang="en-US" dirty="0" smtClean="0"/>
              <a:t>monitor</a:t>
            </a:r>
          </a:p>
          <a:p>
            <a:pPr marL="342900" indent="-342900">
              <a:buAutoNum type="arabicPeriod"/>
            </a:pPr>
            <a:r>
              <a:rPr lang="en-US" dirty="0" smtClean="0"/>
              <a:t> Rider monitor</a:t>
            </a:r>
          </a:p>
          <a:p>
            <a:pPr marL="342900" indent="-342900">
              <a:buAutoNum type="arabicPeriod"/>
            </a:pPr>
            <a:r>
              <a:rPr lang="en-US" dirty="0" smtClean="0"/>
              <a:t> </a:t>
            </a:r>
            <a:r>
              <a:rPr lang="en-US" dirty="0"/>
              <a:t>Kicker </a:t>
            </a:r>
            <a:r>
              <a:rPr lang="en-US" dirty="0" smtClean="0"/>
              <a:t>monitor</a:t>
            </a:r>
          </a:p>
          <a:p>
            <a:pPr marL="342900" indent="-342900">
              <a:buAutoNum type="arabicPeriod"/>
            </a:pPr>
            <a:r>
              <a:rPr lang="en-US" dirty="0" smtClean="0"/>
              <a:t> </a:t>
            </a:r>
            <a:r>
              <a:rPr lang="en-US" dirty="0"/>
              <a:t>CTAG </a:t>
            </a:r>
            <a:r>
              <a:rPr lang="en-US" dirty="0" smtClean="0"/>
              <a:t>display</a:t>
            </a:r>
          </a:p>
          <a:p>
            <a:pPr marL="342900" indent="-342900">
              <a:buAutoNum type="arabicPeriod"/>
            </a:pPr>
            <a:r>
              <a:rPr lang="en-US" dirty="0" smtClean="0"/>
              <a:t> </a:t>
            </a:r>
            <a:r>
              <a:rPr lang="en-US" dirty="0"/>
              <a:t>Run </a:t>
            </a:r>
            <a:r>
              <a:rPr lang="en-US" dirty="0" smtClean="0"/>
              <a:t>log</a:t>
            </a:r>
          </a:p>
          <a:p>
            <a:pPr marL="342900" indent="-342900">
              <a:buAutoNum type="arabicPeriod"/>
            </a:pPr>
            <a:r>
              <a:rPr lang="en-US" dirty="0" smtClean="0"/>
              <a:t> </a:t>
            </a:r>
            <a:r>
              <a:rPr lang="en-US" dirty="0" err="1" smtClean="0"/>
              <a:t>Elog</a:t>
            </a:r>
            <a:endParaRPr lang="en-US" dirty="0" smtClean="0"/>
          </a:p>
          <a:p>
            <a:pPr marL="342900" indent="-342900">
              <a:buAutoNum type="arabicPeriod"/>
            </a:pPr>
            <a:r>
              <a:rPr lang="en-US" dirty="0" smtClean="0"/>
              <a:t> </a:t>
            </a:r>
            <a:r>
              <a:rPr lang="en-US" dirty="0"/>
              <a:t>Video </a:t>
            </a:r>
            <a:r>
              <a:rPr lang="en-US" dirty="0" smtClean="0"/>
              <a:t>feed</a:t>
            </a:r>
          </a:p>
          <a:p>
            <a:pPr marL="342900" indent="-342900">
              <a:buAutoNum type="arabicPeriod"/>
            </a:pPr>
            <a:r>
              <a:rPr lang="en-US" dirty="0" smtClean="0"/>
              <a:t> </a:t>
            </a:r>
            <a:r>
              <a:rPr lang="en-US" dirty="0"/>
              <a:t>MIDAS History (for </a:t>
            </a:r>
            <a:r>
              <a:rPr lang="en-US" dirty="0" smtClean="0"/>
              <a:t>field)</a:t>
            </a:r>
          </a:p>
          <a:p>
            <a:pPr marL="342900" indent="-342900">
              <a:buAutoNum type="arabicPeriod"/>
            </a:pPr>
            <a:r>
              <a:rPr lang="en-US" dirty="0" smtClean="0"/>
              <a:t> </a:t>
            </a:r>
            <a:r>
              <a:rPr lang="en-US" dirty="0"/>
              <a:t>High Voltage </a:t>
            </a:r>
            <a:r>
              <a:rPr lang="en-US" dirty="0" smtClean="0"/>
              <a:t>control</a:t>
            </a:r>
          </a:p>
          <a:p>
            <a:pPr marL="342900" indent="-342900">
              <a:buAutoNum type="arabicPeriod"/>
            </a:pPr>
            <a:r>
              <a:rPr lang="en-US" dirty="0" smtClean="0"/>
              <a:t> </a:t>
            </a:r>
            <a:r>
              <a:rPr lang="en-US" dirty="0" err="1" smtClean="0"/>
              <a:t>Nearline</a:t>
            </a:r>
            <a:r>
              <a:rPr lang="en-US" dirty="0" smtClean="0"/>
              <a:t> monitor</a:t>
            </a:r>
          </a:p>
          <a:p>
            <a:pPr marL="342900" indent="-342900">
              <a:buAutoNum type="arabicPeriod"/>
            </a:pPr>
            <a:r>
              <a:rPr lang="en-US" dirty="0" smtClean="0"/>
              <a:t> </a:t>
            </a:r>
            <a:r>
              <a:rPr lang="en-US" dirty="0" err="1" smtClean="0"/>
              <a:t>SiPM</a:t>
            </a:r>
            <a:r>
              <a:rPr lang="en-US" dirty="0" smtClean="0"/>
              <a:t> monitor</a:t>
            </a:r>
          </a:p>
          <a:p>
            <a:pPr marL="342900" indent="-342900">
              <a:buAutoNum type="arabicPeriod"/>
            </a:pPr>
            <a:r>
              <a:rPr lang="en-US" dirty="0" smtClean="0"/>
              <a:t> </a:t>
            </a:r>
            <a:r>
              <a:rPr lang="en-US" dirty="0"/>
              <a:t>Run status </a:t>
            </a:r>
            <a:r>
              <a:rPr lang="en-US" dirty="0" smtClean="0"/>
              <a:t>display</a:t>
            </a:r>
          </a:p>
          <a:p>
            <a:pPr marL="342900" indent="-342900">
              <a:buAutoNum type="arabicPeriod"/>
            </a:pPr>
            <a:r>
              <a:rPr lang="en-US" dirty="0" smtClean="0"/>
              <a:t> </a:t>
            </a:r>
            <a:r>
              <a:rPr lang="en-US" dirty="0" err="1" smtClean="0"/>
              <a:t>Daq</a:t>
            </a:r>
            <a:r>
              <a:rPr lang="en-US" dirty="0" smtClean="0"/>
              <a:t> monitor</a:t>
            </a:r>
          </a:p>
          <a:p>
            <a:pPr marL="342900" indent="-342900">
              <a:buAutoNum type="arabicPeriod"/>
            </a:pPr>
            <a:r>
              <a:rPr lang="en-US" dirty="0" smtClean="0"/>
              <a:t> </a:t>
            </a:r>
            <a:r>
              <a:rPr lang="en-US" dirty="0"/>
              <a:t>Free / User </a:t>
            </a:r>
            <a:r>
              <a:rPr lang="en-US" dirty="0" smtClean="0"/>
              <a:t>space</a:t>
            </a:r>
          </a:p>
          <a:p>
            <a:pPr marL="342900" indent="-342900">
              <a:buAutoNum type="arabicPeriod"/>
            </a:pPr>
            <a:r>
              <a:rPr lang="en-US" dirty="0" smtClean="0"/>
              <a:t> 80</a:t>
            </a:r>
            <a:r>
              <a:rPr lang="en-US" dirty="0"/>
              <a:t>” </a:t>
            </a:r>
            <a:r>
              <a:rPr lang="en-US" dirty="0" err="1"/>
              <a:t>Paraview</a:t>
            </a:r>
            <a:r>
              <a:rPr lang="en-US" dirty="0"/>
              <a:t> Event display</a:t>
            </a:r>
          </a:p>
        </p:txBody>
      </p:sp>
    </p:spTree>
    <p:extLst>
      <p:ext uri="{BB962C8B-B14F-4D97-AF65-F5344CB8AC3E}">
        <p14:creationId xmlns:p14="http://schemas.microsoft.com/office/powerpoint/2010/main" val="160651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Installation Status</a:t>
            </a:r>
            <a:endParaRPr lang="en-US" dirty="0"/>
          </a:p>
        </p:txBody>
      </p:sp>
      <p:sp>
        <p:nvSpPr>
          <p:cNvPr id="3" name="Content Placeholder 2"/>
          <p:cNvSpPr>
            <a:spLocks noGrp="1"/>
          </p:cNvSpPr>
          <p:nvPr>
            <p:ph idx="1"/>
          </p:nvPr>
        </p:nvSpPr>
        <p:spPr>
          <a:xfrm>
            <a:off x="228600" y="1579239"/>
            <a:ext cx="4559423" cy="5472054"/>
          </a:xfrm>
        </p:spPr>
        <p:txBody>
          <a:bodyPr/>
          <a:lstStyle/>
          <a:p>
            <a:r>
              <a:rPr lang="en-US" sz="1800" dirty="0" smtClean="0"/>
              <a:t>Detector frontend machines installed (12 for calorimeters, 1 for auxiliary detectors, 1 for tracker, 1 spare). </a:t>
            </a:r>
          </a:p>
          <a:p>
            <a:r>
              <a:rPr lang="en-US" sz="1800" dirty="0" smtClean="0"/>
              <a:t>Field machines installed (analyzer, frontend, server).</a:t>
            </a:r>
          </a:p>
          <a:p>
            <a:r>
              <a:rPr lang="en-US" sz="1800" dirty="0" smtClean="0"/>
              <a:t>3/4 Backend machines installed (1 event builder, 1 analyzer, 1 slow control). 4</a:t>
            </a:r>
            <a:r>
              <a:rPr lang="en-US" sz="1800" baseline="30000" dirty="0" smtClean="0"/>
              <a:t>th</a:t>
            </a:r>
            <a:r>
              <a:rPr lang="en-US" sz="1800" dirty="0" smtClean="0"/>
              <a:t> backend has been ordered to be database server.</a:t>
            </a:r>
          </a:p>
          <a:p>
            <a:r>
              <a:rPr lang="en-US" sz="1800" dirty="0" smtClean="0"/>
              <a:t>Redundant gateways for external access.</a:t>
            </a:r>
          </a:p>
          <a:p>
            <a:r>
              <a:rPr lang="en-US" sz="1800" dirty="0" smtClean="0"/>
              <a:t>40 TB RAID in external JBOD</a:t>
            </a:r>
          </a:p>
          <a:p>
            <a:r>
              <a:rPr lang="en-US" sz="1800" dirty="0" smtClean="0"/>
              <a:t>Spare parts on hand and </a:t>
            </a:r>
            <a:r>
              <a:rPr lang="en-US" sz="1800" dirty="0"/>
              <a:t>support contract has been negotiated between Rave and our on-site support.</a:t>
            </a:r>
          </a:p>
        </p:txBody>
      </p:sp>
      <p:sp>
        <p:nvSpPr>
          <p:cNvPr id="4" name="Slide Number Placeholder 3"/>
          <p:cNvSpPr>
            <a:spLocks noGrp="1"/>
          </p:cNvSpPr>
          <p:nvPr>
            <p:ph type="sldNum" sz="quarter" idx="12"/>
          </p:nvPr>
        </p:nvSpPr>
        <p:spPr/>
        <p:txBody>
          <a:bodyPr/>
          <a:lstStyle/>
          <a:p>
            <a:fld id="{DEB69970-60EE-486F-AAF8-4744CB561250}" type="slidenum">
              <a:rPr lang="en-US" smtClean="0"/>
              <a:t>5</a:t>
            </a:fld>
            <a:endParaRPr lang="en-US"/>
          </a:p>
        </p:txBody>
      </p:sp>
      <p:pic>
        <p:nvPicPr>
          <p:cNvPr id="5" name="Picture 4"/>
          <p:cNvPicPr>
            <a:picLocks noChangeAspect="1"/>
          </p:cNvPicPr>
          <p:nvPr/>
        </p:nvPicPr>
        <p:blipFill>
          <a:blip r:embed="rId2"/>
          <a:stretch>
            <a:fillRect/>
          </a:stretch>
        </p:blipFill>
        <p:spPr>
          <a:xfrm>
            <a:off x="5004048" y="1579239"/>
            <a:ext cx="3514659" cy="4101199"/>
          </a:xfrm>
          <a:prstGeom prst="rect">
            <a:avLst/>
          </a:prstGeom>
        </p:spPr>
      </p:pic>
    </p:spTree>
    <p:extLst>
      <p:ext uri="{BB962C8B-B14F-4D97-AF65-F5344CB8AC3E}">
        <p14:creationId xmlns:p14="http://schemas.microsoft.com/office/powerpoint/2010/main" val="316215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Configurations</a:t>
            </a:r>
            <a:endParaRPr lang="en-US" dirty="0"/>
          </a:p>
        </p:txBody>
      </p:sp>
      <p:sp>
        <p:nvSpPr>
          <p:cNvPr id="3" name="Content Placeholder 2"/>
          <p:cNvSpPr>
            <a:spLocks noGrp="1"/>
          </p:cNvSpPr>
          <p:nvPr>
            <p:ph idx="1"/>
          </p:nvPr>
        </p:nvSpPr>
        <p:spPr>
          <a:xfrm>
            <a:off x="228600" y="949779"/>
            <a:ext cx="8527917" cy="5328591"/>
          </a:xfrm>
        </p:spPr>
        <p:txBody>
          <a:bodyPr/>
          <a:lstStyle/>
          <a:p>
            <a:r>
              <a:rPr lang="en-US" dirty="0" smtClean="0"/>
              <a:t>All systems based on two different base systems, following advice from FNAL SCD personnel (R. Scott, B. King, G, Cooper, et al). </a:t>
            </a:r>
          </a:p>
          <a:p>
            <a:r>
              <a:rPr lang="en-US" dirty="0" smtClean="0"/>
              <a:t>Backend has 64 GB DDR4, 8c Xeon E5-2667 v3, redundant 920W</a:t>
            </a:r>
          </a:p>
          <a:p>
            <a:r>
              <a:rPr lang="en-US" dirty="0" smtClean="0"/>
              <a:t>Frontend has 32 GB DDR4, 8c Xeon E5-1660 v5, 2x K40 GPU</a:t>
            </a:r>
          </a:p>
          <a:p>
            <a:r>
              <a:rPr lang="en-US" dirty="0" smtClean="0"/>
              <a:t>Systems purchased from Rave Computing. All are under a 5 year warranty, and we have a service agreement between Rave and the on-site Dell support team, so Dell can fix minor hardware failures immediately and then have replacement parts sent by Rave.</a:t>
            </a:r>
          </a:p>
          <a:p>
            <a:r>
              <a:rPr lang="en-US" dirty="0" smtClean="0"/>
              <a:t>All run SLF6.7 and are managed using puppet by the SLAM group.</a:t>
            </a:r>
          </a:p>
        </p:txBody>
      </p:sp>
      <p:sp>
        <p:nvSpPr>
          <p:cNvPr id="4" name="Slide Number Placeholder 3"/>
          <p:cNvSpPr>
            <a:spLocks noGrp="1"/>
          </p:cNvSpPr>
          <p:nvPr>
            <p:ph type="sldNum" sz="quarter" idx="12"/>
          </p:nvPr>
        </p:nvSpPr>
        <p:spPr/>
        <p:txBody>
          <a:bodyPr/>
          <a:lstStyle/>
          <a:p>
            <a:fld id="{DEB69970-60EE-486F-AAF8-4744CB561250}" type="slidenum">
              <a:rPr lang="en-US" smtClean="0"/>
              <a:t>6</a:t>
            </a:fld>
            <a:endParaRPr lang="en-US"/>
          </a:p>
        </p:txBody>
      </p:sp>
    </p:spTree>
    <p:extLst>
      <p:ext uri="{BB962C8B-B14F-4D97-AF65-F5344CB8AC3E}">
        <p14:creationId xmlns:p14="http://schemas.microsoft.com/office/powerpoint/2010/main" val="2057079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 Security</a:t>
            </a:r>
            <a:endParaRPr lang="en-US" dirty="0"/>
          </a:p>
        </p:txBody>
      </p:sp>
      <p:sp>
        <p:nvSpPr>
          <p:cNvPr id="3" name="Content Placeholder 2"/>
          <p:cNvSpPr>
            <a:spLocks noGrp="1"/>
          </p:cNvSpPr>
          <p:nvPr>
            <p:ph idx="1"/>
          </p:nvPr>
        </p:nvSpPr>
        <p:spPr>
          <a:xfrm>
            <a:off x="228600" y="1412776"/>
            <a:ext cx="8672513" cy="4987867"/>
          </a:xfrm>
        </p:spPr>
        <p:txBody>
          <a:bodyPr/>
          <a:lstStyle/>
          <a:p>
            <a:r>
              <a:rPr lang="en-US" dirty="0" smtClean="0"/>
              <a:t>All systems accessible only with </a:t>
            </a:r>
            <a:r>
              <a:rPr lang="en-US" dirty="0" err="1" smtClean="0"/>
              <a:t>Fermilab</a:t>
            </a:r>
            <a:r>
              <a:rPr lang="en-US" dirty="0" smtClean="0"/>
              <a:t> Kerberos principal.</a:t>
            </a:r>
          </a:p>
          <a:p>
            <a:r>
              <a:rPr lang="en-US" dirty="0" smtClean="0"/>
              <a:t>Redundant gateway system used for off-site access.</a:t>
            </a:r>
          </a:p>
          <a:p>
            <a:r>
              <a:rPr lang="en-US" dirty="0" smtClean="0"/>
              <a:t>Network ports controlled with ACLs by </a:t>
            </a:r>
            <a:r>
              <a:rPr lang="en-US" dirty="0" err="1" smtClean="0"/>
              <a:t>Fermilab</a:t>
            </a:r>
            <a:r>
              <a:rPr lang="en-US" dirty="0" smtClean="0"/>
              <a:t> networking group.</a:t>
            </a:r>
          </a:p>
          <a:p>
            <a:r>
              <a:rPr lang="en-US" dirty="0" smtClean="0"/>
              <a:t>Access to core DAQ machines restricted, control room machines only open to entire collaboration.</a:t>
            </a:r>
          </a:p>
          <a:p>
            <a:r>
              <a:rPr lang="en-US" dirty="0" smtClean="0"/>
              <a:t>Special authorizations needed to edit online database.</a:t>
            </a:r>
          </a:p>
          <a:p>
            <a:r>
              <a:rPr lang="en-US" dirty="0" smtClean="0"/>
              <a:t>Midas webserver viewable only behind firewall, protected with SSL certificate.</a:t>
            </a:r>
          </a:p>
          <a:p>
            <a:r>
              <a:rPr lang="en-US" dirty="0" smtClean="0"/>
              <a:t>UPS system provides limited power in case of infrastructural attack.</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7</a:t>
            </a:fld>
            <a:endParaRPr lang="en-US"/>
          </a:p>
        </p:txBody>
      </p:sp>
    </p:spTree>
    <p:extLst>
      <p:ext uri="{BB962C8B-B14F-4D97-AF65-F5344CB8AC3E}">
        <p14:creationId xmlns:p14="http://schemas.microsoft.com/office/powerpoint/2010/main" val="171859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Considerations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2080" y="1196752"/>
            <a:ext cx="3469381" cy="2602036"/>
          </a:xfrm>
        </p:spPr>
      </p:pic>
      <p:sp>
        <p:nvSpPr>
          <p:cNvPr id="4" name="Slide Number Placeholder 3"/>
          <p:cNvSpPr>
            <a:spLocks noGrp="1"/>
          </p:cNvSpPr>
          <p:nvPr>
            <p:ph type="sldNum" sz="quarter" idx="12"/>
          </p:nvPr>
        </p:nvSpPr>
        <p:spPr/>
        <p:txBody>
          <a:bodyPr/>
          <a:lstStyle/>
          <a:p>
            <a:fld id="{DEB69970-60EE-486F-AAF8-4744CB561250}" type="slidenum">
              <a:rPr lang="en-US" smtClean="0"/>
              <a:t>8</a:t>
            </a:fld>
            <a:endParaRPr lang="en-US"/>
          </a:p>
        </p:txBody>
      </p:sp>
      <p:sp>
        <p:nvSpPr>
          <p:cNvPr id="7" name="TextBox 6"/>
          <p:cNvSpPr txBox="1"/>
          <p:nvPr/>
        </p:nvSpPr>
        <p:spPr>
          <a:xfrm>
            <a:off x="389467" y="1015423"/>
            <a:ext cx="4902613" cy="2862322"/>
          </a:xfrm>
          <a:prstGeom prst="rect">
            <a:avLst/>
          </a:prstGeom>
          <a:noFill/>
        </p:spPr>
        <p:txBody>
          <a:bodyPr wrap="square" rtlCol="0">
            <a:spAutoFit/>
          </a:bodyPr>
          <a:lstStyle/>
          <a:p>
            <a:pPr marL="285750" indent="-285750">
              <a:buFont typeface="Arial" charset="0"/>
              <a:buChar char="•"/>
            </a:pPr>
            <a:r>
              <a:rPr lang="en-US" dirty="0" smtClean="0"/>
              <a:t>Using an ASUS X99-E WS/USB 3.1 motherboard for frontend systems.</a:t>
            </a:r>
          </a:p>
          <a:p>
            <a:pPr marL="285750" indent="-285750">
              <a:buFont typeface="Arial" charset="0"/>
              <a:buChar char="•"/>
            </a:pPr>
            <a:r>
              <a:rPr lang="en-US" dirty="0" smtClean="0"/>
              <a:t>Motherboard must support </a:t>
            </a:r>
            <a:r>
              <a:rPr lang="en-US" dirty="0" err="1" smtClean="0"/>
              <a:t>PCIe</a:t>
            </a:r>
            <a:r>
              <a:rPr lang="en-US" dirty="0" smtClean="0"/>
              <a:t> version 3.0 and run at least five slots in parallel.</a:t>
            </a:r>
          </a:p>
          <a:p>
            <a:pPr marL="285750" indent="-285750">
              <a:buFont typeface="Arial" charset="0"/>
              <a:buChar char="•"/>
            </a:pPr>
            <a:r>
              <a:rPr lang="en-US" dirty="0" smtClean="0"/>
              <a:t>Require Xeon processor to support ECC memory.</a:t>
            </a:r>
          </a:p>
          <a:p>
            <a:pPr marL="285750" indent="-285750">
              <a:buFont typeface="Arial" charset="0"/>
              <a:buChar char="•"/>
            </a:pPr>
            <a:r>
              <a:rPr lang="en-US" dirty="0" smtClean="0"/>
              <a:t>Need a motherboard with a PLX chip, which allows it to distribute the load over 40 lanes in order to operate all </a:t>
            </a:r>
            <a:r>
              <a:rPr lang="en-US" dirty="0" err="1" smtClean="0"/>
              <a:t>PCIe</a:t>
            </a:r>
            <a:r>
              <a:rPr lang="en-US" dirty="0" smtClean="0"/>
              <a:t> slots at 16x.</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83962542"/>
              </p:ext>
            </p:extLst>
          </p:nvPr>
        </p:nvGraphicFramePr>
        <p:xfrm>
          <a:off x="694366" y="4147765"/>
          <a:ext cx="7848872" cy="1754150"/>
        </p:xfrm>
        <a:graphic>
          <a:graphicData uri="http://schemas.openxmlformats.org/drawingml/2006/table">
            <a:tbl>
              <a:tblPr firstRow="1" bandRow="1">
                <a:tableStyleId>{073A0DAA-6AF3-43AB-8588-CEC1D06C72B9}</a:tableStyleId>
              </a:tblPr>
              <a:tblGrid>
                <a:gridCol w="1962218"/>
                <a:gridCol w="1962218"/>
                <a:gridCol w="1962218"/>
                <a:gridCol w="1962218"/>
              </a:tblGrid>
              <a:tr h="640646">
                <a:tc>
                  <a:txBody>
                    <a:bodyPr/>
                    <a:lstStyle/>
                    <a:p>
                      <a:r>
                        <a:rPr lang="en-US" dirty="0" err="1" smtClean="0"/>
                        <a:t>PCIe</a:t>
                      </a:r>
                      <a:r>
                        <a:rPr lang="en-US" baseline="0" dirty="0" smtClean="0"/>
                        <a:t> version</a:t>
                      </a:r>
                      <a:endParaRPr lang="en-US" dirty="0"/>
                    </a:p>
                  </a:txBody>
                  <a:tcPr/>
                </a:tc>
                <a:tc>
                  <a:txBody>
                    <a:bodyPr/>
                    <a:lstStyle/>
                    <a:p>
                      <a:r>
                        <a:rPr lang="en-US" dirty="0" smtClean="0"/>
                        <a:t>GPU</a:t>
                      </a:r>
                      <a:endParaRPr lang="en-US" dirty="0"/>
                    </a:p>
                  </a:txBody>
                  <a:tcPr/>
                </a:tc>
                <a:tc>
                  <a:txBody>
                    <a:bodyPr/>
                    <a:lstStyle/>
                    <a:p>
                      <a:r>
                        <a:rPr lang="en-US" dirty="0" smtClean="0"/>
                        <a:t>Host to device, </a:t>
                      </a:r>
                      <a:r>
                        <a:rPr lang="en-US" dirty="0" err="1" smtClean="0"/>
                        <a:t>Pageable</a:t>
                      </a:r>
                      <a:endParaRPr lang="en-US" dirty="0"/>
                    </a:p>
                  </a:txBody>
                  <a:tcPr/>
                </a:tc>
                <a:tc>
                  <a:txBody>
                    <a:bodyPr/>
                    <a:lstStyle/>
                    <a:p>
                      <a:r>
                        <a:rPr lang="en-US" dirty="0" smtClean="0"/>
                        <a:t>Host to device, Pinned</a:t>
                      </a:r>
                      <a:endParaRPr lang="en-US" dirty="0"/>
                    </a:p>
                  </a:txBody>
                  <a:tcPr/>
                </a:tc>
              </a:tr>
              <a:tr h="371168">
                <a:tc>
                  <a:txBody>
                    <a:bodyPr/>
                    <a:lstStyle/>
                    <a:p>
                      <a:r>
                        <a:rPr lang="en-US" dirty="0" smtClean="0"/>
                        <a:t>2.0</a:t>
                      </a:r>
                      <a:endParaRPr lang="en-US" dirty="0"/>
                    </a:p>
                  </a:txBody>
                  <a:tcPr/>
                </a:tc>
                <a:tc>
                  <a:txBody>
                    <a:bodyPr/>
                    <a:lstStyle/>
                    <a:p>
                      <a:r>
                        <a:rPr lang="en-US" dirty="0" smtClean="0"/>
                        <a:t>K20</a:t>
                      </a:r>
                      <a:endParaRPr lang="en-US" dirty="0"/>
                    </a:p>
                  </a:txBody>
                  <a:tcPr/>
                </a:tc>
                <a:tc>
                  <a:txBody>
                    <a:bodyPr/>
                    <a:lstStyle/>
                    <a:p>
                      <a:r>
                        <a:rPr lang="en-US" dirty="0" smtClean="0"/>
                        <a:t>3326.6 MB/s</a:t>
                      </a:r>
                      <a:endParaRPr lang="en-US" dirty="0"/>
                    </a:p>
                  </a:txBody>
                  <a:tcPr/>
                </a:tc>
                <a:tc>
                  <a:txBody>
                    <a:bodyPr/>
                    <a:lstStyle/>
                    <a:p>
                      <a:r>
                        <a:rPr lang="en-US" dirty="0" smtClean="0"/>
                        <a:t>5028.3 MB/s</a:t>
                      </a:r>
                      <a:endParaRPr lang="en-US" dirty="0"/>
                    </a:p>
                  </a:txBody>
                  <a:tcPr/>
                </a:tc>
              </a:tr>
              <a:tr h="371168">
                <a:tc>
                  <a:txBody>
                    <a:bodyPr/>
                    <a:lstStyle/>
                    <a:p>
                      <a:r>
                        <a:rPr lang="en-US" dirty="0" smtClean="0"/>
                        <a:t>3.0</a:t>
                      </a:r>
                      <a:endParaRPr lang="en-US" dirty="0"/>
                    </a:p>
                  </a:txBody>
                  <a:tcPr/>
                </a:tc>
                <a:tc>
                  <a:txBody>
                    <a:bodyPr/>
                    <a:lstStyle/>
                    <a:p>
                      <a:r>
                        <a:rPr lang="en-US" dirty="0" smtClean="0"/>
                        <a:t>K20</a:t>
                      </a:r>
                      <a:endParaRPr lang="en-US" dirty="0"/>
                    </a:p>
                  </a:txBody>
                  <a:tcPr/>
                </a:tc>
                <a:tc>
                  <a:txBody>
                    <a:bodyPr/>
                    <a:lstStyle/>
                    <a:p>
                      <a:r>
                        <a:rPr lang="en-US" dirty="0" smtClean="0"/>
                        <a:t>5628.6 MB/s</a:t>
                      </a:r>
                      <a:endParaRPr lang="en-US" dirty="0"/>
                    </a:p>
                  </a:txBody>
                  <a:tcPr/>
                </a:tc>
                <a:tc>
                  <a:txBody>
                    <a:bodyPr/>
                    <a:lstStyle/>
                    <a:p>
                      <a:r>
                        <a:rPr lang="en-US" dirty="0" smtClean="0"/>
                        <a:t>6003.6 MB/s</a:t>
                      </a:r>
                      <a:endParaRPr lang="en-US" dirty="0"/>
                    </a:p>
                  </a:txBody>
                  <a:tcPr/>
                </a:tc>
              </a:tr>
              <a:tr h="371168">
                <a:tc>
                  <a:txBody>
                    <a:bodyPr/>
                    <a:lstStyle/>
                    <a:p>
                      <a:r>
                        <a:rPr lang="en-US" dirty="0" smtClean="0"/>
                        <a:t>3.0</a:t>
                      </a:r>
                      <a:endParaRPr lang="en-US" dirty="0"/>
                    </a:p>
                  </a:txBody>
                  <a:tcPr/>
                </a:tc>
                <a:tc>
                  <a:txBody>
                    <a:bodyPr/>
                    <a:lstStyle/>
                    <a:p>
                      <a:r>
                        <a:rPr lang="en-US" dirty="0" smtClean="0"/>
                        <a:t>K40</a:t>
                      </a:r>
                      <a:endParaRPr lang="en-US" dirty="0"/>
                    </a:p>
                  </a:txBody>
                  <a:tcPr/>
                </a:tc>
                <a:tc>
                  <a:txBody>
                    <a:bodyPr/>
                    <a:lstStyle/>
                    <a:p>
                      <a:r>
                        <a:rPr lang="en-US" dirty="0" smtClean="0"/>
                        <a:t>6647.8 MB/s</a:t>
                      </a:r>
                      <a:endParaRPr lang="en-US" dirty="0"/>
                    </a:p>
                  </a:txBody>
                  <a:tcPr/>
                </a:tc>
                <a:tc>
                  <a:txBody>
                    <a:bodyPr/>
                    <a:lstStyle/>
                    <a:p>
                      <a:r>
                        <a:rPr lang="en-US" dirty="0" smtClean="0"/>
                        <a:t>10044.3 MB/s</a:t>
                      </a:r>
                      <a:endParaRPr lang="en-US" dirty="0"/>
                    </a:p>
                  </a:txBody>
                  <a:tcPr/>
                </a:tc>
              </a:tr>
            </a:tbl>
          </a:graphicData>
        </a:graphic>
      </p:graphicFrame>
    </p:spTree>
    <p:extLst>
      <p:ext uri="{BB962C8B-B14F-4D97-AF65-F5344CB8AC3E}">
        <p14:creationId xmlns:p14="http://schemas.microsoft.com/office/powerpoint/2010/main" val="573465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2420888"/>
            <a:ext cx="1728192" cy="1435986"/>
          </a:xfrm>
          <a:prstGeom prst="rect">
            <a:avLst/>
          </a:prstGeom>
        </p:spPr>
      </p:pic>
      <p:sp>
        <p:nvSpPr>
          <p:cNvPr id="2" name="Title 1"/>
          <p:cNvSpPr>
            <a:spLocks noGrp="1"/>
          </p:cNvSpPr>
          <p:nvPr>
            <p:ph type="title"/>
          </p:nvPr>
        </p:nvSpPr>
        <p:spPr>
          <a:xfrm>
            <a:off x="228600" y="87314"/>
            <a:ext cx="7772400" cy="641739"/>
          </a:xfrm>
        </p:spPr>
        <p:txBody>
          <a:bodyPr/>
          <a:lstStyle/>
          <a:p>
            <a:r>
              <a:rPr lang="en-US" dirty="0" smtClean="0"/>
              <a:t>GPU Selection</a:t>
            </a:r>
            <a:endParaRPr lang="en-US" dirty="0"/>
          </a:p>
        </p:txBody>
      </p:sp>
      <p:sp>
        <p:nvSpPr>
          <p:cNvPr id="3" name="Content Placeholder 2"/>
          <p:cNvSpPr>
            <a:spLocks noGrp="1"/>
          </p:cNvSpPr>
          <p:nvPr>
            <p:ph idx="1"/>
          </p:nvPr>
        </p:nvSpPr>
        <p:spPr>
          <a:xfrm>
            <a:off x="431394" y="980728"/>
            <a:ext cx="8317532" cy="4576066"/>
          </a:xfrm>
        </p:spPr>
        <p:txBody>
          <a:bodyPr/>
          <a:lstStyle/>
          <a:p>
            <a:r>
              <a:rPr lang="en-US" dirty="0" smtClean="0"/>
              <a:t>Data will be processed using </a:t>
            </a:r>
            <a:r>
              <a:rPr lang="en-US" dirty="0" err="1" smtClean="0"/>
              <a:t>Nvidia</a:t>
            </a:r>
            <a:r>
              <a:rPr lang="en-US" dirty="0" smtClean="0"/>
              <a:t> Tesla K40 GPUs</a:t>
            </a:r>
          </a:p>
          <a:p>
            <a:pPr lvl="1"/>
            <a:r>
              <a:rPr lang="en-US" dirty="0" smtClean="0"/>
              <a:t>Peak double precision floating point performance: 1.43 </a:t>
            </a:r>
            <a:r>
              <a:rPr lang="en-US" dirty="0" err="1" smtClean="0"/>
              <a:t>Tflops</a:t>
            </a:r>
            <a:endParaRPr lang="en-US" dirty="0" smtClean="0"/>
          </a:p>
          <a:p>
            <a:pPr lvl="1"/>
            <a:r>
              <a:rPr lang="en-US" dirty="0" smtClean="0"/>
              <a:t>Peak single precision floating point performance: 4.29 </a:t>
            </a:r>
            <a:r>
              <a:rPr lang="en-US" dirty="0" err="1" smtClean="0"/>
              <a:t>Tflops</a:t>
            </a:r>
            <a:endParaRPr lang="en-US" dirty="0" smtClean="0"/>
          </a:p>
          <a:p>
            <a:pPr lvl="1"/>
            <a:r>
              <a:rPr lang="en-US" dirty="0" smtClean="0"/>
              <a:t>Memory bandwidth: 288 GB/s</a:t>
            </a:r>
          </a:p>
          <a:p>
            <a:pPr lvl="1"/>
            <a:r>
              <a:rPr lang="en-US" dirty="0" smtClean="0"/>
              <a:t>Memory size (GDDR5): 12 GB</a:t>
            </a:r>
          </a:p>
          <a:p>
            <a:pPr lvl="1"/>
            <a:r>
              <a:rPr lang="en-US" dirty="0" smtClean="0"/>
              <a:t>CUDA cores: 2880</a:t>
            </a:r>
          </a:p>
          <a:p>
            <a:r>
              <a:rPr lang="en-US" dirty="0" smtClean="0"/>
              <a:t>Supports ECC memory protection for greater data reliability.</a:t>
            </a:r>
          </a:p>
          <a:p>
            <a:r>
              <a:rPr lang="en-US" dirty="0" smtClean="0"/>
              <a:t>We tested the K20 and K40 GPUs, and chose K40 for it’s increased performance. </a:t>
            </a:r>
          </a:p>
          <a:p>
            <a:r>
              <a:rPr lang="en-US" dirty="0" smtClean="0"/>
              <a:t>K80 was released more recently, but price point is too high, and K40 is already meeting our needs.</a:t>
            </a:r>
            <a:endParaRPr lang="en-US" dirty="0"/>
          </a:p>
        </p:txBody>
      </p:sp>
      <p:sp>
        <p:nvSpPr>
          <p:cNvPr id="4" name="Slide Number Placeholder 3"/>
          <p:cNvSpPr>
            <a:spLocks noGrp="1"/>
          </p:cNvSpPr>
          <p:nvPr>
            <p:ph type="sldNum" sz="quarter" idx="12"/>
          </p:nvPr>
        </p:nvSpPr>
        <p:spPr/>
        <p:txBody>
          <a:bodyPr/>
          <a:lstStyle/>
          <a:p>
            <a:fld id="{DEB69970-60EE-486F-AAF8-4744CB561250}" type="slidenum">
              <a:rPr lang="en-US" smtClean="0"/>
              <a:t>9</a:t>
            </a:fld>
            <a:endParaRPr lang="en-US"/>
          </a:p>
        </p:txBody>
      </p:sp>
    </p:spTree>
    <p:extLst>
      <p:ext uri="{BB962C8B-B14F-4D97-AF65-F5344CB8AC3E}">
        <p14:creationId xmlns:p14="http://schemas.microsoft.com/office/powerpoint/2010/main" val="1649319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FNAL_TemplateMac_060514">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C0CFF4D-F3F0-4CE3-9AA5-3D83725B08AA}" vid="{C2C2D576-9321-415C-894A-1592402F87BB}"/>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C0CFF4D-F3F0-4CE3-9AA5-3D83725B08AA}" vid="{DD0E7BA3-A561-43F2-A15E-2CABD3D844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g-2_Template</Template>
  <TotalTime>15030</TotalTime>
  <Words>3089</Words>
  <Application>Microsoft Macintosh PowerPoint</Application>
  <PresentationFormat>On-screen Show (4:3)</PresentationFormat>
  <Paragraphs>427</Paragraphs>
  <Slides>41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Calibri</vt:lpstr>
      <vt:lpstr>Helvetica</vt:lpstr>
      <vt:lpstr>MS PGothic</vt:lpstr>
      <vt:lpstr>ＭＳ Ｐゴシック</vt:lpstr>
      <vt:lpstr>Arial</vt:lpstr>
      <vt:lpstr>FNAL_TemplateMac_060514</vt:lpstr>
      <vt:lpstr>Fermilab: Footer Only</vt:lpstr>
      <vt:lpstr>PowerPoint Presentation</vt:lpstr>
      <vt:lpstr>DAQ Requirements</vt:lpstr>
      <vt:lpstr>DAQ Design</vt:lpstr>
      <vt:lpstr>Rider/AMC13 Source</vt:lpstr>
      <vt:lpstr>Installation Status</vt:lpstr>
      <vt:lpstr>System Configurations</vt:lpstr>
      <vt:lpstr>Cyber Security</vt:lpstr>
      <vt:lpstr>Hardware Considerations</vt:lpstr>
      <vt:lpstr>GPU Selection</vt:lpstr>
      <vt:lpstr>Network Installation</vt:lpstr>
      <vt:lpstr>DAQ Data Network</vt:lpstr>
      <vt:lpstr>Control Room Installation</vt:lpstr>
      <vt:lpstr>Fermi File Transfer Service</vt:lpstr>
      <vt:lpstr>DAQ Software: MIDAS</vt:lpstr>
      <vt:lpstr>MIDAS Programs</vt:lpstr>
      <vt:lpstr>Data Format</vt:lpstr>
      <vt:lpstr>Data Compression</vt:lpstr>
      <vt:lpstr>Code Structure</vt:lpstr>
      <vt:lpstr>T-Method</vt:lpstr>
      <vt:lpstr>Q-Method</vt:lpstr>
      <vt:lpstr>Run Control and ODB</vt:lpstr>
      <vt:lpstr>Tracker DAQ</vt:lpstr>
      <vt:lpstr>Auxiliary Detectors</vt:lpstr>
      <vt:lpstr>Laser Monitor</vt:lpstr>
      <vt:lpstr>Field DAQ</vt:lpstr>
      <vt:lpstr>Slow Controls</vt:lpstr>
      <vt:lpstr>Midas2art</vt:lpstr>
      <vt:lpstr>Conclusion</vt:lpstr>
      <vt:lpstr>Backup</vt:lpstr>
      <vt:lpstr>Summary</vt:lpstr>
      <vt:lpstr>Personnel</vt:lpstr>
      <vt:lpstr>T and Q Methods</vt:lpstr>
      <vt:lpstr>Performance Testing</vt:lpstr>
      <vt:lpstr>GPU Processing</vt:lpstr>
      <vt:lpstr>T-Method Tests</vt:lpstr>
      <vt:lpstr>GPU Pulse Fitter</vt:lpstr>
      <vt:lpstr>Pedestal variations</vt:lpstr>
      <vt:lpstr>Q-Method Tests</vt:lpstr>
      <vt:lpstr>Rate test</vt:lpstr>
      <vt:lpstr>Data Unpacking</vt:lpstr>
      <vt:lpstr>Control Room Requirements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Acquisition For Muon g-2</dc:title>
  <dc:creator>Microsoft Office User</dc:creator>
  <cp:lastModifiedBy>Microsoft Office User</cp:lastModifiedBy>
  <cp:revision>91</cp:revision>
  <cp:lastPrinted>2016-11-04T22:41:51Z</cp:lastPrinted>
  <dcterms:created xsi:type="dcterms:W3CDTF">2016-10-21T13:24:51Z</dcterms:created>
  <dcterms:modified xsi:type="dcterms:W3CDTF">2016-11-05T01:31:31Z</dcterms:modified>
</cp:coreProperties>
</file>