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294" r:id="rId2"/>
    <p:sldId id="313" r:id="rId3"/>
    <p:sldId id="319" r:id="rId4"/>
    <p:sldId id="320" r:id="rId5"/>
    <p:sldId id="311" r:id="rId6"/>
    <p:sldId id="317" r:id="rId7"/>
    <p:sldId id="307" r:id="rId8"/>
    <p:sldId id="315" r:id="rId9"/>
    <p:sldId id="316" r:id="rId10"/>
    <p:sldId id="310" r:id="rId11"/>
    <p:sldId id="318" r:id="rId12"/>
    <p:sldId id="321" r:id="rId13"/>
    <p:sldId id="328" r:id="rId14"/>
    <p:sldId id="322" r:id="rId15"/>
    <p:sldId id="323" r:id="rId16"/>
    <p:sldId id="324" r:id="rId17"/>
    <p:sldId id="325" r:id="rId18"/>
    <p:sldId id="326" r:id="rId19"/>
    <p:sldId id="327" r:id="rId20"/>
    <p:sldId id="336" r:id="rId21"/>
    <p:sldId id="335" r:id="rId22"/>
    <p:sldId id="332" r:id="rId23"/>
    <p:sldId id="333" r:id="rId24"/>
    <p:sldId id="334" r:id="rId25"/>
    <p:sldId id="331" r:id="rId26"/>
    <p:sldId id="330" r:id="rId27"/>
    <p:sldId id="32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0000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5000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931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4711504"/>
            <a:ext cx="8499231" cy="1390219"/>
          </a:xfrm>
        </p:spPr>
        <p:txBody>
          <a:bodyPr/>
          <a:lstStyle/>
          <a:p>
            <a:r>
              <a:rPr lang="en-US" dirty="0"/>
              <a:t>Jim Hylen</a:t>
            </a:r>
          </a:p>
          <a:p>
            <a:r>
              <a:rPr lang="en-US" dirty="0" err="1"/>
              <a:t>NuMI</a:t>
            </a:r>
            <a:r>
              <a:rPr lang="en-US" dirty="0"/>
              <a:t> operations meeting</a:t>
            </a:r>
          </a:p>
          <a:p>
            <a:r>
              <a:rPr lang="en-US" dirty="0"/>
              <a:t>11/08/2016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759663"/>
          </a:xfrm>
        </p:spPr>
        <p:txBody>
          <a:bodyPr>
            <a:noAutofit/>
          </a:bodyPr>
          <a:lstStyle/>
          <a:p>
            <a:r>
              <a:rPr lang="en-US" dirty="0" err="1"/>
              <a:t>NuMI</a:t>
            </a:r>
            <a:r>
              <a:rPr lang="en-US" dirty="0"/>
              <a:t> Horn 1 </a:t>
            </a:r>
            <a:r>
              <a:rPr lang="en-US" dirty="0" err="1"/>
              <a:t>mis</a:t>
            </a:r>
            <a:r>
              <a:rPr lang="en-US" dirty="0"/>
              <a:t>-alignment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48" y="4422710"/>
            <a:ext cx="3247052" cy="24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Scenario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18" y="811514"/>
            <a:ext cx="8257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graphalloy</a:t>
            </a:r>
            <a:r>
              <a:rPr lang="en-US" sz="1800" dirty="0"/>
              <a:t> only sees force during horn move down.  In clean operation, gravity is pulling horn down, and there should be minimal force on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 shaft and its bushings corroded, ended up needing a lot of force to move horn down.  </a:t>
            </a:r>
            <a:r>
              <a:rPr lang="en-US" sz="1800" dirty="0" err="1"/>
              <a:t>Graphalloy</a:t>
            </a:r>
            <a:r>
              <a:rPr lang="en-US" sz="1800" dirty="0"/>
              <a:t> broke, thrust washer bent, leaving large back-lash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At end of PH1-03 installation, apparently drive was at top or close to top of this back-lash.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Speculate that vibration from horn pulsing gradually let gravity overcome the friction, and shaft sank to finally rest on the lower metal bearing.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Mechanically, the movement may have been slow, or jerky, or fairly fast on the time-scale of the FY16 run.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Would like to have Monte Carlo of the effect both in the MINOS ND and the </a:t>
            </a:r>
            <a:r>
              <a:rPr lang="en-US" sz="1800" dirty="0" err="1"/>
              <a:t>NuMI</a:t>
            </a:r>
            <a:r>
              <a:rPr lang="en-US" sz="1800" dirty="0"/>
              <a:t> muon monitors, to try to determine if we can get a consistent picture of when and how fast the horn sank.</a:t>
            </a:r>
          </a:p>
        </p:txBody>
      </p:sp>
    </p:spTree>
    <p:extLst>
      <p:ext uri="{BB962C8B-B14F-4D97-AF65-F5344CB8AC3E}">
        <p14:creationId xmlns:p14="http://schemas.microsoft.com/office/powerpoint/2010/main" val="421762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Operation notes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18" y="811514"/>
            <a:ext cx="8257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Replaced the US shaft </a:t>
            </a:r>
            <a:r>
              <a:rPr lang="en-US" sz="1800" dirty="0" err="1"/>
              <a:t>graphalloy</a:t>
            </a:r>
            <a:r>
              <a:rPr lang="en-US" sz="1800" dirty="0"/>
              <a:t> bushing/bearing with naval brass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Replaced the DS shaft </a:t>
            </a:r>
            <a:r>
              <a:rPr lang="en-US" sz="1800" dirty="0" err="1"/>
              <a:t>graphalloy</a:t>
            </a:r>
            <a:r>
              <a:rPr lang="en-US" sz="1800" dirty="0"/>
              <a:t> bushing/bearing with naval brass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</a:rPr>
              <a:t>Shaft drive systems backlash now:  US 0.03” to 0.04”,  DS 0.02” to 0.03”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</a:rPr>
              <a:t>To assure that shafts are resting on the bottom bearing, went an extra 0.09” down on each shaft, and came back up to the final setting.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When we tried to move the shafts horizontally to achieve the best alignment based on the beam scan, found they are too corroded to move.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Repair would involve some months of parts acquisition, dismounting the horn from the module and strip-line block, and some weeks of work in the work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Horn is within </a:t>
            </a:r>
            <a:r>
              <a:rPr lang="en-US" sz="1800" dirty="0" err="1">
                <a:solidFill>
                  <a:srgbClr val="00B050"/>
                </a:solidFill>
              </a:rPr>
              <a:t>NuMI</a:t>
            </a:r>
            <a:r>
              <a:rPr lang="en-US" sz="1800" dirty="0">
                <a:solidFill>
                  <a:srgbClr val="00B050"/>
                </a:solidFill>
              </a:rPr>
              <a:t>-MINOS TDR alignment tolerance</a:t>
            </a:r>
            <a:r>
              <a:rPr lang="en-US" sz="1800" dirty="0"/>
              <a:t>, although not best achievable.  Decided to put target in and proceed to get beam to experiments.</a:t>
            </a:r>
          </a:p>
        </p:txBody>
      </p:sp>
    </p:spTree>
    <p:extLst>
      <p:ext uri="{BB962C8B-B14F-4D97-AF65-F5344CB8AC3E}">
        <p14:creationId xmlns:p14="http://schemas.microsoft.com/office/powerpoint/2010/main" val="252119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Backing out Horn 1 neck move by two different methods yields it sinking by</a:t>
            </a:r>
          </a:p>
          <a:p>
            <a:pPr marL="457200" lvl="1" indent="0">
              <a:buNone/>
            </a:pPr>
            <a:r>
              <a:rPr lang="en-US" sz="1600" dirty="0"/>
              <a:t>	2.75 mm   or   2.35 mm</a:t>
            </a:r>
          </a:p>
          <a:p>
            <a:r>
              <a:rPr lang="en-US" sz="1800" dirty="0"/>
              <a:t>Backing out Horn 1 cross-hair move by two estimations, it may have raised by</a:t>
            </a:r>
          </a:p>
          <a:p>
            <a:pPr marL="400050" lvl="1" indent="0">
              <a:buNone/>
            </a:pPr>
            <a:r>
              <a:rPr lang="en-US" sz="1600" dirty="0"/>
              <a:t>		0.8  mm   or   1.5 mm</a:t>
            </a:r>
          </a:p>
          <a:p>
            <a:r>
              <a:rPr lang="en-US" sz="1800" dirty="0"/>
              <a:t>Upstream end of horn 1 may have sunk ~ 3.8 mm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Suggestion for initial model:  rotate horn by </a:t>
            </a:r>
            <a:r>
              <a:rPr lang="en-US" sz="1800" b="1" dirty="0"/>
              <a:t>1.37 </a:t>
            </a:r>
            <a:r>
              <a:rPr lang="en-US" sz="1800" b="1" dirty="0" err="1"/>
              <a:t>milli</a:t>
            </a:r>
            <a:r>
              <a:rPr lang="en-US" sz="1800" b="1" dirty="0"/>
              <a:t>-radians </a:t>
            </a:r>
            <a:r>
              <a:rPr lang="en-US" sz="1800" dirty="0"/>
              <a:t>around downstream rotation bushing.  Upstream end moves down, downstream end moves up.</a:t>
            </a:r>
          </a:p>
          <a:p>
            <a:r>
              <a:rPr lang="en-US" sz="1800" dirty="0"/>
              <a:t>Table of stationing relative to MCZERO: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</a:t>
            </a:r>
            <a:r>
              <a:rPr lang="en-US" dirty="0" err="1"/>
              <a:t>mis</a:t>
            </a:r>
            <a:r>
              <a:rPr lang="en-US" dirty="0"/>
              <a:t>-alignment  </a:t>
            </a:r>
            <a:r>
              <a:rPr lang="en-US"/>
              <a:t>(Preliminary)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4136249"/>
            <a:ext cx="7515999" cy="20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MINOS ND for FY15 &amp; FY16 neutrino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10/07/2016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ME Run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2975"/>
            <a:ext cx="5585660" cy="3700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05" y="2834639"/>
            <a:ext cx="5156215" cy="3415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60" y="4826456"/>
            <a:ext cx="3595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Saw 10% dip in reconstructed Nu-CC</a:t>
            </a:r>
          </a:p>
          <a:p>
            <a:r>
              <a:rPr lang="en-US" sz="1800" dirty="0"/>
              <a:t> in slip-stacked batch –</a:t>
            </a:r>
          </a:p>
          <a:p>
            <a:r>
              <a:rPr lang="en-US" sz="1800" dirty="0"/>
              <a:t>came most of the way back when</a:t>
            </a:r>
          </a:p>
          <a:p>
            <a:r>
              <a:rPr lang="en-US" sz="1800" dirty="0"/>
              <a:t>   non-slip-stacking after RR fire -</a:t>
            </a:r>
          </a:p>
          <a:p>
            <a:r>
              <a:rPr lang="en-US" sz="1800" b="1" i="1" dirty="0"/>
              <a:t>            mainly reconstruction eff. 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397760" y="2326640"/>
            <a:ext cx="213360" cy="25812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4410" y="1427142"/>
            <a:ext cx="2642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Is rise in HE tail connected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to horn 1 moving ?</a:t>
            </a:r>
          </a:p>
          <a:p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09150" y="2129068"/>
            <a:ext cx="136679" cy="3217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7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83" y="77638"/>
            <a:ext cx="6934200" cy="4557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From NuMI TDR  -  </a:t>
            </a:r>
            <a:r>
              <a:rPr lang="en-US" sz="2400" i="1" dirty="0">
                <a:solidFill>
                  <a:srgbClr val="7030A0"/>
                </a:solidFill>
              </a:rPr>
              <a:t>tolerances     for </a:t>
            </a:r>
            <a:r>
              <a:rPr lang="en-US" sz="2400" i="1" dirty="0" err="1">
                <a:solidFill>
                  <a:srgbClr val="7030A0"/>
                </a:solidFill>
              </a:rPr>
              <a:t>NuMI</a:t>
            </a:r>
            <a:r>
              <a:rPr lang="en-US" sz="2400" i="1" dirty="0">
                <a:solidFill>
                  <a:srgbClr val="7030A0"/>
                </a:solidFill>
              </a:rPr>
              <a:t>  </a:t>
            </a:r>
            <a:r>
              <a:rPr lang="en-US" sz="2400" i="1" u="sng" dirty="0">
                <a:solidFill>
                  <a:srgbClr val="7030A0"/>
                </a:solidFill>
              </a:rPr>
              <a:t>Far/Near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7439767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97060" y="2667000"/>
            <a:ext cx="62762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42792" y="3505200"/>
            <a:ext cx="627623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42792" y="3962400"/>
            <a:ext cx="627623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2028" y="4495800"/>
            <a:ext cx="627623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97059" y="5029200"/>
            <a:ext cx="627623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Jim Hylen | NuMI horn 1 mis-alignment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C727-9760-4921-9855-4F215F5A9A96}" type="slidenum">
              <a:rPr lang="en-US" smtClean="0"/>
              <a:t>14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79651" y="2781300"/>
            <a:ext cx="4923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4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769"/>
            <a:ext cx="8229600" cy="516147"/>
          </a:xfrm>
        </p:spPr>
        <p:txBody>
          <a:bodyPr>
            <a:normAutofit/>
          </a:bodyPr>
          <a:lstStyle/>
          <a:p>
            <a:r>
              <a:rPr lang="en-US" dirty="0"/>
              <a:t>Summary of scan results – 1st ME Fall 2013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990600"/>
          <a:ext cx="8348933" cy="507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HORZ.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 seen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Beam Set to: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Beam Set to: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X from beam 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H1 neck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H1 fin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-0.37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H2 fin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ave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target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VERT.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 seen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E:VP121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E:VPTGT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Y from beam 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neck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H1 fin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H2 fin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-1.10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ave n,n,h2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-0.05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-0.2 </a:t>
                      </a:r>
                      <a:r>
                        <a:rPr lang="en-US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to +0.5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Jim Hylen | NuMI horn 1 mis-alignment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C727-9760-4921-9855-4F215F5A9A96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8175" y="5463990"/>
            <a:ext cx="16772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-0.4 to + 0.4</a:t>
            </a:r>
          </a:p>
        </p:txBody>
      </p:sp>
    </p:spTree>
    <p:extLst>
      <p:ext uri="{BB962C8B-B14F-4D97-AF65-F5344CB8AC3E}">
        <p14:creationId xmlns:p14="http://schemas.microsoft.com/office/powerpoint/2010/main" val="320842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Oct. 2015  Alignment Horizontal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9355" y="1107209"/>
            <a:ext cx="32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setting for running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2437" y="1568874"/>
            <a:ext cx="0" cy="4779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5207" y="957348"/>
            <a:ext cx="1912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TDR error est.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18700" y="1419013"/>
            <a:ext cx="0" cy="4779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5649"/>
            <a:ext cx="8607546" cy="288869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7159925" y="5113136"/>
            <a:ext cx="0" cy="3004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55830" y="5511720"/>
            <a:ext cx="18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Misalignment</a:t>
            </a:r>
          </a:p>
        </p:txBody>
      </p:sp>
    </p:spTree>
    <p:extLst>
      <p:ext uri="{BB962C8B-B14F-4D97-AF65-F5344CB8AC3E}">
        <p14:creationId xmlns:p14="http://schemas.microsoft.com/office/powerpoint/2010/main" val="397357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Oct. 2015  alignment Vertical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192482"/>
            <a:ext cx="8855744" cy="3237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55" y="1107209"/>
            <a:ext cx="32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setting for running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2437" y="1568874"/>
            <a:ext cx="0" cy="4779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95207" y="957348"/>
            <a:ext cx="1912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TDR error est.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18700" y="1419013"/>
            <a:ext cx="0" cy="4779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59925" y="5424018"/>
            <a:ext cx="0" cy="3004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55830" y="5822602"/>
            <a:ext cx="18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Misalignment</a:t>
            </a:r>
          </a:p>
        </p:txBody>
      </p:sp>
    </p:spTree>
    <p:extLst>
      <p:ext uri="{BB962C8B-B14F-4D97-AF65-F5344CB8AC3E}">
        <p14:creationId xmlns:p14="http://schemas.microsoft.com/office/powerpoint/2010/main" val="284757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Horizontal alignment as of 7 Nov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44162" y="5029200"/>
            <a:ext cx="569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Plan to </a:t>
            </a:r>
            <a:r>
              <a:rPr lang="en-US" dirty="0" err="1">
                <a:solidFill>
                  <a:srgbClr val="7030A0"/>
                </a:solidFill>
              </a:rPr>
              <a:t>tweek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autotune</a:t>
            </a:r>
            <a:r>
              <a:rPr lang="en-US" dirty="0">
                <a:solidFill>
                  <a:srgbClr val="7030A0"/>
                </a:solidFill>
              </a:rPr>
              <a:t> setting a little more.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5" y="1270245"/>
            <a:ext cx="8395990" cy="32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Vertical alignment as of 7 Nov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44162" y="5029200"/>
            <a:ext cx="569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Plan to </a:t>
            </a:r>
            <a:r>
              <a:rPr lang="en-US" dirty="0" err="1">
                <a:solidFill>
                  <a:srgbClr val="7030A0"/>
                </a:solidFill>
              </a:rPr>
              <a:t>tweek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autotune</a:t>
            </a:r>
            <a:r>
              <a:rPr lang="en-US" dirty="0">
                <a:solidFill>
                  <a:srgbClr val="7030A0"/>
                </a:solidFill>
              </a:rPr>
              <a:t> setting a little more.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80" y="1469531"/>
            <a:ext cx="7562427" cy="32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418" y="811514"/>
            <a:ext cx="82573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29 September 2015: alignment/survey of horn PH1-03 (replacement for failed PH1-04; to achieve alignment, move US shaft down 0.165”, DS shaft down 0.051”)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9 October 2015: move target to work cell to allow beam scan of horn cross-hairs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18 October 2015: beam scan of horn 1 – horn in passable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29 June 2016: switch horns from FHC to RHC ( to anti-neutrino mode)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29 July 2016: end of FY16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Shutdown work  -  remove target because of helium leak, switch RHC to FHC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30 October 2016: beam scan of horn – neck ~ 1/8” inch low (V-nub not visible)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Diagnose problem, horn move, 1 Nov 2016 scan see cross-hair, repair drive, realign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4 Nov 2016: final beam scan of horn before target installation; passable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7 Nov 2016: final survey of Horn 1 tooling balls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0" y="3089182"/>
            <a:ext cx="3732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Need to try to determine progression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 of </a:t>
            </a:r>
            <a:r>
              <a:rPr lang="en-US" sz="1800" b="1" i="1" dirty="0" err="1">
                <a:solidFill>
                  <a:srgbClr val="FF0000"/>
                </a:solidFill>
              </a:rPr>
              <a:t>mis</a:t>
            </a:r>
            <a:r>
              <a:rPr lang="en-US" sz="1800" b="1" i="1" dirty="0">
                <a:solidFill>
                  <a:srgbClr val="FF0000"/>
                </a:solidFill>
              </a:rPr>
              <a:t>-alignment from monitoring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158480" y="2296160"/>
            <a:ext cx="756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58480" y="4561840"/>
            <a:ext cx="756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36940" y="2296160"/>
            <a:ext cx="0" cy="793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36940" y="3838941"/>
            <a:ext cx="2540" cy="689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4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of hadron monitor to get beam angle: horizontal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35" y="1042988"/>
            <a:ext cx="6866242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6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of hadron monitor to get beam angle: vertical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35" y="1042988"/>
            <a:ext cx="6866242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40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Horizontal; Horn 1 neck (final)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70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horizontal; Horn 1 DS fin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3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horizontal; Horn 2 US fin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0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vertical; Horn 1 neck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2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vertical; Horn 1 DS fin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9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 4 horn scan vertical; Horn 2 US fin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91" y="1042988"/>
            <a:ext cx="6877730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5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cross-hair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2491" y="945573"/>
            <a:ext cx="19050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Fin for beam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   </a:t>
            </a:r>
            <a:r>
              <a:rPr lang="en-US" sz="1800" dirty="0" err="1"/>
              <a:t>horz</a:t>
            </a:r>
            <a:r>
              <a:rPr lang="en-US" sz="1800" dirty="0"/>
              <a:t>. alignment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Nub for beam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  vert. align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Beam loss mon.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to detect beam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 scatter from fin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 (“cross-hair”)</a:t>
            </a:r>
          </a:p>
        </p:txBody>
      </p:sp>
      <p:pic>
        <p:nvPicPr>
          <p:cNvPr id="8" name="Picture 4" descr="\\NUMISERVER\hylen$\My Documents\Talks\2005-07-NBI05-target-horn\horn-in-ch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27" y="1021772"/>
            <a:ext cx="65532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207491" y="1478973"/>
            <a:ext cx="3886200" cy="19994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2691" y="2164773"/>
            <a:ext cx="4114800" cy="14660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2782" y="3307773"/>
            <a:ext cx="18311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4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Horn 1 on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11/8/16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89" y="756290"/>
            <a:ext cx="5323649" cy="5549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0690" y="5105055"/>
            <a:ext cx="183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Rotation bearings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956" y="1043169"/>
            <a:ext cx="7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shafts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6728" y="5756209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Cross-hair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9189" y="349775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Horn neck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502757" y="874683"/>
            <a:ext cx="965199" cy="22610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41197" y="1156450"/>
            <a:ext cx="1133360" cy="713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95523" y="3922525"/>
            <a:ext cx="24598" cy="9034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28103" y="5164667"/>
            <a:ext cx="120120" cy="5806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flipH="1" flipV="1">
            <a:off x="1412924" y="4938565"/>
            <a:ext cx="507766" cy="3511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 flipV="1">
            <a:off x="3757988" y="4573651"/>
            <a:ext cx="716569" cy="71607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</p:cNvCxnSpPr>
          <p:nvPr/>
        </p:nvCxnSpPr>
        <p:spPr>
          <a:xfrm flipV="1">
            <a:off x="3757988" y="5114143"/>
            <a:ext cx="716569" cy="17557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99189" y="5634320"/>
            <a:ext cx="232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Tooling Balls for survey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3927327" y="4938565"/>
            <a:ext cx="1100404" cy="88042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978774" y="4927678"/>
            <a:ext cx="696870" cy="8699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52727" y="1950098"/>
            <a:ext cx="22967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2016 survey found top</a:t>
            </a:r>
          </a:p>
          <a:p>
            <a:r>
              <a:rPr lang="en-US" sz="1800" dirty="0"/>
              <a:t> of downstream shaft</a:t>
            </a:r>
          </a:p>
          <a:p>
            <a:r>
              <a:rPr lang="en-US" sz="1800" dirty="0"/>
              <a:t> within 0.005” of</a:t>
            </a:r>
          </a:p>
          <a:p>
            <a:r>
              <a:rPr lang="en-US" sz="1800" dirty="0"/>
              <a:t> 2015 survey</a:t>
            </a:r>
          </a:p>
          <a:p>
            <a:endParaRPr lang="en-US" sz="1800" dirty="0"/>
          </a:p>
          <a:p>
            <a:r>
              <a:rPr lang="en-US" sz="1800" dirty="0"/>
              <a:t>So best guess is that</a:t>
            </a:r>
          </a:p>
          <a:p>
            <a:r>
              <a:rPr lang="en-US" sz="1800" dirty="0"/>
              <a:t> entire deviation is</a:t>
            </a:r>
          </a:p>
          <a:p>
            <a:r>
              <a:rPr lang="en-US" sz="1800" dirty="0"/>
              <a:t> from upstream shaft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Alignment Issue Specifics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67611636-3ef1-44f2-8def-95166cc24b82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11" y="925744"/>
            <a:ext cx="6926489" cy="51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822330" y="3520640"/>
            <a:ext cx="1037492" cy="820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222250" y="1047691"/>
            <a:ext cx="1588965" cy="1493286"/>
          </a:xfrm>
          <a:prstGeom prst="borderCallout1">
            <a:avLst>
              <a:gd name="adj1" fmla="val 94696"/>
              <a:gd name="adj2" fmla="val 105665"/>
              <a:gd name="adj3" fmla="val 170417"/>
              <a:gd name="adj4" fmla="val 16839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Horn 1 Upstream Vertical Drive.</a:t>
            </a:r>
          </a:p>
        </p:txBody>
      </p:sp>
    </p:spTree>
    <p:extLst>
      <p:ext uri="{BB962C8B-B14F-4D97-AF65-F5344CB8AC3E}">
        <p14:creationId xmlns:p14="http://schemas.microsoft.com/office/powerpoint/2010/main" val="141766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Alignment Issue Specifics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15" y="831655"/>
            <a:ext cx="5102739" cy="5094360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222250" y="977352"/>
            <a:ext cx="3101242" cy="921786"/>
          </a:xfrm>
          <a:prstGeom prst="borderCallout1">
            <a:avLst>
              <a:gd name="adj1" fmla="val 72758"/>
              <a:gd name="adj2" fmla="val 103964"/>
              <a:gd name="adj3" fmla="val 197124"/>
              <a:gd name="adj4" fmla="val 16924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Horn 1 downstream vertical drive.</a:t>
            </a:r>
          </a:p>
        </p:txBody>
      </p:sp>
    </p:spTree>
    <p:extLst>
      <p:ext uri="{BB962C8B-B14F-4D97-AF65-F5344CB8AC3E}">
        <p14:creationId xmlns:p14="http://schemas.microsoft.com/office/powerpoint/2010/main" val="312446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64" y="748699"/>
            <a:ext cx="6154437" cy="542373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228600" y="748698"/>
            <a:ext cx="2277208" cy="2047255"/>
          </a:xfrm>
          <a:prstGeom prst="borderCallout1">
            <a:avLst>
              <a:gd name="adj1" fmla="val 94696"/>
              <a:gd name="adj2" fmla="val 105665"/>
              <a:gd name="adj3" fmla="val 128759"/>
              <a:gd name="adj4" fmla="val 22090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Drive system bushing (hard stop) found to be broken and out of position.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24" y="3267055"/>
            <a:ext cx="243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There is a thrust washer</a:t>
            </a:r>
          </a:p>
          <a:p>
            <a:r>
              <a:rPr lang="en-US" sz="1800" dirty="0"/>
              <a:t> not shown in drawing.</a:t>
            </a:r>
          </a:p>
          <a:p>
            <a:r>
              <a:rPr lang="en-US" sz="1800" dirty="0"/>
              <a:t>It was warped.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71040" y="3728720"/>
            <a:ext cx="3149600" cy="2336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334" t="23409" r="27665" b="22683"/>
          <a:stretch/>
        </p:blipFill>
        <p:spPr>
          <a:xfrm>
            <a:off x="401515" y="4345542"/>
            <a:ext cx="2979690" cy="1671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8793" y="3082389"/>
            <a:ext cx="19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Main shaft to horn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33041" y="3341451"/>
            <a:ext cx="285752" cy="27615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45840" y="1183740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Motor</a:t>
            </a:r>
          </a:p>
        </p:txBody>
      </p:sp>
    </p:spTree>
    <p:extLst>
      <p:ext uri="{BB962C8B-B14F-4D97-AF65-F5344CB8AC3E}">
        <p14:creationId xmlns:p14="http://schemas.microsoft.com/office/powerpoint/2010/main" val="145659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60" y="841280"/>
            <a:ext cx="4976702" cy="4442897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190063" y="841280"/>
            <a:ext cx="3432367" cy="5225412"/>
          </a:xfrm>
          <a:prstGeom prst="borderCallout1">
            <a:avLst>
              <a:gd name="adj1" fmla="val 18512"/>
              <a:gd name="adj2" fmla="val 102335"/>
              <a:gd name="adj3" fmla="val 25057"/>
              <a:gd name="adj4" fmla="val 14381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Pieces of bushing all over ball screw.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 to be </a:t>
            </a:r>
            <a:r>
              <a:rPr lang="en-US" dirty="0" err="1"/>
              <a:t>Graphalloy</a:t>
            </a:r>
            <a:r>
              <a:rPr lang="en-US" dirty="0"/>
              <a:t> (metal impregnated graphite).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Failure was caused by corrosion induced friction of drive components, causing excessive force on the </a:t>
            </a:r>
            <a:r>
              <a:rPr lang="en-US" dirty="0" err="1"/>
              <a:t>Graphalloy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88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Repair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Hylen | NuMI horn 1 mis-alignment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56" y="748699"/>
            <a:ext cx="4970027" cy="4904755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228600" y="871792"/>
            <a:ext cx="2787162" cy="3093540"/>
          </a:xfrm>
          <a:prstGeom prst="borderCallout1">
            <a:avLst>
              <a:gd name="adj1" fmla="val 50460"/>
              <a:gd name="adj2" fmla="val 104493"/>
              <a:gd name="adj3" fmla="val 47471"/>
              <a:gd name="adj4" fmla="val 158595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bushing is corrosion resistant naval brass.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likely provide years of operation.</a:t>
            </a:r>
          </a:p>
        </p:txBody>
      </p:sp>
    </p:spTree>
    <p:extLst>
      <p:ext uri="{BB962C8B-B14F-4D97-AF65-F5344CB8AC3E}">
        <p14:creationId xmlns:p14="http://schemas.microsoft.com/office/powerpoint/2010/main" val="304358207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12616</TotalTime>
  <Words>1241</Words>
  <Application>Microsoft Office PowerPoint</Application>
  <PresentationFormat>On-screen Show (4:3)</PresentationFormat>
  <Paragraphs>286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Geneva</vt:lpstr>
      <vt:lpstr>Helvetica</vt:lpstr>
      <vt:lpstr>Fermilab_PowerPoint_Template_090915</vt:lpstr>
      <vt:lpstr>PowerPoint Presentation</vt:lpstr>
      <vt:lpstr>Timeline</vt:lpstr>
      <vt:lpstr>Horn cross-hair</vt:lpstr>
      <vt:lpstr>Horn 1 on module</vt:lpstr>
      <vt:lpstr>Horn Alignment Issue Specifics</vt:lpstr>
      <vt:lpstr>Horn Alignment Issue Specifics</vt:lpstr>
      <vt:lpstr>Component Failure</vt:lpstr>
      <vt:lpstr>Component Failure</vt:lpstr>
      <vt:lpstr>Component Repair</vt:lpstr>
      <vt:lpstr>Scenario</vt:lpstr>
      <vt:lpstr>Operation notes</vt:lpstr>
      <vt:lpstr>Size of mis-alignment  (Preliminary)</vt:lpstr>
      <vt:lpstr>MINOS ND for FY15 &amp; FY16 neutrino run</vt:lpstr>
      <vt:lpstr>From NuMI TDR  -  tolerances     for NuMI  Far/Near</vt:lpstr>
      <vt:lpstr>Summary of scan results – 1st ME Fall 2013</vt:lpstr>
      <vt:lpstr>Oct. 2015  Alignment Horizontal</vt:lpstr>
      <vt:lpstr>Oct. 2015  alignment Vertical</vt:lpstr>
      <vt:lpstr>DRAFT Horizontal alignment as of 7 Nov 2016</vt:lpstr>
      <vt:lpstr>DRAFT Vertical alignment as of 7 Nov 2016</vt:lpstr>
      <vt:lpstr>Scan of hadron monitor to get beam angle: horizontal</vt:lpstr>
      <vt:lpstr>Scan of hadron monitor to get beam angle: vertical</vt:lpstr>
      <vt:lpstr>Nov 4 horn scan Horizontal; Horn 1 neck (final)</vt:lpstr>
      <vt:lpstr>Nov 4 horn scan horizontal; Horn 1 DS fin</vt:lpstr>
      <vt:lpstr>Nov 4 horn scan horizontal; Horn 2 US fin</vt:lpstr>
      <vt:lpstr>Nov 4 horn scan vertical; Horn 1 neck</vt:lpstr>
      <vt:lpstr>Nov 4 horn scan vertical; Horn 1 DS fin</vt:lpstr>
      <vt:lpstr>Nov 4 horn scan vertical; Horn 2 US fin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James Hylen x2122 09463N</cp:lastModifiedBy>
  <cp:revision>874</cp:revision>
  <cp:lastPrinted>2014-01-20T19:40:21Z</cp:lastPrinted>
  <dcterms:created xsi:type="dcterms:W3CDTF">2014-01-03T20:18:13Z</dcterms:created>
  <dcterms:modified xsi:type="dcterms:W3CDTF">2016-11-08T15:41:55Z</dcterms:modified>
</cp:coreProperties>
</file>