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7"/>
  </p:notesMasterIdLst>
  <p:handoutMasterIdLst>
    <p:handoutMasterId r:id="rId18"/>
  </p:handoutMasterIdLst>
  <p:sldIdLst>
    <p:sldId id="294" r:id="rId2"/>
    <p:sldId id="275" r:id="rId3"/>
    <p:sldId id="284" r:id="rId4"/>
    <p:sldId id="305" r:id="rId5"/>
    <p:sldId id="313" r:id="rId6"/>
    <p:sldId id="295" r:id="rId7"/>
    <p:sldId id="311" r:id="rId8"/>
    <p:sldId id="310" r:id="rId9"/>
    <p:sldId id="304" r:id="rId10"/>
    <p:sldId id="312" r:id="rId11"/>
    <p:sldId id="307" r:id="rId12"/>
    <p:sldId id="308" r:id="rId13"/>
    <p:sldId id="309" r:id="rId14"/>
    <p:sldId id="300" r:id="rId15"/>
    <p:sldId id="278" r:id="rId1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660"/>
  </p:normalViewPr>
  <p:slideViewPr>
    <p:cSldViewPr snapToGrid="0" snapToObjects="1" showGuides="1">
      <p:cViewPr varScale="1">
        <p:scale>
          <a:sx n="106" d="100"/>
          <a:sy n="106" d="100"/>
        </p:scale>
        <p:origin x="156" y="10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11/14/2016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11/14/2016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11/14/2016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11/14/2016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11/14/2016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11/14/2016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11/14/2016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-ad.fnal.gov/ops/schedule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jp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11" Type="http://schemas.openxmlformats.org/officeDocument/2006/relationships/image" Target="../media/image23.png"/><Relationship Id="rId5" Type="http://schemas.openxmlformats.org/officeDocument/2006/relationships/image" Target="../media/image17.gif"/><Relationship Id="rId15" Type="http://schemas.openxmlformats.org/officeDocument/2006/relationships/image" Target="../media/image27.jpg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jpg"/><Relationship Id="rId1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Accelerator Division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Daniel Johnson	</a:t>
            </a:r>
          </a:p>
          <a:p>
            <a:r>
              <a:rPr lang="en-US" dirty="0"/>
              <a:t>All Experimenters’ Meeting</a:t>
            </a:r>
          </a:p>
          <a:p>
            <a:r>
              <a:rPr lang="en-US" dirty="0"/>
              <a:t>14 November 2016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11/14/2016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MS1 Bus Failure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65313" y="638976"/>
            <a:ext cx="254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All power supplies cabled into breaker panel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Work completed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-268964" y="1136540"/>
            <a:ext cx="3980508" cy="2985380"/>
          </a:xfrm>
        </p:spPr>
      </p:pic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53637" y="1135478"/>
            <a:ext cx="3972020" cy="297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58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PIP-II Injector Test</a:t>
            </a:r>
          </a:p>
          <a:p>
            <a:pPr lvl="1"/>
            <a:r>
              <a:rPr lang="en-US" dirty="0"/>
              <a:t>CW RFQ operation startup</a:t>
            </a:r>
          </a:p>
          <a:p>
            <a:pPr lvl="2"/>
            <a:r>
              <a:rPr lang="en-US" dirty="0"/>
              <a:t>Safety approvals obtained</a:t>
            </a:r>
          </a:p>
          <a:p>
            <a:pPr lvl="2"/>
            <a:r>
              <a:rPr lang="en-US" dirty="0"/>
              <a:t>Power maintenance</a:t>
            </a:r>
          </a:p>
          <a:p>
            <a:pPr lvl="2"/>
            <a:r>
              <a:rPr lang="en-US" dirty="0"/>
              <a:t>Will begin starting up</a:t>
            </a:r>
          </a:p>
          <a:p>
            <a:pPr lvl="1"/>
            <a:r>
              <a:rPr lang="en-US" dirty="0"/>
              <a:t>Cave interlocks for CW operation</a:t>
            </a:r>
          </a:p>
          <a:p>
            <a:pPr lvl="2"/>
            <a:r>
              <a:rPr lang="en-US" dirty="0"/>
              <a:t>Waiting for final approval</a:t>
            </a:r>
          </a:p>
          <a:p>
            <a:pPr lvl="1"/>
            <a:r>
              <a:rPr lang="en-US" dirty="0"/>
              <a:t>Beam scans and studies</a:t>
            </a:r>
          </a:p>
          <a:p>
            <a:pPr lvl="2"/>
            <a:r>
              <a:rPr lang="en-US" dirty="0"/>
              <a:t>Starting up</a:t>
            </a:r>
          </a:p>
          <a:p>
            <a:pPr lvl="2"/>
            <a:r>
              <a:rPr lang="en-US" dirty="0"/>
              <a:t>CW studies</a:t>
            </a:r>
          </a:p>
          <a:p>
            <a:pPr lvl="2"/>
            <a:r>
              <a:rPr lang="en-US" dirty="0"/>
              <a:t>Collecting data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3905682"/>
          </a:xfrm>
        </p:spPr>
        <p:txBody>
          <a:bodyPr/>
          <a:lstStyle/>
          <a:p>
            <a:r>
              <a:rPr lang="en-US" dirty="0"/>
              <a:t>FAST</a:t>
            </a:r>
          </a:p>
          <a:p>
            <a:pPr lvl="1"/>
            <a:r>
              <a:rPr lang="en-US" dirty="0"/>
              <a:t>No gun operation</a:t>
            </a:r>
          </a:p>
          <a:p>
            <a:pPr lvl="1"/>
            <a:r>
              <a:rPr lang="en-US" dirty="0"/>
              <a:t>Shutdown for 300 MeV upgrade</a:t>
            </a:r>
          </a:p>
          <a:p>
            <a:pPr lvl="1"/>
            <a:r>
              <a:rPr lang="en-US" dirty="0"/>
              <a:t>Power maintenance</a:t>
            </a:r>
          </a:p>
          <a:p>
            <a:pPr lvl="2"/>
            <a:r>
              <a:rPr lang="en-US"/>
              <a:t>Some corrosion on leads</a:t>
            </a:r>
            <a:endParaRPr lang="en-US" dirty="0"/>
          </a:p>
          <a:p>
            <a:pPr lvl="1"/>
            <a:r>
              <a:rPr lang="en-US" dirty="0"/>
              <a:t>Cave Roof Block Installation complete</a:t>
            </a:r>
          </a:p>
          <a:p>
            <a:pPr lvl="1"/>
            <a:r>
              <a:rPr lang="en-US" dirty="0"/>
              <a:t>Begin magnet and stand installation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11/14/2016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&amp; FAST Status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0088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634621"/>
            <a:ext cx="4206240" cy="4072461"/>
          </a:xfrm>
        </p:spPr>
        <p:txBody>
          <a:bodyPr/>
          <a:lstStyle/>
          <a:p>
            <a:r>
              <a:rPr lang="en-US" dirty="0"/>
              <a:t>LCLSII Prototype </a:t>
            </a:r>
            <a:r>
              <a:rPr lang="en-US" dirty="0" err="1"/>
              <a:t>Cryo</a:t>
            </a:r>
            <a:r>
              <a:rPr lang="en-US" dirty="0"/>
              <a:t> Module</a:t>
            </a:r>
          </a:p>
          <a:p>
            <a:pPr lvl="1"/>
            <a:r>
              <a:rPr lang="en-US" dirty="0" err="1"/>
              <a:t>Cryo</a:t>
            </a:r>
            <a:endParaRPr lang="en-US" dirty="0"/>
          </a:p>
          <a:p>
            <a:pPr lvl="2"/>
            <a:r>
              <a:rPr lang="en-US" dirty="0"/>
              <a:t>Pursuing long term improvements</a:t>
            </a:r>
          </a:p>
          <a:p>
            <a:pPr lvl="2"/>
            <a:r>
              <a:rPr lang="en-US" dirty="0" err="1"/>
              <a:t>Cryo</a:t>
            </a:r>
            <a:r>
              <a:rPr lang="en-US" dirty="0"/>
              <a:t> piping being put back together, expected completion this week</a:t>
            </a:r>
          </a:p>
          <a:p>
            <a:pPr lvl="2"/>
            <a:r>
              <a:rPr lang="en-US" dirty="0"/>
              <a:t>Cooldown in late November/early December</a:t>
            </a:r>
          </a:p>
          <a:p>
            <a:pPr lvl="1"/>
            <a:r>
              <a:rPr lang="en-US" dirty="0"/>
              <a:t>Accomplishments</a:t>
            </a:r>
          </a:p>
          <a:p>
            <a:pPr lvl="2"/>
            <a:r>
              <a:rPr lang="en-US" dirty="0"/>
              <a:t>Power maintenance (dirty cubicles)</a:t>
            </a:r>
          </a:p>
          <a:p>
            <a:pPr lvl="2"/>
            <a:r>
              <a:rPr lang="en-US" dirty="0"/>
              <a:t>UUP ICW upgrade work</a:t>
            </a:r>
          </a:p>
          <a:p>
            <a:pPr lvl="1"/>
            <a:r>
              <a:rPr lang="en-US" dirty="0"/>
              <a:t>Plan for the week</a:t>
            </a:r>
          </a:p>
          <a:p>
            <a:pPr lvl="2"/>
            <a:r>
              <a:rPr lang="en-US" dirty="0"/>
              <a:t>Shutdown continues for most of November</a:t>
            </a:r>
          </a:p>
          <a:p>
            <a:pPr lvl="2"/>
            <a:r>
              <a:rPr lang="en-US" dirty="0"/>
              <a:t>Cooldown and extended testing to follow </a:t>
            </a:r>
            <a:r>
              <a:rPr lang="en-US"/>
              <a:t>(January 2017)</a:t>
            </a:r>
            <a:endParaRPr lang="en-US" dirty="0"/>
          </a:p>
          <a:p>
            <a:pPr lvl="3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11/14/2016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CMTS1 Status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 rot="5400000">
            <a:off x="4786188" y="1134298"/>
            <a:ext cx="3997411" cy="2998057"/>
          </a:xfr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5429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250" y="431154"/>
            <a:ext cx="8672513" cy="422955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Looking at measuring flows on systems</a:t>
            </a:r>
          </a:p>
          <a:p>
            <a:pPr lvl="1"/>
            <a:r>
              <a:rPr lang="en-US" dirty="0"/>
              <a:t>Stakeholders impacted</a:t>
            </a:r>
          </a:p>
          <a:p>
            <a:pPr lvl="2"/>
            <a:r>
              <a:rPr lang="en-US" dirty="0"/>
              <a:t>AD, TD, PPD, CD, FESS</a:t>
            </a:r>
          </a:p>
          <a:p>
            <a:pPr lvl="3"/>
            <a:r>
              <a:rPr lang="en-US" dirty="0"/>
              <a:t>Need to establish new Casey’s Pond West Strainer Vault</a:t>
            </a:r>
          </a:p>
          <a:p>
            <a:pPr lvl="3"/>
            <a:r>
              <a:rPr lang="en-US" dirty="0"/>
              <a:t>Everybody working on priority projects</a:t>
            </a:r>
          </a:p>
          <a:p>
            <a:pPr lvl="4"/>
            <a:r>
              <a:rPr lang="en-US" dirty="0"/>
              <a:t>Will be difficult to line up downtime schedules</a:t>
            </a:r>
          </a:p>
          <a:p>
            <a:pPr lvl="3"/>
            <a:r>
              <a:rPr lang="en-US" dirty="0"/>
              <a:t>Reducing flow will be painful</a:t>
            </a:r>
          </a:p>
          <a:p>
            <a:pPr lvl="3"/>
            <a:r>
              <a:rPr lang="en-US" dirty="0"/>
              <a:t>Estimate two week reduction for work</a:t>
            </a:r>
          </a:p>
          <a:p>
            <a:pPr lvl="3"/>
            <a:r>
              <a:rPr lang="en-US" dirty="0"/>
              <a:t>Performing measurements in late November</a:t>
            </a:r>
          </a:p>
          <a:p>
            <a:pPr lvl="1"/>
            <a:r>
              <a:rPr lang="en-US" dirty="0"/>
              <a:t>Planning on early 2017 (January)</a:t>
            </a:r>
          </a:p>
          <a:p>
            <a:pPr lvl="2"/>
            <a:r>
              <a:rPr lang="en-US" dirty="0"/>
              <a:t>Will know more after November measurements</a:t>
            </a:r>
          </a:p>
          <a:p>
            <a:pPr lvl="2"/>
            <a:r>
              <a:rPr lang="en-US" dirty="0"/>
              <a:t>2 week reduction period</a:t>
            </a:r>
          </a:p>
          <a:p>
            <a:pPr lvl="2"/>
            <a:r>
              <a:rPr lang="en-US" dirty="0"/>
              <a:t>Should not impact most experiments</a:t>
            </a:r>
          </a:p>
          <a:p>
            <a:pPr lvl="2"/>
            <a:r>
              <a:rPr lang="en-US" dirty="0"/>
              <a:t>Will impact experiments/projects with cryogenic operation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573087" lvl="2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ICW Reduction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11/14/2016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5686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Schedule can be accessed from the Operations Department Home Page</a:t>
            </a:r>
          </a:p>
          <a:p>
            <a:pPr lvl="1"/>
            <a:r>
              <a:rPr lang="en-US" dirty="0"/>
              <a:t>Schedules -&gt; </a:t>
            </a:r>
            <a:r>
              <a:rPr lang="en-US" dirty="0">
                <a:hlinkClick r:id="rId2"/>
              </a:rPr>
              <a:t>Operations Schedule</a:t>
            </a:r>
            <a:endParaRPr lang="en-US" dirty="0"/>
          </a:p>
          <a:p>
            <a:pPr marL="282575" lvl="1" indent="0">
              <a:buNone/>
            </a:pPr>
            <a:endParaRPr lang="en-US" dirty="0"/>
          </a:p>
          <a:p>
            <a:r>
              <a:rPr lang="en-US" dirty="0"/>
              <a:t>Direct link to schedule</a:t>
            </a:r>
          </a:p>
          <a:p>
            <a:pPr lvl="1"/>
            <a:r>
              <a:rPr lang="en-US" dirty="0">
                <a:hlinkClick r:id="rId2"/>
              </a:rPr>
              <a:t>http://www-ad.fnal.gov/ops/schedule.html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and Links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11/14/2016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371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5BEE78-B906-EA4C-8535-5AE4E63B4DB3}" type="datetime1">
              <a:rPr lang="en-US" smtClean="0"/>
              <a:t>11/14/2016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Collaborations / Partnerships / Members [22pt Bold]</a:t>
            </a:r>
          </a:p>
        </p:txBody>
      </p:sp>
      <p:pic>
        <p:nvPicPr>
          <p:cNvPr id="43" name="Picture Placeholder 26" descr="pisa2.jpg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00" b="-37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4" name="Picture Placeholder 27" descr="purdue.jpg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082" b="-6308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5" name="Picture Placeholder 28" descr="rice.jpg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13" b="-452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1" name="Picture Placeholder 29" descr="ucirvine.gif"/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636" b="-63636"/>
          <a:stretch>
            <a:fillRect/>
          </a:stretch>
        </p:blipFill>
        <p:spPr>
          <a:xfrm>
            <a:off x="5534025" y="2036763"/>
            <a:ext cx="1600200" cy="1200150"/>
          </a:xfrm>
          <a:prstGeom prst="rect">
            <a:avLst/>
          </a:prstGeom>
        </p:spPr>
      </p:pic>
      <p:pic>
        <p:nvPicPr>
          <p:cNvPr id="52" name="Picture Placeholder 30" descr="CERNlogoOutline_K.eps"/>
          <p:cNvPicPr>
            <a:picLocks noGrp="1" noChangeAspect="1"/>
          </p:cNvPicPr>
          <p:nvPr>
            <p:ph type="pic" sz="quarter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63" r="-1526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6" name="Picture Placeholder 19" descr="2000px-Boston_University_Wordmark.svg.png"/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45" b="-306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7" name="Picture Placeholder 20" descr="2012-03-29_16-47-19.555.jpg"/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13" b="-203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0" name="Picture Placeholder 23" descr="Lewis-University-Logo.jpg"/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1" name="Picture Placeholder 24" descr="kansas.png"/>
          <p:cNvPicPr>
            <a:picLocks noGrp="1" noChangeAspect="1"/>
          </p:cNvPicPr>
          <p:nvPr>
            <p:ph type="pic" sz="quarter" idx="1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3" b="-878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2" name="Picture Placeholder 25" descr="northwestern.png"/>
          <p:cNvPicPr>
            <a:picLocks noGrp="1" noChangeAspect="1"/>
          </p:cNvPicPr>
          <p:nvPr>
            <p:ph type="pic" sz="quarter" idx="18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00" b="-12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3" name="Picture Placeholder 31" descr="Color-Seal_Green-Mark_SC_Horizontal.png"/>
          <p:cNvPicPr>
            <a:picLocks noGrp="1" noChangeAspect="1"/>
          </p:cNvPicPr>
          <p:nvPr>
            <p:ph type="pic" sz="quarter" idx="2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377" b="-17437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4" name="Picture Placeholder 32" descr="600px-NSF_Logo_1C.jpg"/>
          <p:cNvPicPr>
            <a:picLocks noGrp="1" noChangeAspect="1"/>
          </p:cNvPicPr>
          <p:nvPr>
            <p:ph type="pic" sz="quarter" idx="25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5" name="Picture Placeholder 33" descr="UIUC_logo.gif"/>
          <p:cNvPicPr>
            <a:picLocks noGrp="1" noChangeAspect="1"/>
          </p:cNvPicPr>
          <p:nvPr>
            <p:ph type="pic" sz="quarter" idx="26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80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 descr="the-university-of-chicago-logo1.jpg"/>
          <p:cNvPicPr>
            <a:picLocks noGrp="1" noChangeAspect="1"/>
          </p:cNvPicPr>
          <p:nvPr>
            <p:ph type="pic" sz="quarter" idx="27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375" b="-10937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 descr="images.png"/>
          <p:cNvPicPr>
            <a:picLocks noGrp="1" noChangeAspect="1"/>
          </p:cNvPicPr>
          <p:nvPr>
            <p:ph type="pic" sz="quarter" idx="28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02" b="-36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138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Bullet points are optional. If preferred, only first level bullets can be used or bullets can be set to “NONE.” [18pt Regular]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First level bullet [18pt Regular]</a:t>
            </a:r>
          </a:p>
          <a:p>
            <a:pPr lvl="1"/>
            <a:r>
              <a:rPr lang="en-US" dirty="0"/>
              <a:t>Second level bullet [16pt Regular]</a:t>
            </a:r>
          </a:p>
          <a:p>
            <a:pPr lvl="2"/>
            <a:r>
              <a:rPr lang="en-US" dirty="0"/>
              <a:t>Third level bullet [15pt Regular]</a:t>
            </a:r>
          </a:p>
          <a:p>
            <a:pPr lvl="3"/>
            <a:r>
              <a:rPr lang="en-US" dirty="0"/>
              <a:t>Fourth level bullet [14pt Regular]</a:t>
            </a:r>
          </a:p>
          <a:p>
            <a:pPr lvl="4"/>
            <a:r>
              <a:rPr lang="en-US" dirty="0">
                <a:solidFill>
                  <a:srgbClr val="50504E"/>
                </a:solidFill>
              </a:rPr>
              <a:t>Fifth level bullet [14pt Regular]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[22pt Bold]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11/14/2016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 November  07, 2016 (0000 hours)</a:t>
            </a:r>
          </a:p>
          <a:p>
            <a:pPr marL="0" indent="0" algn="just">
              <a:buNone/>
            </a:pPr>
            <a:r>
              <a:rPr lang="en-US" sz="1100" dirty="0"/>
              <a:t>To:       November  14, 2016 (0000 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45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2.84 E18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55.0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      </a:t>
            </a:r>
            <a:r>
              <a:rPr lang="en-US" sz="1100" b="1" dirty="0">
                <a:solidFill>
                  <a:schemeClr val="tx2"/>
                </a:solidFill>
              </a:rPr>
              <a:t>1.26 E19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           </a:t>
            </a:r>
            <a:r>
              <a:rPr lang="en-US" sz="1100" b="1" dirty="0">
                <a:solidFill>
                  <a:schemeClr val="tx2"/>
                </a:solidFill>
              </a:rPr>
              <a:t>155.1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</a:t>
            </a:r>
            <a:r>
              <a:rPr lang="en-US" sz="1100" b="1" dirty="0">
                <a:solidFill>
                  <a:schemeClr val="tx2"/>
                </a:solidFill>
              </a:rPr>
              <a:t>1.42 E14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	</a:t>
            </a:r>
            <a:r>
              <a:rPr lang="en-US" sz="1100" b="1" dirty="0">
                <a:solidFill>
                  <a:schemeClr val="tx2"/>
                </a:solidFill>
              </a:rPr>
              <a:t>                         11.6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</a:t>
            </a:r>
            <a:r>
              <a:rPr lang="en-US" sz="1100" b="1" dirty="0">
                <a:solidFill>
                  <a:schemeClr val="tx2"/>
                </a:solidFill>
              </a:rPr>
              <a:t>0.00 E13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    0.0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</a:t>
            </a:r>
            <a:r>
              <a:rPr lang="en-US" sz="1100" b="1" dirty="0">
                <a:solidFill>
                  <a:schemeClr val="tx2"/>
                </a:solidFill>
              </a:rPr>
              <a:t>0.00 E12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 0.0</a:t>
            </a:r>
            <a:r>
              <a:rPr lang="en-US" sz="1100" dirty="0">
                <a:solidFill>
                  <a:schemeClr val="tx2"/>
                </a:solidFill>
              </a:rPr>
              <a:t> 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11/14/2016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-214407" y="827341"/>
            <a:ext cx="4506778" cy="3219128"/>
          </a:xfrm>
        </p:spPr>
      </p:pic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11/14/2016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Operation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2250" y="638991"/>
            <a:ext cx="4324210" cy="2882807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653482" y="1689263"/>
            <a:ext cx="4353840" cy="2902560"/>
          </a:xfrm>
        </p:spPr>
      </p:pic>
    </p:spTree>
    <p:extLst>
      <p:ext uri="{BB962C8B-B14F-4D97-AF65-F5344CB8AC3E}">
        <p14:creationId xmlns:p14="http://schemas.microsoft.com/office/powerpoint/2010/main" val="1557928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11/14/2016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Operation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2250" y="509722"/>
            <a:ext cx="4331643" cy="2887762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608215" y="1705573"/>
            <a:ext cx="4307186" cy="2871458"/>
          </a:xfrm>
        </p:spPr>
      </p:pic>
    </p:spTree>
    <p:extLst>
      <p:ext uri="{BB962C8B-B14F-4D97-AF65-F5344CB8AC3E}">
        <p14:creationId xmlns:p14="http://schemas.microsoft.com/office/powerpoint/2010/main" val="645082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Click to add caption text </a:t>
            </a:r>
            <a:br>
              <a:rPr lang="en-US" dirty="0"/>
            </a:br>
            <a:r>
              <a:rPr lang="en-US" dirty="0"/>
              <a:t>[13pt Bold]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/>
              <a:t>First level bullet [18pt </a:t>
            </a:r>
            <a:r>
              <a:rPr lang="en-US" dirty="0" err="1"/>
              <a:t>Reg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 bullet [16pt]</a:t>
            </a:r>
          </a:p>
          <a:p>
            <a:pPr lvl="2"/>
            <a:r>
              <a:rPr lang="en-US" dirty="0"/>
              <a:t>Third level bullet [15pt]</a:t>
            </a:r>
          </a:p>
          <a:p>
            <a:pPr lvl="3"/>
            <a:r>
              <a:rPr lang="en-US" dirty="0"/>
              <a:t>Fourth level bullet [14pt]</a:t>
            </a:r>
          </a:p>
          <a:p>
            <a:pPr lvl="4"/>
            <a:r>
              <a:rPr lang="en-US" dirty="0"/>
              <a:t>Fifth level bullet [14pt]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11/14/2016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Caption Slide [22pt Bold]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Daniel Johnson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|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All Experimenters’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Meeting</a:t>
            </a:r>
            <a:endParaRPr lang="en-US" sz="9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LINAC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Booster</a:t>
            </a:r>
          </a:p>
          <a:p>
            <a:pPr lvl="1"/>
            <a:r>
              <a:rPr lang="en-US" dirty="0"/>
              <a:t>Running well</a:t>
            </a:r>
          </a:p>
          <a:p>
            <a:pPr lvl="1"/>
            <a:r>
              <a:rPr lang="en-US" dirty="0"/>
              <a:t>~4.8 E12 p/p</a:t>
            </a:r>
          </a:p>
          <a:p>
            <a:r>
              <a:rPr lang="en-US" dirty="0"/>
              <a:t>MI/RR</a:t>
            </a:r>
          </a:p>
          <a:p>
            <a:pPr lvl="1"/>
            <a:r>
              <a:rPr lang="en-US" dirty="0"/>
              <a:t>Starting up</a:t>
            </a:r>
          </a:p>
          <a:p>
            <a:pPr lvl="1"/>
            <a:r>
              <a:rPr lang="en-US" dirty="0"/>
              <a:t>Recycler startup</a:t>
            </a:r>
          </a:p>
          <a:p>
            <a:pPr lvl="1"/>
            <a:r>
              <a:rPr lang="en-US" dirty="0"/>
              <a:t>MI52 Septum repair </a:t>
            </a:r>
          </a:p>
          <a:p>
            <a:pPr lvl="0"/>
            <a:r>
              <a:rPr lang="en-US" dirty="0" err="1"/>
              <a:t>NuMI</a:t>
            </a:r>
            <a:endParaRPr lang="en-US" dirty="0"/>
          </a:p>
          <a:p>
            <a:pPr lvl="1"/>
            <a:r>
              <a:rPr lang="en-US" dirty="0"/>
              <a:t>Running at ~320 kW</a:t>
            </a:r>
          </a:p>
          <a:p>
            <a:pPr lvl="1"/>
            <a:r>
              <a:rPr lang="en-US" dirty="0"/>
              <a:t>Horn polarity reversal today</a:t>
            </a:r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marL="282575" lvl="1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3905682"/>
          </a:xfrm>
        </p:spPr>
        <p:txBody>
          <a:bodyPr/>
          <a:lstStyle/>
          <a:p>
            <a:r>
              <a:rPr lang="en-US" dirty="0"/>
              <a:t>Booster Neutrino Beamline (BNB)</a:t>
            </a:r>
          </a:p>
          <a:p>
            <a:pPr lvl="1"/>
            <a:r>
              <a:rPr lang="en-US" dirty="0"/>
              <a:t>Running well</a:t>
            </a:r>
          </a:p>
          <a:p>
            <a:pPr lvl="1"/>
            <a:r>
              <a:rPr lang="en-US" dirty="0"/>
              <a:t>Continue to run during access</a:t>
            </a:r>
          </a:p>
          <a:p>
            <a:r>
              <a:rPr lang="en-US" dirty="0"/>
              <a:t>Switchyard</a:t>
            </a:r>
          </a:p>
          <a:p>
            <a:pPr lvl="1"/>
            <a:r>
              <a:rPr lang="en-US" dirty="0"/>
              <a:t>Delivered beam to </a:t>
            </a:r>
            <a:r>
              <a:rPr lang="en-US" dirty="0" err="1"/>
              <a:t>SeaQuest</a:t>
            </a:r>
            <a:r>
              <a:rPr lang="en-US" dirty="0"/>
              <a:t> on Sunday</a:t>
            </a:r>
          </a:p>
          <a:p>
            <a:pPr lvl="1"/>
            <a:r>
              <a:rPr lang="en-US" dirty="0"/>
              <a:t>Meson signoffs this week</a:t>
            </a:r>
          </a:p>
          <a:p>
            <a:pPr lvl="1"/>
            <a:r>
              <a:rPr lang="en-US" dirty="0"/>
              <a:t>MI52 septum failure</a:t>
            </a:r>
          </a:p>
          <a:p>
            <a:pPr lvl="1"/>
            <a:r>
              <a:rPr lang="en-US" dirty="0"/>
              <a:t>New ICW line installation through berm</a:t>
            </a:r>
          </a:p>
          <a:p>
            <a:r>
              <a:rPr lang="en-US" dirty="0"/>
              <a:t>General</a:t>
            </a:r>
          </a:p>
          <a:p>
            <a:pPr lvl="1"/>
            <a:r>
              <a:rPr lang="en-US" dirty="0"/>
              <a:t>MI52 access today for septum repair</a:t>
            </a:r>
          </a:p>
          <a:p>
            <a:pPr lvl="1"/>
            <a:r>
              <a:rPr lang="en-US" dirty="0"/>
              <a:t>Short MI52 access tomorrow (~</a:t>
            </a:r>
            <a:r>
              <a:rPr lang="en-US"/>
              <a:t>3 hours) </a:t>
            </a:r>
            <a:r>
              <a:rPr lang="en-US" dirty="0"/>
              <a:t>to top </a:t>
            </a:r>
            <a:r>
              <a:rPr lang="en-US"/>
              <a:t>off oil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11/14/2016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7347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11/14/2016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89"/>
            <a:ext cx="8686800" cy="320908"/>
          </a:xfrm>
        </p:spPr>
        <p:txBody>
          <a:bodyPr/>
          <a:lstStyle/>
          <a:p>
            <a:r>
              <a:rPr lang="en-US" dirty="0"/>
              <a:t>November 2016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3269" t="18922" r="1326" b="18922"/>
          <a:stretch/>
        </p:blipFill>
        <p:spPr>
          <a:xfrm>
            <a:off x="77003" y="597529"/>
            <a:ext cx="8985516" cy="4092165"/>
          </a:xfrm>
        </p:spPr>
      </p:pic>
    </p:spTree>
    <p:extLst>
      <p:ext uri="{BB962C8B-B14F-4D97-AF65-F5344CB8AC3E}">
        <p14:creationId xmlns:p14="http://schemas.microsoft.com/office/powerpoint/2010/main" val="36740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11/14/2016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MI-12 Communication Duct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599" y="638128"/>
            <a:ext cx="5257233" cy="3942925"/>
          </a:xfrm>
        </p:spPr>
      </p:pic>
      <p:sp>
        <p:nvSpPr>
          <p:cNvPr id="9" name="TextBox 8"/>
          <p:cNvSpPr txBox="1"/>
          <p:nvPr/>
        </p:nvSpPr>
        <p:spPr>
          <a:xfrm>
            <a:off x="5649363" y="638129"/>
            <a:ext cx="32660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Damaged on 10/24/16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Protected from further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Able to run experiments now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Provides timing/date to Neutrino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Also safety &amp; fire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Working on possible 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Will present solutions and choose direction forward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915228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Fermilab_PPT_16x9_031716</Template>
  <TotalTime>820</TotalTime>
  <Words>661</Words>
  <Application>Microsoft Office PowerPoint</Application>
  <PresentationFormat>On-screen Show (16:9)</PresentationFormat>
  <Paragraphs>179</Paragraphs>
  <Slides>15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ＭＳ Ｐゴシック</vt:lpstr>
      <vt:lpstr>Arial</vt:lpstr>
      <vt:lpstr>Calibri</vt:lpstr>
      <vt:lpstr>Geneva</vt:lpstr>
      <vt:lpstr>Helvetica</vt:lpstr>
      <vt:lpstr>Fermilab_PPT_090915</vt:lpstr>
      <vt:lpstr>PowerPoint Presentation</vt:lpstr>
      <vt:lpstr>Content Slide [22pt Bold]</vt:lpstr>
      <vt:lpstr>Accelerator Operations Summary</vt:lpstr>
      <vt:lpstr>NuMI Operation</vt:lpstr>
      <vt:lpstr>BNB Operation</vt:lpstr>
      <vt:lpstr>Content and Caption Slide [22pt Bold]</vt:lpstr>
      <vt:lpstr>Complex Status</vt:lpstr>
      <vt:lpstr>November 2016</vt:lpstr>
      <vt:lpstr>MI-12 Communication Duct</vt:lpstr>
      <vt:lpstr>MS1 Bus Failure</vt:lpstr>
      <vt:lpstr>PIP-II Injector Test &amp; FAST Status</vt:lpstr>
      <vt:lpstr>CMTS1 Status</vt:lpstr>
      <vt:lpstr>ICW Reduction</vt:lpstr>
      <vt:lpstr>Schedules and Links</vt:lpstr>
      <vt:lpstr>Collaborations / Partnerships / Members [22pt Bold]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A. Johnson x2074 05157N</dc:creator>
  <cp:lastModifiedBy>Daniel A. Johnson x2074 05157N</cp:lastModifiedBy>
  <cp:revision>92</cp:revision>
  <cp:lastPrinted>2014-01-20T19:40:21Z</cp:lastPrinted>
  <dcterms:created xsi:type="dcterms:W3CDTF">2016-08-16T13:41:08Z</dcterms:created>
  <dcterms:modified xsi:type="dcterms:W3CDTF">2016-11-14T21:01:24Z</dcterms:modified>
</cp:coreProperties>
</file>