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4" r:id="rId5"/>
    <p:sldId id="259" r:id="rId6"/>
    <p:sldId id="262" r:id="rId7"/>
    <p:sldId id="257" r:id="rId8"/>
    <p:sldId id="258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C4EC9-C680-49E2-8FFB-842AB2BCEE9A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E47F2-C135-4581-8F84-29428EFC7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77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E47F2-C135-4581-8F84-29428EFC70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42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E47F2-C135-4581-8F84-29428EFC70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7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6BA-C00B-429A-92F1-C59B8C798F16}" type="datetime1">
              <a:rPr lang="en-US" smtClean="0"/>
              <a:t>11/16/2016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E274-F7B6-4321-AAA7-C4E8B81640C6}" type="datetime1">
              <a:rPr lang="en-US" smtClean="0"/>
              <a:t>11/16/2016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8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9D0B-AA16-499D-8F01-0860FA723D56}" type="datetime1">
              <a:rPr lang="en-US" smtClean="0"/>
              <a:t>11/16/2016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8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8134-7377-48CB-8AED-B90DACC85041}" type="datetime1">
              <a:rPr lang="en-US" smtClean="0"/>
              <a:t>11/16/2016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4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DF7F-D2B8-45EE-9C64-49C8A46ED61D}" type="datetime1">
              <a:rPr lang="en-US" smtClean="0"/>
              <a:t>11/16/2016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2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60A16-EB6C-4CF4-92CF-A07FBD14447D}" type="datetime1">
              <a:rPr lang="en-US" smtClean="0"/>
              <a:t>11/16/2016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8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B2CC-BE84-4C22-A3A8-5336452D706E}" type="datetime1">
              <a:rPr lang="en-US" smtClean="0"/>
              <a:t>11/16/2016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7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CBA-F2C0-4256-9175-BBB4169559D3}" type="datetime1">
              <a:rPr lang="en-US" smtClean="0"/>
              <a:t>11/16/2016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2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6E7E-14BE-403C-94B1-B78AC8E6780D}" type="datetime1">
              <a:rPr lang="en-US" smtClean="0"/>
              <a:t>11/16/2016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0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55CA-D9CC-40DA-BB42-73B330664B02}" type="datetime1">
              <a:rPr lang="en-US" smtClean="0"/>
              <a:t>11/16/2016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1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D82C-4BF5-4DD9-BF05-EB387FD94EAD}" type="datetime1">
              <a:rPr lang="en-US" smtClean="0"/>
              <a:t>11/16/2016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C17B7-BE57-422B-B5F4-462259AB3E32}" type="datetime1">
              <a:rPr lang="en-US" smtClean="0"/>
              <a:t>11/16/2016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8C3CE-FF10-4ACE-AD5A-C1FAD760C3E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4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6952" y="1534510"/>
            <a:ext cx="9921766" cy="546046"/>
          </a:xfrm>
        </p:spPr>
        <p:txBody>
          <a:bodyPr>
            <a:normAutofit fontScale="90000"/>
          </a:bodyPr>
          <a:lstStyle/>
          <a:p>
            <a:r>
              <a:rPr lang="fr-FR" sz="4400" b="1" dirty="0">
                <a:solidFill>
                  <a:srgbClr val="0070C0"/>
                </a:solidFill>
              </a:rPr>
              <a:t>Can </a:t>
            </a:r>
            <a:r>
              <a:rPr lang="fr-FR" sz="4400" b="1" dirty="0" err="1">
                <a:solidFill>
                  <a:srgbClr val="0070C0"/>
                </a:solidFill>
              </a:rPr>
              <a:t>we</a:t>
            </a:r>
            <a:r>
              <a:rPr lang="fr-FR" sz="4400" b="1" dirty="0">
                <a:solidFill>
                  <a:srgbClr val="0070C0"/>
                </a:solidFill>
              </a:rPr>
              <a:t> use R134a as </a:t>
            </a:r>
            <a:r>
              <a:rPr lang="fr-FR" sz="4400" b="1" dirty="0" err="1">
                <a:solidFill>
                  <a:srgbClr val="0070C0"/>
                </a:solidFill>
              </a:rPr>
              <a:t>Cherenkov</a:t>
            </a:r>
            <a:r>
              <a:rPr lang="fr-FR" sz="4400" b="1" dirty="0">
                <a:solidFill>
                  <a:srgbClr val="0070C0"/>
                </a:solidFill>
              </a:rPr>
              <a:t> </a:t>
            </a:r>
            <a:r>
              <a:rPr lang="fr-FR" sz="4400" b="1" dirty="0" err="1">
                <a:solidFill>
                  <a:srgbClr val="0070C0"/>
                </a:solidFill>
              </a:rPr>
              <a:t>radiator</a:t>
            </a:r>
            <a:r>
              <a:rPr lang="fr-FR" sz="4400" b="1" dirty="0">
                <a:solidFill>
                  <a:srgbClr val="0070C0"/>
                </a:solidFill>
              </a:rPr>
              <a:t> ?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5835" y="2704279"/>
            <a:ext cx="9144000" cy="1655762"/>
          </a:xfrm>
        </p:spPr>
        <p:txBody>
          <a:bodyPr>
            <a:normAutofit/>
          </a:bodyPr>
          <a:lstStyle/>
          <a:p>
            <a:r>
              <a:rPr lang="fr-FR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Yannis &amp; </a:t>
            </a:r>
            <a:r>
              <a:rPr lang="fr-FR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Nikos</a:t>
            </a:r>
          </a:p>
          <a:p>
            <a:r>
              <a:rPr lang="fr-FR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16 </a:t>
            </a:r>
            <a:r>
              <a:rPr lang="fr-FR" sz="44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Nov</a:t>
            </a:r>
            <a:r>
              <a:rPr lang="fr-FR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2016</a:t>
            </a:r>
            <a:endParaRPr lang="en-US" sz="4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4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3" y="1129534"/>
            <a:ext cx="6088765" cy="414665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945931" y="378372"/>
            <a:ext cx="7714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Taking for R134a </a:t>
            </a:r>
            <a:r>
              <a:rPr lang="fr-FR" sz="3200" dirty="0">
                <a:solidFill>
                  <a:srgbClr val="0070C0"/>
                </a:solidFill>
              </a:rPr>
              <a:t>(Index-1) </a:t>
            </a:r>
            <a:r>
              <a:rPr lang="fr-FR" sz="3200" dirty="0" smtClean="0">
                <a:solidFill>
                  <a:srgbClr val="0070C0"/>
                </a:solidFill>
              </a:rPr>
              <a:t>= 700×10</a:t>
            </a:r>
            <a:r>
              <a:rPr lang="fr-FR" sz="3200" baseline="30000" dirty="0" smtClean="0">
                <a:solidFill>
                  <a:srgbClr val="0070C0"/>
                </a:solidFill>
              </a:rPr>
              <a:t>-6</a:t>
            </a:r>
            <a:endParaRPr lang="fr-FR" sz="3200" baseline="30000" dirty="0">
              <a:solidFill>
                <a:srgbClr val="0070C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682" y="2364827"/>
            <a:ext cx="6312542" cy="429905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927954" y="1964717"/>
            <a:ext cx="4130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A=32 and Cherenkov length = 200cm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Conclusion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For the H4 beam we need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 high pressure (</a:t>
            </a:r>
            <a:r>
              <a:rPr lang="en-US" dirty="0" err="1" smtClean="0">
                <a:solidFill>
                  <a:srgbClr val="0070C0"/>
                </a:solidFill>
              </a:rPr>
              <a:t>p</a:t>
            </a:r>
            <a:r>
              <a:rPr lang="en-US" baseline="-25000" dirty="0" err="1" smtClean="0">
                <a:solidFill>
                  <a:srgbClr val="0070C0"/>
                </a:solidFill>
              </a:rPr>
              <a:t>max</a:t>
            </a:r>
            <a:r>
              <a:rPr lang="en-US" dirty="0" smtClean="0">
                <a:solidFill>
                  <a:srgbClr val="0070C0"/>
                </a:solidFill>
              </a:rPr>
              <a:t>=15 bars) Cherenkov to be filled with CO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 low pressure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p</a:t>
            </a:r>
            <a:r>
              <a:rPr lang="en-US" baseline="-25000" dirty="0" err="1" smtClean="0">
                <a:solidFill>
                  <a:srgbClr val="0070C0"/>
                </a:solidFill>
              </a:rPr>
              <a:t>max</a:t>
            </a:r>
            <a:r>
              <a:rPr lang="en-US" dirty="0" smtClean="0">
                <a:solidFill>
                  <a:srgbClr val="0070C0"/>
                </a:solidFill>
              </a:rPr>
              <a:t>=3 </a:t>
            </a:r>
            <a:r>
              <a:rPr lang="en-US" dirty="0">
                <a:solidFill>
                  <a:srgbClr val="0070C0"/>
                </a:solidFill>
              </a:rPr>
              <a:t>bars) Cherenkov to be filled with </a:t>
            </a:r>
            <a:r>
              <a:rPr lang="en-US" dirty="0" smtClean="0">
                <a:solidFill>
                  <a:srgbClr val="0070C0"/>
                </a:solidFill>
              </a:rPr>
              <a:t>CO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or </a:t>
            </a:r>
            <a:r>
              <a:rPr lang="en-US" dirty="0" smtClean="0">
                <a:solidFill>
                  <a:srgbClr val="0070C0"/>
                </a:solidFill>
              </a:rPr>
              <a:t>R134a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Below 3GeV/c, only a moderate TOF will save us !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8503" y="239001"/>
            <a:ext cx="10515600" cy="1325563"/>
          </a:xfrm>
        </p:spPr>
        <p:txBody>
          <a:bodyPr>
            <a:normAutofit/>
          </a:bodyPr>
          <a:lstStyle/>
          <a:p>
            <a:r>
              <a:rPr lang="fr-FR" b="1" dirty="0" err="1">
                <a:solidFill>
                  <a:srgbClr val="0070C0"/>
                </a:solidFill>
              </a:rPr>
              <a:t>What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err="1">
                <a:solidFill>
                  <a:srgbClr val="0070C0"/>
                </a:solidFill>
              </a:rPr>
              <a:t>is</a:t>
            </a:r>
            <a:r>
              <a:rPr lang="fr-FR" b="1" dirty="0">
                <a:solidFill>
                  <a:srgbClr val="0070C0"/>
                </a:solidFill>
              </a:rPr>
              <a:t> the index of </a:t>
            </a:r>
            <a:r>
              <a:rPr lang="fr-FR" b="1" dirty="0" smtClean="0">
                <a:solidFill>
                  <a:srgbClr val="0070C0"/>
                </a:solidFill>
              </a:rPr>
              <a:t>R134a 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Small experiment at PS on T9 beam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Hadron </a:t>
            </a:r>
            <a:r>
              <a:rPr lang="en-US" dirty="0" smtClean="0">
                <a:solidFill>
                  <a:srgbClr val="0070C0"/>
                </a:solidFill>
              </a:rPr>
              <a:t>or electron enriched </a:t>
            </a:r>
            <a:r>
              <a:rPr lang="en-US" dirty="0" smtClean="0">
                <a:solidFill>
                  <a:srgbClr val="0070C0"/>
                </a:solidFill>
              </a:rPr>
              <a:t>target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Two threshold </a:t>
            </a:r>
            <a:r>
              <a:rPr lang="en-US" dirty="0" err="1" smtClean="0">
                <a:solidFill>
                  <a:srgbClr val="0070C0"/>
                </a:solidFill>
              </a:rPr>
              <a:t>Cherenkovs</a:t>
            </a:r>
            <a:r>
              <a:rPr lang="en-US" dirty="0" smtClean="0">
                <a:solidFill>
                  <a:srgbClr val="0070C0"/>
                </a:solidFill>
              </a:rPr>
              <a:t> A and B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 can be filled with CO2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 can be filled with CO2 or R134a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Beam at + </a:t>
            </a:r>
            <a:r>
              <a:rPr lang="en-US" dirty="0" smtClean="0">
                <a:solidFill>
                  <a:srgbClr val="0070C0"/>
                </a:solidFill>
              </a:rPr>
              <a:t>7GeV/c, -2GeV/c, -3GeV/c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Pressure scan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Fit (n-1), Constant A, </a:t>
            </a:r>
            <a:r>
              <a:rPr lang="fr-FR" dirty="0" smtClean="0">
                <a:solidFill>
                  <a:srgbClr val="0070C0"/>
                </a:solidFill>
              </a:rPr>
              <a:t>muon/e </a:t>
            </a:r>
            <a:r>
              <a:rPr lang="fr-FR" dirty="0" smtClean="0">
                <a:solidFill>
                  <a:srgbClr val="0070C0"/>
                </a:solidFill>
              </a:rPr>
              <a:t>content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15" y="756745"/>
            <a:ext cx="6745863" cy="4565126"/>
          </a:xfrm>
          <a:prstGeom prst="rect">
            <a:avLst/>
          </a:prstGeom>
        </p:spPr>
      </p:pic>
      <p:cxnSp>
        <p:nvCxnSpPr>
          <p:cNvPr id="5" name="Connecteur droit avec flèche 4"/>
          <p:cNvCxnSpPr/>
          <p:nvPr/>
        </p:nvCxnSpPr>
        <p:spPr>
          <a:xfrm>
            <a:off x="2879835" y="2249215"/>
            <a:ext cx="10510" cy="25645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7348732" y="515006"/>
            <a:ext cx="4843268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Used positive beam at 7 GeV/c @PS Zone T9</a:t>
            </a:r>
          </a:p>
          <a:p>
            <a:pPr algn="ctr"/>
            <a:r>
              <a:rPr lang="en-US" sz="2400" dirty="0" smtClean="0"/>
              <a:t>Collimator ± 5mm</a:t>
            </a:r>
          </a:p>
          <a:p>
            <a:r>
              <a:rPr lang="en-US" sz="2400" dirty="0" smtClean="0"/>
              <a:t>Two scintillator counters = Trigger</a:t>
            </a:r>
          </a:p>
          <a:p>
            <a:r>
              <a:rPr lang="en-US" sz="2400" dirty="0" smtClean="0"/>
              <a:t>Two </a:t>
            </a:r>
            <a:r>
              <a:rPr lang="en-US" sz="2400" dirty="0" err="1" smtClean="0"/>
              <a:t>Cherenkovs</a:t>
            </a:r>
            <a:r>
              <a:rPr lang="en-US" sz="2400" dirty="0" smtClean="0"/>
              <a:t> filled with CO2</a:t>
            </a:r>
          </a:p>
          <a:p>
            <a:pPr algn="ctr"/>
            <a:r>
              <a:rPr lang="en-US" sz="2400" dirty="0" smtClean="0"/>
              <a:t>Composition collimator wide open:</a:t>
            </a:r>
          </a:p>
          <a:p>
            <a:pPr marL="285750" indent="-285750" algn="ctr">
              <a:buFont typeface="Symbol" panose="05050102010706020507" pitchFamily="18" charset="2"/>
              <a:buChar char="p"/>
            </a:pPr>
            <a:r>
              <a:rPr lang="en-US" sz="2400" dirty="0"/>
              <a:t>4</a:t>
            </a:r>
            <a:r>
              <a:rPr lang="en-US" sz="2400" dirty="0" smtClean="0"/>
              <a:t>0%</a:t>
            </a:r>
          </a:p>
          <a:p>
            <a:pPr algn="ctr"/>
            <a:r>
              <a:rPr lang="en-US" sz="2400" dirty="0" smtClean="0"/>
              <a:t>p    47%</a:t>
            </a:r>
          </a:p>
          <a:p>
            <a:pPr algn="ctr"/>
            <a:r>
              <a:rPr lang="en-US" sz="2400" dirty="0" smtClean="0"/>
              <a:t>K     5%</a:t>
            </a:r>
          </a:p>
          <a:p>
            <a:pPr algn="ctr"/>
            <a:r>
              <a:rPr lang="en-US" sz="2400" dirty="0" smtClean="0"/>
              <a:t>e  &lt; 1%</a:t>
            </a:r>
            <a:endParaRPr lang="en-US" sz="2400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4398580" y="2249215"/>
            <a:ext cx="10510" cy="25645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2375471" y="2249215"/>
            <a:ext cx="10510" cy="25645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8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91662" y="1897579"/>
            <a:ext cx="5181600" cy="4351338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At full efficiency both Cherenkov  see 50% of the beam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Pions</a:t>
            </a:r>
            <a:r>
              <a:rPr lang="en-US" dirty="0" smtClean="0">
                <a:solidFill>
                  <a:srgbClr val="0070C0"/>
                </a:solidFill>
              </a:rPr>
              <a:t> (hadron enhanced target) and muons from </a:t>
            </a:r>
            <a:r>
              <a:rPr lang="en-US" dirty="0" smtClean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 decays and elsewhere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Very few electrons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7832977" y="2744983"/>
            <a:ext cx="269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err="1" smtClean="0">
                <a:solidFill>
                  <a:srgbClr val="0070C0"/>
                </a:solidFill>
              </a:rPr>
              <a:t>Momentum</a:t>
            </a:r>
            <a:r>
              <a:rPr lang="fr-FR" b="1" i="1" dirty="0" smtClean="0">
                <a:solidFill>
                  <a:srgbClr val="0070C0"/>
                </a:solidFill>
              </a:rPr>
              <a:t> = +7GeV/c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4</a:t>
            </a:fld>
            <a:endParaRPr lang="en-US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8028" y="3158766"/>
            <a:ext cx="6490320" cy="315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28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9220" y="175939"/>
            <a:ext cx="11006959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PM overall efficiency is critical for the index determination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846" y="1408996"/>
            <a:ext cx="9815411" cy="5322269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9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6028" y="105103"/>
            <a:ext cx="113091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Cherenkov </a:t>
            </a:r>
            <a:r>
              <a:rPr lang="en-US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US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filled with CO</a:t>
            </a:r>
            <a:r>
              <a:rPr lang="en-US" sz="4400" b="1" baseline="-250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and Cherenkov </a:t>
            </a:r>
            <a:r>
              <a:rPr lang="en-US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 </a:t>
            </a:r>
            <a:r>
              <a:rPr lang="en-US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filled with CO</a:t>
            </a:r>
            <a:r>
              <a:rPr lang="en-US" sz="4400" b="1" baseline="-250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@ 1.2bars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629400" y="1611923"/>
            <a:ext cx="44563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We scan the pressure of Cherenkov </a:t>
            </a:r>
            <a:r>
              <a:rPr lang="en-US" sz="2000" dirty="0" smtClean="0">
                <a:solidFill>
                  <a:srgbClr val="0070C0"/>
                </a:solidFill>
              </a:rPr>
              <a:t>A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We measure </a:t>
            </a:r>
            <a:r>
              <a:rPr lang="en-US" sz="2000" dirty="0" smtClean="0">
                <a:solidFill>
                  <a:srgbClr val="0070C0"/>
                </a:solidFill>
              </a:rPr>
              <a:t>the (Index-1</a:t>
            </a:r>
            <a:r>
              <a:rPr lang="en-US" sz="2000" dirty="0">
                <a:solidFill>
                  <a:srgbClr val="0070C0"/>
                </a:solidFill>
              </a:rPr>
              <a:t>) CO</a:t>
            </a:r>
            <a:r>
              <a:rPr lang="en-US" sz="2000" baseline="-25000" dirty="0">
                <a:solidFill>
                  <a:srgbClr val="0070C0"/>
                </a:solidFill>
              </a:rPr>
              <a:t>2</a:t>
            </a:r>
            <a:r>
              <a:rPr lang="en-US" sz="2000" dirty="0">
                <a:solidFill>
                  <a:srgbClr val="0070C0"/>
                </a:solidFill>
              </a:rPr>
              <a:t> &gt; </a:t>
            </a:r>
            <a:r>
              <a:rPr lang="en-US" sz="2000" dirty="0" smtClean="0">
                <a:solidFill>
                  <a:srgbClr val="0070C0"/>
                </a:solidFill>
              </a:rPr>
              <a:t>418 10</a:t>
            </a:r>
            <a:r>
              <a:rPr lang="en-US" sz="2000" baseline="30000" dirty="0" smtClean="0">
                <a:solidFill>
                  <a:srgbClr val="0070C0"/>
                </a:solidFill>
              </a:rPr>
              <a:t>-6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and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11% muons in the beam</a:t>
            </a:r>
            <a:endParaRPr lang="en-US" sz="2000" baseline="30000" dirty="0">
              <a:solidFill>
                <a:srgbClr val="0070C0"/>
              </a:solidFill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6012715" y="2627586"/>
            <a:ext cx="5973019" cy="4067832"/>
            <a:chOff x="6012715" y="2627586"/>
            <a:chExt cx="5973019" cy="4067832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715" y="2627586"/>
              <a:ext cx="5973019" cy="4067832"/>
            </a:xfrm>
            <a:prstGeom prst="rect">
              <a:avLst/>
            </a:prstGeom>
          </p:spPr>
        </p:pic>
        <p:sp>
          <p:nvSpPr>
            <p:cNvPr id="6" name="ZoneTexte 5"/>
            <p:cNvSpPr txBox="1"/>
            <p:nvPr/>
          </p:nvSpPr>
          <p:spPr>
            <a:xfrm>
              <a:off x="8999224" y="3573517"/>
              <a:ext cx="20865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Symbol" panose="05050102010706020507" pitchFamily="18" charset="2"/>
                </a:rPr>
                <a:t>m</a:t>
              </a:r>
              <a:r>
                <a:rPr lang="en-US" dirty="0" smtClean="0"/>
                <a:t> content fixed to 0</a:t>
              </a:r>
              <a:endParaRPr lang="en-US" dirty="0"/>
            </a:p>
          </p:txBody>
        </p:sp>
      </p:grp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8" y="1551653"/>
            <a:ext cx="6209449" cy="4228849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927680" y="1027790"/>
            <a:ext cx="269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err="1" smtClean="0">
                <a:solidFill>
                  <a:srgbClr val="0070C0"/>
                </a:solidFill>
              </a:rPr>
              <a:t>Momentum</a:t>
            </a:r>
            <a:r>
              <a:rPr lang="fr-FR" b="1" i="1" dirty="0" smtClean="0">
                <a:solidFill>
                  <a:srgbClr val="0070C0"/>
                </a:solidFill>
              </a:rPr>
              <a:t> = +7GeV/c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6</a:t>
            </a:fld>
            <a:endParaRPr lang="en-US"/>
          </a:p>
        </p:txBody>
      </p:sp>
      <p:sp>
        <p:nvSpPr>
          <p:cNvPr id="9" name="ZoneTexte 8"/>
          <p:cNvSpPr txBox="1"/>
          <p:nvPr/>
        </p:nvSpPr>
        <p:spPr>
          <a:xfrm>
            <a:off x="740134" y="5361558"/>
            <a:ext cx="5580923" cy="946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F=</a:t>
            </a:r>
            <a:r>
              <a:rPr lang="en-US" sz="1950" dirty="0" err="1" smtClean="0">
                <a:latin typeface="Symbol" panose="05050102010706020507" pitchFamily="18" charset="2"/>
              </a:rPr>
              <a:t>S</a:t>
            </a:r>
            <a:r>
              <a:rPr lang="en-US" baseline="-25000" dirty="0" err="1" smtClean="0"/>
              <a:t>i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</a:t>
            </a:r>
            <a:r>
              <a:rPr lang="en-US" dirty="0" err="1" smtClean="0"/>
              <a:t>exp</a:t>
            </a:r>
            <a:r>
              <a:rPr lang="en-US" dirty="0" smtClean="0"/>
              <a:t>(-</a:t>
            </a:r>
            <a:r>
              <a:rPr lang="en-US" dirty="0" err="1" smtClean="0"/>
              <a:t>KN</a:t>
            </a:r>
            <a:r>
              <a:rPr lang="en-US" baseline="-25000" dirty="0" err="1" smtClean="0"/>
              <a:t>phel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phel</a:t>
            </a:r>
            <a:r>
              <a:rPr lang="en-US" dirty="0" smtClean="0"/>
              <a:t>= A L (n-1) (Pressure – Pressure </a:t>
            </a:r>
            <a:r>
              <a:rPr lang="en-US" baseline="-25000" dirty="0" smtClean="0"/>
              <a:t>Threshold </a:t>
            </a:r>
            <a:r>
              <a:rPr lang="en-US" dirty="0" smtClean="0"/>
              <a:t>)</a:t>
            </a:r>
          </a:p>
          <a:p>
            <a:r>
              <a:rPr lang="en-US" dirty="0"/>
              <a:t>a</a:t>
            </a:r>
            <a:r>
              <a:rPr lang="en-US" dirty="0" smtClean="0"/>
              <a:t>nd</a:t>
            </a:r>
            <a:r>
              <a:rPr lang="en-US" baseline="-25000" dirty="0" smtClean="0"/>
              <a:t>  </a:t>
            </a:r>
            <a:r>
              <a:rPr lang="en-US" dirty="0" smtClean="0"/>
              <a:t>Pressure </a:t>
            </a:r>
            <a:r>
              <a:rPr lang="en-US" baseline="-25000" dirty="0"/>
              <a:t>Threshold </a:t>
            </a:r>
            <a:r>
              <a:rPr lang="en-US" dirty="0" smtClean="0"/>
              <a:t>=</a:t>
            </a:r>
            <a:r>
              <a:rPr lang="en-US" baseline="-25000" dirty="0" smtClean="0"/>
              <a:t> </a:t>
            </a:r>
            <a:r>
              <a:rPr lang="en-US" dirty="0" smtClean="0"/>
              <a:t>m</a:t>
            </a:r>
            <a:r>
              <a:rPr lang="en-US" baseline="-25000" dirty="0" smtClean="0"/>
              <a:t>i</a:t>
            </a:r>
            <a:r>
              <a:rPr lang="en-US" dirty="0" smtClean="0"/>
              <a:t>^2 / (2(n-1)p^2)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5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46235" y="94593"/>
            <a:ext cx="113091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Cherenkov B filled with CO</a:t>
            </a:r>
            <a:r>
              <a:rPr lang="en-US" sz="4400" b="1" baseline="-250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and Cherenkov A filled with CO</a:t>
            </a:r>
            <a:r>
              <a:rPr lang="en-US" sz="4400" b="1" baseline="-250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@ 1.2bars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046732" y="1541143"/>
            <a:ext cx="47894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From literature n-1 = 418 10</a:t>
            </a:r>
            <a:r>
              <a:rPr lang="en-US" sz="2400" baseline="30000" dirty="0" smtClean="0">
                <a:solidFill>
                  <a:srgbClr val="0070C0"/>
                </a:solidFill>
              </a:rPr>
              <a:t>-6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We scan the pressure of Cherenkov B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We measure (Index-1) CO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 &gt; 414 10</a:t>
            </a:r>
            <a:r>
              <a:rPr lang="en-US" sz="2400" baseline="30000" dirty="0" smtClean="0">
                <a:solidFill>
                  <a:srgbClr val="0070C0"/>
                </a:solidFill>
              </a:rPr>
              <a:t>-6</a:t>
            </a:r>
          </a:p>
          <a:p>
            <a:r>
              <a:rPr lang="en-US" sz="2400" dirty="0">
                <a:solidFill>
                  <a:srgbClr val="0070C0"/>
                </a:solidFill>
              </a:rPr>
              <a:t>and </a:t>
            </a:r>
            <a:r>
              <a:rPr lang="en-US" sz="2400" dirty="0" smtClean="0">
                <a:solidFill>
                  <a:srgbClr val="0070C0"/>
                </a:solidFill>
              </a:rPr>
              <a:t>13% </a:t>
            </a:r>
            <a:r>
              <a:rPr lang="en-US" sz="2400" dirty="0">
                <a:solidFill>
                  <a:srgbClr val="0070C0"/>
                </a:solidFill>
              </a:rPr>
              <a:t>muons in the </a:t>
            </a:r>
            <a:r>
              <a:rPr lang="en-US" sz="2400" dirty="0" smtClean="0">
                <a:solidFill>
                  <a:srgbClr val="0070C0"/>
                </a:solidFill>
              </a:rPr>
              <a:t>beam</a:t>
            </a:r>
            <a:endParaRPr lang="en-US" sz="2400" baseline="30000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51642" y="5893255"/>
            <a:ext cx="269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err="1" smtClean="0">
                <a:solidFill>
                  <a:srgbClr val="0070C0"/>
                </a:solidFill>
              </a:rPr>
              <a:t>Momentum</a:t>
            </a:r>
            <a:r>
              <a:rPr lang="fr-FR" b="1" i="1" dirty="0" smtClean="0">
                <a:solidFill>
                  <a:srgbClr val="0070C0"/>
                </a:solidFill>
              </a:rPr>
              <a:t> = +7GeV/c</a:t>
            </a:r>
            <a:endParaRPr lang="en-US" b="1" i="1" dirty="0">
              <a:solidFill>
                <a:srgbClr val="0070C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03" y="1863273"/>
            <a:ext cx="5767589" cy="392792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966" y="3347326"/>
            <a:ext cx="4939861" cy="3364216"/>
          </a:xfrm>
          <a:prstGeom prst="rect">
            <a:avLst/>
          </a:prstGeom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045575" y="67991"/>
            <a:ext cx="9831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Cherenkov B filled with R134a and Cherenkov A filled with CO</a:t>
            </a:r>
            <a:r>
              <a:rPr lang="en-US" sz="2400" b="1" baseline="-250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@ 1.2bars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530864" y="898136"/>
            <a:ext cx="48623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(Index-1) R134a &gt; 700 10</a:t>
            </a:r>
            <a:r>
              <a:rPr lang="fr-FR" sz="2800" baseline="30000" dirty="0" smtClean="0">
                <a:solidFill>
                  <a:srgbClr val="0070C0"/>
                </a:solidFill>
              </a:rPr>
              <a:t>-6</a:t>
            </a:r>
          </a:p>
          <a:p>
            <a:r>
              <a:rPr lang="en-US" sz="2800" dirty="0">
                <a:solidFill>
                  <a:srgbClr val="0070C0"/>
                </a:solidFill>
              </a:rPr>
              <a:t>and 11% muons in the </a:t>
            </a:r>
            <a:r>
              <a:rPr lang="en-US" sz="2800" dirty="0" smtClean="0">
                <a:solidFill>
                  <a:srgbClr val="0070C0"/>
                </a:solidFill>
              </a:rPr>
              <a:t>beam</a:t>
            </a:r>
            <a:endParaRPr lang="en-US" sz="2800" baseline="30000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05354" y="713470"/>
            <a:ext cx="269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err="1" smtClean="0">
                <a:solidFill>
                  <a:srgbClr val="0070C0"/>
                </a:solidFill>
              </a:rPr>
              <a:t>Momentum</a:t>
            </a:r>
            <a:r>
              <a:rPr lang="fr-FR" b="1" i="1" dirty="0" smtClean="0">
                <a:solidFill>
                  <a:srgbClr val="0070C0"/>
                </a:solidFill>
              </a:rPr>
              <a:t> = +7GeV/c</a:t>
            </a:r>
            <a:endParaRPr lang="en-US" b="1" i="1" dirty="0">
              <a:solidFill>
                <a:srgbClr val="0070C0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5189"/>
            <a:ext cx="6327228" cy="430906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685" y="2448910"/>
            <a:ext cx="5864989" cy="3994260"/>
          </a:xfrm>
          <a:prstGeom prst="rect">
            <a:avLst/>
          </a:prstGeom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C3CE-FF10-4ACE-AD5A-C1FAD760C3E6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1194237" y="152074"/>
            <a:ext cx="9831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Cherenkov B filled with R134a and Cherenkov A filled with CO</a:t>
            </a:r>
            <a:r>
              <a:rPr lang="en-US" sz="2400" b="1" baseline="-250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11" y="1168389"/>
            <a:ext cx="6629400" cy="451485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47396" y="799057"/>
            <a:ext cx="5006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Momentum = -3 GeV/c electrons enhanced target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86507" y="5237633"/>
            <a:ext cx="4046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We tuned the </a:t>
            </a:r>
            <a:r>
              <a:rPr lang="en-US" b="1" i="1" dirty="0" err="1">
                <a:solidFill>
                  <a:srgbClr val="0070C0"/>
                </a:solidFill>
              </a:rPr>
              <a:t>Ch</a:t>
            </a:r>
            <a:r>
              <a:rPr lang="en-US" b="1" i="1" dirty="0">
                <a:solidFill>
                  <a:srgbClr val="0070C0"/>
                </a:solidFill>
              </a:rPr>
              <a:t>-A pressure below the </a:t>
            </a:r>
            <a:r>
              <a:rPr lang="en-US" b="1" i="1" dirty="0">
                <a:solidFill>
                  <a:srgbClr val="0070C0"/>
                </a:solidFill>
                <a:latin typeface="Symbol" panose="05050102010706020507" pitchFamily="18" charset="2"/>
              </a:rPr>
              <a:t>m</a:t>
            </a:r>
            <a:r>
              <a:rPr lang="en-US" b="1" i="1" dirty="0">
                <a:solidFill>
                  <a:srgbClr val="0070C0"/>
                </a:solidFill>
              </a:rPr>
              <a:t> threshold and we </a:t>
            </a:r>
            <a:r>
              <a:rPr lang="en-US" b="1" i="1" dirty="0" smtClean="0">
                <a:solidFill>
                  <a:srgbClr val="0070C0"/>
                </a:solidFill>
              </a:rPr>
              <a:t>measure :</a:t>
            </a:r>
            <a:endParaRPr lang="en-US" b="1" i="1" dirty="0">
              <a:solidFill>
                <a:srgbClr val="0070C0"/>
              </a:solidFill>
            </a:endParaRPr>
          </a:p>
          <a:p>
            <a:r>
              <a:rPr lang="en-US" b="1" i="1" dirty="0" err="1">
                <a:solidFill>
                  <a:srgbClr val="0070C0"/>
                </a:solidFill>
              </a:rPr>
              <a:t>Nb</a:t>
            </a:r>
            <a:r>
              <a:rPr lang="en-US" b="1" i="1" dirty="0">
                <a:solidFill>
                  <a:srgbClr val="0070C0"/>
                </a:solidFill>
              </a:rPr>
              <a:t> of e  = </a:t>
            </a:r>
            <a:r>
              <a:rPr lang="en-US" b="1" i="1" dirty="0" err="1">
                <a:solidFill>
                  <a:srgbClr val="0070C0"/>
                </a:solidFill>
              </a:rPr>
              <a:t>Ch</a:t>
            </a:r>
            <a:r>
              <a:rPr lang="en-US" b="1" i="1" dirty="0">
                <a:solidFill>
                  <a:srgbClr val="0070C0"/>
                </a:solidFill>
              </a:rPr>
              <a:t>-A / Trigger = 10.9% in agreement with the </a:t>
            </a:r>
            <a:r>
              <a:rPr lang="en-US" b="1" i="1" dirty="0" smtClean="0">
                <a:solidFill>
                  <a:srgbClr val="0070C0"/>
                </a:solidFill>
              </a:rPr>
              <a:t>fit </a:t>
            </a:r>
            <a:r>
              <a:rPr lang="en-US" b="1" i="1" dirty="0">
                <a:solidFill>
                  <a:srgbClr val="0070C0"/>
                </a:solidFill>
              </a:rPr>
              <a:t>for </a:t>
            </a:r>
            <a:r>
              <a:rPr lang="en-US" b="1" i="1" dirty="0" err="1">
                <a:solidFill>
                  <a:srgbClr val="0070C0"/>
                </a:solidFill>
              </a:rPr>
              <a:t>Ch</a:t>
            </a:r>
            <a:r>
              <a:rPr lang="en-US" b="1" i="1" dirty="0">
                <a:solidFill>
                  <a:srgbClr val="0070C0"/>
                </a:solidFill>
              </a:rPr>
              <a:t>-B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506" y="1472463"/>
            <a:ext cx="5372977" cy="365918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6749611" y="1103131"/>
            <a:ext cx="5006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Momentum = -2 GeV/c electrons enhanced target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428186" y="4729602"/>
            <a:ext cx="3373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We do not see </a:t>
            </a:r>
            <a:r>
              <a:rPr lang="en-US" b="1" i="1" dirty="0" err="1">
                <a:solidFill>
                  <a:srgbClr val="0070C0"/>
                </a:solidFill>
              </a:rPr>
              <a:t>pions</a:t>
            </a:r>
            <a:endParaRPr lang="en-US" b="1" i="1" dirty="0">
              <a:solidFill>
                <a:srgbClr val="0070C0"/>
              </a:solidFill>
            </a:endParaRPr>
          </a:p>
          <a:p>
            <a:r>
              <a:rPr lang="en-US" b="1" i="1" dirty="0" err="1">
                <a:solidFill>
                  <a:srgbClr val="0070C0"/>
                </a:solidFill>
              </a:rPr>
              <a:t>Ch</a:t>
            </a:r>
            <a:r>
              <a:rPr lang="en-US" b="1" i="1" dirty="0">
                <a:solidFill>
                  <a:srgbClr val="0070C0"/>
                </a:solidFill>
              </a:rPr>
              <a:t>-A shows 21.7% electrons</a:t>
            </a:r>
          </a:p>
        </p:txBody>
      </p:sp>
    </p:spTree>
    <p:extLst>
      <p:ext uri="{BB962C8B-B14F-4D97-AF65-F5344CB8AC3E}">
        <p14:creationId xmlns:p14="http://schemas.microsoft.com/office/powerpoint/2010/main" val="141808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444</Words>
  <Application>Microsoft Office PowerPoint</Application>
  <PresentationFormat>Grand écran</PresentationFormat>
  <Paragraphs>72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Thème Office</vt:lpstr>
      <vt:lpstr>Can we use R134a as Cherenkov radiator ?</vt:lpstr>
      <vt:lpstr>What is the index of R134a ?</vt:lpstr>
      <vt:lpstr>Présentation PowerPoint</vt:lpstr>
      <vt:lpstr>Présentation PowerPoint</vt:lpstr>
      <vt:lpstr>PM overall efficiency is critical for the index determination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we use R134a as Cherenkov radiator ?</dc:title>
  <dc:creator>Yannis KARYOTAKIS</dc:creator>
  <cp:lastModifiedBy>Yannis KARYOTAKIS</cp:lastModifiedBy>
  <cp:revision>30</cp:revision>
  <dcterms:created xsi:type="dcterms:W3CDTF">2016-10-28T14:26:06Z</dcterms:created>
  <dcterms:modified xsi:type="dcterms:W3CDTF">2016-11-16T07:54:00Z</dcterms:modified>
</cp:coreProperties>
</file>