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63" r:id="rId3"/>
    <p:sldId id="264" r:id="rId4"/>
    <p:sldId id="265" r:id="rId5"/>
    <p:sldId id="266" r:id="rId6"/>
    <p:sldId id="267" r:id="rId7"/>
    <p:sldId id="268" r:id="rId8"/>
    <p:sldId id="269" r:id="rId9"/>
    <p:sldId id="270" r:id="rId10"/>
    <p:sldId id="271"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31" autoAdjust="0"/>
    <p:restoredTop sz="94701" autoAdjust="0"/>
  </p:normalViewPr>
  <p:slideViewPr>
    <p:cSldViewPr>
      <p:cViewPr>
        <p:scale>
          <a:sx n="75" d="100"/>
          <a:sy n="75" d="100"/>
        </p:scale>
        <p:origin x="-1512" y="-4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617FC5-5A14-45B4-A930-623D6CA502FF}" type="datetimeFigureOut">
              <a:rPr lang="en-US" smtClean="0"/>
              <a:t>11/15/2016</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1297F-CFE2-405B-ABA3-0F1DE85DC703}" type="slidenum">
              <a:rPr lang="en-US" smtClean="0"/>
              <a:t>‹N°›</a:t>
            </a:fld>
            <a:endParaRPr lang="en-US"/>
          </a:p>
        </p:txBody>
      </p:sp>
    </p:spTree>
    <p:extLst>
      <p:ext uri="{BB962C8B-B14F-4D97-AF65-F5344CB8AC3E}">
        <p14:creationId xmlns:p14="http://schemas.microsoft.com/office/powerpoint/2010/main" val="180630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9"/>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8F053C66-38A5-4EDF-A1F0-9518A59843CE}" type="datetime1">
              <a:rPr lang="fr-FR" smtClean="0"/>
              <a:t>15/11/2016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5B3F9BD7-6C6A-43D2-9961-2D231F5119BC}" type="datetime1">
              <a:rPr lang="fr-FR" smtClean="0"/>
              <a:t>15/11/2016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2"/>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42"/>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3836EE59-D582-476B-A672-7FE0F0836F6C}" type="datetime1">
              <a:rPr lang="fr-FR" smtClean="0"/>
              <a:t>15/11/2016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3357113-0B08-4CA8-AD79-89C9386E079B}" type="datetime1">
              <a:rPr lang="fr-FR" smtClean="0"/>
              <a:t>15/11/2016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4"/>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675298A-4493-4555-AF60-0E5C3D9A0B65}" type="datetime1">
              <a:rPr lang="fr-FR" smtClean="0"/>
              <a:t>15/11/2016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98B8BF6B-6850-4DAC-9C32-E8409B1C1C4B}" type="datetime1">
              <a:rPr lang="fr-FR" smtClean="0"/>
              <a:t>15/11/2016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6A8E0354-C442-46A8-A26E-F98EECBE3381}" type="datetime1">
              <a:rPr lang="fr-FR" smtClean="0"/>
              <a:t>15/11/2016</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CA9A0496-4837-4C7C-9E9F-9C1230407DA6}" type="datetime1">
              <a:rPr lang="fr-FR" smtClean="0"/>
              <a:t>15/11/2016</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EADAAAF-E699-4FE5-A4C5-3F6A9E197CF8}" type="datetime1">
              <a:rPr lang="fr-FR" smtClean="0"/>
              <a:t>15/11/2016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D2FEEC7-6118-44A3-9ABB-0B4E679181C0}" type="datetime1">
              <a:rPr lang="fr-FR" smtClean="0"/>
              <a:t>15/11/2016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B48BF54-434B-4B0C-8A16-8800E668DBE8}" type="datetime1">
              <a:rPr lang="fr-FR" smtClean="0"/>
              <a:t>15/11/2016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3A4E5-9C72-43A5-9DB3-223269071940}" type="datetime1">
              <a:rPr lang="fr-FR" smtClean="0"/>
              <a:t>15/11/2016</a:t>
            </a:fld>
            <a:endParaRPr lang="fr-BE"/>
          </a:p>
        </p:txBody>
      </p:sp>
      <p:sp>
        <p:nvSpPr>
          <p:cNvPr id="5" name="Espace réservé du pied de page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1"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476676"/>
            <a:ext cx="7119385" cy="1477328"/>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Technical </a:t>
            </a:r>
            <a:r>
              <a:rPr lang="en-US" b="1" dirty="0"/>
              <a:t>B</a:t>
            </a:r>
            <a:r>
              <a:rPr lang="en-US" b="1" dirty="0" smtClean="0"/>
              <a:t>oard Meeting, </a:t>
            </a:r>
            <a:endParaRPr lang="en-US" b="1" dirty="0" smtClean="0"/>
          </a:p>
          <a:p>
            <a:endParaRPr lang="en-US" b="1" dirty="0"/>
          </a:p>
          <a:p>
            <a:r>
              <a:rPr lang="en-US" b="1" dirty="0" smtClean="0"/>
              <a:t>Cathode discussion 16/11/2016</a:t>
            </a:r>
            <a:endParaRPr lang="en-US" b="1" dirty="0" smtClean="0"/>
          </a:p>
          <a:p>
            <a:endParaRPr lang="fr-FR" b="1" dirty="0" smtClean="0"/>
          </a:p>
          <a:p>
            <a:r>
              <a:rPr lang="fr-FR" b="1" dirty="0" smtClean="0"/>
              <a:t>D.Autiero, A. </a:t>
            </a:r>
            <a:r>
              <a:rPr lang="fr-FR" b="1" dirty="0" err="1" smtClean="0"/>
              <a:t>Gendotti</a:t>
            </a:r>
            <a:r>
              <a:rPr lang="fr-FR" b="1" dirty="0" smtClean="0"/>
              <a:t>, L. Molina, C. </a:t>
            </a:r>
            <a:r>
              <a:rPr lang="fr-FR" b="1" dirty="0" err="1" smtClean="0"/>
              <a:t>Regenfus</a:t>
            </a:r>
            <a:r>
              <a:rPr lang="fr-FR" b="1" dirty="0" smtClean="0"/>
              <a:t>, F. </a:t>
            </a:r>
            <a:r>
              <a:rPr lang="fr-FR" b="1" dirty="0" err="1" smtClean="0"/>
              <a:t>Sergiampietri</a:t>
            </a:r>
            <a:r>
              <a:rPr lang="fr-FR" b="1" dirty="0" smtClean="0"/>
              <a:t>, A. Rubbia</a:t>
            </a:r>
            <a:endParaRPr lang="en-US" b="1" dirty="0" smtClean="0"/>
          </a:p>
        </p:txBody>
      </p:sp>
      <p:sp>
        <p:nvSpPr>
          <p:cNvPr id="5" name="Espace réservé du numéro de diapositive 4"/>
          <p:cNvSpPr>
            <a:spLocks noGrp="1"/>
          </p:cNvSpPr>
          <p:nvPr>
            <p:ph type="sldNum" sz="quarter" idx="12"/>
          </p:nvPr>
        </p:nvSpPr>
        <p:spPr/>
        <p:txBody>
          <a:bodyPr/>
          <a:lstStyle/>
          <a:p>
            <a:fld id="{CF4668DC-857F-487D-BFFA-8C0CA5037977}" type="slidenum">
              <a:rPr lang="en-US" smtClean="0"/>
              <a:t>1</a:t>
            </a:fld>
            <a:endParaRPr lang="en-US" dirty="0"/>
          </a:p>
        </p:txBody>
      </p:sp>
    </p:spTree>
    <p:extLst>
      <p:ext uri="{BB962C8B-B14F-4D97-AF65-F5344CB8AC3E}">
        <p14:creationId xmlns:p14="http://schemas.microsoft.com/office/powerpoint/2010/main" val="2355592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en-US" smtClean="0"/>
              <a:t>10</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08720"/>
            <a:ext cx="7797487" cy="4597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323528" y="5949280"/>
            <a:ext cx="8085519" cy="923330"/>
          </a:xfrm>
          <a:prstGeom prst="rect">
            <a:avLst/>
          </a:prstGeom>
          <a:noFill/>
        </p:spPr>
        <p:txBody>
          <a:bodyPr wrap="square" rtlCol="0">
            <a:spAutoFit/>
          </a:bodyPr>
          <a:lstStyle/>
          <a:p>
            <a:r>
              <a:rPr lang="en-US" dirty="0" smtClean="0"/>
              <a:t>More details at the next TB where an executive design based on the fallback </a:t>
            </a:r>
            <a:r>
              <a:rPr lang="en-US" smtClean="0"/>
              <a:t>standard pipes solution </a:t>
            </a:r>
            <a:r>
              <a:rPr lang="en-US" dirty="0" smtClean="0"/>
              <a:t>can be perfected and provided on time with respect to the milestone deadline</a:t>
            </a:r>
            <a:endParaRPr lang="en-US" dirty="0"/>
          </a:p>
        </p:txBody>
      </p:sp>
    </p:spTree>
    <p:extLst>
      <p:ext uri="{BB962C8B-B14F-4D97-AF65-F5344CB8AC3E}">
        <p14:creationId xmlns:p14="http://schemas.microsoft.com/office/powerpoint/2010/main" val="1821837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en-US" smtClean="0"/>
              <a:t>2</a:t>
            </a:fld>
            <a:endParaRPr lang="en-US" dirty="0"/>
          </a:p>
        </p:txBody>
      </p:sp>
      <p:sp>
        <p:nvSpPr>
          <p:cNvPr id="3" name="ZoneTexte 2"/>
          <p:cNvSpPr txBox="1"/>
          <p:nvPr/>
        </p:nvSpPr>
        <p:spPr>
          <a:xfrm>
            <a:off x="395536" y="404664"/>
            <a:ext cx="8568952" cy="1477328"/>
          </a:xfrm>
          <a:prstGeom prst="rect">
            <a:avLst/>
          </a:prstGeom>
          <a:noFill/>
        </p:spPr>
        <p:txBody>
          <a:bodyPr wrap="square" rtlCol="0">
            <a:spAutoFit/>
          </a:bodyPr>
          <a:lstStyle/>
          <a:p>
            <a:r>
              <a:rPr lang="en-US" dirty="0" smtClean="0"/>
              <a:t>We have been working very intensively during the last year (and in particular Christian) on the R&amp;D, tests and design of the ITO plates PMMA cathode.</a:t>
            </a:r>
          </a:p>
          <a:p>
            <a:endParaRPr lang="en-US" dirty="0" smtClean="0"/>
          </a:p>
          <a:p>
            <a:r>
              <a:rPr lang="en-US" dirty="0" smtClean="0"/>
              <a:t>All tests have been very encouraging, </a:t>
            </a:r>
            <a:r>
              <a:rPr lang="en-US" dirty="0" err="1" smtClean="0"/>
              <a:t>Adamo</a:t>
            </a:r>
            <a:r>
              <a:rPr lang="en-US" dirty="0" smtClean="0"/>
              <a:t> has developed a full  integration design of this part in the detector which was foreseen to be finalized by the end of November</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060848"/>
            <a:ext cx="4383450" cy="3109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716016" y="2276872"/>
            <a:ext cx="4032448" cy="1477328"/>
          </a:xfrm>
          <a:prstGeom prst="rect">
            <a:avLst/>
          </a:prstGeom>
          <a:noFill/>
        </p:spPr>
        <p:txBody>
          <a:bodyPr wrap="square" rtlCol="0">
            <a:spAutoFit/>
          </a:bodyPr>
          <a:lstStyle/>
          <a:p>
            <a:r>
              <a:rPr lang="en-US" dirty="0" smtClean="0"/>
              <a:t>The cathode has been designed in 4 quarters to be assembled inside the cryostat with dimensions compatible with the standard transportation boxes and installation procedure …</a:t>
            </a:r>
            <a:endParaRPr lang="en-US"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129532"/>
            <a:ext cx="2377866" cy="1256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395537" y="5661248"/>
            <a:ext cx="8208912" cy="923330"/>
          </a:xfrm>
          <a:prstGeom prst="rect">
            <a:avLst/>
          </a:prstGeom>
          <a:noFill/>
        </p:spPr>
        <p:txBody>
          <a:bodyPr wrap="square" rtlCol="0">
            <a:spAutoFit/>
          </a:bodyPr>
          <a:lstStyle/>
          <a:p>
            <a:r>
              <a:rPr lang="en-US" dirty="0" smtClean="0"/>
              <a:t>We went also through an extensive series of simulations on the PMTs position (thanks to the effort of  the SB !) and evaluated their installation on the floor and the interference with the cryogenic piping</a:t>
            </a:r>
            <a:endParaRPr lang="en-US" dirty="0"/>
          </a:p>
        </p:txBody>
      </p:sp>
      <p:sp>
        <p:nvSpPr>
          <p:cNvPr id="10" name="ZoneTexte 9"/>
          <p:cNvSpPr txBox="1"/>
          <p:nvPr/>
        </p:nvSpPr>
        <p:spPr>
          <a:xfrm>
            <a:off x="3491880" y="4365104"/>
            <a:ext cx="2149435" cy="369332"/>
          </a:xfrm>
          <a:prstGeom prst="rect">
            <a:avLst/>
          </a:prstGeom>
          <a:noFill/>
        </p:spPr>
        <p:txBody>
          <a:bodyPr wrap="none" rtlCol="0">
            <a:spAutoFit/>
          </a:bodyPr>
          <a:lstStyle/>
          <a:p>
            <a:r>
              <a:rPr lang="fr-FR" dirty="0" smtClean="0"/>
              <a:t>Cathode </a:t>
            </a:r>
            <a:r>
              <a:rPr lang="fr-FR" dirty="0" err="1" smtClean="0"/>
              <a:t>sub</a:t>
            </a:r>
            <a:r>
              <a:rPr lang="fr-FR" dirty="0" smtClean="0"/>
              <a:t>-module</a:t>
            </a:r>
            <a:endParaRPr lang="en-US" dirty="0"/>
          </a:p>
        </p:txBody>
      </p:sp>
    </p:spTree>
    <p:extLst>
      <p:ext uri="{BB962C8B-B14F-4D97-AF65-F5344CB8AC3E}">
        <p14:creationId xmlns:p14="http://schemas.microsoft.com/office/powerpoint/2010/main" val="3035401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3</a:t>
            </a:fld>
            <a:endParaRPr lang="fr-BE"/>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5490811" cy="5547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4306086"/>
            <a:ext cx="4680520" cy="250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835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4</a:t>
            </a:fld>
            <a:endParaRPr lang="fr-BE"/>
          </a:p>
        </p:txBody>
      </p:sp>
      <p:sp>
        <p:nvSpPr>
          <p:cNvPr id="3" name="ZoneTexte 2"/>
          <p:cNvSpPr txBox="1"/>
          <p:nvPr/>
        </p:nvSpPr>
        <p:spPr>
          <a:xfrm>
            <a:off x="0" y="-50874"/>
            <a:ext cx="9144000" cy="7294305"/>
          </a:xfrm>
          <a:prstGeom prst="rect">
            <a:avLst/>
          </a:prstGeom>
          <a:noFill/>
        </p:spPr>
        <p:txBody>
          <a:bodyPr wrap="square" rtlCol="0">
            <a:spAutoFit/>
          </a:bodyPr>
          <a:lstStyle/>
          <a:p>
            <a:r>
              <a:rPr lang="en-US" dirty="0" smtClean="0"/>
              <a:t>However …</a:t>
            </a:r>
          </a:p>
          <a:p>
            <a:r>
              <a:rPr lang="en-US" dirty="0" smtClean="0"/>
              <a:t>The feedback we got from the last LBNC on the transparent cathode, although recognizing that it is a very interesting development and a promising approach, was mostly concerned about possible risks related to the 6x6x6 tight time schedule</a:t>
            </a:r>
          </a:p>
          <a:p>
            <a:pPr marL="342900" indent="-342900">
              <a:buAutoNum type="arabicParenR"/>
            </a:pPr>
            <a:r>
              <a:rPr lang="en-US" dirty="0" smtClean="0"/>
              <a:t>There is still little experience on this cathode concept and on its implementation of such large size</a:t>
            </a:r>
          </a:p>
          <a:p>
            <a:pPr marL="342900" indent="-342900">
              <a:buAutoNum type="arabicParenR"/>
            </a:pPr>
            <a:r>
              <a:rPr lang="en-US" dirty="0" smtClean="0"/>
              <a:t>It is not tested in the 3x1x1, neither we can provide in short time long term tests at very high voltage</a:t>
            </a:r>
          </a:p>
          <a:p>
            <a:endParaRPr lang="en-US" dirty="0" smtClean="0"/>
          </a:p>
          <a:p>
            <a:r>
              <a:rPr lang="en-US" dirty="0" smtClean="0"/>
              <a:t>By taking seriously the comments from the committee and their suggestions of retiring the maximal number of risks from the 6x6x6 design we (Andre’, </a:t>
            </a:r>
            <a:r>
              <a:rPr lang="en-US" dirty="0"/>
              <a:t>C</a:t>
            </a:r>
            <a:r>
              <a:rPr lang="en-US" dirty="0" smtClean="0"/>
              <a:t>hristian, </a:t>
            </a:r>
            <a:r>
              <a:rPr lang="en-US" dirty="0" err="1" smtClean="0"/>
              <a:t>dario</a:t>
            </a:r>
            <a:r>
              <a:rPr lang="en-US" dirty="0" smtClean="0"/>
              <a:t>, …) would then like to propose at this TB to reactivate the baseline original option (extensively studied in the LAGUNA/LBNO DS) of the cathode made with a mesh of pipes. </a:t>
            </a:r>
          </a:p>
          <a:p>
            <a:endParaRPr lang="en-US" dirty="0"/>
          </a:p>
          <a:p>
            <a:r>
              <a:rPr lang="en-US" dirty="0" smtClean="0"/>
              <a:t>This is a safer option and goes in the line of satisfying the comments of the committees and finalizing the 6x6x6 design by the end of November. </a:t>
            </a:r>
          </a:p>
          <a:p>
            <a:endParaRPr lang="en-US" dirty="0" smtClean="0"/>
          </a:p>
          <a:p>
            <a:r>
              <a:rPr lang="en-US" dirty="0" smtClean="0"/>
              <a:t>Already immediately after the last TB we have been discussing with </a:t>
            </a:r>
            <a:r>
              <a:rPr lang="en-US" dirty="0" err="1" smtClean="0"/>
              <a:t>Adamo</a:t>
            </a:r>
            <a:r>
              <a:rPr lang="en-US" dirty="0" smtClean="0"/>
              <a:t> and Franco how to reactivate the pipe-cathode and integrate it in the general design. We have been restarting from the baseline option developed by Franco at the time of the TDR and readapting it to the present knowledges and detector design. </a:t>
            </a:r>
          </a:p>
          <a:p>
            <a:endParaRPr lang="en-US" dirty="0"/>
          </a:p>
          <a:p>
            <a:r>
              <a:rPr lang="en-US" dirty="0" smtClean="0"/>
              <a:t>We have been so checking that a fallback solution was available in order to finalize the design by November. </a:t>
            </a:r>
            <a:r>
              <a:rPr lang="en-US" dirty="0" err="1" smtClean="0"/>
              <a:t>Adamo</a:t>
            </a:r>
            <a:r>
              <a:rPr lang="en-US" dirty="0" smtClean="0"/>
              <a:t> has been intensively working on the design and integration. Laura has been working on the electrostatic simulations (see next presentation)  </a:t>
            </a:r>
            <a:endParaRPr lang="en-US" dirty="0"/>
          </a:p>
        </p:txBody>
      </p:sp>
    </p:spTree>
    <p:extLst>
      <p:ext uri="{BB962C8B-B14F-4D97-AF65-F5344CB8AC3E}">
        <p14:creationId xmlns:p14="http://schemas.microsoft.com/office/powerpoint/2010/main" val="106082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5</a:t>
            </a:fld>
            <a:endParaRPr lang="fr-BE"/>
          </a:p>
        </p:txBody>
      </p:sp>
      <p:sp>
        <p:nvSpPr>
          <p:cNvPr id="3" name="ZoneTexte 2"/>
          <p:cNvSpPr txBox="1"/>
          <p:nvPr/>
        </p:nvSpPr>
        <p:spPr>
          <a:xfrm>
            <a:off x="107504" y="116632"/>
            <a:ext cx="8784976" cy="6740307"/>
          </a:xfrm>
          <a:prstGeom prst="rect">
            <a:avLst/>
          </a:prstGeom>
          <a:noFill/>
        </p:spPr>
        <p:txBody>
          <a:bodyPr wrap="square" rtlCol="0">
            <a:spAutoFit/>
          </a:bodyPr>
          <a:lstStyle/>
          <a:p>
            <a:r>
              <a:rPr lang="en-US" dirty="0" err="1" smtClean="0"/>
              <a:t>Adamo</a:t>
            </a:r>
            <a:r>
              <a:rPr lang="en-US" dirty="0" smtClean="0"/>
              <a:t> should have been today presenting in more details this fallback design</a:t>
            </a:r>
          </a:p>
          <a:p>
            <a:endParaRPr lang="en-US" dirty="0" smtClean="0"/>
          </a:p>
          <a:p>
            <a:r>
              <a:rPr lang="en-US" dirty="0" smtClean="0"/>
              <a:t>Basic ideas:</a:t>
            </a:r>
          </a:p>
          <a:p>
            <a:endParaRPr lang="en-US" dirty="0" smtClean="0"/>
          </a:p>
          <a:p>
            <a:pPr marL="342900" indent="-342900">
              <a:buAutoNum type="arabicParenR"/>
            </a:pPr>
            <a:r>
              <a:rPr lang="en-US" dirty="0" smtClean="0"/>
              <a:t>Minimal changes to the structure already developed for the PMMA plates (frames of 65x65 cm) and all the related  aspects on the PMT arrangement on the floor and various interferences with the cryogenic pipes (already optimized)</a:t>
            </a:r>
          </a:p>
          <a:p>
            <a:pPr marL="342900" indent="-342900">
              <a:buAutoNum type="arabicParenR"/>
            </a:pPr>
            <a:r>
              <a:rPr lang="en-US" dirty="0" smtClean="0"/>
              <a:t>Replacement of  the PMMA plates in this structure of  small pipes to define the field, as in original TDR design by Franco</a:t>
            </a:r>
          </a:p>
          <a:p>
            <a:pPr marL="342900" indent="-342900">
              <a:buAutoNum type="arabicParenR"/>
            </a:pPr>
            <a:r>
              <a:rPr lang="fr-FR" dirty="0" err="1" smtClean="0"/>
              <a:t>Keep</a:t>
            </a:r>
            <a:r>
              <a:rPr lang="fr-FR" dirty="0" smtClean="0"/>
              <a:t> installation contraints of </a:t>
            </a:r>
            <a:r>
              <a:rPr lang="fr-FR" i="1" dirty="0" err="1" smtClean="0"/>
              <a:t>previous</a:t>
            </a:r>
            <a:r>
              <a:rPr lang="fr-FR" dirty="0" smtClean="0"/>
              <a:t> structure </a:t>
            </a:r>
            <a:r>
              <a:rPr lang="fr-FR" dirty="0" err="1" smtClean="0"/>
              <a:t>defined</a:t>
            </a:r>
            <a:r>
              <a:rPr lang="fr-FR" dirty="0" smtClean="0"/>
              <a:t> for PMMA</a:t>
            </a:r>
          </a:p>
          <a:p>
            <a:pPr marL="342900" indent="-342900">
              <a:buAutoNum type="arabicParenR"/>
            </a:pPr>
            <a:r>
              <a:rPr lang="fr-FR" dirty="0" err="1" smtClean="0"/>
              <a:t>PMTs</a:t>
            </a:r>
            <a:r>
              <a:rPr lang="fr-FR" dirty="0" smtClean="0"/>
              <a:t> </a:t>
            </a:r>
            <a:r>
              <a:rPr lang="fr-FR" dirty="0" err="1" smtClean="0"/>
              <a:t>will</a:t>
            </a:r>
            <a:r>
              <a:rPr lang="fr-FR" dirty="0" smtClean="0"/>
              <a:t> have to go back to original option </a:t>
            </a:r>
            <a:r>
              <a:rPr lang="fr-FR" dirty="0" err="1" smtClean="0"/>
              <a:t>with</a:t>
            </a:r>
            <a:r>
              <a:rPr lang="fr-FR" dirty="0" smtClean="0"/>
              <a:t> the TPB </a:t>
            </a:r>
            <a:r>
              <a:rPr lang="fr-FR" dirty="0" err="1" smtClean="0"/>
              <a:t>coated</a:t>
            </a:r>
            <a:r>
              <a:rPr lang="fr-FR" dirty="0" smtClean="0"/>
              <a:t> PMMA plate in front of </a:t>
            </a:r>
            <a:r>
              <a:rPr lang="fr-FR" dirty="0" err="1" smtClean="0"/>
              <a:t>them</a:t>
            </a:r>
            <a:r>
              <a:rPr lang="fr-FR" dirty="0" smtClean="0"/>
              <a:t> (</a:t>
            </a:r>
            <a:r>
              <a:rPr lang="fr-FR" dirty="0" err="1" smtClean="0"/>
              <a:t>like</a:t>
            </a:r>
            <a:r>
              <a:rPr lang="fr-FR" dirty="0" smtClean="0"/>
              <a:t> </a:t>
            </a:r>
            <a:r>
              <a:rPr lang="fr-FR" dirty="0" err="1" smtClean="0"/>
              <a:t>tested</a:t>
            </a:r>
            <a:r>
              <a:rPr lang="fr-FR" dirty="0" smtClean="0"/>
              <a:t> in 3x1x1)</a:t>
            </a:r>
            <a:endParaRPr lang="en-US" dirty="0"/>
          </a:p>
          <a:p>
            <a:pPr marL="342900" indent="-342900">
              <a:buAutoNum type="arabicParenR"/>
            </a:pPr>
            <a:endParaRPr lang="en-US" dirty="0" smtClean="0"/>
          </a:p>
          <a:p>
            <a:r>
              <a:rPr lang="en-US" dirty="0" smtClean="0"/>
              <a:t>While waiting for the simulations by Laura, in order to get a first idea and a conservative design we computed the field at the surface of the small pipes by using the exact field solution with are computed for multi-wire proportional chambers (wires </a:t>
            </a:r>
            <a:r>
              <a:rPr lang="en-US" dirty="0" smtClean="0">
                <a:sym typeface="Wingdings" panose="05000000000000000000" pitchFamily="2" charset="2"/>
              </a:rPr>
              <a:t>  pipes), 2D calculation for infinite pipes length; See Laura presentation for more sophisticated simulations</a:t>
            </a:r>
          </a:p>
          <a:p>
            <a:endParaRPr lang="en-US" dirty="0" smtClean="0">
              <a:sym typeface="Wingdings" panose="05000000000000000000" pitchFamily="2" charset="2"/>
            </a:endParaRPr>
          </a:p>
          <a:p>
            <a:r>
              <a:rPr lang="en-US" dirty="0" smtClean="0">
                <a:sym typeface="Wingdings" panose="05000000000000000000" pitchFamily="2" charset="2"/>
              </a:rPr>
              <a:t>Requirements (field &lt;30 kV/cm at 600 kV). 20 mm diameter pipes satisfy this requirement given the distance of the cathode from the PMTs protection grid (70 cm)</a:t>
            </a:r>
          </a:p>
          <a:p>
            <a:endParaRPr lang="en-US" dirty="0" smtClean="0">
              <a:sym typeface="Wingdings" panose="05000000000000000000" pitchFamily="2" charset="2"/>
            </a:endParaRPr>
          </a:p>
          <a:p>
            <a:r>
              <a:rPr lang="en-US" dirty="0" err="1" smtClean="0">
                <a:sym typeface="Wingdings" panose="05000000000000000000" pitchFamily="2" charset="2"/>
              </a:rPr>
              <a:t>Adamo</a:t>
            </a:r>
            <a:r>
              <a:rPr lang="en-US" dirty="0" smtClean="0">
                <a:sym typeface="Wingdings" panose="05000000000000000000" pitchFamily="2" charset="2"/>
              </a:rPr>
              <a:t> developed a first design (evolving from Franco original design) based on these criteria: pipes of 20 mm, pitch 100 mm, already existing frame</a:t>
            </a:r>
            <a:endParaRPr lang="en-US" dirty="0"/>
          </a:p>
        </p:txBody>
      </p:sp>
    </p:spTree>
    <p:extLst>
      <p:ext uri="{BB962C8B-B14F-4D97-AF65-F5344CB8AC3E}">
        <p14:creationId xmlns:p14="http://schemas.microsoft.com/office/powerpoint/2010/main" val="4087887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6</a:t>
            </a:fld>
            <a:endParaRPr lang="fr-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39832"/>
            <a:ext cx="5320432" cy="5479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5508104" y="692696"/>
            <a:ext cx="3451458" cy="369332"/>
          </a:xfrm>
          <a:prstGeom prst="rect">
            <a:avLst/>
          </a:prstGeom>
          <a:noFill/>
        </p:spPr>
        <p:txBody>
          <a:bodyPr wrap="none" rtlCol="0">
            <a:spAutoFit/>
          </a:bodyPr>
          <a:lstStyle/>
          <a:p>
            <a:r>
              <a:rPr lang="fr-FR" dirty="0" smtClean="0"/>
              <a:t>Field </a:t>
            </a:r>
            <a:r>
              <a:rPr lang="fr-FR" dirty="0" err="1" smtClean="0"/>
              <a:t>calculations</a:t>
            </a:r>
            <a:r>
              <a:rPr lang="fr-FR" dirty="0" smtClean="0"/>
              <a:t> </a:t>
            </a:r>
            <a:r>
              <a:rPr lang="fr-FR" dirty="0" err="1" smtClean="0"/>
              <a:t>from</a:t>
            </a:r>
            <a:r>
              <a:rPr lang="fr-FR" dirty="0" smtClean="0"/>
              <a:t> </a:t>
            </a:r>
            <a:r>
              <a:rPr lang="fr-FR" dirty="0" err="1" smtClean="0"/>
              <a:t>Sauli’s</a:t>
            </a:r>
            <a:r>
              <a:rPr lang="fr-FR" dirty="0" smtClean="0"/>
              <a:t> book</a:t>
            </a:r>
            <a:endParaRPr lang="en-US" dirty="0"/>
          </a:p>
        </p:txBody>
      </p:sp>
    </p:spTree>
    <p:extLst>
      <p:ext uri="{BB962C8B-B14F-4D97-AF65-F5344CB8AC3E}">
        <p14:creationId xmlns:p14="http://schemas.microsoft.com/office/powerpoint/2010/main" val="633933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7</a:t>
            </a:fld>
            <a:endParaRPr lang="fr-B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857250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573016"/>
            <a:ext cx="877252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229200"/>
            <a:ext cx="830580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196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t>8</a:t>
            </a:fld>
            <a:endParaRPr lang="fr-BE"/>
          </a:p>
        </p:txBody>
      </p:sp>
      <p:sp>
        <p:nvSpPr>
          <p:cNvPr id="3" name="ZoneTexte 2"/>
          <p:cNvSpPr txBox="1"/>
          <p:nvPr/>
        </p:nvSpPr>
        <p:spPr>
          <a:xfrm>
            <a:off x="156154" y="188640"/>
            <a:ext cx="7765459" cy="369332"/>
          </a:xfrm>
          <a:prstGeom prst="rect">
            <a:avLst/>
          </a:prstGeom>
          <a:noFill/>
        </p:spPr>
        <p:txBody>
          <a:bodyPr wrap="none" rtlCol="0">
            <a:spAutoFit/>
          </a:bodyPr>
          <a:lstStyle/>
          <a:p>
            <a:r>
              <a:rPr lang="fr-FR" dirty="0" smtClean="0"/>
              <a:t>Original TDR design by Franco (</a:t>
            </a:r>
            <a:r>
              <a:rPr lang="fr-FR" dirty="0" err="1" smtClean="0"/>
              <a:t>alternated</a:t>
            </a:r>
            <a:r>
              <a:rPr lang="fr-FR" dirty="0" smtClean="0"/>
              <a:t> orientation of pipes in </a:t>
            </a:r>
            <a:r>
              <a:rPr lang="fr-FR" dirty="0" err="1" smtClean="0"/>
              <a:t>different</a:t>
            </a:r>
            <a:r>
              <a:rPr lang="fr-FR" dirty="0" smtClean="0"/>
              <a:t> frames)</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238250"/>
            <a:ext cx="8943975"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4567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en-US" smtClean="0"/>
              <a:t>9</a:t>
            </a:fld>
            <a:endParaRPr lang="en-US" dirty="0"/>
          </a:p>
        </p:txBody>
      </p:sp>
      <p:sp>
        <p:nvSpPr>
          <p:cNvPr id="3" name="ZoneTexte 2"/>
          <p:cNvSpPr txBox="1"/>
          <p:nvPr/>
        </p:nvSpPr>
        <p:spPr>
          <a:xfrm>
            <a:off x="251520" y="404664"/>
            <a:ext cx="8763938" cy="646331"/>
          </a:xfrm>
          <a:prstGeom prst="rect">
            <a:avLst/>
          </a:prstGeom>
          <a:noFill/>
        </p:spPr>
        <p:txBody>
          <a:bodyPr wrap="none" rtlCol="0">
            <a:spAutoFit/>
          </a:bodyPr>
          <a:lstStyle/>
          <a:p>
            <a:r>
              <a:rPr lang="en-US" dirty="0" smtClean="0"/>
              <a:t>New design by </a:t>
            </a:r>
            <a:r>
              <a:rPr lang="en-US" dirty="0" err="1" smtClean="0"/>
              <a:t>Adamo</a:t>
            </a:r>
            <a:r>
              <a:rPr lang="en-US" dirty="0" smtClean="0"/>
              <a:t>:</a:t>
            </a:r>
          </a:p>
          <a:p>
            <a:r>
              <a:rPr lang="en-US" dirty="0" smtClean="0"/>
              <a:t>(20 mm pipes integrated in larger structural pipes with insertion holes and external welding)</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86" y="1340768"/>
            <a:ext cx="8919518" cy="50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488901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2798</TotalTime>
  <Words>739</Words>
  <Application>Microsoft Office PowerPoint</Application>
  <PresentationFormat>Affichage à l'écran (4:3)</PresentationFormat>
  <Paragraphs>52</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Dario Autiero</dc:creator>
  <cp:lastModifiedBy>Dario Autiero</cp:lastModifiedBy>
  <cp:revision>206</cp:revision>
  <dcterms:created xsi:type="dcterms:W3CDTF">2015-04-08T06:38:53Z</dcterms:created>
  <dcterms:modified xsi:type="dcterms:W3CDTF">2016-11-15T21:12:06Z</dcterms:modified>
</cp:coreProperties>
</file>