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294" r:id="rId2"/>
    <p:sldId id="275" r:id="rId3"/>
    <p:sldId id="284" r:id="rId4"/>
    <p:sldId id="305" r:id="rId5"/>
    <p:sldId id="313" r:id="rId6"/>
    <p:sldId id="295" r:id="rId7"/>
    <p:sldId id="311" r:id="rId8"/>
    <p:sldId id="310" r:id="rId9"/>
    <p:sldId id="304" r:id="rId10"/>
    <p:sldId id="312" r:id="rId11"/>
    <p:sldId id="307" r:id="rId12"/>
    <p:sldId id="315" r:id="rId13"/>
    <p:sldId id="309" r:id="rId14"/>
    <p:sldId id="314" r:id="rId15"/>
    <p:sldId id="300" r:id="rId16"/>
    <p:sldId id="278" r:id="rId1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 varScale="1">
        <p:scale>
          <a:sx n="144" d="100"/>
          <a:sy n="144" d="100"/>
        </p:scale>
        <p:origin x="138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11/28/2016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11/28/2016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11/28/2016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11/28/2016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11/28/2016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11/28/2016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gif"/><Relationship Id="rId15" Type="http://schemas.openxmlformats.org/officeDocument/2006/relationships/image" Target="../media/image31.jp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Duane Newhart	</a:t>
            </a:r>
          </a:p>
          <a:p>
            <a:r>
              <a:rPr lang="en-US" dirty="0"/>
              <a:t>All Experimenters’ Meeting</a:t>
            </a:r>
          </a:p>
          <a:p>
            <a:r>
              <a:rPr lang="en-US" dirty="0"/>
              <a:t>28 November 2016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MS1 Bus Failure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5313" y="638976"/>
            <a:ext cx="254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All power supplies cabled into breaker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 completed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268964" y="1136540"/>
            <a:ext cx="3980508" cy="2985380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3637" y="1135478"/>
            <a:ext cx="3972020" cy="29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PIP-II Injector Test</a:t>
            </a:r>
          </a:p>
          <a:p>
            <a:pPr lvl="1"/>
            <a:r>
              <a:rPr lang="en-US" dirty="0"/>
              <a:t>During studies on Wed. 23</a:t>
            </a:r>
            <a:r>
              <a:rPr lang="en-US" baseline="30000" dirty="0"/>
              <a:t>rd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Vacuum went to atmosphere </a:t>
            </a:r>
          </a:p>
          <a:p>
            <a:pPr lvl="2"/>
            <a:r>
              <a:rPr lang="en-US" dirty="0"/>
              <a:t>Beam punched a hole in a bellows</a:t>
            </a:r>
          </a:p>
          <a:p>
            <a:pPr lvl="2"/>
            <a:r>
              <a:rPr lang="en-US" dirty="0"/>
              <a:t>Investigating cause of the beam excursion</a:t>
            </a:r>
          </a:p>
          <a:p>
            <a:pPr lvl="2"/>
            <a:r>
              <a:rPr lang="en-US" dirty="0"/>
              <a:t>Bellows and damaged collimator replaced and pumping down today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FAST</a:t>
            </a:r>
          </a:p>
          <a:p>
            <a:pPr lvl="1"/>
            <a:r>
              <a:rPr lang="en-US" dirty="0"/>
              <a:t>No gun operation</a:t>
            </a:r>
          </a:p>
          <a:p>
            <a:pPr lvl="1"/>
            <a:r>
              <a:rPr lang="en-US" dirty="0"/>
              <a:t>Shutdown for 300 MeV upgrade</a:t>
            </a:r>
          </a:p>
          <a:p>
            <a:pPr lvl="1"/>
            <a:r>
              <a:rPr lang="en-US" dirty="0"/>
              <a:t>Cave Roof Block Installation complete</a:t>
            </a:r>
          </a:p>
          <a:p>
            <a:pPr lvl="1"/>
            <a:r>
              <a:rPr lang="en-US" dirty="0"/>
              <a:t>Begin magnet and stand installation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5" y="3173446"/>
            <a:ext cx="1855903" cy="1391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961" t="32721" r="18116" b="4229"/>
          <a:stretch/>
        </p:blipFill>
        <p:spPr>
          <a:xfrm>
            <a:off x="2376047" y="3173445"/>
            <a:ext cx="1911015" cy="139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634621"/>
            <a:ext cx="4206240" cy="40724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LCLSII Prototype </a:t>
            </a:r>
            <a:r>
              <a:rPr lang="en-US" dirty="0" err="1"/>
              <a:t>Cryo</a:t>
            </a:r>
            <a:r>
              <a:rPr lang="en-US" dirty="0"/>
              <a:t> Module</a:t>
            </a:r>
          </a:p>
          <a:p>
            <a:pPr lvl="1"/>
            <a:r>
              <a:rPr lang="en-US" dirty="0" err="1"/>
              <a:t>Cryo</a:t>
            </a:r>
            <a:endParaRPr lang="en-US" dirty="0"/>
          </a:p>
          <a:p>
            <a:pPr lvl="2"/>
            <a:r>
              <a:rPr lang="en-US" dirty="0" err="1"/>
              <a:t>Cryo</a:t>
            </a:r>
            <a:r>
              <a:rPr lang="en-US" dirty="0"/>
              <a:t> mechanical work complete</a:t>
            </a:r>
          </a:p>
          <a:p>
            <a:pPr lvl="2"/>
            <a:r>
              <a:rPr lang="en-US" dirty="0"/>
              <a:t>Awaiting Review Committee approvals for cooldown</a:t>
            </a:r>
          </a:p>
          <a:p>
            <a:pPr lvl="2"/>
            <a:r>
              <a:rPr lang="en-US" dirty="0"/>
              <a:t>Cooldown in late November/early December</a:t>
            </a:r>
          </a:p>
          <a:p>
            <a:pPr lvl="1"/>
            <a:r>
              <a:rPr lang="en-US" dirty="0"/>
              <a:t>Accomplishments</a:t>
            </a:r>
          </a:p>
          <a:p>
            <a:pPr lvl="2"/>
            <a:r>
              <a:rPr lang="en-US" dirty="0"/>
              <a:t>Attempt to repair leaking instrumentation port completed, leak check underway</a:t>
            </a:r>
          </a:p>
          <a:p>
            <a:pPr lvl="2"/>
            <a:r>
              <a:rPr lang="en-US" dirty="0"/>
              <a:t>Faraday cup lead shielding supports built, leak bricks in-hand</a:t>
            </a:r>
          </a:p>
          <a:p>
            <a:pPr lvl="1"/>
            <a:r>
              <a:rPr lang="en-US" dirty="0"/>
              <a:t>Plan for the week</a:t>
            </a:r>
          </a:p>
          <a:p>
            <a:pPr lvl="2"/>
            <a:r>
              <a:rPr lang="en-US" dirty="0"/>
              <a:t>Installation of lead shielding around Faraday Cups</a:t>
            </a:r>
          </a:p>
          <a:p>
            <a:pPr lvl="1"/>
            <a:r>
              <a:rPr lang="en-US" dirty="0"/>
              <a:t>Begin Cooldown and extended testing to follow into (January 2017)</a:t>
            </a:r>
          </a:p>
          <a:p>
            <a:pPr lvl="3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5400000">
            <a:off x="4786188" y="1134298"/>
            <a:ext cx="3997411" cy="2998057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5349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431154"/>
            <a:ext cx="8672513" cy="422955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Looking at measuring flows on systems</a:t>
            </a:r>
          </a:p>
          <a:p>
            <a:pPr lvl="1"/>
            <a:r>
              <a:rPr lang="en-US" dirty="0"/>
              <a:t>Stakeholders impacted</a:t>
            </a:r>
          </a:p>
          <a:p>
            <a:pPr lvl="2"/>
            <a:r>
              <a:rPr lang="en-US" dirty="0"/>
              <a:t>AD, TD, PPD, CD, FESS</a:t>
            </a:r>
          </a:p>
          <a:p>
            <a:pPr lvl="3"/>
            <a:r>
              <a:rPr lang="en-US" dirty="0"/>
              <a:t>Need to establish new Casey’s Pond West Strainer Vault</a:t>
            </a:r>
          </a:p>
          <a:p>
            <a:pPr lvl="3"/>
            <a:r>
              <a:rPr lang="en-US" dirty="0"/>
              <a:t>Everybody working on priority projects</a:t>
            </a:r>
          </a:p>
          <a:p>
            <a:pPr lvl="4"/>
            <a:r>
              <a:rPr lang="en-US" dirty="0"/>
              <a:t>Will be difficult to line up downtime schedules</a:t>
            </a:r>
          </a:p>
          <a:p>
            <a:pPr lvl="3"/>
            <a:r>
              <a:rPr lang="en-US" dirty="0"/>
              <a:t>Reducing flow will be painful</a:t>
            </a:r>
          </a:p>
          <a:p>
            <a:pPr lvl="3"/>
            <a:r>
              <a:rPr lang="en-US" dirty="0"/>
              <a:t>Estimate two week reduction for work</a:t>
            </a:r>
          </a:p>
          <a:p>
            <a:pPr lvl="3"/>
            <a:r>
              <a:rPr lang="en-US" dirty="0"/>
              <a:t>Performing measurements in late November</a:t>
            </a:r>
          </a:p>
          <a:p>
            <a:pPr lvl="1"/>
            <a:r>
              <a:rPr lang="en-US" dirty="0"/>
              <a:t>Planning on early 2017 (January)</a:t>
            </a:r>
          </a:p>
          <a:p>
            <a:pPr lvl="2"/>
            <a:r>
              <a:rPr lang="en-US" dirty="0"/>
              <a:t>Will know more after November measurements</a:t>
            </a:r>
          </a:p>
          <a:p>
            <a:pPr lvl="2"/>
            <a:r>
              <a:rPr lang="en-US" dirty="0"/>
              <a:t>2 week reduction period</a:t>
            </a:r>
          </a:p>
          <a:p>
            <a:pPr lvl="2"/>
            <a:r>
              <a:rPr lang="en-US" dirty="0"/>
              <a:t>Should not impact most experiments</a:t>
            </a:r>
          </a:p>
          <a:p>
            <a:pPr lvl="2"/>
            <a:r>
              <a:rPr lang="en-US" dirty="0"/>
              <a:t>Will impact experiments/projects with cryogenic operation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573087" lvl="2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ICW Reduction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568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January 2017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091" t="18750" r="-1032" b="18750"/>
          <a:stretch/>
        </p:blipFill>
        <p:spPr>
          <a:xfrm>
            <a:off x="222250" y="521297"/>
            <a:ext cx="8686800" cy="4114800"/>
          </a:xfrm>
        </p:spPr>
      </p:pic>
    </p:spTree>
    <p:extLst>
      <p:ext uri="{BB962C8B-B14F-4D97-AF65-F5344CB8AC3E}">
        <p14:creationId xmlns:p14="http://schemas.microsoft.com/office/powerpoint/2010/main" val="410614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 / Partnerships / Members [22pt Bold]</a:t>
            </a:r>
          </a:p>
        </p:txBody>
      </p:sp>
      <p:pic>
        <p:nvPicPr>
          <p:cNvPr id="43" name="Picture Placeholder 26" descr="pisa2.jp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" name="Picture Placeholder 27" descr="purdue.jpg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2" b="-6308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28" descr="rice.jpg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3" b="-452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1" name="Picture Placeholder 29" descr="ucirvine.gif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36" b="-63636"/>
          <a:stretch>
            <a:fillRect/>
          </a:stretch>
        </p:blipFill>
        <p:spPr>
          <a:xfrm>
            <a:off x="5534025" y="2036763"/>
            <a:ext cx="1600200" cy="1200150"/>
          </a:xfrm>
          <a:prstGeom prst="rect">
            <a:avLst/>
          </a:prstGeom>
        </p:spPr>
      </p:pic>
      <p:pic>
        <p:nvPicPr>
          <p:cNvPr id="52" name="Picture Placeholder 30" descr="CERNlogoOutline_K.eps"/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19" descr="2000px-Boston_University_Wordmark.svg.png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Picture Placeholder 20" descr="2012-03-29_16-47-19.555.jpg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13" b="-203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0" name="Picture Placeholder 23" descr="Lewis-University-Logo.jpg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24" descr="kansas.png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3" b="-87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25" descr="northwestern.png"/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0" b="-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377" b="-1743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32" descr="600px-NSF_Logo_1C.jpg"/>
          <p:cNvPicPr>
            <a:picLocks noGrp="1" noChangeAspect="1"/>
          </p:cNvPicPr>
          <p:nvPr>
            <p:ph type="pic" sz="quarter" idx="2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5" name="Picture Placeholder 33" descr="UIUC_logo.gif"/>
          <p:cNvPicPr>
            <a:picLocks noGrp="1" noChangeAspect="1"/>
          </p:cNvPicPr>
          <p:nvPr>
            <p:ph type="pic" sz="quarter" idx="2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8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 descr="the-university-of-chicago-logo1.jpg"/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375" b="-1093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images.png"/>
          <p:cNvPicPr>
            <a:picLocks noGrp="1" noChangeAspect="1"/>
          </p:cNvPicPr>
          <p:nvPr>
            <p:ph type="pic" sz="quarter" idx="28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02" b="-36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Bullet points are optional. If preferred, only first level bullets can be used or bullets can be set to “NONE.” [18pt Regular]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First level bullet [18pt Regular]</a:t>
            </a:r>
          </a:p>
          <a:p>
            <a:pPr lvl="1"/>
            <a:r>
              <a:rPr lang="en-US" dirty="0"/>
              <a:t>Second level bullet [16pt Regular]</a:t>
            </a:r>
          </a:p>
          <a:p>
            <a:pPr lvl="2"/>
            <a:r>
              <a:rPr lang="en-US" dirty="0"/>
              <a:t>Third level bullet [15pt Regular]</a:t>
            </a:r>
          </a:p>
          <a:p>
            <a:pPr lvl="3"/>
            <a:r>
              <a:rPr lang="en-US" dirty="0"/>
              <a:t>Fourth level bullet [14pt Regular]</a:t>
            </a:r>
          </a:p>
          <a:p>
            <a:pPr lvl="4"/>
            <a:r>
              <a:rPr lang="en-US" dirty="0">
                <a:solidFill>
                  <a:srgbClr val="50504E"/>
                </a:solidFill>
              </a:rPr>
              <a:t>Fifth level bullet [14pt Regular]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[22pt Bold]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November  21, 2016 (0000 hours)</a:t>
            </a:r>
          </a:p>
          <a:p>
            <a:pPr marL="0" indent="0" algn="just">
              <a:buNone/>
            </a:pPr>
            <a:r>
              <a:rPr lang="en-US" sz="1100" dirty="0"/>
              <a:t>To:       November  28, 2016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46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9.85 E18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148.6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1.30 E19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151.6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4.32 E13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   4.7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</a:t>
            </a:r>
            <a:r>
              <a:rPr lang="en-US" sz="1100" b="1" dirty="0">
                <a:solidFill>
                  <a:schemeClr val="tx2"/>
                </a:solidFill>
              </a:rPr>
              <a:t>2.61 E12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  3.4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20629" y="728088"/>
            <a:ext cx="4600519" cy="3286085"/>
          </a:xfrm>
        </p:spPr>
      </p:pic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2250" y="1136362"/>
            <a:ext cx="4276863" cy="285124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97897" y="1156149"/>
            <a:ext cx="4217504" cy="2811669"/>
          </a:xfrm>
        </p:spPr>
      </p:pic>
    </p:spTree>
    <p:extLst>
      <p:ext uri="{BB962C8B-B14F-4D97-AF65-F5344CB8AC3E}">
        <p14:creationId xmlns:p14="http://schemas.microsoft.com/office/powerpoint/2010/main" val="155792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87735" y="1175861"/>
            <a:ext cx="4198126" cy="279875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04523" y="1171610"/>
            <a:ext cx="4210878" cy="2807252"/>
          </a:xfrm>
        </p:spPr>
      </p:pic>
    </p:spTree>
    <p:extLst>
      <p:ext uri="{BB962C8B-B14F-4D97-AF65-F5344CB8AC3E}">
        <p14:creationId xmlns:p14="http://schemas.microsoft.com/office/powerpoint/2010/main" val="64508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Click to add caption text </a:t>
            </a:r>
            <a:br>
              <a:rPr lang="en-US" dirty="0"/>
            </a:br>
            <a:r>
              <a:rPr lang="en-US" dirty="0"/>
              <a:t>[13pt Bold]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First level bullet [18pt </a:t>
            </a:r>
            <a:r>
              <a:rPr lang="en-US" dirty="0" err="1"/>
              <a:t>Reg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 bullet [16pt]</a:t>
            </a:r>
          </a:p>
          <a:p>
            <a:pPr lvl="2"/>
            <a:r>
              <a:rPr lang="en-US" dirty="0"/>
              <a:t>Third level bullet [15pt]</a:t>
            </a:r>
          </a:p>
          <a:p>
            <a:pPr lvl="3"/>
            <a:r>
              <a:rPr lang="en-US" dirty="0"/>
              <a:t>Fourth level bullet [14pt]</a:t>
            </a:r>
          </a:p>
          <a:p>
            <a:pPr lvl="4"/>
            <a:r>
              <a:rPr lang="en-US" dirty="0"/>
              <a:t>Fifth level bullet [14pt]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Caption Slide [22pt Bold]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Duane Newhart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|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All Experimenters’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Meeting</a:t>
            </a:r>
            <a:endParaRPr lang="en-US" sz="9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LINAC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~4.8 E12 p/p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/>
              <a:t>Recycler startup </a:t>
            </a:r>
          </a:p>
          <a:p>
            <a:pPr lvl="1"/>
            <a:r>
              <a:rPr lang="en-US" i="1" dirty="0"/>
              <a:t>MI52 extraction septum sparking last week, but have a work around</a:t>
            </a:r>
          </a:p>
          <a:p>
            <a:pPr lvl="0"/>
            <a:r>
              <a:rPr lang="en-US" dirty="0" err="1"/>
              <a:t>NuMI</a:t>
            </a:r>
            <a:endParaRPr lang="en-US" dirty="0"/>
          </a:p>
          <a:p>
            <a:pPr lvl="1"/>
            <a:r>
              <a:rPr lang="en-US" dirty="0"/>
              <a:t>Running at ~340- 350 kW</a:t>
            </a:r>
          </a:p>
          <a:p>
            <a:pPr lvl="1"/>
            <a:r>
              <a:rPr lang="en-US" i="1" dirty="0"/>
              <a:t>V118 regulation returned to analogue regulation (no bulb)</a:t>
            </a:r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Booster Neutrino Beamline (BNB)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Switchyard</a:t>
            </a:r>
          </a:p>
          <a:p>
            <a:pPr lvl="1"/>
            <a:r>
              <a:rPr lang="en-US" dirty="0" err="1"/>
              <a:t>SeaQuest</a:t>
            </a:r>
            <a:r>
              <a:rPr lang="en-US" dirty="0"/>
              <a:t> beam when requested</a:t>
            </a:r>
          </a:p>
          <a:p>
            <a:pPr lvl="2"/>
            <a:r>
              <a:rPr lang="en-US" dirty="0"/>
              <a:t>Continue tuning beam size</a:t>
            </a:r>
          </a:p>
          <a:p>
            <a:pPr lvl="1"/>
            <a:r>
              <a:rPr lang="en-US" dirty="0"/>
              <a:t>Meson Test instrumentation run</a:t>
            </a:r>
          </a:p>
          <a:p>
            <a:pPr lvl="2"/>
            <a:r>
              <a:rPr lang="en-US" dirty="0"/>
              <a:t>Experiment install tomorrow</a:t>
            </a:r>
          </a:p>
          <a:p>
            <a:r>
              <a:rPr lang="en-US" dirty="0"/>
              <a:t>General</a:t>
            </a:r>
          </a:p>
          <a:p>
            <a:pPr lvl="1"/>
            <a:r>
              <a:rPr lang="en-US" dirty="0"/>
              <a:t>No plans for access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34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November 2016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500" t="18874" r="1500" b="18874"/>
          <a:stretch/>
        </p:blipFill>
        <p:spPr>
          <a:xfrm>
            <a:off x="222250" y="521296"/>
            <a:ext cx="8686800" cy="4098411"/>
          </a:xfrm>
        </p:spPr>
      </p:pic>
    </p:spTree>
    <p:extLst>
      <p:ext uri="{BB962C8B-B14F-4D97-AF65-F5344CB8AC3E}">
        <p14:creationId xmlns:p14="http://schemas.microsoft.com/office/powerpoint/2010/main" val="36740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11/28/2016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MI-12 Communication Duct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638129"/>
            <a:ext cx="2478109" cy="1858582"/>
          </a:xfrm>
        </p:spPr>
      </p:pic>
      <p:sp>
        <p:nvSpPr>
          <p:cNvPr id="9" name="TextBox 8"/>
          <p:cNvSpPr txBox="1"/>
          <p:nvPr/>
        </p:nvSpPr>
        <p:spPr>
          <a:xfrm>
            <a:off x="119270" y="2496711"/>
            <a:ext cx="2973787" cy="2202510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Damaged on 10/24/16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Protected from further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Able to run experiments 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Provides timing/date to Neutrino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Also safety &amp; fire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Working on possible solutions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</a:t>
            </a:r>
            <a:endParaRPr lang="en-US" b="1" dirty="0"/>
          </a:p>
        </p:txBody>
      </p:sp>
      <p:sp>
        <p:nvSpPr>
          <p:cNvPr id="12" name="Content Placeholder 1"/>
          <p:cNvSpPr>
            <a:spLocks noGrp="1"/>
          </p:cNvSpPr>
          <p:nvPr>
            <p:ph sz="half" idx="13"/>
          </p:nvPr>
        </p:nvSpPr>
        <p:spPr>
          <a:xfrm>
            <a:off x="3419061" y="701708"/>
            <a:ext cx="4031312" cy="397055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Summary from Wed 23</a:t>
            </a:r>
            <a:r>
              <a:rPr lang="en-US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rd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Meeting</a:t>
            </a:r>
          </a:p>
          <a:p>
            <a:r>
              <a:rPr lang="en-US" dirty="0"/>
              <a:t>Emergency Repair Plan In Place</a:t>
            </a:r>
          </a:p>
          <a:p>
            <a:pPr lvl="1"/>
            <a:r>
              <a:rPr lang="en-US" dirty="0"/>
              <a:t>Need 2 hour notification</a:t>
            </a:r>
          </a:p>
          <a:p>
            <a:pPr lvl="1"/>
            <a:r>
              <a:rPr lang="en-US" dirty="0"/>
              <a:t>Vendor has cable</a:t>
            </a:r>
          </a:p>
          <a:p>
            <a:pPr lvl="0"/>
            <a:r>
              <a:rPr lang="en-US" dirty="0"/>
              <a:t>New Communications Duct Plan</a:t>
            </a:r>
          </a:p>
          <a:p>
            <a:pPr lvl="1"/>
            <a:r>
              <a:rPr lang="en-US" dirty="0"/>
              <a:t>Targeting communications duct completion by January</a:t>
            </a:r>
          </a:p>
          <a:p>
            <a:pPr lvl="2"/>
            <a:r>
              <a:rPr lang="en-US" dirty="0"/>
              <a:t>A portion of new duct has been installed</a:t>
            </a:r>
          </a:p>
          <a:p>
            <a:pPr lvl="2"/>
            <a:r>
              <a:rPr lang="en-US" dirty="0"/>
              <a:t>Plans for routing remainder of new duct underway</a:t>
            </a:r>
          </a:p>
          <a:p>
            <a:pPr lvl="1"/>
            <a:r>
              <a:rPr lang="en-US" dirty="0"/>
              <a:t>Expect cable delivery in mid-January</a:t>
            </a:r>
          </a:p>
          <a:p>
            <a:pPr lvl="1"/>
            <a:r>
              <a:rPr lang="en-US" dirty="0"/>
              <a:t>Hope to move to new cable in January/February</a:t>
            </a:r>
          </a:p>
          <a:p>
            <a:pPr lvl="1"/>
            <a:r>
              <a:rPr lang="en-US" dirty="0"/>
              <a:t>Try to coordinate downtime with Master </a:t>
            </a:r>
            <a:r>
              <a:rPr lang="en-US" dirty="0" err="1"/>
              <a:t>SubStation</a:t>
            </a:r>
            <a:r>
              <a:rPr lang="en-US" dirty="0"/>
              <a:t> outages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440" t="21295" r="5008" b="8101"/>
          <a:stretch/>
        </p:blipFill>
        <p:spPr>
          <a:xfrm>
            <a:off x="7506031" y="688662"/>
            <a:ext cx="1510748" cy="387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228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1384</TotalTime>
  <Words>723</Words>
  <Application>Microsoft Office PowerPoint</Application>
  <PresentationFormat>On-screen Show (16:9)</PresentationFormat>
  <Paragraphs>183</Paragraphs>
  <Slides>16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Geneva</vt:lpstr>
      <vt:lpstr>Helvetica</vt:lpstr>
      <vt:lpstr>Fermilab_PPT_090915</vt:lpstr>
      <vt:lpstr>PowerPoint Presentation</vt:lpstr>
      <vt:lpstr>Content Slide [22pt Bold]</vt:lpstr>
      <vt:lpstr>Accelerator Operations Summary</vt:lpstr>
      <vt:lpstr>NuMI Operation</vt:lpstr>
      <vt:lpstr>BNB Operation</vt:lpstr>
      <vt:lpstr>Content and Caption Slide [22pt Bold]</vt:lpstr>
      <vt:lpstr>Complex Status</vt:lpstr>
      <vt:lpstr>November 2016</vt:lpstr>
      <vt:lpstr>MI-12 Communication Duct</vt:lpstr>
      <vt:lpstr>MS1 Bus Failure</vt:lpstr>
      <vt:lpstr>PIP-II Injector Test &amp; FAST Status</vt:lpstr>
      <vt:lpstr>CMTS1 Status</vt:lpstr>
      <vt:lpstr>ICW Reduction</vt:lpstr>
      <vt:lpstr>January 2017</vt:lpstr>
      <vt:lpstr>Schedules and Links</vt:lpstr>
      <vt:lpstr>Collaborations / Partnerships / Members [22pt Bold]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Duane Newhart</cp:lastModifiedBy>
  <cp:revision>116</cp:revision>
  <cp:lastPrinted>2014-01-20T19:40:21Z</cp:lastPrinted>
  <dcterms:created xsi:type="dcterms:W3CDTF">2016-08-16T13:41:08Z</dcterms:created>
  <dcterms:modified xsi:type="dcterms:W3CDTF">2016-11-28T20:41:27Z</dcterms:modified>
</cp:coreProperties>
</file>