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6.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105"/>
  </p:notesMasterIdLst>
  <p:handoutMasterIdLst>
    <p:handoutMasterId r:id="rId106"/>
  </p:handoutMasterIdLst>
  <p:sldIdLst>
    <p:sldId id="298" r:id="rId3"/>
    <p:sldId id="381" r:id="rId4"/>
    <p:sldId id="475" r:id="rId5"/>
    <p:sldId id="476" r:id="rId6"/>
    <p:sldId id="477" r:id="rId7"/>
    <p:sldId id="478" r:id="rId8"/>
    <p:sldId id="479" r:id="rId9"/>
    <p:sldId id="480" r:id="rId10"/>
    <p:sldId id="371" r:id="rId11"/>
    <p:sldId id="380" r:id="rId12"/>
    <p:sldId id="357" r:id="rId13"/>
    <p:sldId id="395" r:id="rId14"/>
    <p:sldId id="375" r:id="rId15"/>
    <p:sldId id="428" r:id="rId16"/>
    <p:sldId id="427" r:id="rId17"/>
    <p:sldId id="407" r:id="rId18"/>
    <p:sldId id="408" r:id="rId19"/>
    <p:sldId id="409" r:id="rId20"/>
    <p:sldId id="301" r:id="rId21"/>
    <p:sldId id="302" r:id="rId22"/>
    <p:sldId id="366" r:id="rId23"/>
    <p:sldId id="561" r:id="rId24"/>
    <p:sldId id="435" r:id="rId25"/>
    <p:sldId id="436" r:id="rId26"/>
    <p:sldId id="437" r:id="rId27"/>
    <p:sldId id="438" r:id="rId28"/>
    <p:sldId id="468" r:id="rId29"/>
    <p:sldId id="505" r:id="rId30"/>
    <p:sldId id="441" r:id="rId31"/>
    <p:sldId id="442" r:id="rId32"/>
    <p:sldId id="443" r:id="rId33"/>
    <p:sldId id="467" r:id="rId34"/>
    <p:sldId id="481" r:id="rId35"/>
    <p:sldId id="439" r:id="rId36"/>
    <p:sldId id="444" r:id="rId37"/>
    <p:sldId id="507" r:id="rId38"/>
    <p:sldId id="508" r:id="rId39"/>
    <p:sldId id="445" r:id="rId40"/>
    <p:sldId id="406" r:id="rId41"/>
    <p:sldId id="486" r:id="rId42"/>
    <p:sldId id="487" r:id="rId43"/>
    <p:sldId id="488" r:id="rId44"/>
    <p:sldId id="489" r:id="rId45"/>
    <p:sldId id="490" r:id="rId46"/>
    <p:sldId id="558" r:id="rId47"/>
    <p:sldId id="559" r:id="rId48"/>
    <p:sldId id="560" r:id="rId49"/>
    <p:sldId id="491" r:id="rId50"/>
    <p:sldId id="562" r:id="rId51"/>
    <p:sldId id="510" r:id="rId52"/>
    <p:sldId id="516" r:id="rId53"/>
    <p:sldId id="511" r:id="rId54"/>
    <p:sldId id="512" r:id="rId55"/>
    <p:sldId id="518" r:id="rId56"/>
    <p:sldId id="563" r:id="rId57"/>
    <p:sldId id="564" r:id="rId58"/>
    <p:sldId id="565" r:id="rId59"/>
    <p:sldId id="513" r:id="rId60"/>
    <p:sldId id="520" r:id="rId61"/>
    <p:sldId id="566" r:id="rId62"/>
    <p:sldId id="521" r:id="rId63"/>
    <p:sldId id="522" r:id="rId64"/>
    <p:sldId id="523" r:id="rId65"/>
    <p:sldId id="569" r:id="rId66"/>
    <p:sldId id="570" r:id="rId67"/>
    <p:sldId id="571" r:id="rId68"/>
    <p:sldId id="567" r:id="rId69"/>
    <p:sldId id="568" r:id="rId70"/>
    <p:sldId id="550" r:id="rId71"/>
    <p:sldId id="551" r:id="rId72"/>
    <p:sldId id="552" r:id="rId73"/>
    <p:sldId id="544" r:id="rId74"/>
    <p:sldId id="546" r:id="rId75"/>
    <p:sldId id="548" r:id="rId76"/>
    <p:sldId id="549" r:id="rId77"/>
    <p:sldId id="541" r:id="rId78"/>
    <p:sldId id="509" r:id="rId79"/>
    <p:sldId id="572" r:id="rId80"/>
    <p:sldId id="421" r:id="rId81"/>
    <p:sldId id="422" r:id="rId82"/>
    <p:sldId id="501" r:id="rId83"/>
    <p:sldId id="502" r:id="rId84"/>
    <p:sldId id="553" r:id="rId85"/>
    <p:sldId id="465" r:id="rId86"/>
    <p:sldId id="466" r:id="rId87"/>
    <p:sldId id="378" r:id="rId88"/>
    <p:sldId id="414" r:id="rId89"/>
    <p:sldId id="415" r:id="rId90"/>
    <p:sldId id="401" r:id="rId91"/>
    <p:sldId id="402" r:id="rId92"/>
    <p:sldId id="424" r:id="rId93"/>
    <p:sldId id="425" r:id="rId94"/>
    <p:sldId id="416" r:id="rId95"/>
    <p:sldId id="429" r:id="rId96"/>
    <p:sldId id="492" r:id="rId97"/>
    <p:sldId id="493" r:id="rId98"/>
    <p:sldId id="494" r:id="rId99"/>
    <p:sldId id="504" r:id="rId100"/>
    <p:sldId id="554" r:id="rId101"/>
    <p:sldId id="555" r:id="rId102"/>
    <p:sldId id="556" r:id="rId103"/>
    <p:sldId id="557" r:id="rId10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634" autoAdjust="0"/>
  </p:normalViewPr>
  <p:slideViewPr>
    <p:cSldViewPr snapToGrid="0" snapToObjects="1">
      <p:cViewPr>
        <p:scale>
          <a:sx n="75" d="100"/>
          <a:sy n="75" d="100"/>
        </p:scale>
        <p:origin x="-1416"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648"/>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notesMaster" Target="notesMasters/notesMaster1.xml"/><Relationship Id="rId106" Type="http://schemas.openxmlformats.org/officeDocument/2006/relationships/handoutMaster" Target="handoutMasters/handout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theme" Target="theme/theme1.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 Id="rId3"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 Id="rId3" Type="http://schemas.openxmlformats.org/officeDocument/2006/relationships/image" Target="../media/image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5.emf"/><Relationship Id="rId2" Type="http://schemas.openxmlformats.org/officeDocument/2006/relationships/image" Target="../media/image1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5.emf"/><Relationship Id="rId2" Type="http://schemas.openxmlformats.org/officeDocument/2006/relationships/image" Target="../media/image116.emf"/><Relationship Id="rId3"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4" Type="http://schemas.openxmlformats.org/officeDocument/2006/relationships/image" Target="../media/image25.wmf"/><Relationship Id="rId1" Type="http://schemas.openxmlformats.org/officeDocument/2006/relationships/image" Target="../media/image22.wmf"/><Relationship Id="rId2"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wmf"/><Relationship Id="rId5" Type="http://schemas.openxmlformats.org/officeDocument/2006/relationships/image" Target="../media/image25.wmf"/><Relationship Id="rId1" Type="http://schemas.openxmlformats.org/officeDocument/2006/relationships/image" Target="../media/image26.emf"/><Relationship Id="rId2"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 Id="rId2"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latin typeface="Calibri"/>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79FB14F7-D504-0E46-894D-4D9F4BDEB398}" type="datetimeFigureOut">
              <a:rPr lang="en-US">
                <a:latin typeface="Calibri"/>
              </a:rPr>
              <a:pPr>
                <a:defRPr/>
              </a:pPr>
              <a:t>8/18/17</a:t>
            </a:fld>
            <a:endParaRPr lang="en-US" dirty="0">
              <a:latin typeface="Calibri"/>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latin typeface="Calibri"/>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B25EB06-AC25-6943-B857-14E2871D5261}"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382252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Calibri"/>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Calibri"/>
                <a:ea typeface="+mn-ea"/>
                <a:cs typeface="+mn-cs"/>
              </a:defRPr>
            </a:lvl1pPr>
          </a:lstStyle>
          <a:p>
            <a:pPr>
              <a:defRPr/>
            </a:pPr>
            <a:fld id="{56F1C845-2FBD-9944-B265-FBD3F5387509}" type="datetimeFigureOut">
              <a:rPr lang="en-US" smtClean="0"/>
              <a:pPr>
                <a:defRPr/>
              </a:pPr>
              <a:t>8/18/17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Calibri"/>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Calibri"/>
                <a:ea typeface="+mn-ea"/>
                <a:cs typeface="+mn-cs"/>
              </a:defRPr>
            </a:lvl1pPr>
          </a:lstStyle>
          <a:p>
            <a:pPr>
              <a:defRPr/>
            </a:pPr>
            <a:fld id="{C771D6C2-6326-754F-A924-2B9721548FD7}" type="slidenum">
              <a:rPr lang="en-US" smtClean="0"/>
              <a:pPr>
                <a:defRPr/>
              </a:pPr>
              <a:t>‹#›</a:t>
            </a:fld>
            <a:endParaRPr lang="en-US" dirty="0"/>
          </a:p>
        </p:txBody>
      </p:sp>
    </p:spTree>
    <p:extLst>
      <p:ext uri="{BB962C8B-B14F-4D97-AF65-F5344CB8AC3E}">
        <p14:creationId xmlns:p14="http://schemas.microsoft.com/office/powerpoint/2010/main" val="2954722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Calibri"/>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fld id="{D40F155A-B4CF-0540-BE1F-656527D3AEFF}" type="slidenum">
              <a:rPr lang="en-US" sz="1200">
                <a:solidFill>
                  <a:schemeClr val="tx1"/>
                </a:solidFill>
                <a:latin typeface="Calibri"/>
              </a:rPr>
              <a:pPr eaLnBrk="1" hangingPunct="1"/>
              <a:t>16</a:t>
            </a:fld>
            <a:endParaRPr lang="en-US" sz="1200" dirty="0">
              <a:solidFill>
                <a:schemeClr val="tx1"/>
              </a:solidFill>
              <a:latin typeface="Calibri"/>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fld id="{D40F155A-B4CF-0540-BE1F-656527D3AEFF}" type="slidenum">
              <a:rPr lang="en-US" sz="1200">
                <a:solidFill>
                  <a:schemeClr val="tx1"/>
                </a:solidFill>
                <a:latin typeface="Calibri"/>
              </a:rPr>
              <a:pPr eaLnBrk="1" hangingPunct="1"/>
              <a:t>17</a:t>
            </a:fld>
            <a:endParaRPr lang="en-US" sz="1200" dirty="0">
              <a:solidFill>
                <a:schemeClr val="tx1"/>
              </a:solidFill>
              <a:latin typeface="Calibri"/>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D008F-BE39-0A40-8F5E-7AD4A893781E}" type="slidenum">
              <a:rPr lang="en-US"/>
              <a:pPr/>
              <a:t>24</a:t>
            </a:fld>
            <a:endParaRPr lang="en-US"/>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D008F-BE39-0A40-8F5E-7AD4A893781E}" type="slidenum">
              <a:rPr lang="en-US"/>
              <a:pPr/>
              <a:t>25</a:t>
            </a:fld>
            <a:endParaRPr lang="en-US"/>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D008F-BE39-0A40-8F5E-7AD4A893781E}" type="slidenum">
              <a:rPr lang="en-US"/>
              <a:pPr/>
              <a:t>26</a:t>
            </a:fld>
            <a:endParaRPr lang="en-US"/>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 put this here or later?</a:t>
            </a:r>
          </a:p>
          <a:p>
            <a:r>
              <a:rPr lang="en-US" dirty="0" smtClean="0"/>
              <a:t>Describe </a:t>
            </a:r>
            <a:r>
              <a:rPr lang="en-US" dirty="0" err="1" smtClean="0"/>
              <a:t>spt</a:t>
            </a:r>
            <a:r>
              <a:rPr lang="en-US" dirty="0" smtClean="0"/>
              <a:t>?</a:t>
            </a:r>
          </a:p>
          <a:p>
            <a:r>
              <a:rPr lang="en-US" dirty="0" smtClean="0"/>
              <a:t>2500 </a:t>
            </a:r>
            <a:r>
              <a:rPr lang="en-US" dirty="0" err="1" smtClean="0"/>
              <a:t>sq</a:t>
            </a:r>
            <a:r>
              <a:rPr lang="en-US" dirty="0" smtClean="0"/>
              <a:t> degree survey, 2007-2011</a:t>
            </a:r>
          </a:p>
          <a:p>
            <a:endParaRPr lang="en-US" dirty="0" smtClean="0"/>
          </a:p>
          <a:p>
            <a:r>
              <a:rPr lang="en-US" dirty="0" smtClean="0"/>
              <a:t>Slide about mocks?</a:t>
            </a:r>
            <a:endParaRPr lang="en-US" dirty="0"/>
          </a:p>
        </p:txBody>
      </p:sp>
      <p:sp>
        <p:nvSpPr>
          <p:cNvPr id="4" name="Slide Number Placeholder 3"/>
          <p:cNvSpPr>
            <a:spLocks noGrp="1"/>
          </p:cNvSpPr>
          <p:nvPr>
            <p:ph type="sldNum" sz="quarter" idx="10"/>
          </p:nvPr>
        </p:nvSpPr>
        <p:spPr/>
        <p:txBody>
          <a:bodyPr/>
          <a:lstStyle/>
          <a:p>
            <a:fld id="{87C97A4A-77CF-5D44-B631-A39481559F91}" type="slidenum">
              <a:rPr lang="en-US" smtClean="0"/>
              <a:t>50</a:t>
            </a:fld>
            <a:endParaRPr lang="en-US"/>
          </a:p>
        </p:txBody>
      </p:sp>
    </p:spTree>
    <p:extLst>
      <p:ext uri="{BB962C8B-B14F-4D97-AF65-F5344CB8AC3E}">
        <p14:creationId xmlns:p14="http://schemas.microsoft.com/office/powerpoint/2010/main" val="234378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Calibri"/>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Calibri"/>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5512281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smtClean="0"/>
              <a:t>7/30/14</a:t>
            </a: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Scott Dodelson</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301DA82B-8443-9544-9A37-7C4B509F4A4F}" type="slidenum">
              <a:rPr lang="en-US"/>
              <a:pPr>
                <a:defRPr/>
              </a:pPr>
              <a:t>‹#›</a:t>
            </a:fld>
            <a:endParaRPr lang="en-US" dirty="0"/>
          </a:p>
        </p:txBody>
      </p:sp>
    </p:spTree>
    <p:extLst>
      <p:ext uri="{BB962C8B-B14F-4D97-AF65-F5344CB8AC3E}">
        <p14:creationId xmlns:p14="http://schemas.microsoft.com/office/powerpoint/2010/main" val="351390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smtClean="0"/>
              <a:t>7/30/14</a:t>
            </a: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Scott Dodelson</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E26E43AB-A044-DF41-B67B-6160DB06667A}" type="slidenum">
              <a:rPr lang="en-US"/>
              <a:pPr>
                <a:defRPr/>
              </a:pPr>
              <a:t>‹#›</a:t>
            </a:fld>
            <a:endParaRPr lang="en-US" dirty="0"/>
          </a:p>
        </p:txBody>
      </p:sp>
    </p:spTree>
    <p:extLst>
      <p:ext uri="{BB962C8B-B14F-4D97-AF65-F5344CB8AC3E}">
        <p14:creationId xmlns:p14="http://schemas.microsoft.com/office/powerpoint/2010/main" val="174555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a:defRPr>
            </a:lvl1pPr>
            <a:lvl2pPr>
              <a:defRPr sz="2200">
                <a:solidFill>
                  <a:srgbClr val="404040"/>
                </a:solidFill>
                <a:latin typeface="Calibri"/>
              </a:defRPr>
            </a:lvl2pPr>
            <a:lvl3pPr>
              <a:defRPr sz="2000">
                <a:solidFill>
                  <a:srgbClr val="404040"/>
                </a:solidFill>
                <a:latin typeface="Calibri"/>
              </a:defRPr>
            </a:lvl3pPr>
            <a:lvl4pPr>
              <a:defRPr sz="1800">
                <a:solidFill>
                  <a:srgbClr val="404040"/>
                </a:solidFill>
                <a:latin typeface="Calibri"/>
              </a:defRPr>
            </a:lvl4pPr>
            <a:lvl5pPr marL="2057400" indent="-228600">
              <a:buFont typeface="Arial"/>
              <a:buChar char="•"/>
              <a:defRPr sz="1800">
                <a:solidFill>
                  <a:srgbClr val="404040"/>
                </a:solidFill>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r>
              <a:rPr lang="en-US" smtClean="0"/>
              <a:t>7/30/14</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Scott Dodelson</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08D6E8A5-FC8C-A04F-AB2F-DC6E579038CE}" type="slidenum">
              <a:rPr lang="en-US"/>
              <a:pPr>
                <a:defRPr/>
              </a:pPr>
              <a:t>‹#›</a:t>
            </a:fld>
            <a:endParaRPr lang="en-US" dirty="0"/>
          </a:p>
        </p:txBody>
      </p:sp>
    </p:spTree>
    <p:extLst>
      <p:ext uri="{BB962C8B-B14F-4D97-AF65-F5344CB8AC3E}">
        <p14:creationId xmlns:p14="http://schemas.microsoft.com/office/powerpoint/2010/main" val="347884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7/30/14</a:t>
            </a: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Scott Dodelson</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E1411B5D-5D47-7040-8B96-BDD08B121C9C}" type="slidenum">
              <a:rPr lang="en-US"/>
              <a:pPr>
                <a:defRPr/>
              </a:pPr>
              <a:t>‹#›</a:t>
            </a:fld>
            <a:endParaRPr lang="en-US" dirty="0"/>
          </a:p>
        </p:txBody>
      </p:sp>
    </p:spTree>
    <p:extLst>
      <p:ext uri="{BB962C8B-B14F-4D97-AF65-F5344CB8AC3E}">
        <p14:creationId xmlns:p14="http://schemas.microsoft.com/office/powerpoint/2010/main" val="79192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7/30/14</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Scott Dodelson</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04F359B5-19DD-2243-90CE-5E649B4B8213}" type="slidenum">
              <a:rPr lang="en-US"/>
              <a:pPr>
                <a:defRPr/>
              </a:pPr>
              <a:t>‹#›</a:t>
            </a:fld>
            <a:endParaRPr lang="en-US" dirty="0"/>
          </a:p>
        </p:txBody>
      </p:sp>
    </p:spTree>
    <p:extLst>
      <p:ext uri="{BB962C8B-B14F-4D97-AF65-F5344CB8AC3E}">
        <p14:creationId xmlns:p14="http://schemas.microsoft.com/office/powerpoint/2010/main" val="50482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7/30/14</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Scott Dodelson</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5E292178-7513-B449-B947-54F529EB7D3C}" type="slidenum">
              <a:rPr lang="en-US"/>
              <a:pPr>
                <a:defRPr/>
              </a:pPr>
              <a:t>‹#›</a:t>
            </a:fld>
            <a:endParaRPr lang="en-US" dirty="0"/>
          </a:p>
        </p:txBody>
      </p:sp>
    </p:spTree>
    <p:extLst>
      <p:ext uri="{BB962C8B-B14F-4D97-AF65-F5344CB8AC3E}">
        <p14:creationId xmlns:p14="http://schemas.microsoft.com/office/powerpoint/2010/main" val="128642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lvl1pPr>
              <a:defRPr>
                <a:latin typeface="Calibri"/>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457200" y="1600200"/>
            <a:ext cx="4038600" cy="2185988"/>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57200" y="3938588"/>
            <a:ext cx="4038600" cy="2187575"/>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38588"/>
            <a:ext cx="4038600" cy="2187575"/>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r>
              <a:rPr lang="en-US" smtClean="0"/>
              <a:t>February 23, 2011</a:t>
            </a:r>
            <a:endParaRPr lang="en-US"/>
          </a:p>
        </p:txBody>
      </p:sp>
      <p:sp>
        <p:nvSpPr>
          <p:cNvPr id="8" name="Rectangle 5"/>
          <p:cNvSpPr>
            <a:spLocks noGrp="1" noChangeArrowheads="1"/>
          </p:cNvSpPr>
          <p:nvPr>
            <p:ph type="ftr" sz="quarter" idx="11"/>
          </p:nvPr>
        </p:nvSpPr>
        <p:spPr>
          <a:ln/>
        </p:spPr>
        <p:txBody>
          <a:bodyPr/>
          <a:lstStyle>
            <a:lvl1pPr>
              <a:defRPr/>
            </a:lvl1pPr>
          </a:lstStyle>
          <a:p>
            <a:r>
              <a:rPr lang="en-US" smtClean="0"/>
              <a:t>Scott Dodelson, Fermilab/University of Chicago</a:t>
            </a:r>
            <a:endParaRPr lang="en-US"/>
          </a:p>
        </p:txBody>
      </p:sp>
      <p:sp>
        <p:nvSpPr>
          <p:cNvPr id="9" name="Rectangle 6"/>
          <p:cNvSpPr>
            <a:spLocks noGrp="1" noChangeArrowheads="1"/>
          </p:cNvSpPr>
          <p:nvPr>
            <p:ph type="sldNum" sz="quarter" idx="12"/>
          </p:nvPr>
        </p:nvSpPr>
        <p:spPr>
          <a:ln/>
        </p:spPr>
        <p:txBody>
          <a:bodyPr/>
          <a:lstStyle>
            <a:lvl1pPr>
              <a:defRPr/>
            </a:lvl1pPr>
          </a:lstStyle>
          <a:p>
            <a:endParaRPr lang="en-US"/>
          </a:p>
          <a:p>
            <a:endParaRPr lang="en-US"/>
          </a:p>
        </p:txBody>
      </p:sp>
    </p:spTree>
    <p:extLst>
      <p:ext uri="{BB962C8B-B14F-4D97-AF65-F5344CB8AC3E}">
        <p14:creationId xmlns:p14="http://schemas.microsoft.com/office/powerpoint/2010/main" val="39862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981200"/>
            <a:ext cx="3810000" cy="1981200"/>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48200" y="4114800"/>
            <a:ext cx="3810000" cy="1981200"/>
          </a:xfrm>
          <a:prstGeom prst="rect">
            <a:avLst/>
          </a:prstGeo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r>
              <a:rPr lang="en-US" smtClean="0"/>
              <a:t>December 12, 2011</a:t>
            </a: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r>
              <a:rPr lang="en-US" smtClean="0"/>
              <a:t>Scott Dodelson: CHALLENGES </a:t>
            </a: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59CE0CC-E7AF-4EFC-B257-13EC08CFD44F}" type="slidenum">
              <a:rPr lang="en-US"/>
              <a:pPr>
                <a:defRPr/>
              </a:pPr>
              <a:t>‹#›</a:t>
            </a:fld>
            <a:endParaRPr lang="en-US"/>
          </a:p>
        </p:txBody>
      </p:sp>
    </p:spTree>
    <p:extLst>
      <p:ext uri="{BB962C8B-B14F-4D97-AF65-F5344CB8AC3E}">
        <p14:creationId xmlns:p14="http://schemas.microsoft.com/office/powerpoint/2010/main" val="33487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latin typeface="Calibri"/>
              </a:defRPr>
            </a:lvl1pPr>
            <a:lvl2pPr>
              <a:defRPr sz="2200">
                <a:solidFill>
                  <a:srgbClr val="505050"/>
                </a:solidFill>
                <a:latin typeface="Calibri"/>
              </a:defRPr>
            </a:lvl2pPr>
            <a:lvl3pPr>
              <a:defRPr sz="2000">
                <a:solidFill>
                  <a:srgbClr val="505050"/>
                </a:solidFill>
                <a:latin typeface="Calibri"/>
              </a:defRPr>
            </a:lvl3pPr>
            <a:lvl4pPr>
              <a:defRPr sz="1800">
                <a:solidFill>
                  <a:srgbClr val="505050"/>
                </a:solidFill>
                <a:latin typeface="Calibri"/>
              </a:defRPr>
            </a:lvl4pPr>
            <a:lvl5pPr marL="2057400" indent="-228600">
              <a:buFont typeface="Arial"/>
              <a:buChar char="•"/>
              <a:defRPr sz="1800">
                <a:solidFill>
                  <a:srgbClr val="505050"/>
                </a:solidFill>
                <a:latin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smtClean="0"/>
              <a:t>7/30/14</a:t>
            </a: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Scott Dodelson</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0AF9D9BC-7879-AE46-A11D-BB336F70C8E1}" type="slidenum">
              <a:rPr lang="en-US"/>
              <a:pPr>
                <a:defRPr/>
              </a:pPr>
              <a:t>‹#›</a:t>
            </a:fld>
            <a:endParaRPr lang="en-US" dirty="0"/>
          </a:p>
        </p:txBody>
      </p:sp>
    </p:spTree>
    <p:extLst>
      <p:ext uri="{BB962C8B-B14F-4D97-AF65-F5344CB8AC3E}">
        <p14:creationId xmlns:p14="http://schemas.microsoft.com/office/powerpoint/2010/main" val="355020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latin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smtClean="0"/>
              <a:t>7/30/14</a:t>
            </a: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Scott Dodelson</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317B05A7-2A51-4743-92F0-81FAE4022E08}" type="slidenum">
              <a:rPr lang="en-US"/>
              <a:pPr>
                <a:defRPr/>
              </a:pPr>
              <a:t>‹#›</a:t>
            </a:fld>
            <a:endParaRPr lang="en-US" dirty="0"/>
          </a:p>
        </p:txBody>
      </p:sp>
    </p:spTree>
    <p:extLst>
      <p:ext uri="{BB962C8B-B14F-4D97-AF65-F5344CB8AC3E}">
        <p14:creationId xmlns:p14="http://schemas.microsoft.com/office/powerpoint/2010/main" val="5713083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theme" Target="../theme/theme2.xml"/><Relationship Id="rId6"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Calibri"/>
              </a:defRPr>
            </a:lvl1pPr>
          </a:lstStyle>
          <a:p>
            <a:pPr>
              <a:defRPr/>
            </a:pPr>
            <a:r>
              <a:rPr lang="en-US" dirty="0" smtClean="0"/>
              <a:t>7/30/14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Calibri"/>
              </a:defRPr>
            </a:lvl1pPr>
          </a:lstStyle>
          <a:p>
            <a:pPr>
              <a:defRPr/>
            </a:pPr>
            <a:r>
              <a:rPr lang="en-US" dirty="0" smtClean="0"/>
              <a:t>Scott Dodelson</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Calibri"/>
              </a:defRPr>
            </a:lvl1pPr>
          </a:lstStyle>
          <a:p>
            <a:pPr>
              <a:defRPr/>
            </a:pPr>
            <a:fld id="{7C93CC54-414E-8C41-ADFE-A1029A81B238}" type="slidenum">
              <a:rPr lang="en-US" smtClean="0"/>
              <a:pPr>
                <a:defRPr/>
              </a:pPr>
              <a:t>‹#›</a:t>
            </a:fld>
            <a:endParaRPr lang="en-US" dirty="0"/>
          </a:p>
        </p:txBody>
      </p:sp>
      <p:pic>
        <p:nvPicPr>
          <p:cNvPr id="1029" name="Picture 2" descr="HeaderFooter_006031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088" r:id="rId6"/>
    <p:sldLayoutId id="2147484089" r:id="rId7"/>
  </p:sldLayoutIdLst>
  <p:timing>
    <p:tnLst>
      <p:par>
        <p:cTn xmlns:p14="http://schemas.microsoft.com/office/powerpoint/2010/main" id="1" dur="indefinite" restart="never" nodeType="tmRoot"/>
      </p:par>
    </p:tnLst>
  </p:timing>
  <p:hf sldNum="0" hdr="0" ft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Calibri"/>
                <a:cs typeface="Calibri"/>
              </a:defRPr>
            </a:lvl1pPr>
          </a:lstStyle>
          <a:p>
            <a:pPr>
              <a:defRPr/>
            </a:pPr>
            <a:r>
              <a:rPr lang="en-US" dirty="0" smtClean="0"/>
              <a:t>7/30/14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Calibri"/>
              </a:defRPr>
            </a:lvl1pPr>
          </a:lstStyle>
          <a:p>
            <a:pPr>
              <a:defRPr/>
            </a:pPr>
            <a:r>
              <a:rPr lang="en-US" dirty="0" smtClean="0"/>
              <a:t>Scott Dodelson</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Calibri"/>
              </a:defRPr>
            </a:lvl1pPr>
          </a:lstStyle>
          <a:p>
            <a:pPr>
              <a:defRPr/>
            </a:pPr>
            <a:fld id="{C3158F55-5085-2A4B-BE36-4E1D38CFC098}" type="slidenum">
              <a:rPr lang="en-US" smtClean="0"/>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xmlns:p14="http://schemas.microsoft.com/office/powerpoint/2010/main" id="1" dur="indefinite" restart="never" nodeType="tmRoot"/>
      </p:par>
    </p:tnLst>
  </p:timing>
  <p:hf sldNum="0" hdr="0" ft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4.emf"/><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122.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5.emf"/><Relationship Id="rId5" Type="http://schemas.openxmlformats.org/officeDocument/2006/relationships/oleObject" Target="../embeddings/oleObject3.bin"/><Relationship Id="rId6"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5.emf"/><Relationship Id="rId5" Type="http://schemas.openxmlformats.org/officeDocument/2006/relationships/oleObject" Target="../embeddings/oleObject5.bin"/><Relationship Id="rId6"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6.bin"/><Relationship Id="rId5" Type="http://schemas.openxmlformats.org/officeDocument/2006/relationships/image" Target="../media/image22.wmf"/><Relationship Id="rId6" Type="http://schemas.openxmlformats.org/officeDocument/2006/relationships/oleObject" Target="../embeddings/oleObject7.bin"/><Relationship Id="rId7" Type="http://schemas.openxmlformats.org/officeDocument/2006/relationships/image" Target="../media/image23.wmf"/><Relationship Id="rId8" Type="http://schemas.openxmlformats.org/officeDocument/2006/relationships/oleObject" Target="../embeddings/oleObject8.bin"/><Relationship Id="rId9" Type="http://schemas.openxmlformats.org/officeDocument/2006/relationships/image" Target="../media/image24.wmf"/><Relationship Id="rId10" Type="http://schemas.openxmlformats.org/officeDocument/2006/relationships/oleObject" Target="../embeddings/oleObject9.bin"/><Relationship Id="rId11" Type="http://schemas.openxmlformats.org/officeDocument/2006/relationships/image" Target="../media/image25.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1" Type="http://schemas.openxmlformats.org/officeDocument/2006/relationships/image" Target="../media/image24.wmf"/><Relationship Id="rId12" Type="http://schemas.openxmlformats.org/officeDocument/2006/relationships/oleObject" Target="../embeddings/oleObject14.bin"/><Relationship Id="rId13" Type="http://schemas.openxmlformats.org/officeDocument/2006/relationships/image" Target="../media/image25.wmf"/><Relationship Id="rId1" Type="http://schemas.openxmlformats.org/officeDocument/2006/relationships/vmlDrawing" Target="../drawings/vmlDrawing5.vml"/><Relationship Id="rId2" Type="http://schemas.openxmlformats.org/officeDocument/2006/relationships/slideLayout" Target="../slideLayouts/slideLayout6.xml"/><Relationship Id="rId3" Type="http://schemas.openxmlformats.org/officeDocument/2006/relationships/notesSlide" Target="../notesSlides/notesSlide2.xml"/><Relationship Id="rId4" Type="http://schemas.openxmlformats.org/officeDocument/2006/relationships/oleObject" Target="../embeddings/oleObject10.bin"/><Relationship Id="rId5" Type="http://schemas.openxmlformats.org/officeDocument/2006/relationships/image" Target="../media/image26.emf"/><Relationship Id="rId6" Type="http://schemas.openxmlformats.org/officeDocument/2006/relationships/oleObject" Target="../embeddings/oleObject11.bin"/><Relationship Id="rId7" Type="http://schemas.openxmlformats.org/officeDocument/2006/relationships/image" Target="../media/image22.wmf"/><Relationship Id="rId8" Type="http://schemas.openxmlformats.org/officeDocument/2006/relationships/oleObject" Target="../embeddings/oleObject12.bin"/><Relationship Id="rId9" Type="http://schemas.openxmlformats.org/officeDocument/2006/relationships/image" Target="../media/image23.wmf"/><Relationship Id="rId10"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7.wmf"/><Relationship Id="rId5" Type="http://schemas.openxmlformats.org/officeDocument/2006/relationships/oleObject" Target="../embeddings/oleObject16.bin"/><Relationship Id="rId6" Type="http://schemas.openxmlformats.org/officeDocument/2006/relationships/image" Target="../media/image28.w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0.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oleObject" Target="../embeddings/oleObject18.bin"/><Relationship Id="rId5" Type="http://schemas.openxmlformats.org/officeDocument/2006/relationships/image" Target="../media/image3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38.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oleObject" Target="../embeddings/oleObject20.bin"/><Relationship Id="rId5" Type="http://schemas.openxmlformats.org/officeDocument/2006/relationships/image" Target="../media/image39.emf"/><Relationship Id="rId6" Type="http://schemas.openxmlformats.org/officeDocument/2006/relationships/oleObject" Target="../embeddings/oleObject21.bin"/><Relationship Id="rId7" Type="http://schemas.openxmlformats.org/officeDocument/2006/relationships/image" Target="../media/image40.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oleObject" Target="../embeddings/oleObject22.bin"/><Relationship Id="rId5" Type="http://schemas.openxmlformats.org/officeDocument/2006/relationships/image" Target="../media/image39.emf"/><Relationship Id="rId6" Type="http://schemas.openxmlformats.org/officeDocument/2006/relationships/oleObject" Target="../embeddings/oleObject23.bin"/><Relationship Id="rId7" Type="http://schemas.openxmlformats.org/officeDocument/2006/relationships/image" Target="../media/image40.emf"/><Relationship Id="rId8" Type="http://schemas.openxmlformats.org/officeDocument/2006/relationships/oleObject" Target="../embeddings/oleObject24.bin"/><Relationship Id="rId9" Type="http://schemas.openxmlformats.org/officeDocument/2006/relationships/image" Target="../media/image4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oleObject" Target="../embeddings/oleObject25.bin"/><Relationship Id="rId5" Type="http://schemas.openxmlformats.org/officeDocument/2006/relationships/image" Target="../media/image4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gif"/><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0.gif"/><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oleObject" Target="../embeddings/oleObject26.bin"/><Relationship Id="rId5" Type="http://schemas.openxmlformats.org/officeDocument/2006/relationships/image" Target="../media/image62.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64.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64.emf"/><Relationship Id="rId5" Type="http://schemas.openxmlformats.org/officeDocument/2006/relationships/oleObject" Target="../embeddings/oleObject29.bin"/><Relationship Id="rId6" Type="http://schemas.openxmlformats.org/officeDocument/2006/relationships/image" Target="../media/image65.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64.emf"/><Relationship Id="rId5" Type="http://schemas.openxmlformats.org/officeDocument/2006/relationships/oleObject" Target="../embeddings/oleObject31.bin"/><Relationship Id="rId6" Type="http://schemas.openxmlformats.org/officeDocument/2006/relationships/image" Target="../media/image65.emf"/><Relationship Id="rId7" Type="http://schemas.openxmlformats.org/officeDocument/2006/relationships/oleObject" Target="../embeddings/oleObject32.bin"/><Relationship Id="rId8" Type="http://schemas.openxmlformats.org/officeDocument/2006/relationships/image" Target="../media/image66.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 Id="rId3" Type="http://schemas.openxmlformats.org/officeDocument/2006/relationships/image" Target="../media/image8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77.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oleObject" Target="../embeddings/oleObject33.bin"/><Relationship Id="rId5" Type="http://schemas.openxmlformats.org/officeDocument/2006/relationships/image" Target="../media/image96.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115.emf"/><Relationship Id="rId5" Type="http://schemas.openxmlformats.org/officeDocument/2006/relationships/oleObject" Target="../embeddings/oleObject35.bin"/><Relationship Id="rId6" Type="http://schemas.openxmlformats.org/officeDocument/2006/relationships/image" Target="../media/image116.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115.emf"/><Relationship Id="rId5" Type="http://schemas.openxmlformats.org/officeDocument/2006/relationships/oleObject" Target="../embeddings/oleObject37.bin"/><Relationship Id="rId6" Type="http://schemas.openxmlformats.org/officeDocument/2006/relationships/image" Target="../media/image116.emf"/><Relationship Id="rId7" Type="http://schemas.openxmlformats.org/officeDocument/2006/relationships/oleObject" Target="../embeddings/oleObject38.bin"/><Relationship Id="rId8" Type="http://schemas.openxmlformats.org/officeDocument/2006/relationships/image" Target="../media/image117.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2221" y="3051703"/>
            <a:ext cx="4811889" cy="547511"/>
          </a:xfrm>
        </p:spPr>
        <p:txBody>
          <a:bodyPr/>
          <a:lstStyle/>
          <a:p>
            <a:r>
              <a:rPr lang="en-US" dirty="0" smtClean="0"/>
              <a:t>Neutrinos in Cosmology</a:t>
            </a:r>
            <a:endParaRPr lang="en-US" dirty="0"/>
          </a:p>
        </p:txBody>
      </p:sp>
      <p:pic>
        <p:nvPicPr>
          <p:cNvPr id="8" name="Picture 7" descr="PastedGraphic-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2" y="2608782"/>
            <a:ext cx="3083278" cy="3985701"/>
          </a:xfrm>
          <a:prstGeom prst="rect">
            <a:avLst/>
          </a:prstGeom>
        </p:spPr>
      </p:pic>
      <p:pic>
        <p:nvPicPr>
          <p:cNvPr id="4" name="Picture 1"/>
          <p:cNvPicPr>
            <a:picLocks noChangeAspect="1" noChangeArrowheads="1"/>
          </p:cNvPicPr>
          <p:nvPr/>
        </p:nvPicPr>
        <p:blipFill>
          <a:blip r:embed="rId3">
            <a:alphaModFix amt="53000"/>
            <a:extLst>
              <a:ext uri="{28A0092B-C50C-407E-A947-70E740481C1C}">
                <a14:useLocalDpi xmlns:a14="http://schemas.microsoft.com/office/drawing/2010/main" val="0"/>
              </a:ext>
            </a:extLst>
          </a:blip>
          <a:srcRect/>
          <a:stretch>
            <a:fillRect/>
          </a:stretch>
        </p:blipFill>
        <p:spPr bwMode="auto">
          <a:xfrm>
            <a:off x="406052" y="3590748"/>
            <a:ext cx="3868557" cy="193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8383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 How Do Neutrinos Get Mass?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79413005"/>
              </p:ext>
            </p:extLst>
          </p:nvPr>
        </p:nvGraphicFramePr>
        <p:xfrm>
          <a:off x="2378077" y="3419034"/>
          <a:ext cx="2546703" cy="1044545"/>
        </p:xfrm>
        <a:graphic>
          <a:graphicData uri="http://schemas.openxmlformats.org/presentationml/2006/ole">
            <mc:AlternateContent xmlns:mc="http://schemas.openxmlformats.org/markup-compatibility/2006">
              <mc:Choice xmlns:v="urn:schemas-microsoft-com:vml" Requires="v">
                <p:oleObj spid="_x0000_s1160" name="Equation" r:id="rId3" imgW="495300" imgH="203200" progId="Equation.3">
                  <p:embed/>
                </p:oleObj>
              </mc:Choice>
              <mc:Fallback>
                <p:oleObj name="Equation" r:id="rId3" imgW="495300" imgH="203200" progId="Equation.3">
                  <p:embed/>
                  <p:pic>
                    <p:nvPicPr>
                      <p:cNvPr id="0" name=""/>
                      <p:cNvPicPr/>
                      <p:nvPr/>
                    </p:nvPicPr>
                    <p:blipFill>
                      <a:blip r:embed="rId4"/>
                      <a:stretch>
                        <a:fillRect/>
                      </a:stretch>
                    </p:blipFill>
                    <p:spPr>
                      <a:xfrm>
                        <a:off x="2378077" y="3419034"/>
                        <a:ext cx="2546703" cy="1044545"/>
                      </a:xfrm>
                      <a:prstGeom prst="rect">
                        <a:avLst/>
                      </a:prstGeom>
                      <a:solidFill>
                        <a:srgbClr val="FFFFFF"/>
                      </a:solidFill>
                    </p:spPr>
                  </p:pic>
                </p:oleObj>
              </mc:Fallback>
            </mc:AlternateContent>
          </a:graphicData>
        </a:graphic>
      </p:graphicFrame>
      <p:sp>
        <p:nvSpPr>
          <p:cNvPr id="6" name="TextBox 5"/>
          <p:cNvSpPr txBox="1"/>
          <p:nvPr/>
        </p:nvSpPr>
        <p:spPr>
          <a:xfrm>
            <a:off x="304800" y="1676400"/>
            <a:ext cx="8686800" cy="1569660"/>
          </a:xfrm>
          <a:prstGeom prst="rect">
            <a:avLst/>
          </a:prstGeom>
          <a:noFill/>
        </p:spPr>
        <p:txBody>
          <a:bodyPr wrap="square" rtlCol="0">
            <a:spAutoFit/>
          </a:bodyPr>
          <a:lstStyle/>
          <a:p>
            <a:pPr algn="l"/>
            <a:r>
              <a:rPr lang="en-US" dirty="0" smtClean="0">
                <a:solidFill>
                  <a:srgbClr val="000090"/>
                </a:solidFill>
                <a:latin typeface="Calibri"/>
                <a:cs typeface="Calibri"/>
              </a:rPr>
              <a:t>Just as for electrons, neutrinos can get mass if right-handed neutrinos exist. Then neutrinos are like all other 4-component (L/</a:t>
            </a:r>
            <a:r>
              <a:rPr lang="en-US" dirty="0" err="1" smtClean="0">
                <a:solidFill>
                  <a:srgbClr val="000090"/>
                </a:solidFill>
                <a:latin typeface="Calibri"/>
                <a:cs typeface="Calibri"/>
              </a:rPr>
              <a:t>R,particle</a:t>
            </a:r>
            <a:r>
              <a:rPr lang="en-US" dirty="0" smtClean="0">
                <a:solidFill>
                  <a:srgbClr val="000090"/>
                </a:solidFill>
                <a:latin typeface="Calibri"/>
                <a:cs typeface="Calibri"/>
              </a:rPr>
              <a:t>/anti-particle) fermions. </a:t>
            </a:r>
            <a:endParaRPr lang="en-US" dirty="0">
              <a:solidFill>
                <a:srgbClr val="000090"/>
              </a:solidFill>
              <a:latin typeface="Calibri"/>
              <a:cs typeface="Calibri"/>
            </a:endParaRPr>
          </a:p>
          <a:p>
            <a:pPr algn="l"/>
            <a:r>
              <a:rPr lang="en-US" dirty="0" smtClean="0">
                <a:solidFill>
                  <a:srgbClr val="000090"/>
                </a:solidFill>
                <a:latin typeface="Calibri"/>
                <a:cs typeface="Calibri"/>
              </a:rPr>
              <a:t>Coupling to the Higgs produces a </a:t>
            </a:r>
            <a:r>
              <a:rPr lang="en-US" i="1" dirty="0" smtClean="0">
                <a:solidFill>
                  <a:srgbClr val="000090"/>
                </a:solidFill>
                <a:latin typeface="Calibri"/>
                <a:cs typeface="Calibri"/>
              </a:rPr>
              <a:t>Dirac </a:t>
            </a:r>
            <a:r>
              <a:rPr lang="en-US" dirty="0" smtClean="0">
                <a:solidFill>
                  <a:srgbClr val="000090"/>
                </a:solidFill>
                <a:latin typeface="Calibri"/>
                <a:cs typeface="Calibri"/>
              </a:rPr>
              <a:t>mass</a:t>
            </a:r>
            <a:endParaRPr lang="en-US" sz="2400" dirty="0" smtClean="0">
              <a:solidFill>
                <a:srgbClr val="000090"/>
              </a:solidFill>
              <a:latin typeface="Calibri"/>
              <a:cs typeface="Calibri"/>
            </a:endParaRPr>
          </a:p>
        </p:txBody>
      </p:sp>
      <p:sp>
        <p:nvSpPr>
          <p:cNvPr id="7" name="TextBox 6"/>
          <p:cNvSpPr txBox="1"/>
          <p:nvPr/>
        </p:nvSpPr>
        <p:spPr>
          <a:xfrm>
            <a:off x="454380" y="4800600"/>
            <a:ext cx="5105400" cy="830997"/>
          </a:xfrm>
          <a:prstGeom prst="rect">
            <a:avLst/>
          </a:prstGeom>
          <a:noFill/>
        </p:spPr>
        <p:txBody>
          <a:bodyPr wrap="square" rtlCol="0">
            <a:spAutoFit/>
          </a:bodyPr>
          <a:lstStyle/>
          <a:p>
            <a:pPr algn="l"/>
            <a:r>
              <a:rPr lang="en-US" sz="2400" dirty="0" smtClean="0">
                <a:solidFill>
                  <a:srgbClr val="000090"/>
                </a:solidFill>
                <a:latin typeface="Calibri"/>
                <a:cs typeface="Calibri"/>
              </a:rPr>
              <a:t>It requires very small </a:t>
            </a:r>
            <a:r>
              <a:rPr lang="en-US" dirty="0" smtClean="0">
                <a:solidFill>
                  <a:srgbClr val="000090"/>
                </a:solidFill>
                <a:latin typeface="Calibri"/>
                <a:cs typeface="Calibri"/>
              </a:rPr>
              <a:t>Yukawa couplings </a:t>
            </a:r>
            <a:r>
              <a:rPr lang="en-US" i="1" dirty="0" smtClean="0">
                <a:solidFill>
                  <a:srgbClr val="000090"/>
                </a:solidFill>
                <a:latin typeface="Calibri"/>
                <a:cs typeface="Calibri"/>
              </a:rPr>
              <a:t>g </a:t>
            </a:r>
            <a:r>
              <a:rPr lang="en-US" dirty="0" smtClean="0">
                <a:solidFill>
                  <a:srgbClr val="000090"/>
                </a:solidFill>
                <a:latin typeface="Calibri"/>
                <a:cs typeface="Calibri"/>
              </a:rPr>
              <a:t>(&lt;10</a:t>
            </a:r>
            <a:r>
              <a:rPr lang="en-US" baseline="30000" dirty="0" smtClean="0">
                <a:solidFill>
                  <a:srgbClr val="000090"/>
                </a:solidFill>
                <a:latin typeface="Calibri"/>
                <a:cs typeface="Calibri"/>
              </a:rPr>
              <a:t>-14</a:t>
            </a:r>
            <a:r>
              <a:rPr lang="en-US" dirty="0" smtClean="0">
                <a:solidFill>
                  <a:srgbClr val="000090"/>
                </a:solidFill>
                <a:latin typeface="Calibri"/>
                <a:cs typeface="Calibri"/>
              </a:rPr>
              <a:t>) so compounds mass mystery</a:t>
            </a:r>
            <a:endParaRPr lang="en-US" sz="2400" dirty="0" smtClean="0">
              <a:solidFill>
                <a:srgbClr val="000090"/>
              </a:solidFill>
              <a:latin typeface="Calibri"/>
              <a:cs typeface="Calibri"/>
            </a:endParaRPr>
          </a:p>
        </p:txBody>
      </p:sp>
      <p:pic>
        <p:nvPicPr>
          <p:cNvPr id="8" name="Picture 7" descr="mas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889" y="4652914"/>
            <a:ext cx="1981200" cy="134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0258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there are other hints …</a:t>
            </a:r>
            <a:endParaRPr lang="en-US" dirty="0"/>
          </a:p>
        </p:txBody>
      </p:sp>
      <p:sp>
        <p:nvSpPr>
          <p:cNvPr id="3" name="TextBox 2"/>
          <p:cNvSpPr txBox="1"/>
          <p:nvPr/>
        </p:nvSpPr>
        <p:spPr>
          <a:xfrm>
            <a:off x="889000" y="5388961"/>
            <a:ext cx="7535333" cy="461665"/>
          </a:xfrm>
          <a:prstGeom prst="rect">
            <a:avLst/>
          </a:prstGeom>
          <a:noFill/>
        </p:spPr>
        <p:txBody>
          <a:bodyPr wrap="square" rtlCol="0">
            <a:spAutoFit/>
          </a:bodyPr>
          <a:lstStyle/>
          <a:p>
            <a:pPr algn="l"/>
            <a:r>
              <a:rPr lang="en-US" sz="2400" dirty="0" smtClean="0">
                <a:solidFill>
                  <a:srgbClr val="000090"/>
                </a:solidFill>
                <a:latin typeface="Calibri"/>
                <a:cs typeface="Calibri"/>
              </a:rPr>
              <a:t>Anti-neutrino flux 7 percent lower than expected (3-sigma)</a:t>
            </a:r>
            <a:endParaRPr lang="en-US" sz="2400" i="1" dirty="0" smtClean="0">
              <a:solidFill>
                <a:srgbClr val="000090"/>
              </a:solidFill>
              <a:latin typeface="Calibri"/>
              <a:cs typeface="Calibri"/>
            </a:endParaRPr>
          </a:p>
        </p:txBody>
      </p:sp>
      <p:pic>
        <p:nvPicPr>
          <p:cNvPr id="7" name="Picture 6"/>
          <p:cNvPicPr>
            <a:picLocks noChangeAspect="1"/>
          </p:cNvPicPr>
          <p:nvPr/>
        </p:nvPicPr>
        <p:blipFill>
          <a:blip r:embed="rId2"/>
          <a:stretch>
            <a:fillRect/>
          </a:stretch>
        </p:blipFill>
        <p:spPr>
          <a:xfrm>
            <a:off x="127000" y="1072445"/>
            <a:ext cx="8519764" cy="4007555"/>
          </a:xfrm>
          <a:prstGeom prst="rect">
            <a:avLst/>
          </a:prstGeom>
        </p:spPr>
      </p:pic>
      <p:sp>
        <p:nvSpPr>
          <p:cNvPr id="8" name="TextBox 7"/>
          <p:cNvSpPr txBox="1"/>
          <p:nvPr/>
        </p:nvSpPr>
        <p:spPr>
          <a:xfrm>
            <a:off x="6716889" y="4910667"/>
            <a:ext cx="1618590" cy="307777"/>
          </a:xfrm>
          <a:prstGeom prst="rect">
            <a:avLst/>
          </a:prstGeom>
          <a:noFill/>
        </p:spPr>
        <p:txBody>
          <a:bodyPr wrap="none" rtlCol="0">
            <a:spAutoFit/>
          </a:bodyPr>
          <a:lstStyle/>
          <a:p>
            <a:r>
              <a:rPr lang="en-US" sz="1400" dirty="0" smtClean="0"/>
              <a:t>Mention et al. 2011</a:t>
            </a:r>
            <a:endParaRPr lang="en-US" sz="1400" dirty="0"/>
          </a:p>
        </p:txBody>
      </p:sp>
    </p:spTree>
    <p:extLst>
      <p:ext uri="{BB962C8B-B14F-4D97-AF65-F5344CB8AC3E}">
        <p14:creationId xmlns:p14="http://schemas.microsoft.com/office/powerpoint/2010/main" val="223739393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Pointing to possibly another mass squared difference</a:t>
            </a:r>
            <a:endParaRPr lang="en-US" dirty="0"/>
          </a:p>
        </p:txBody>
      </p:sp>
      <p:pic>
        <p:nvPicPr>
          <p:cNvPr id="4" name="Picture 3"/>
          <p:cNvPicPr>
            <a:picLocks noChangeAspect="1"/>
          </p:cNvPicPr>
          <p:nvPr/>
        </p:nvPicPr>
        <p:blipFill>
          <a:blip r:embed="rId2"/>
          <a:stretch>
            <a:fillRect/>
          </a:stretch>
        </p:blipFill>
        <p:spPr>
          <a:xfrm>
            <a:off x="1354667" y="924929"/>
            <a:ext cx="6728779" cy="5262251"/>
          </a:xfrm>
          <a:prstGeom prst="rect">
            <a:avLst/>
          </a:prstGeom>
        </p:spPr>
      </p:pic>
    </p:spTree>
    <p:extLst>
      <p:ext uri="{BB962C8B-B14F-4D97-AF65-F5344CB8AC3E}">
        <p14:creationId xmlns:p14="http://schemas.microsoft.com/office/powerpoint/2010/main" val="419163360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open up the possibility of right-handed neutrinos …</a:t>
            </a:r>
            <a:endParaRPr lang="en-US" dirty="0"/>
          </a:p>
        </p:txBody>
      </p:sp>
      <p:sp>
        <p:nvSpPr>
          <p:cNvPr id="4" name="TextBox 3"/>
          <p:cNvSpPr txBox="1"/>
          <p:nvPr/>
        </p:nvSpPr>
        <p:spPr>
          <a:xfrm>
            <a:off x="451556" y="1326444"/>
            <a:ext cx="4934163" cy="461665"/>
          </a:xfrm>
          <a:prstGeom prst="rect">
            <a:avLst/>
          </a:prstGeom>
          <a:noFill/>
        </p:spPr>
        <p:txBody>
          <a:bodyPr wrap="none" rtlCol="0">
            <a:spAutoFit/>
          </a:bodyPr>
          <a:lstStyle/>
          <a:p>
            <a:r>
              <a:rPr lang="en-US" dirty="0" smtClean="0"/>
              <a:t>We have the freedom of a 6x6 matrix:</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142290197"/>
              </p:ext>
            </p:extLst>
          </p:nvPr>
        </p:nvGraphicFramePr>
        <p:xfrm>
          <a:off x="2007304" y="1919114"/>
          <a:ext cx="5081487" cy="3153128"/>
        </p:xfrm>
        <a:graphic>
          <a:graphicData uri="http://schemas.openxmlformats.org/presentationml/2006/ole">
            <mc:AlternateContent xmlns:mc="http://schemas.openxmlformats.org/markup-compatibility/2006">
              <mc:Choice xmlns:v="urn:schemas-microsoft-com:vml" Requires="v">
                <p:oleObj spid="_x0000_s93208" name="Equation" r:id="rId3" imgW="2476500" imgH="1536700" progId="Equation.3">
                  <p:embed/>
                </p:oleObj>
              </mc:Choice>
              <mc:Fallback>
                <p:oleObj name="Equation" r:id="rId3" imgW="2476500" imgH="1536700" progId="Equation.3">
                  <p:embed/>
                  <p:pic>
                    <p:nvPicPr>
                      <p:cNvPr id="0" name=""/>
                      <p:cNvPicPr/>
                      <p:nvPr/>
                    </p:nvPicPr>
                    <p:blipFill>
                      <a:blip r:embed="rId4"/>
                      <a:stretch>
                        <a:fillRect/>
                      </a:stretch>
                    </p:blipFill>
                    <p:spPr>
                      <a:xfrm>
                        <a:off x="2007304" y="1919114"/>
                        <a:ext cx="5081487" cy="3153128"/>
                      </a:xfrm>
                      <a:prstGeom prst="rect">
                        <a:avLst/>
                      </a:prstGeom>
                    </p:spPr>
                  </p:pic>
                </p:oleObj>
              </mc:Fallback>
            </mc:AlternateContent>
          </a:graphicData>
        </a:graphic>
      </p:graphicFrame>
      <p:sp>
        <p:nvSpPr>
          <p:cNvPr id="7" name="Rectangle 6"/>
          <p:cNvSpPr/>
          <p:nvPr/>
        </p:nvSpPr>
        <p:spPr>
          <a:xfrm>
            <a:off x="2300111" y="2046114"/>
            <a:ext cx="2074333" cy="1453445"/>
          </a:xfrm>
          <a:prstGeom prst="rect">
            <a:avLst/>
          </a:prstGeom>
          <a:solidFill>
            <a:schemeClr val="tx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8" name="TextBox 7"/>
          <p:cNvSpPr txBox="1"/>
          <p:nvPr/>
        </p:nvSpPr>
        <p:spPr>
          <a:xfrm>
            <a:off x="186267" y="2314222"/>
            <a:ext cx="1778704" cy="1569660"/>
          </a:xfrm>
          <a:prstGeom prst="rect">
            <a:avLst/>
          </a:prstGeom>
          <a:noFill/>
        </p:spPr>
        <p:txBody>
          <a:bodyPr wrap="square" rtlCol="0">
            <a:spAutoFit/>
          </a:bodyPr>
          <a:lstStyle/>
          <a:p>
            <a:r>
              <a:rPr lang="en-US" dirty="0" smtClean="0"/>
              <a:t>Some information about these elements</a:t>
            </a:r>
            <a:endParaRPr lang="en-US" dirty="0"/>
          </a:p>
        </p:txBody>
      </p:sp>
      <p:sp>
        <p:nvSpPr>
          <p:cNvPr id="9" name="TextBox 8"/>
          <p:cNvSpPr txBox="1"/>
          <p:nvPr/>
        </p:nvSpPr>
        <p:spPr>
          <a:xfrm>
            <a:off x="804333" y="5545667"/>
            <a:ext cx="7473771" cy="461665"/>
          </a:xfrm>
          <a:prstGeom prst="rect">
            <a:avLst/>
          </a:prstGeom>
          <a:noFill/>
        </p:spPr>
        <p:txBody>
          <a:bodyPr wrap="none" rtlCol="0">
            <a:spAutoFit/>
          </a:bodyPr>
          <a:lstStyle/>
          <a:p>
            <a:r>
              <a:rPr lang="en-US" dirty="0"/>
              <a:t>a</a:t>
            </a:r>
            <a:r>
              <a:rPr lang="en-US" dirty="0" smtClean="0"/>
              <a:t>long with 6 masses, with only two solid constraints so far</a:t>
            </a:r>
            <a:endParaRPr lang="en-US" dirty="0"/>
          </a:p>
        </p:txBody>
      </p:sp>
      <p:cxnSp>
        <p:nvCxnSpPr>
          <p:cNvPr id="11" name="Straight Arrow Connector 10"/>
          <p:cNvCxnSpPr/>
          <p:nvPr/>
        </p:nvCxnSpPr>
        <p:spPr>
          <a:xfrm flipV="1">
            <a:off x="1778000" y="2737556"/>
            <a:ext cx="522111" cy="1834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7806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another way …</a:t>
            </a:r>
            <a:endParaRPr lang="en-US" dirty="0"/>
          </a:p>
        </p:txBody>
      </p:sp>
      <p:sp>
        <p:nvSpPr>
          <p:cNvPr id="3" name="TextBox 2"/>
          <p:cNvSpPr txBox="1"/>
          <p:nvPr/>
        </p:nvSpPr>
        <p:spPr>
          <a:xfrm>
            <a:off x="762000" y="5065889"/>
            <a:ext cx="7467600" cy="830997"/>
          </a:xfrm>
          <a:prstGeom prst="rect">
            <a:avLst/>
          </a:prstGeom>
          <a:noFill/>
        </p:spPr>
        <p:txBody>
          <a:bodyPr wrap="square" rtlCol="0">
            <a:spAutoFit/>
          </a:bodyPr>
          <a:lstStyle/>
          <a:p>
            <a:pPr algn="l"/>
            <a:r>
              <a:rPr lang="en-US" sz="2400" dirty="0" smtClean="0">
                <a:solidFill>
                  <a:srgbClr val="000090"/>
                </a:solidFill>
                <a:latin typeface="Calibri"/>
                <a:cs typeface="Calibri"/>
              </a:rPr>
              <a:t>This is equivalent to 2 mass </a:t>
            </a:r>
            <a:r>
              <a:rPr lang="en-US" sz="2400" dirty="0" err="1" smtClean="0">
                <a:solidFill>
                  <a:srgbClr val="000090"/>
                </a:solidFill>
                <a:latin typeface="Calibri"/>
                <a:cs typeface="Calibri"/>
              </a:rPr>
              <a:t>eigenstates</a:t>
            </a:r>
            <a:r>
              <a:rPr lang="en-US" sz="2400" dirty="0" smtClean="0">
                <a:solidFill>
                  <a:srgbClr val="000090"/>
                </a:solidFill>
                <a:latin typeface="Calibri"/>
                <a:cs typeface="Calibri"/>
              </a:rPr>
              <a:t>, M (assumed large) and m</a:t>
            </a:r>
            <a:r>
              <a:rPr lang="en-US" sz="2400" baseline="30000" dirty="0" smtClean="0">
                <a:solidFill>
                  <a:srgbClr val="000090"/>
                </a:solidFill>
                <a:latin typeface="Calibri"/>
                <a:cs typeface="Calibri"/>
              </a:rPr>
              <a:t>2</a:t>
            </a:r>
            <a:r>
              <a:rPr lang="en-US" sz="2400" dirty="0" smtClean="0">
                <a:solidFill>
                  <a:srgbClr val="000090"/>
                </a:solidFill>
                <a:latin typeface="Calibri"/>
                <a:cs typeface="Calibri"/>
              </a:rPr>
              <a:t>/M</a:t>
            </a:r>
            <a:r>
              <a:rPr lang="en-US" dirty="0" smtClean="0">
                <a:solidFill>
                  <a:srgbClr val="000090"/>
                </a:solidFill>
                <a:latin typeface="Calibri"/>
                <a:cs typeface="Calibri"/>
              </a:rPr>
              <a:t>, with a mixing angle </a:t>
            </a:r>
            <a:r>
              <a:rPr lang="en-US" dirty="0" err="1" smtClean="0">
                <a:solidFill>
                  <a:srgbClr val="000090"/>
                </a:solidFill>
                <a:latin typeface="Calibri"/>
                <a:cs typeface="Calibri"/>
              </a:rPr>
              <a:t>θ</a:t>
            </a:r>
            <a:r>
              <a:rPr lang="en-US" dirty="0" smtClean="0">
                <a:solidFill>
                  <a:srgbClr val="000090"/>
                </a:solidFill>
                <a:latin typeface="Calibri"/>
                <a:cs typeface="Calibri"/>
              </a:rPr>
              <a:t>=m/M. </a:t>
            </a:r>
            <a:endParaRPr lang="en-US" sz="2400" dirty="0" smtClean="0">
              <a:solidFill>
                <a:srgbClr val="000090"/>
              </a:solidFill>
              <a:latin typeface="Calibri"/>
              <a:cs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968157953"/>
              </p:ext>
            </p:extLst>
          </p:nvPr>
        </p:nvGraphicFramePr>
        <p:xfrm>
          <a:off x="1547813" y="1527352"/>
          <a:ext cx="5224462" cy="1044575"/>
        </p:xfrm>
        <a:graphic>
          <a:graphicData uri="http://schemas.openxmlformats.org/presentationml/2006/ole">
            <mc:AlternateContent xmlns:mc="http://schemas.openxmlformats.org/markup-compatibility/2006">
              <mc:Choice xmlns:v="urn:schemas-microsoft-com:vml" Requires="v">
                <p:oleObj spid="_x0000_s18703" name="Equation" r:id="rId3" imgW="1016000" imgH="203200" progId="Equation.3">
                  <p:embed/>
                </p:oleObj>
              </mc:Choice>
              <mc:Fallback>
                <p:oleObj name="Equation" r:id="rId3" imgW="1016000" imgH="203200" progId="Equation.3">
                  <p:embed/>
                  <p:pic>
                    <p:nvPicPr>
                      <p:cNvPr id="0" name=""/>
                      <p:cNvPicPr/>
                      <p:nvPr/>
                    </p:nvPicPr>
                    <p:blipFill>
                      <a:blip r:embed="rId4"/>
                      <a:stretch>
                        <a:fillRect/>
                      </a:stretch>
                    </p:blipFill>
                    <p:spPr>
                      <a:xfrm>
                        <a:off x="1547813" y="1527352"/>
                        <a:ext cx="5224462" cy="1044575"/>
                      </a:xfrm>
                      <a:prstGeom prst="rect">
                        <a:avLst/>
                      </a:prstGeom>
                      <a:solidFill>
                        <a:srgbClr val="FFFFFF"/>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672448"/>
              </p:ext>
            </p:extLst>
          </p:nvPr>
        </p:nvGraphicFramePr>
        <p:xfrm>
          <a:off x="3239205" y="3217333"/>
          <a:ext cx="2213668" cy="1580444"/>
        </p:xfrm>
        <a:graphic>
          <a:graphicData uri="http://schemas.openxmlformats.org/presentationml/2006/ole">
            <mc:AlternateContent xmlns:mc="http://schemas.openxmlformats.org/markup-compatibility/2006">
              <mc:Choice xmlns:v="urn:schemas-microsoft-com:vml" Requires="v">
                <p:oleObj spid="_x0000_s18704" name="Equation" r:id="rId5" imgW="800100" imgH="571500" progId="Equation.3">
                  <p:embed/>
                </p:oleObj>
              </mc:Choice>
              <mc:Fallback>
                <p:oleObj name="Equation" r:id="rId5" imgW="800100" imgH="571500" progId="Equation.3">
                  <p:embed/>
                  <p:pic>
                    <p:nvPicPr>
                      <p:cNvPr id="0" name=""/>
                      <p:cNvPicPr/>
                      <p:nvPr/>
                    </p:nvPicPr>
                    <p:blipFill>
                      <a:blip r:embed="rId6"/>
                      <a:stretch>
                        <a:fillRect/>
                      </a:stretch>
                    </p:blipFill>
                    <p:spPr>
                      <a:xfrm>
                        <a:off x="3239205" y="3217333"/>
                        <a:ext cx="2213668" cy="1580444"/>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3362881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another way …</a:t>
            </a:r>
            <a:endParaRPr lang="en-US" dirty="0"/>
          </a:p>
        </p:txBody>
      </p:sp>
      <p:sp>
        <p:nvSpPr>
          <p:cNvPr id="3" name="TextBox 2"/>
          <p:cNvSpPr txBox="1"/>
          <p:nvPr/>
        </p:nvSpPr>
        <p:spPr>
          <a:xfrm>
            <a:off x="437445" y="5108222"/>
            <a:ext cx="8477955" cy="830997"/>
          </a:xfrm>
          <a:prstGeom prst="rect">
            <a:avLst/>
          </a:prstGeom>
          <a:noFill/>
        </p:spPr>
        <p:txBody>
          <a:bodyPr wrap="square" rtlCol="0">
            <a:spAutoFit/>
          </a:bodyPr>
          <a:lstStyle/>
          <a:p>
            <a:pPr algn="l"/>
            <a:r>
              <a:rPr lang="en-US" sz="2400" dirty="0" smtClean="0">
                <a:solidFill>
                  <a:srgbClr val="000090"/>
                </a:solidFill>
                <a:latin typeface="Calibri"/>
                <a:cs typeface="Calibri"/>
              </a:rPr>
              <a:t>The mass </a:t>
            </a:r>
            <a:r>
              <a:rPr lang="en-US" sz="2400" i="1" dirty="0" smtClean="0">
                <a:solidFill>
                  <a:srgbClr val="000090"/>
                </a:solidFill>
                <a:latin typeface="Calibri"/>
                <a:cs typeface="Calibri"/>
              </a:rPr>
              <a:t>m</a:t>
            </a:r>
            <a:r>
              <a:rPr lang="en-US" sz="2400" i="1" baseline="30000" dirty="0" smtClean="0">
                <a:solidFill>
                  <a:srgbClr val="000090"/>
                </a:solidFill>
                <a:latin typeface="Calibri"/>
                <a:cs typeface="Calibri"/>
              </a:rPr>
              <a:t>2</a:t>
            </a:r>
            <a:r>
              <a:rPr lang="en-US" sz="2400" i="1" dirty="0" smtClean="0">
                <a:solidFill>
                  <a:srgbClr val="000090"/>
                </a:solidFill>
                <a:latin typeface="Calibri"/>
                <a:cs typeface="Calibri"/>
              </a:rPr>
              <a:t>/M</a:t>
            </a:r>
            <a:r>
              <a:rPr lang="en-US" i="1" dirty="0" smtClean="0">
                <a:solidFill>
                  <a:srgbClr val="000090"/>
                </a:solidFill>
                <a:latin typeface="Calibri"/>
                <a:cs typeface="Calibri"/>
              </a:rPr>
              <a:t> </a:t>
            </a:r>
            <a:r>
              <a:rPr lang="en-US" dirty="0" smtClean="0">
                <a:solidFill>
                  <a:srgbClr val="000090"/>
                </a:solidFill>
                <a:latin typeface="Calibri"/>
                <a:cs typeface="Calibri"/>
              </a:rPr>
              <a:t>can be of order 10</a:t>
            </a:r>
            <a:r>
              <a:rPr lang="en-US" baseline="30000" dirty="0" smtClean="0">
                <a:solidFill>
                  <a:srgbClr val="000090"/>
                </a:solidFill>
                <a:latin typeface="Calibri"/>
                <a:cs typeface="Calibri"/>
              </a:rPr>
              <a:t>-2</a:t>
            </a:r>
            <a:r>
              <a:rPr lang="en-US" dirty="0" smtClean="0">
                <a:solidFill>
                  <a:srgbClr val="000090"/>
                </a:solidFill>
                <a:latin typeface="Calibri"/>
                <a:cs typeface="Calibri"/>
              </a:rPr>
              <a:t> </a:t>
            </a:r>
            <a:r>
              <a:rPr lang="en-US" dirty="0" err="1" smtClean="0">
                <a:solidFill>
                  <a:srgbClr val="000090"/>
                </a:solidFill>
                <a:latin typeface="Calibri"/>
                <a:cs typeface="Calibri"/>
              </a:rPr>
              <a:t>eV</a:t>
            </a:r>
            <a:r>
              <a:rPr lang="en-US" dirty="0" smtClean="0">
                <a:solidFill>
                  <a:srgbClr val="000090"/>
                </a:solidFill>
                <a:latin typeface="Calibri"/>
                <a:cs typeface="Calibri"/>
              </a:rPr>
              <a:t> if </a:t>
            </a:r>
            <a:r>
              <a:rPr lang="en-US" i="1" dirty="0" smtClean="0">
                <a:solidFill>
                  <a:srgbClr val="000090"/>
                </a:solidFill>
                <a:latin typeface="Calibri"/>
                <a:cs typeface="Calibri"/>
              </a:rPr>
              <a:t>m</a:t>
            </a:r>
            <a:r>
              <a:rPr lang="en-US" dirty="0" smtClean="0">
                <a:solidFill>
                  <a:srgbClr val="000090"/>
                </a:solidFill>
                <a:latin typeface="Calibri"/>
                <a:cs typeface="Calibri"/>
              </a:rPr>
              <a:t> is of order the other fermion masses and </a:t>
            </a:r>
            <a:r>
              <a:rPr lang="en-US" i="1" dirty="0" smtClean="0">
                <a:solidFill>
                  <a:srgbClr val="000090"/>
                </a:solidFill>
                <a:latin typeface="Calibri"/>
                <a:cs typeface="Calibri"/>
              </a:rPr>
              <a:t>M</a:t>
            </a:r>
            <a:r>
              <a:rPr lang="en-US" dirty="0" smtClean="0">
                <a:solidFill>
                  <a:srgbClr val="000090"/>
                </a:solidFill>
                <a:latin typeface="Calibri"/>
                <a:cs typeface="Calibri"/>
              </a:rPr>
              <a:t> is of order 10</a:t>
            </a:r>
            <a:r>
              <a:rPr lang="en-US" baseline="30000" dirty="0" smtClean="0">
                <a:solidFill>
                  <a:srgbClr val="000090"/>
                </a:solidFill>
                <a:latin typeface="Calibri"/>
                <a:cs typeface="Calibri"/>
              </a:rPr>
              <a:t>9</a:t>
            </a:r>
            <a:r>
              <a:rPr lang="en-US" dirty="0" smtClean="0">
                <a:solidFill>
                  <a:srgbClr val="000090"/>
                </a:solidFill>
                <a:latin typeface="Calibri"/>
                <a:cs typeface="Calibri"/>
              </a:rPr>
              <a:t> </a:t>
            </a:r>
            <a:r>
              <a:rPr lang="en-US" dirty="0" err="1" smtClean="0">
                <a:solidFill>
                  <a:srgbClr val="000090"/>
                </a:solidFill>
                <a:latin typeface="Calibri"/>
                <a:cs typeface="Calibri"/>
              </a:rPr>
              <a:t>GeV</a:t>
            </a:r>
            <a:r>
              <a:rPr lang="en-US" dirty="0" smtClean="0">
                <a:solidFill>
                  <a:srgbClr val="000090"/>
                </a:solidFill>
                <a:latin typeface="Calibri"/>
                <a:cs typeface="Calibri"/>
              </a:rPr>
              <a:t> (See-Saw mechanism).</a:t>
            </a:r>
            <a:endParaRPr lang="en-US" sz="2400" dirty="0" smtClean="0">
              <a:solidFill>
                <a:srgbClr val="000090"/>
              </a:solidFill>
              <a:latin typeface="Calibri"/>
              <a:cs typeface="Calibri"/>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066983193"/>
              </p:ext>
            </p:extLst>
          </p:nvPr>
        </p:nvGraphicFramePr>
        <p:xfrm>
          <a:off x="1547813" y="1527352"/>
          <a:ext cx="5224462" cy="1044575"/>
        </p:xfrm>
        <a:graphic>
          <a:graphicData uri="http://schemas.openxmlformats.org/presentationml/2006/ole">
            <mc:AlternateContent xmlns:mc="http://schemas.openxmlformats.org/markup-compatibility/2006">
              <mc:Choice xmlns:v="urn:schemas-microsoft-com:vml" Requires="v">
                <p:oleObj spid="_x0000_s36099" name="Equation" r:id="rId3" imgW="1016000" imgH="203200" progId="Equation.3">
                  <p:embed/>
                </p:oleObj>
              </mc:Choice>
              <mc:Fallback>
                <p:oleObj name="Equation" r:id="rId3" imgW="1016000" imgH="203200" progId="Equation.3">
                  <p:embed/>
                  <p:pic>
                    <p:nvPicPr>
                      <p:cNvPr id="0" name=""/>
                      <p:cNvPicPr/>
                      <p:nvPr/>
                    </p:nvPicPr>
                    <p:blipFill>
                      <a:blip r:embed="rId4"/>
                      <a:stretch>
                        <a:fillRect/>
                      </a:stretch>
                    </p:blipFill>
                    <p:spPr>
                      <a:xfrm>
                        <a:off x="1547813" y="1527352"/>
                        <a:ext cx="5224462" cy="1044575"/>
                      </a:xfrm>
                      <a:prstGeom prst="rect">
                        <a:avLst/>
                      </a:prstGeom>
                      <a:solidFill>
                        <a:srgbClr val="FFFFFF"/>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51201783"/>
              </p:ext>
            </p:extLst>
          </p:nvPr>
        </p:nvGraphicFramePr>
        <p:xfrm>
          <a:off x="3239205" y="3217333"/>
          <a:ext cx="2213668" cy="1580444"/>
        </p:xfrm>
        <a:graphic>
          <a:graphicData uri="http://schemas.openxmlformats.org/presentationml/2006/ole">
            <mc:AlternateContent xmlns:mc="http://schemas.openxmlformats.org/markup-compatibility/2006">
              <mc:Choice xmlns:v="urn:schemas-microsoft-com:vml" Requires="v">
                <p:oleObj spid="_x0000_s36100" name="Equation" r:id="rId5" imgW="800100" imgH="571500" progId="Equation.3">
                  <p:embed/>
                </p:oleObj>
              </mc:Choice>
              <mc:Fallback>
                <p:oleObj name="Equation" r:id="rId5" imgW="800100" imgH="571500" progId="Equation.3">
                  <p:embed/>
                  <p:pic>
                    <p:nvPicPr>
                      <p:cNvPr id="0" name=""/>
                      <p:cNvPicPr/>
                      <p:nvPr/>
                    </p:nvPicPr>
                    <p:blipFill>
                      <a:blip r:embed="rId6"/>
                      <a:stretch>
                        <a:fillRect/>
                      </a:stretch>
                    </p:blipFill>
                    <p:spPr>
                      <a:xfrm>
                        <a:off x="3239205" y="3217333"/>
                        <a:ext cx="2213668" cy="1580444"/>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6420285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one or more of the right-handed neutrinos is light</a:t>
            </a:r>
            <a:endParaRPr lang="en-US" dirty="0"/>
          </a:p>
        </p:txBody>
      </p:sp>
      <p:sp>
        <p:nvSpPr>
          <p:cNvPr id="6" name="TextBox 5"/>
          <p:cNvSpPr txBox="1"/>
          <p:nvPr/>
        </p:nvSpPr>
        <p:spPr>
          <a:xfrm>
            <a:off x="606778" y="1020443"/>
            <a:ext cx="3414889" cy="1938992"/>
          </a:xfrm>
          <a:prstGeom prst="rect">
            <a:avLst/>
          </a:prstGeom>
          <a:noFill/>
        </p:spPr>
        <p:txBody>
          <a:bodyPr wrap="square" rtlCol="0">
            <a:spAutoFit/>
          </a:bodyPr>
          <a:lstStyle/>
          <a:p>
            <a:r>
              <a:rPr lang="en-US" dirty="0" smtClean="0"/>
              <a:t>Excess events in the Liquid Scintillator Neutrino Detector (LSND) and </a:t>
            </a:r>
            <a:r>
              <a:rPr lang="en-US" dirty="0" err="1" smtClean="0"/>
              <a:t>MiniBoone</a:t>
            </a:r>
            <a:r>
              <a:rPr lang="en-US" dirty="0" smtClean="0"/>
              <a:t> point to another oscillation …</a:t>
            </a:r>
            <a:endParaRPr lang="en-US" dirty="0"/>
          </a:p>
        </p:txBody>
      </p:sp>
      <p:pic>
        <p:nvPicPr>
          <p:cNvPr id="3" name="Picture 2"/>
          <p:cNvPicPr>
            <a:picLocks noChangeAspect="1"/>
          </p:cNvPicPr>
          <p:nvPr/>
        </p:nvPicPr>
        <p:blipFill>
          <a:blip r:embed="rId2"/>
          <a:stretch>
            <a:fillRect/>
          </a:stretch>
        </p:blipFill>
        <p:spPr>
          <a:xfrm>
            <a:off x="4901085" y="1425222"/>
            <a:ext cx="4014315" cy="3854080"/>
          </a:xfrm>
          <a:prstGeom prst="rect">
            <a:avLst/>
          </a:prstGeom>
        </p:spPr>
      </p:pic>
      <p:pic>
        <p:nvPicPr>
          <p:cNvPr id="4" name="Picture 3"/>
          <p:cNvPicPr>
            <a:picLocks noChangeAspect="1"/>
          </p:cNvPicPr>
          <p:nvPr/>
        </p:nvPicPr>
        <p:blipFill>
          <a:blip r:embed="rId3"/>
          <a:stretch>
            <a:fillRect/>
          </a:stretch>
        </p:blipFill>
        <p:spPr>
          <a:xfrm>
            <a:off x="1046366" y="2931213"/>
            <a:ext cx="3854719" cy="3208867"/>
          </a:xfrm>
          <a:prstGeom prst="rect">
            <a:avLst/>
          </a:prstGeom>
        </p:spPr>
      </p:pic>
    </p:spTree>
    <p:extLst>
      <p:ext uri="{BB962C8B-B14F-4D97-AF65-F5344CB8AC3E}">
        <p14:creationId xmlns:p14="http://schemas.microsoft.com/office/powerpoint/2010/main" val="6723478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hints for X-ray excess might be coming from </a:t>
            </a:r>
            <a:r>
              <a:rPr lang="en-US" dirty="0" err="1" smtClean="0"/>
              <a:t>keV</a:t>
            </a:r>
            <a:r>
              <a:rPr lang="en-US" dirty="0" smtClean="0"/>
              <a:t> sterile neutrinos</a:t>
            </a:r>
            <a:endParaRPr lang="en-US" dirty="0"/>
          </a:p>
        </p:txBody>
      </p:sp>
      <p:sp>
        <p:nvSpPr>
          <p:cNvPr id="5" name="TextBox 4"/>
          <p:cNvSpPr txBox="1"/>
          <p:nvPr/>
        </p:nvSpPr>
        <p:spPr>
          <a:xfrm>
            <a:off x="539045" y="1735667"/>
            <a:ext cx="3016955" cy="830997"/>
          </a:xfrm>
          <a:prstGeom prst="rect">
            <a:avLst/>
          </a:prstGeom>
          <a:noFill/>
        </p:spPr>
        <p:txBody>
          <a:bodyPr wrap="square" rtlCol="0">
            <a:spAutoFit/>
          </a:bodyPr>
          <a:lstStyle/>
          <a:p>
            <a:r>
              <a:rPr lang="en-US" dirty="0" smtClean="0"/>
              <a:t>Stacked signal from many galaxy clusters</a:t>
            </a:r>
            <a:endParaRPr lang="en-US" dirty="0"/>
          </a:p>
        </p:txBody>
      </p:sp>
      <p:sp>
        <p:nvSpPr>
          <p:cNvPr id="6" name="TextBox 5"/>
          <p:cNvSpPr txBox="1"/>
          <p:nvPr/>
        </p:nvSpPr>
        <p:spPr>
          <a:xfrm>
            <a:off x="5136444" y="4529667"/>
            <a:ext cx="1519003" cy="307777"/>
          </a:xfrm>
          <a:prstGeom prst="rect">
            <a:avLst/>
          </a:prstGeom>
          <a:noFill/>
        </p:spPr>
        <p:txBody>
          <a:bodyPr wrap="none" rtlCol="0">
            <a:spAutoFit/>
          </a:bodyPr>
          <a:lstStyle/>
          <a:p>
            <a:r>
              <a:rPr lang="en-US" sz="1400" dirty="0" smtClean="0"/>
              <a:t>Bulbul et al (2014)</a:t>
            </a:r>
            <a:endParaRPr lang="en-US" sz="1400" dirty="0"/>
          </a:p>
        </p:txBody>
      </p:sp>
      <p:pic>
        <p:nvPicPr>
          <p:cNvPr id="8" name="Picture 7"/>
          <p:cNvPicPr>
            <a:picLocks noChangeAspect="1"/>
          </p:cNvPicPr>
          <p:nvPr/>
        </p:nvPicPr>
        <p:blipFill>
          <a:blip r:embed="rId2"/>
          <a:stretch>
            <a:fillRect/>
          </a:stretch>
        </p:blipFill>
        <p:spPr>
          <a:xfrm>
            <a:off x="4031546" y="948923"/>
            <a:ext cx="4217810" cy="2955622"/>
          </a:xfrm>
          <a:prstGeom prst="rect">
            <a:avLst/>
          </a:prstGeom>
        </p:spPr>
      </p:pic>
      <p:sp>
        <p:nvSpPr>
          <p:cNvPr id="9" name="TextBox 8"/>
          <p:cNvSpPr txBox="1"/>
          <p:nvPr/>
        </p:nvSpPr>
        <p:spPr>
          <a:xfrm>
            <a:off x="4639733" y="1739745"/>
            <a:ext cx="1519003" cy="307777"/>
          </a:xfrm>
          <a:prstGeom prst="rect">
            <a:avLst/>
          </a:prstGeom>
          <a:noFill/>
        </p:spPr>
        <p:txBody>
          <a:bodyPr wrap="none" rtlCol="0">
            <a:spAutoFit/>
          </a:bodyPr>
          <a:lstStyle/>
          <a:p>
            <a:r>
              <a:rPr lang="en-US" sz="1400" dirty="0" smtClean="0"/>
              <a:t>Bulbul et al (2014)</a:t>
            </a:r>
            <a:endParaRPr lang="en-US" sz="1400" dirty="0"/>
          </a:p>
        </p:txBody>
      </p:sp>
      <p:pic>
        <p:nvPicPr>
          <p:cNvPr id="3" name="Picture 2"/>
          <p:cNvPicPr>
            <a:picLocks noChangeAspect="1"/>
          </p:cNvPicPr>
          <p:nvPr/>
        </p:nvPicPr>
        <p:blipFill>
          <a:blip r:embed="rId3"/>
          <a:stretch>
            <a:fillRect/>
          </a:stretch>
        </p:blipFill>
        <p:spPr>
          <a:xfrm>
            <a:off x="3656836" y="4073878"/>
            <a:ext cx="5003800" cy="1854200"/>
          </a:xfrm>
          <a:prstGeom prst="rect">
            <a:avLst/>
          </a:prstGeom>
        </p:spPr>
      </p:pic>
      <p:sp>
        <p:nvSpPr>
          <p:cNvPr id="10" name="TextBox 9"/>
          <p:cNvSpPr txBox="1"/>
          <p:nvPr/>
        </p:nvSpPr>
        <p:spPr>
          <a:xfrm>
            <a:off x="539045" y="4421945"/>
            <a:ext cx="3016955" cy="461665"/>
          </a:xfrm>
          <a:prstGeom prst="rect">
            <a:avLst/>
          </a:prstGeom>
          <a:noFill/>
        </p:spPr>
        <p:txBody>
          <a:bodyPr wrap="square" rtlCol="0">
            <a:spAutoFit/>
          </a:bodyPr>
          <a:lstStyle/>
          <a:p>
            <a:r>
              <a:rPr lang="en-US" dirty="0" smtClean="0"/>
              <a:t>And from Andromeda</a:t>
            </a:r>
            <a:endParaRPr lang="en-US" dirty="0"/>
          </a:p>
        </p:txBody>
      </p:sp>
    </p:spTree>
    <p:extLst>
      <p:ext uri="{BB962C8B-B14F-4D97-AF65-F5344CB8AC3E}">
        <p14:creationId xmlns:p14="http://schemas.microsoft.com/office/powerpoint/2010/main" val="10166570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1433" y="906747"/>
            <a:ext cx="3612445" cy="338554"/>
          </a:xfrm>
          <a:prstGeom prst="rect">
            <a:avLst/>
          </a:prstGeom>
          <a:solidFill>
            <a:schemeClr val="bg1"/>
          </a:solidFill>
          <a:ln>
            <a:solidFill>
              <a:schemeClr val="tx1"/>
            </a:solidFill>
          </a:ln>
        </p:spPr>
        <p:txBody>
          <a:bodyPr wrap="square">
            <a:spAutoFit/>
          </a:bodyPr>
          <a:lstStyle/>
          <a:p>
            <a:r>
              <a:rPr lang="en-US" sz="1600" dirty="0" smtClean="0"/>
              <a:t>Scale of Masses for See-Saw Mechanism?</a:t>
            </a:r>
            <a:endParaRPr lang="en-US" sz="1600" dirty="0"/>
          </a:p>
        </p:txBody>
      </p:sp>
      <p:sp>
        <p:nvSpPr>
          <p:cNvPr id="14" name="Rectangle 13"/>
          <p:cNvSpPr/>
          <p:nvPr/>
        </p:nvSpPr>
        <p:spPr>
          <a:xfrm>
            <a:off x="2017889" y="6287907"/>
            <a:ext cx="4473222" cy="584776"/>
          </a:xfrm>
          <a:prstGeom prst="rect">
            <a:avLst/>
          </a:prstGeom>
          <a:solidFill>
            <a:schemeClr val="bg1"/>
          </a:solidFill>
          <a:ln>
            <a:solidFill>
              <a:schemeClr val="tx1"/>
            </a:solidFill>
          </a:ln>
        </p:spPr>
        <p:txBody>
          <a:bodyPr wrap="square">
            <a:spAutoFit/>
          </a:bodyPr>
          <a:lstStyle/>
          <a:p>
            <a:r>
              <a:rPr lang="en-US" sz="1600" dirty="0" smtClean="0"/>
              <a:t>Neutrinos related to mechanism driving current epoch of cosmic acceleration (similar mass scales)?</a:t>
            </a:r>
            <a:endParaRPr lang="en-US" sz="1600" dirty="0"/>
          </a:p>
        </p:txBody>
      </p:sp>
      <p:pic>
        <p:nvPicPr>
          <p:cNvPr id="3" name="Picture 2"/>
          <p:cNvPicPr>
            <a:picLocks noChangeAspect="1"/>
          </p:cNvPicPr>
          <p:nvPr/>
        </p:nvPicPr>
        <p:blipFill>
          <a:blip r:embed="rId2"/>
          <a:stretch>
            <a:fillRect/>
          </a:stretch>
        </p:blipFill>
        <p:spPr>
          <a:xfrm>
            <a:off x="3740855" y="550329"/>
            <a:ext cx="1790700" cy="5740400"/>
          </a:xfrm>
          <a:prstGeom prst="rect">
            <a:avLst/>
          </a:prstGeom>
        </p:spPr>
      </p:pic>
      <p:sp>
        <p:nvSpPr>
          <p:cNvPr id="15" name="Rectangle 14"/>
          <p:cNvSpPr/>
          <p:nvPr/>
        </p:nvSpPr>
        <p:spPr>
          <a:xfrm>
            <a:off x="5252499" y="3114336"/>
            <a:ext cx="3782026" cy="338554"/>
          </a:xfrm>
          <a:prstGeom prst="rect">
            <a:avLst/>
          </a:prstGeom>
          <a:solidFill>
            <a:schemeClr val="bg1"/>
          </a:solidFill>
          <a:ln>
            <a:solidFill>
              <a:schemeClr val="tx1"/>
            </a:solidFill>
          </a:ln>
        </p:spPr>
        <p:txBody>
          <a:bodyPr wrap="square">
            <a:spAutoFit/>
          </a:bodyPr>
          <a:lstStyle/>
          <a:p>
            <a:r>
              <a:rPr lang="en-US" sz="1600" dirty="0" smtClean="0"/>
              <a:t>Light sterile neutrinos produced?</a:t>
            </a:r>
            <a:endParaRPr lang="en-US" sz="1600" dirty="0"/>
          </a:p>
        </p:txBody>
      </p:sp>
      <p:sp>
        <p:nvSpPr>
          <p:cNvPr id="16" name="Rectangle 15"/>
          <p:cNvSpPr/>
          <p:nvPr/>
        </p:nvSpPr>
        <p:spPr>
          <a:xfrm>
            <a:off x="4953000" y="4398152"/>
            <a:ext cx="3966471" cy="338554"/>
          </a:xfrm>
          <a:prstGeom prst="rect">
            <a:avLst/>
          </a:prstGeom>
          <a:solidFill>
            <a:schemeClr val="bg1"/>
          </a:solidFill>
          <a:ln>
            <a:solidFill>
              <a:schemeClr val="tx1"/>
            </a:solidFill>
          </a:ln>
        </p:spPr>
        <p:txBody>
          <a:bodyPr wrap="square">
            <a:spAutoFit/>
          </a:bodyPr>
          <a:lstStyle/>
          <a:p>
            <a:r>
              <a:rPr lang="en-US" sz="1600" dirty="0" smtClean="0"/>
              <a:t>Warm Dark Matter becomes non-relativistic?</a:t>
            </a:r>
            <a:endParaRPr lang="en-US" sz="1600" dirty="0"/>
          </a:p>
        </p:txBody>
      </p:sp>
      <p:sp>
        <p:nvSpPr>
          <p:cNvPr id="17" name="Rectangle 16"/>
          <p:cNvSpPr/>
          <p:nvPr/>
        </p:nvSpPr>
        <p:spPr>
          <a:xfrm>
            <a:off x="11433" y="2424805"/>
            <a:ext cx="3782026" cy="584776"/>
          </a:xfrm>
          <a:prstGeom prst="rect">
            <a:avLst/>
          </a:prstGeom>
          <a:solidFill>
            <a:schemeClr val="bg1"/>
          </a:solidFill>
          <a:ln>
            <a:solidFill>
              <a:schemeClr val="tx1"/>
            </a:solidFill>
          </a:ln>
        </p:spPr>
        <p:txBody>
          <a:bodyPr wrap="square">
            <a:spAutoFit/>
          </a:bodyPr>
          <a:lstStyle/>
          <a:p>
            <a:r>
              <a:rPr lang="en-US" sz="1600" dirty="0" err="1" smtClean="0"/>
              <a:t>Leptogenesis</a:t>
            </a:r>
            <a:r>
              <a:rPr lang="en-US" sz="1600" dirty="0" smtClean="0"/>
              <a:t> </a:t>
            </a:r>
            <a:r>
              <a:rPr lang="en-US" sz="1600" dirty="0" err="1" smtClean="0"/>
              <a:t>II:Sphalerons</a:t>
            </a:r>
            <a:r>
              <a:rPr lang="en-US" sz="1600" dirty="0" smtClean="0"/>
              <a:t> transform lepton asymmetry into Baryon asymmetry?</a:t>
            </a:r>
            <a:endParaRPr lang="en-US" sz="1600" dirty="0"/>
          </a:p>
        </p:txBody>
      </p:sp>
      <p:sp>
        <p:nvSpPr>
          <p:cNvPr id="18" name="Rectangle 17"/>
          <p:cNvSpPr/>
          <p:nvPr/>
        </p:nvSpPr>
        <p:spPr>
          <a:xfrm>
            <a:off x="1072444" y="3523965"/>
            <a:ext cx="2795366" cy="338554"/>
          </a:xfrm>
          <a:prstGeom prst="rect">
            <a:avLst/>
          </a:prstGeom>
          <a:solidFill>
            <a:schemeClr val="bg1"/>
          </a:solidFill>
          <a:ln>
            <a:solidFill>
              <a:schemeClr val="tx1"/>
            </a:solidFill>
          </a:ln>
        </p:spPr>
        <p:txBody>
          <a:bodyPr wrap="square">
            <a:spAutoFit/>
          </a:bodyPr>
          <a:lstStyle/>
          <a:p>
            <a:r>
              <a:rPr lang="en-US" sz="1600" dirty="0" smtClean="0"/>
              <a:t>Neutrinos decouple (mostly)</a:t>
            </a:r>
            <a:endParaRPr lang="en-US" sz="1600" dirty="0"/>
          </a:p>
        </p:txBody>
      </p:sp>
      <p:sp>
        <p:nvSpPr>
          <p:cNvPr id="19" name="Rectangle 18"/>
          <p:cNvSpPr/>
          <p:nvPr/>
        </p:nvSpPr>
        <p:spPr>
          <a:xfrm>
            <a:off x="5389281" y="895904"/>
            <a:ext cx="3612445" cy="584776"/>
          </a:xfrm>
          <a:prstGeom prst="rect">
            <a:avLst/>
          </a:prstGeom>
          <a:solidFill>
            <a:schemeClr val="bg1"/>
          </a:solidFill>
          <a:ln>
            <a:solidFill>
              <a:schemeClr val="tx1"/>
            </a:solidFill>
          </a:ln>
        </p:spPr>
        <p:txBody>
          <a:bodyPr wrap="square">
            <a:spAutoFit/>
          </a:bodyPr>
          <a:lstStyle/>
          <a:p>
            <a:r>
              <a:rPr lang="en-US" sz="1600" dirty="0" err="1" smtClean="0"/>
              <a:t>Leptogenesis</a:t>
            </a:r>
            <a:r>
              <a:rPr lang="en-US" sz="1600" dirty="0" smtClean="0"/>
              <a:t> I: Right-handed neutrinos decay producing a lepton asymmetry?</a:t>
            </a:r>
            <a:endParaRPr lang="en-US" sz="1600" dirty="0"/>
          </a:p>
        </p:txBody>
      </p:sp>
      <p:sp>
        <p:nvSpPr>
          <p:cNvPr id="20" name="Rectangle 19"/>
          <p:cNvSpPr/>
          <p:nvPr/>
        </p:nvSpPr>
        <p:spPr>
          <a:xfrm>
            <a:off x="5362280" y="5499369"/>
            <a:ext cx="2490207" cy="584776"/>
          </a:xfrm>
          <a:prstGeom prst="rect">
            <a:avLst/>
          </a:prstGeom>
          <a:solidFill>
            <a:schemeClr val="bg1"/>
          </a:solidFill>
          <a:ln>
            <a:solidFill>
              <a:schemeClr val="tx1"/>
            </a:solidFill>
          </a:ln>
        </p:spPr>
        <p:txBody>
          <a:bodyPr wrap="square">
            <a:spAutoFit/>
          </a:bodyPr>
          <a:lstStyle/>
          <a:p>
            <a:r>
              <a:rPr lang="en-US" sz="1600" dirty="0" smtClean="0"/>
              <a:t>Massive neutrinos inhibit growth of structure</a:t>
            </a:r>
            <a:endParaRPr lang="en-US" sz="1600" dirty="0"/>
          </a:p>
        </p:txBody>
      </p:sp>
      <p:sp>
        <p:nvSpPr>
          <p:cNvPr id="21" name="Rectangle 20"/>
          <p:cNvSpPr/>
          <p:nvPr/>
        </p:nvSpPr>
        <p:spPr>
          <a:xfrm>
            <a:off x="1765402" y="5022616"/>
            <a:ext cx="1989846" cy="584776"/>
          </a:xfrm>
          <a:prstGeom prst="rect">
            <a:avLst/>
          </a:prstGeom>
          <a:solidFill>
            <a:schemeClr val="bg1"/>
          </a:solidFill>
          <a:ln>
            <a:solidFill>
              <a:schemeClr val="tx1"/>
            </a:solidFill>
          </a:ln>
        </p:spPr>
        <p:txBody>
          <a:bodyPr wrap="square">
            <a:spAutoFit/>
          </a:bodyPr>
          <a:lstStyle/>
          <a:p>
            <a:r>
              <a:rPr lang="en-US" sz="1600" dirty="0" smtClean="0"/>
              <a:t>Neutrinos affect the CMB damping tail</a:t>
            </a:r>
            <a:endParaRPr lang="en-US" sz="1600" dirty="0"/>
          </a:p>
        </p:txBody>
      </p:sp>
      <p:sp>
        <p:nvSpPr>
          <p:cNvPr id="13" name="Title 1"/>
          <p:cNvSpPr>
            <a:spLocks noGrp="1"/>
          </p:cNvSpPr>
          <p:nvPr>
            <p:ph type="title"/>
          </p:nvPr>
        </p:nvSpPr>
        <p:spPr>
          <a:xfrm>
            <a:off x="228600" y="103664"/>
            <a:ext cx="8686800" cy="641739"/>
          </a:xfrm>
        </p:spPr>
        <p:txBody>
          <a:bodyPr/>
          <a:lstStyle/>
          <a:p>
            <a:r>
              <a:rPr lang="en-US" dirty="0" smtClean="0"/>
              <a:t>Opens up many possibilities for cosmology</a:t>
            </a:r>
            <a:endParaRPr lang="en-US" dirty="0"/>
          </a:p>
        </p:txBody>
      </p:sp>
    </p:spTree>
    <p:extLst>
      <p:ext uri="{BB962C8B-B14F-4D97-AF65-F5344CB8AC3E}">
        <p14:creationId xmlns:p14="http://schemas.microsoft.com/office/powerpoint/2010/main" val="18244234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5" name="Rectangle 2"/>
          <p:cNvSpPr>
            <a:spLocks noGrp="1" noChangeArrowheads="1"/>
          </p:cNvSpPr>
          <p:nvPr>
            <p:ph type="title" sz="quarter"/>
          </p:nvPr>
        </p:nvSpPr>
        <p:spPr/>
        <p:txBody>
          <a:bodyPr/>
          <a:lstStyle/>
          <a:p>
            <a:pPr eaLnBrk="1" hangingPunct="1"/>
            <a:r>
              <a:rPr lang="en-US" sz="2400" dirty="0" smtClean="0">
                <a:solidFill>
                  <a:srgbClr val="000090"/>
                </a:solidFill>
                <a:latin typeface="Calibri"/>
                <a:cs typeface="Calibri"/>
              </a:rPr>
              <a:t>Standard Model neutrinos </a:t>
            </a:r>
            <a:r>
              <a:rPr lang="en-US" sz="2400" dirty="0">
                <a:solidFill>
                  <a:srgbClr val="000090"/>
                </a:solidFill>
                <a:latin typeface="Calibri"/>
                <a:cs typeface="Calibri"/>
              </a:rPr>
              <a:t>are produced in the early universe</a:t>
            </a:r>
          </a:p>
        </p:txBody>
      </p:sp>
      <p:sp>
        <p:nvSpPr>
          <p:cNvPr id="14346" name="Text Box 7"/>
          <p:cNvSpPr txBox="1">
            <a:spLocks noChangeArrowheads="1"/>
          </p:cNvSpPr>
          <p:nvPr/>
        </p:nvSpPr>
        <p:spPr bwMode="auto">
          <a:xfrm>
            <a:off x="5867400" y="911423"/>
            <a:ext cx="25975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sz="1400" i="1" dirty="0" err="1">
                <a:solidFill>
                  <a:srgbClr val="000090"/>
                </a:solidFill>
                <a:latin typeface="Calibri"/>
                <a:cs typeface="Calibri"/>
              </a:rPr>
              <a:t>Alpher</a:t>
            </a:r>
            <a:r>
              <a:rPr lang="en-US" sz="1400" i="1" dirty="0">
                <a:solidFill>
                  <a:srgbClr val="000090"/>
                </a:solidFill>
                <a:latin typeface="Calibri"/>
                <a:cs typeface="Calibri"/>
              </a:rPr>
              <a:t>, Herman, &amp; Gamow 1953</a:t>
            </a:r>
          </a:p>
        </p:txBody>
      </p:sp>
      <p:sp>
        <p:nvSpPr>
          <p:cNvPr id="14347" name="Text Box 10"/>
          <p:cNvSpPr txBox="1">
            <a:spLocks noChangeArrowheads="1"/>
          </p:cNvSpPr>
          <p:nvPr/>
        </p:nvSpPr>
        <p:spPr bwMode="auto">
          <a:xfrm>
            <a:off x="746125" y="1600200"/>
            <a:ext cx="7407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smtClean="0">
                <a:solidFill>
                  <a:srgbClr val="000090"/>
                </a:solidFill>
                <a:latin typeface="Calibri"/>
                <a:cs typeface="Calibri"/>
              </a:rPr>
              <a:t>Even if no neutrinos </a:t>
            </a:r>
            <a:r>
              <a:rPr lang="en-US" dirty="0">
                <a:solidFill>
                  <a:srgbClr val="000090"/>
                </a:solidFill>
                <a:latin typeface="Calibri"/>
                <a:cs typeface="Calibri"/>
              </a:rPr>
              <a:t>initially when the </a:t>
            </a:r>
            <a:r>
              <a:rPr lang="en-US" dirty="0" smtClean="0">
                <a:solidFill>
                  <a:srgbClr val="000090"/>
                </a:solidFill>
                <a:latin typeface="Calibri"/>
                <a:cs typeface="Calibri"/>
              </a:rPr>
              <a:t>temperature </a:t>
            </a:r>
            <a:r>
              <a:rPr lang="en-US" dirty="0">
                <a:solidFill>
                  <a:srgbClr val="000090"/>
                </a:solidFill>
                <a:latin typeface="Calibri"/>
                <a:cs typeface="Calibri"/>
              </a:rPr>
              <a:t>is much larger than </a:t>
            </a:r>
            <a:r>
              <a:rPr lang="en-US" i="1" dirty="0" smtClean="0">
                <a:solidFill>
                  <a:srgbClr val="000090"/>
                </a:solidFill>
                <a:latin typeface="Calibri"/>
                <a:cs typeface="Calibri"/>
              </a:rPr>
              <a:t>m</a:t>
            </a:r>
            <a:r>
              <a:rPr lang="en-US" i="1" baseline="-25000" dirty="0" smtClean="0">
                <a:solidFill>
                  <a:srgbClr val="000090"/>
                </a:solidFill>
                <a:latin typeface="Calibri"/>
                <a:cs typeface="Calibri"/>
              </a:rPr>
              <a:t>e</a:t>
            </a:r>
            <a:r>
              <a:rPr lang="en-US" dirty="0" smtClean="0">
                <a:solidFill>
                  <a:srgbClr val="000090"/>
                </a:solidFill>
                <a:latin typeface="Calibri"/>
                <a:cs typeface="Calibri"/>
              </a:rPr>
              <a:t>, rate </a:t>
            </a:r>
            <a:r>
              <a:rPr lang="en-US" dirty="0">
                <a:solidFill>
                  <a:srgbClr val="000090"/>
                </a:solidFill>
                <a:latin typeface="Calibri"/>
                <a:cs typeface="Calibri"/>
              </a:rPr>
              <a:t>for producing them via, e.g., </a:t>
            </a:r>
          </a:p>
        </p:txBody>
      </p:sp>
      <p:sp>
        <p:nvSpPr>
          <p:cNvPr id="2" name="Rectangle 1"/>
          <p:cNvSpPr/>
          <p:nvPr/>
        </p:nvSpPr>
        <p:spPr bwMode="auto">
          <a:xfrm>
            <a:off x="2438400" y="2667000"/>
            <a:ext cx="4419600" cy="1981200"/>
          </a:xfrm>
          <a:prstGeom prst="rect">
            <a:avLst/>
          </a:prstGeom>
          <a:solidFill>
            <a:srgbClr val="FFFFFF"/>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rgbClr val="000090"/>
              </a:solidFill>
              <a:effectLst/>
              <a:latin typeface="Calibri"/>
              <a:cs typeface="Calibri"/>
            </a:endParaRPr>
          </a:p>
        </p:txBody>
      </p:sp>
      <p:graphicFrame>
        <p:nvGraphicFramePr>
          <p:cNvPr id="22" name="Object 32"/>
          <p:cNvGraphicFramePr>
            <a:graphicFrameLocks noChangeAspect="1"/>
          </p:cNvGraphicFramePr>
          <p:nvPr>
            <p:extLst>
              <p:ext uri="{D42A27DB-BD31-4B8C-83A1-F6EECF244321}">
                <p14:modId xmlns:p14="http://schemas.microsoft.com/office/powerpoint/2010/main" val="1393973612"/>
              </p:ext>
            </p:extLst>
          </p:nvPr>
        </p:nvGraphicFramePr>
        <p:xfrm>
          <a:off x="5867400" y="3124200"/>
          <a:ext cx="265113" cy="452438"/>
        </p:xfrm>
        <a:graphic>
          <a:graphicData uri="http://schemas.openxmlformats.org/presentationml/2006/ole">
            <mc:AlternateContent xmlns:mc="http://schemas.openxmlformats.org/markup-compatibility/2006">
              <mc:Choice xmlns:v="urn:schemas-microsoft-com:vml" Requires="v">
                <p:oleObj spid="_x0000_s42444" name="Equation" r:id="rId4" imgW="126720" imgH="215640" progId="Equation.3">
                  <p:embed/>
                </p:oleObj>
              </mc:Choice>
              <mc:Fallback>
                <p:oleObj name="Equation" r:id="rId4" imgW="1267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124200"/>
                        <a:ext cx="265113" cy="452438"/>
                      </a:xfrm>
                      <a:prstGeom prst="rect">
                        <a:avLst/>
                      </a:prstGeom>
                      <a:solidFill>
                        <a:srgbClr val="FFFFFF"/>
                      </a:solidFill>
                      <a:ln>
                        <a:noFill/>
                      </a:ln>
                      <a:effectLst/>
                      <a:extLst/>
                    </p:spPr>
                  </p:pic>
                </p:oleObj>
              </mc:Fallback>
            </mc:AlternateContent>
          </a:graphicData>
        </a:graphic>
      </p:graphicFrame>
      <p:graphicFrame>
        <p:nvGraphicFramePr>
          <p:cNvPr id="23" name="Object 37"/>
          <p:cNvGraphicFramePr>
            <a:graphicFrameLocks noChangeAspect="1"/>
          </p:cNvGraphicFramePr>
          <p:nvPr>
            <p:extLst>
              <p:ext uri="{D42A27DB-BD31-4B8C-83A1-F6EECF244321}">
                <p14:modId xmlns:p14="http://schemas.microsoft.com/office/powerpoint/2010/main" val="3023783577"/>
              </p:ext>
            </p:extLst>
          </p:nvPr>
        </p:nvGraphicFramePr>
        <p:xfrm>
          <a:off x="2667000" y="4114800"/>
          <a:ext cx="401637" cy="458788"/>
        </p:xfrm>
        <a:graphic>
          <a:graphicData uri="http://schemas.openxmlformats.org/presentationml/2006/ole">
            <mc:AlternateContent xmlns:mc="http://schemas.openxmlformats.org/markup-compatibility/2006">
              <mc:Choice xmlns:v="urn:schemas-microsoft-com:vml" Requires="v">
                <p:oleObj spid="_x0000_s42445" name="Equation" r:id="rId6" imgW="177480" imgH="203040" progId="Equation.3">
                  <p:embed/>
                </p:oleObj>
              </mc:Choice>
              <mc:Fallback>
                <p:oleObj name="Equation" r:id="rId6" imgW="17748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114800"/>
                        <a:ext cx="401637" cy="458788"/>
                      </a:xfrm>
                      <a:prstGeom prst="rect">
                        <a:avLst/>
                      </a:prstGeom>
                      <a:solidFill>
                        <a:srgbClr val="FFFFFF"/>
                      </a:solidFill>
                      <a:ln>
                        <a:solidFill>
                          <a:srgbClr val="FFFFFF"/>
                        </a:solidFill>
                      </a:ln>
                      <a:effectLst/>
                      <a:extLst/>
                    </p:spPr>
                  </p:pic>
                </p:oleObj>
              </mc:Fallback>
            </mc:AlternateContent>
          </a:graphicData>
        </a:graphic>
      </p:graphicFrame>
      <p:graphicFrame>
        <p:nvGraphicFramePr>
          <p:cNvPr id="24" name="Object 34"/>
          <p:cNvGraphicFramePr>
            <a:graphicFrameLocks noChangeAspect="1"/>
          </p:cNvGraphicFramePr>
          <p:nvPr>
            <p:extLst>
              <p:ext uri="{D42A27DB-BD31-4B8C-83A1-F6EECF244321}">
                <p14:modId xmlns:p14="http://schemas.microsoft.com/office/powerpoint/2010/main" val="3890919906"/>
              </p:ext>
            </p:extLst>
          </p:nvPr>
        </p:nvGraphicFramePr>
        <p:xfrm>
          <a:off x="5791200" y="4191000"/>
          <a:ext cx="338137" cy="371475"/>
        </p:xfrm>
        <a:graphic>
          <a:graphicData uri="http://schemas.openxmlformats.org/presentationml/2006/ole">
            <mc:AlternateContent xmlns:mc="http://schemas.openxmlformats.org/markup-compatibility/2006">
              <mc:Choice xmlns:v="urn:schemas-microsoft-com:vml" Requires="v">
                <p:oleObj spid="_x0000_s42446" name="Equation" r:id="rId8" imgW="126720" imgH="139680" progId="Equation.3">
                  <p:embed/>
                </p:oleObj>
              </mc:Choice>
              <mc:Fallback>
                <p:oleObj name="Equation" r:id="rId8" imgW="126720" imgH="1396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4191000"/>
                        <a:ext cx="338137" cy="371475"/>
                      </a:xfrm>
                      <a:prstGeom prst="rect">
                        <a:avLst/>
                      </a:prstGeom>
                      <a:solidFill>
                        <a:srgbClr val="FFFFFF"/>
                      </a:solidFill>
                      <a:ln>
                        <a:solidFill>
                          <a:srgbClr val="FFFFFF"/>
                        </a:solidFill>
                      </a:ln>
                      <a:effectLst/>
                      <a:extLst/>
                    </p:spPr>
                  </p:pic>
                </p:oleObj>
              </mc:Fallback>
            </mc:AlternateContent>
          </a:graphicData>
        </a:graphic>
      </p:graphicFrame>
      <p:sp>
        <p:nvSpPr>
          <p:cNvPr id="25" name="Line 20"/>
          <p:cNvSpPr>
            <a:spLocks noChangeShapeType="1"/>
          </p:cNvSpPr>
          <p:nvPr/>
        </p:nvSpPr>
        <p:spPr bwMode="auto">
          <a:xfrm>
            <a:off x="3200400" y="3500735"/>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latin typeface="Calibri"/>
              <a:cs typeface="Calibri"/>
            </a:endParaRPr>
          </a:p>
        </p:txBody>
      </p:sp>
      <p:sp>
        <p:nvSpPr>
          <p:cNvPr id="26" name="Line 22"/>
          <p:cNvSpPr>
            <a:spLocks noChangeShapeType="1"/>
          </p:cNvSpPr>
          <p:nvPr/>
        </p:nvSpPr>
        <p:spPr bwMode="auto">
          <a:xfrm flipV="1">
            <a:off x="3200400" y="3881735"/>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latin typeface="Calibri"/>
              <a:cs typeface="Calibri"/>
            </a:endParaRPr>
          </a:p>
        </p:txBody>
      </p:sp>
      <p:sp>
        <p:nvSpPr>
          <p:cNvPr id="27" name="Line 25"/>
          <p:cNvSpPr>
            <a:spLocks noChangeShapeType="1"/>
          </p:cNvSpPr>
          <p:nvPr/>
        </p:nvSpPr>
        <p:spPr bwMode="auto">
          <a:xfrm>
            <a:off x="3733800" y="3881735"/>
            <a:ext cx="1295400"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90"/>
              </a:solidFill>
              <a:latin typeface="Calibri"/>
              <a:cs typeface="Calibri"/>
            </a:endParaRPr>
          </a:p>
        </p:txBody>
      </p:sp>
      <p:sp>
        <p:nvSpPr>
          <p:cNvPr id="28" name="Text Box 26"/>
          <p:cNvSpPr txBox="1">
            <a:spLocks noChangeArrowheads="1"/>
          </p:cNvSpPr>
          <p:nvPr/>
        </p:nvSpPr>
        <p:spPr bwMode="auto">
          <a:xfrm>
            <a:off x="4241794" y="3881735"/>
            <a:ext cx="40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i="1" dirty="0">
                <a:solidFill>
                  <a:srgbClr val="000090"/>
                </a:solidFill>
                <a:latin typeface="Calibri"/>
                <a:cs typeface="Calibri"/>
              </a:rPr>
              <a:t>Z</a:t>
            </a:r>
          </a:p>
        </p:txBody>
      </p:sp>
      <p:sp>
        <p:nvSpPr>
          <p:cNvPr id="29" name="Line 27"/>
          <p:cNvSpPr>
            <a:spLocks noChangeShapeType="1"/>
          </p:cNvSpPr>
          <p:nvPr/>
        </p:nvSpPr>
        <p:spPr bwMode="auto">
          <a:xfrm flipV="1">
            <a:off x="5029200" y="3424535"/>
            <a:ext cx="533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latin typeface="Calibri"/>
              <a:cs typeface="Calibri"/>
            </a:endParaRPr>
          </a:p>
        </p:txBody>
      </p:sp>
      <p:sp>
        <p:nvSpPr>
          <p:cNvPr id="30" name="Line 28"/>
          <p:cNvSpPr>
            <a:spLocks noChangeShapeType="1"/>
          </p:cNvSpPr>
          <p:nvPr/>
        </p:nvSpPr>
        <p:spPr bwMode="auto">
          <a:xfrm>
            <a:off x="5029200" y="3881735"/>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90"/>
              </a:solidFill>
              <a:latin typeface="Calibri"/>
              <a:cs typeface="Calibri"/>
            </a:endParaRPr>
          </a:p>
        </p:txBody>
      </p:sp>
      <p:graphicFrame>
        <p:nvGraphicFramePr>
          <p:cNvPr id="31" name="Object 39"/>
          <p:cNvGraphicFramePr>
            <a:graphicFrameLocks noChangeAspect="1"/>
          </p:cNvGraphicFramePr>
          <p:nvPr>
            <p:extLst>
              <p:ext uri="{D42A27DB-BD31-4B8C-83A1-F6EECF244321}">
                <p14:modId xmlns:p14="http://schemas.microsoft.com/office/powerpoint/2010/main" val="3747253626"/>
              </p:ext>
            </p:extLst>
          </p:nvPr>
        </p:nvGraphicFramePr>
        <p:xfrm>
          <a:off x="2667000" y="3200400"/>
          <a:ext cx="400050" cy="457200"/>
        </p:xfrm>
        <a:graphic>
          <a:graphicData uri="http://schemas.openxmlformats.org/presentationml/2006/ole">
            <mc:AlternateContent xmlns:mc="http://schemas.openxmlformats.org/markup-compatibility/2006">
              <mc:Choice xmlns:v="urn:schemas-microsoft-com:vml" Requires="v">
                <p:oleObj spid="_x0000_s42447" name="Equation" r:id="rId10" imgW="177480" imgH="203040" progId="Equation.3">
                  <p:embed/>
                </p:oleObj>
              </mc:Choice>
              <mc:Fallback>
                <p:oleObj name="Equation" r:id="rId10" imgW="1774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3200400"/>
                        <a:ext cx="400050" cy="457200"/>
                      </a:xfrm>
                      <a:prstGeom prst="rect">
                        <a:avLst/>
                      </a:prstGeom>
                      <a:solidFill>
                        <a:srgbClr val="FFFFFF"/>
                      </a:solidFill>
                      <a:ln>
                        <a:noFill/>
                      </a:ln>
                      <a:effectLst/>
                      <a:extLst/>
                    </p:spPr>
                  </p:pic>
                </p:oleObj>
              </mc:Fallback>
            </mc:AlternateContent>
          </a:graphicData>
        </a:graphic>
      </p:graphicFrame>
    </p:spTree>
    <p:extLst>
      <p:ext uri="{BB962C8B-B14F-4D97-AF65-F5344CB8AC3E}">
        <p14:creationId xmlns:p14="http://schemas.microsoft.com/office/powerpoint/2010/main" val="10910822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5" name="Rectangle 2"/>
          <p:cNvSpPr>
            <a:spLocks noGrp="1" noChangeArrowheads="1"/>
          </p:cNvSpPr>
          <p:nvPr>
            <p:ph type="title" sz="quarter"/>
          </p:nvPr>
        </p:nvSpPr>
        <p:spPr>
          <a:xfrm>
            <a:off x="457200" y="274638"/>
            <a:ext cx="8229600" cy="1143000"/>
          </a:xfrm>
        </p:spPr>
        <p:txBody>
          <a:bodyPr/>
          <a:lstStyle/>
          <a:p>
            <a:pPr eaLnBrk="1" hangingPunct="1"/>
            <a:r>
              <a:rPr lang="en-US" sz="2400" dirty="0" smtClean="0">
                <a:solidFill>
                  <a:srgbClr val="000090"/>
                </a:solidFill>
                <a:latin typeface="Calibri"/>
                <a:cs typeface="Calibri"/>
              </a:rPr>
              <a:t>Standard Model neutrinos </a:t>
            </a:r>
            <a:r>
              <a:rPr lang="en-US" sz="2400" dirty="0">
                <a:solidFill>
                  <a:srgbClr val="000090"/>
                </a:solidFill>
                <a:latin typeface="Calibri"/>
                <a:cs typeface="Calibri"/>
              </a:rPr>
              <a:t>are produced in the early universe</a:t>
            </a:r>
          </a:p>
        </p:txBody>
      </p:sp>
      <p:sp>
        <p:nvSpPr>
          <p:cNvPr id="14346" name="Text Box 7"/>
          <p:cNvSpPr txBox="1">
            <a:spLocks noChangeArrowheads="1"/>
          </p:cNvSpPr>
          <p:nvPr/>
        </p:nvSpPr>
        <p:spPr bwMode="auto">
          <a:xfrm>
            <a:off x="5899495" y="911423"/>
            <a:ext cx="25975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sz="1400" i="1" dirty="0" err="1">
                <a:solidFill>
                  <a:srgbClr val="000090"/>
                </a:solidFill>
                <a:latin typeface="Calibri"/>
                <a:cs typeface="Calibri"/>
              </a:rPr>
              <a:t>Alpher</a:t>
            </a:r>
            <a:r>
              <a:rPr lang="en-US" sz="1400" i="1" dirty="0">
                <a:solidFill>
                  <a:srgbClr val="000090"/>
                </a:solidFill>
                <a:latin typeface="Calibri"/>
                <a:cs typeface="Calibri"/>
              </a:rPr>
              <a:t>, Herman, &amp; Gamow 1953</a:t>
            </a:r>
          </a:p>
        </p:txBody>
      </p:sp>
      <p:sp>
        <p:nvSpPr>
          <p:cNvPr id="14347" name="Text Box 10"/>
          <p:cNvSpPr txBox="1">
            <a:spLocks noChangeArrowheads="1"/>
          </p:cNvSpPr>
          <p:nvPr/>
        </p:nvSpPr>
        <p:spPr bwMode="auto">
          <a:xfrm>
            <a:off x="746125" y="1600200"/>
            <a:ext cx="7407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smtClean="0">
                <a:solidFill>
                  <a:srgbClr val="000090"/>
                </a:solidFill>
                <a:latin typeface="Calibri"/>
                <a:cs typeface="Calibri"/>
              </a:rPr>
              <a:t>Even if no neutrinos </a:t>
            </a:r>
            <a:r>
              <a:rPr lang="en-US" dirty="0">
                <a:solidFill>
                  <a:srgbClr val="000090"/>
                </a:solidFill>
                <a:latin typeface="Calibri"/>
                <a:cs typeface="Calibri"/>
              </a:rPr>
              <a:t>initially when the </a:t>
            </a:r>
            <a:r>
              <a:rPr lang="en-US" dirty="0" smtClean="0">
                <a:solidFill>
                  <a:srgbClr val="000090"/>
                </a:solidFill>
                <a:latin typeface="Calibri"/>
                <a:cs typeface="Calibri"/>
              </a:rPr>
              <a:t>temperature </a:t>
            </a:r>
            <a:r>
              <a:rPr lang="en-US" dirty="0">
                <a:solidFill>
                  <a:srgbClr val="000090"/>
                </a:solidFill>
                <a:latin typeface="Calibri"/>
                <a:cs typeface="Calibri"/>
              </a:rPr>
              <a:t>is much larger than </a:t>
            </a:r>
            <a:r>
              <a:rPr lang="en-US" i="1" dirty="0" smtClean="0">
                <a:solidFill>
                  <a:srgbClr val="000090"/>
                </a:solidFill>
                <a:latin typeface="Calibri"/>
                <a:cs typeface="Calibri"/>
              </a:rPr>
              <a:t>m</a:t>
            </a:r>
            <a:r>
              <a:rPr lang="en-US" i="1" baseline="-25000" dirty="0" smtClean="0">
                <a:solidFill>
                  <a:srgbClr val="000090"/>
                </a:solidFill>
                <a:latin typeface="Calibri"/>
                <a:cs typeface="Calibri"/>
              </a:rPr>
              <a:t>e</a:t>
            </a:r>
            <a:r>
              <a:rPr lang="en-US" dirty="0" smtClean="0">
                <a:solidFill>
                  <a:srgbClr val="000090"/>
                </a:solidFill>
                <a:latin typeface="Calibri"/>
                <a:cs typeface="Calibri"/>
              </a:rPr>
              <a:t>, rate </a:t>
            </a:r>
            <a:r>
              <a:rPr lang="en-US" dirty="0">
                <a:solidFill>
                  <a:srgbClr val="000090"/>
                </a:solidFill>
                <a:latin typeface="Calibri"/>
                <a:cs typeface="Calibri"/>
              </a:rPr>
              <a:t>for producing them via, e.g., </a:t>
            </a:r>
          </a:p>
        </p:txBody>
      </p:sp>
      <p:sp>
        <p:nvSpPr>
          <p:cNvPr id="14348" name="Text Box 18"/>
          <p:cNvSpPr txBox="1">
            <a:spLocks noChangeArrowheads="1"/>
          </p:cNvSpPr>
          <p:nvPr/>
        </p:nvSpPr>
        <p:spPr bwMode="auto">
          <a:xfrm>
            <a:off x="2138926" y="5410200"/>
            <a:ext cx="3756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a:solidFill>
                  <a:srgbClr val="000090"/>
                </a:solidFill>
                <a:latin typeface="Calibri"/>
              </a:rPr>
              <a:t>i</a:t>
            </a:r>
            <a:r>
              <a:rPr lang="en-US" dirty="0" smtClean="0">
                <a:solidFill>
                  <a:srgbClr val="000090"/>
                </a:solidFill>
                <a:latin typeface="Calibri"/>
              </a:rPr>
              <a:t>s </a:t>
            </a:r>
            <a:endParaRPr lang="en-US" dirty="0">
              <a:solidFill>
                <a:srgbClr val="000090"/>
              </a:solidFill>
              <a:latin typeface="Calibri"/>
            </a:endParaRPr>
          </a:p>
        </p:txBody>
      </p:sp>
      <p:graphicFrame>
        <p:nvGraphicFramePr>
          <p:cNvPr id="14342" name="Object 41"/>
          <p:cNvGraphicFramePr>
            <a:graphicFrameLocks noChangeAspect="1"/>
          </p:cNvGraphicFramePr>
          <p:nvPr>
            <p:extLst>
              <p:ext uri="{D42A27DB-BD31-4B8C-83A1-F6EECF244321}">
                <p14:modId xmlns:p14="http://schemas.microsoft.com/office/powerpoint/2010/main" val="1674490985"/>
              </p:ext>
            </p:extLst>
          </p:nvPr>
        </p:nvGraphicFramePr>
        <p:xfrm>
          <a:off x="3159125" y="5024437"/>
          <a:ext cx="2444750" cy="1223963"/>
        </p:xfrm>
        <a:graphic>
          <a:graphicData uri="http://schemas.openxmlformats.org/presentationml/2006/ole">
            <mc:AlternateContent xmlns:mc="http://schemas.openxmlformats.org/markup-compatibility/2006">
              <mc:Choice xmlns:v="urn:schemas-microsoft-com:vml" Requires="v">
                <p:oleObj spid="_x0000_s43585" name="Equation" r:id="rId4" imgW="889000" imgH="444500" progId="Equation.3">
                  <p:embed/>
                </p:oleObj>
              </mc:Choice>
              <mc:Fallback>
                <p:oleObj name="Equation" r:id="rId4" imgW="889000" imgH="444500" progId="Equation.3">
                  <p:embed/>
                  <p:pic>
                    <p:nvPicPr>
                      <p:cNvPr id="0" name=""/>
                      <p:cNvPicPr>
                        <a:picLocks noChangeAspect="1" noChangeArrowheads="1"/>
                      </p:cNvPicPr>
                      <p:nvPr/>
                    </p:nvPicPr>
                    <p:blipFill>
                      <a:blip r:embed="rId5"/>
                      <a:srcRect/>
                      <a:stretch>
                        <a:fillRect/>
                      </a:stretch>
                    </p:blipFill>
                    <p:spPr bwMode="auto">
                      <a:xfrm>
                        <a:off x="3159125" y="5024437"/>
                        <a:ext cx="2444750" cy="1223963"/>
                      </a:xfrm>
                      <a:prstGeom prst="rect">
                        <a:avLst/>
                      </a:prstGeom>
                      <a:solidFill>
                        <a:srgbClr val="FFFFFF"/>
                      </a:solidFill>
                      <a:ln>
                        <a:noFill/>
                      </a:ln>
                      <a:effectLst/>
                      <a:extLst/>
                    </p:spPr>
                  </p:pic>
                </p:oleObj>
              </mc:Fallback>
            </mc:AlternateContent>
          </a:graphicData>
        </a:graphic>
      </p:graphicFrame>
      <p:sp>
        <p:nvSpPr>
          <p:cNvPr id="2" name="Rectangle 1"/>
          <p:cNvSpPr/>
          <p:nvPr/>
        </p:nvSpPr>
        <p:spPr bwMode="auto">
          <a:xfrm>
            <a:off x="2438400" y="2667000"/>
            <a:ext cx="4419600" cy="1981200"/>
          </a:xfrm>
          <a:prstGeom prst="rect">
            <a:avLst/>
          </a:prstGeom>
          <a:solidFill>
            <a:srgbClr val="FFFFFF"/>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90"/>
              </a:solidFill>
              <a:effectLst/>
              <a:latin typeface="Palatino Linotype" pitchFamily="18" charset="0"/>
              <a:cs typeface="Calibri"/>
            </a:endParaRPr>
          </a:p>
        </p:txBody>
      </p:sp>
      <p:graphicFrame>
        <p:nvGraphicFramePr>
          <p:cNvPr id="22" name="Object 32"/>
          <p:cNvGraphicFramePr>
            <a:graphicFrameLocks noChangeAspect="1"/>
          </p:cNvGraphicFramePr>
          <p:nvPr>
            <p:extLst>
              <p:ext uri="{D42A27DB-BD31-4B8C-83A1-F6EECF244321}">
                <p14:modId xmlns:p14="http://schemas.microsoft.com/office/powerpoint/2010/main" val="2434828461"/>
              </p:ext>
            </p:extLst>
          </p:nvPr>
        </p:nvGraphicFramePr>
        <p:xfrm>
          <a:off x="5867400" y="3124200"/>
          <a:ext cx="265113" cy="452438"/>
        </p:xfrm>
        <a:graphic>
          <a:graphicData uri="http://schemas.openxmlformats.org/presentationml/2006/ole">
            <mc:AlternateContent xmlns:mc="http://schemas.openxmlformats.org/markup-compatibility/2006">
              <mc:Choice xmlns:v="urn:schemas-microsoft-com:vml" Requires="v">
                <p:oleObj spid="_x0000_s43586" name="Equation" r:id="rId6" imgW="126720" imgH="215640" progId="Equation.3">
                  <p:embed/>
                </p:oleObj>
              </mc:Choice>
              <mc:Fallback>
                <p:oleObj name="Equation" r:id="rId6" imgW="1267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124200"/>
                        <a:ext cx="265113" cy="452438"/>
                      </a:xfrm>
                      <a:prstGeom prst="rect">
                        <a:avLst/>
                      </a:prstGeom>
                      <a:solidFill>
                        <a:srgbClr val="FFFFFF"/>
                      </a:solidFill>
                      <a:ln>
                        <a:noFill/>
                      </a:ln>
                      <a:effectLst/>
                      <a:extLst/>
                    </p:spPr>
                  </p:pic>
                </p:oleObj>
              </mc:Fallback>
            </mc:AlternateContent>
          </a:graphicData>
        </a:graphic>
      </p:graphicFrame>
      <p:graphicFrame>
        <p:nvGraphicFramePr>
          <p:cNvPr id="23" name="Object 37"/>
          <p:cNvGraphicFramePr>
            <a:graphicFrameLocks noChangeAspect="1"/>
          </p:cNvGraphicFramePr>
          <p:nvPr>
            <p:extLst>
              <p:ext uri="{D42A27DB-BD31-4B8C-83A1-F6EECF244321}">
                <p14:modId xmlns:p14="http://schemas.microsoft.com/office/powerpoint/2010/main" val="2908320094"/>
              </p:ext>
            </p:extLst>
          </p:nvPr>
        </p:nvGraphicFramePr>
        <p:xfrm>
          <a:off x="2667000" y="4114800"/>
          <a:ext cx="401637" cy="458788"/>
        </p:xfrm>
        <a:graphic>
          <a:graphicData uri="http://schemas.openxmlformats.org/presentationml/2006/ole">
            <mc:AlternateContent xmlns:mc="http://schemas.openxmlformats.org/markup-compatibility/2006">
              <mc:Choice xmlns:v="urn:schemas-microsoft-com:vml" Requires="v">
                <p:oleObj spid="_x0000_s43587" name="Equation" r:id="rId8" imgW="177480" imgH="203040" progId="Equation.3">
                  <p:embed/>
                </p:oleObj>
              </mc:Choice>
              <mc:Fallback>
                <p:oleObj name="Equation" r:id="rId8" imgW="17748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4114800"/>
                        <a:ext cx="401637" cy="458788"/>
                      </a:xfrm>
                      <a:prstGeom prst="rect">
                        <a:avLst/>
                      </a:prstGeom>
                      <a:solidFill>
                        <a:srgbClr val="FFFFFF"/>
                      </a:solidFill>
                      <a:ln>
                        <a:solidFill>
                          <a:srgbClr val="FFFFFF"/>
                        </a:solidFill>
                      </a:ln>
                      <a:effectLst/>
                      <a:extLst/>
                    </p:spPr>
                  </p:pic>
                </p:oleObj>
              </mc:Fallback>
            </mc:AlternateContent>
          </a:graphicData>
        </a:graphic>
      </p:graphicFrame>
      <p:graphicFrame>
        <p:nvGraphicFramePr>
          <p:cNvPr id="24" name="Object 34"/>
          <p:cNvGraphicFramePr>
            <a:graphicFrameLocks noChangeAspect="1"/>
          </p:cNvGraphicFramePr>
          <p:nvPr>
            <p:extLst>
              <p:ext uri="{D42A27DB-BD31-4B8C-83A1-F6EECF244321}">
                <p14:modId xmlns:p14="http://schemas.microsoft.com/office/powerpoint/2010/main" val="179091006"/>
              </p:ext>
            </p:extLst>
          </p:nvPr>
        </p:nvGraphicFramePr>
        <p:xfrm>
          <a:off x="5791200" y="4191000"/>
          <a:ext cx="338137" cy="371475"/>
        </p:xfrm>
        <a:graphic>
          <a:graphicData uri="http://schemas.openxmlformats.org/presentationml/2006/ole">
            <mc:AlternateContent xmlns:mc="http://schemas.openxmlformats.org/markup-compatibility/2006">
              <mc:Choice xmlns:v="urn:schemas-microsoft-com:vml" Requires="v">
                <p:oleObj spid="_x0000_s43588" name="Equation" r:id="rId10" imgW="126720" imgH="139680" progId="Equation.3">
                  <p:embed/>
                </p:oleObj>
              </mc:Choice>
              <mc:Fallback>
                <p:oleObj name="Equation" r:id="rId10" imgW="126720" imgH="1396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4191000"/>
                        <a:ext cx="338137" cy="371475"/>
                      </a:xfrm>
                      <a:prstGeom prst="rect">
                        <a:avLst/>
                      </a:prstGeom>
                      <a:solidFill>
                        <a:srgbClr val="FFFFFF"/>
                      </a:solidFill>
                      <a:ln>
                        <a:solidFill>
                          <a:srgbClr val="FFFFFF"/>
                        </a:solidFill>
                      </a:ln>
                      <a:effectLst/>
                      <a:extLst/>
                    </p:spPr>
                  </p:pic>
                </p:oleObj>
              </mc:Fallback>
            </mc:AlternateContent>
          </a:graphicData>
        </a:graphic>
      </p:graphicFrame>
      <p:sp>
        <p:nvSpPr>
          <p:cNvPr id="25" name="Line 20"/>
          <p:cNvSpPr>
            <a:spLocks noChangeShapeType="1"/>
          </p:cNvSpPr>
          <p:nvPr/>
        </p:nvSpPr>
        <p:spPr bwMode="auto">
          <a:xfrm>
            <a:off x="3200400" y="3500735"/>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sp>
        <p:nvSpPr>
          <p:cNvPr id="26" name="Line 22"/>
          <p:cNvSpPr>
            <a:spLocks noChangeShapeType="1"/>
          </p:cNvSpPr>
          <p:nvPr/>
        </p:nvSpPr>
        <p:spPr bwMode="auto">
          <a:xfrm flipV="1">
            <a:off x="3200400" y="3881735"/>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sp>
        <p:nvSpPr>
          <p:cNvPr id="27" name="Line 25"/>
          <p:cNvSpPr>
            <a:spLocks noChangeShapeType="1"/>
          </p:cNvSpPr>
          <p:nvPr/>
        </p:nvSpPr>
        <p:spPr bwMode="auto">
          <a:xfrm>
            <a:off x="3733800" y="3881735"/>
            <a:ext cx="1295400"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sp>
        <p:nvSpPr>
          <p:cNvPr id="28" name="Text Box 26"/>
          <p:cNvSpPr txBox="1">
            <a:spLocks noChangeArrowheads="1"/>
          </p:cNvSpPr>
          <p:nvPr/>
        </p:nvSpPr>
        <p:spPr bwMode="auto">
          <a:xfrm>
            <a:off x="4241794" y="3881735"/>
            <a:ext cx="40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i="1" dirty="0">
                <a:solidFill>
                  <a:srgbClr val="000090"/>
                </a:solidFill>
                <a:latin typeface="Calibri"/>
              </a:rPr>
              <a:t>Z</a:t>
            </a:r>
          </a:p>
        </p:txBody>
      </p:sp>
      <p:sp>
        <p:nvSpPr>
          <p:cNvPr id="29" name="Line 27"/>
          <p:cNvSpPr>
            <a:spLocks noChangeShapeType="1"/>
          </p:cNvSpPr>
          <p:nvPr/>
        </p:nvSpPr>
        <p:spPr bwMode="auto">
          <a:xfrm flipV="1">
            <a:off x="5029200" y="3424535"/>
            <a:ext cx="533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sp>
        <p:nvSpPr>
          <p:cNvPr id="30" name="Line 28"/>
          <p:cNvSpPr>
            <a:spLocks noChangeShapeType="1"/>
          </p:cNvSpPr>
          <p:nvPr/>
        </p:nvSpPr>
        <p:spPr bwMode="auto">
          <a:xfrm>
            <a:off x="5029200" y="3881735"/>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graphicFrame>
        <p:nvGraphicFramePr>
          <p:cNvPr id="31" name="Object 39"/>
          <p:cNvGraphicFramePr>
            <a:graphicFrameLocks noChangeAspect="1"/>
          </p:cNvGraphicFramePr>
          <p:nvPr>
            <p:extLst>
              <p:ext uri="{D42A27DB-BD31-4B8C-83A1-F6EECF244321}">
                <p14:modId xmlns:p14="http://schemas.microsoft.com/office/powerpoint/2010/main" val="2709905739"/>
              </p:ext>
            </p:extLst>
          </p:nvPr>
        </p:nvGraphicFramePr>
        <p:xfrm>
          <a:off x="2667000" y="3200400"/>
          <a:ext cx="400050" cy="457200"/>
        </p:xfrm>
        <a:graphic>
          <a:graphicData uri="http://schemas.openxmlformats.org/presentationml/2006/ole">
            <mc:AlternateContent xmlns:mc="http://schemas.openxmlformats.org/markup-compatibility/2006">
              <mc:Choice xmlns:v="urn:schemas-microsoft-com:vml" Requires="v">
                <p:oleObj spid="_x0000_s43589" name="Equation" r:id="rId12" imgW="177480" imgH="203040" progId="Equation.3">
                  <p:embed/>
                </p:oleObj>
              </mc:Choice>
              <mc:Fallback>
                <p:oleObj name="Equation" r:id="rId12" imgW="1774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0" y="3200400"/>
                        <a:ext cx="400050" cy="457200"/>
                      </a:xfrm>
                      <a:prstGeom prst="rect">
                        <a:avLst/>
                      </a:prstGeom>
                      <a:solidFill>
                        <a:srgbClr val="FFFFFF"/>
                      </a:solidFill>
                      <a:ln>
                        <a:noFill/>
                      </a:ln>
                      <a:effectLst/>
                      <a:extLst/>
                    </p:spPr>
                  </p:pic>
                </p:oleObj>
              </mc:Fallback>
            </mc:AlternateContent>
          </a:graphicData>
        </a:graphic>
      </p:graphicFrame>
    </p:spTree>
    <p:extLst>
      <p:ext uri="{BB962C8B-B14F-4D97-AF65-F5344CB8AC3E}">
        <p14:creationId xmlns:p14="http://schemas.microsoft.com/office/powerpoint/2010/main" val="5628259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7" name="Rectangle 2"/>
          <p:cNvSpPr>
            <a:spLocks noGrp="1" noChangeArrowheads="1"/>
          </p:cNvSpPr>
          <p:nvPr>
            <p:ph type="title"/>
          </p:nvPr>
        </p:nvSpPr>
        <p:spPr>
          <a:xfrm>
            <a:off x="685800" y="304800"/>
            <a:ext cx="7772400" cy="1143000"/>
          </a:xfrm>
        </p:spPr>
        <p:txBody>
          <a:bodyPr/>
          <a:lstStyle/>
          <a:p>
            <a:pPr eaLnBrk="1" hangingPunct="1"/>
            <a:r>
              <a:rPr lang="en-US" sz="2400" dirty="0">
                <a:solidFill>
                  <a:srgbClr val="000090"/>
                </a:solidFill>
              </a:rPr>
              <a:t>Compare this to the expansion rate</a:t>
            </a:r>
          </a:p>
        </p:txBody>
      </p:sp>
      <p:graphicFrame>
        <p:nvGraphicFramePr>
          <p:cNvPr id="15362" name="Object 4"/>
          <p:cNvGraphicFramePr>
            <a:graphicFrameLocks noGrp="1" noChangeAspect="1"/>
          </p:cNvGraphicFramePr>
          <p:nvPr>
            <p:ph sz="half" idx="1"/>
            <p:extLst>
              <p:ext uri="{D42A27DB-BD31-4B8C-83A1-F6EECF244321}">
                <p14:modId xmlns:p14="http://schemas.microsoft.com/office/powerpoint/2010/main" val="1299031549"/>
              </p:ext>
            </p:extLst>
          </p:nvPr>
        </p:nvGraphicFramePr>
        <p:xfrm>
          <a:off x="3048000" y="1377950"/>
          <a:ext cx="3124200" cy="1060450"/>
        </p:xfrm>
        <a:graphic>
          <a:graphicData uri="http://schemas.openxmlformats.org/presentationml/2006/ole">
            <mc:AlternateContent xmlns:mc="http://schemas.openxmlformats.org/markup-compatibility/2006">
              <mc:Choice xmlns:v="urn:schemas-microsoft-com:vml" Requires="v">
                <p:oleObj spid="_x0000_s44268" name="Equation" r:id="rId3" imgW="1384200" imgH="469800" progId="Equation.3">
                  <p:embed/>
                </p:oleObj>
              </mc:Choice>
              <mc:Fallback>
                <p:oleObj name="Equation" r:id="rId3" imgW="138420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377950"/>
                        <a:ext cx="3124200" cy="1060450"/>
                      </a:xfrm>
                      <a:prstGeom prst="rect">
                        <a:avLst/>
                      </a:prstGeom>
                      <a:solidFill>
                        <a:srgbClr val="FFFFFF"/>
                      </a:solidFill>
                      <a:ln>
                        <a:noFill/>
                      </a:ln>
                      <a:effectLst/>
                      <a:extLst/>
                    </p:spPr>
                  </p:pic>
                </p:oleObj>
              </mc:Fallback>
            </mc:AlternateContent>
          </a:graphicData>
        </a:graphic>
      </p:graphicFrame>
      <p:sp>
        <p:nvSpPr>
          <p:cNvPr id="15368" name="Text Box 6"/>
          <p:cNvSpPr txBox="1">
            <a:spLocks noChangeArrowheads="1"/>
          </p:cNvSpPr>
          <p:nvPr/>
        </p:nvSpPr>
        <p:spPr bwMode="auto">
          <a:xfrm>
            <a:off x="3505200" y="2743200"/>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sz="2000" dirty="0" smtClean="0">
                <a:solidFill>
                  <a:srgbClr val="800000"/>
                </a:solidFill>
                <a:latin typeface="Calibri"/>
              </a:rPr>
              <a:t>the </a:t>
            </a:r>
            <a:r>
              <a:rPr lang="en-US" sz="2000" dirty="0">
                <a:solidFill>
                  <a:srgbClr val="800000"/>
                </a:solidFill>
                <a:latin typeface="Calibri"/>
              </a:rPr>
              <a:t>universe is radiation dominated at early times</a:t>
            </a:r>
          </a:p>
        </p:txBody>
      </p:sp>
      <p:sp>
        <p:nvSpPr>
          <p:cNvPr id="15369" name="Line 7"/>
          <p:cNvSpPr>
            <a:spLocks noChangeShapeType="1"/>
          </p:cNvSpPr>
          <p:nvPr/>
        </p:nvSpPr>
        <p:spPr bwMode="auto">
          <a:xfrm flipV="1">
            <a:off x="4876800" y="2057400"/>
            <a:ext cx="152400" cy="7620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sp>
        <p:nvSpPr>
          <p:cNvPr id="188424" name="Text Box 8"/>
          <p:cNvSpPr txBox="1">
            <a:spLocks noChangeArrowheads="1"/>
          </p:cNvSpPr>
          <p:nvPr/>
        </p:nvSpPr>
        <p:spPr bwMode="auto">
          <a:xfrm>
            <a:off x="1066800" y="3886200"/>
            <a:ext cx="740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a:solidFill>
                  <a:srgbClr val="000090"/>
                </a:solidFill>
                <a:latin typeface="Calibri"/>
              </a:rPr>
              <a:t>r</a:t>
            </a:r>
            <a:r>
              <a:rPr lang="en-US" dirty="0" smtClean="0">
                <a:solidFill>
                  <a:srgbClr val="000090"/>
                </a:solidFill>
                <a:latin typeface="Calibri"/>
              </a:rPr>
              <a:t>atio </a:t>
            </a:r>
            <a:r>
              <a:rPr lang="en-US" dirty="0">
                <a:solidFill>
                  <a:srgbClr val="000090"/>
                </a:solidFill>
                <a:latin typeface="Calibri"/>
              </a:rPr>
              <a:t>of </a:t>
            </a:r>
            <a:r>
              <a:rPr lang="en-US" dirty="0" smtClean="0">
                <a:solidFill>
                  <a:srgbClr val="000090"/>
                </a:solidFill>
                <a:latin typeface="Calibri"/>
              </a:rPr>
              <a:t>neutrino </a:t>
            </a:r>
            <a:r>
              <a:rPr lang="en-US" dirty="0">
                <a:solidFill>
                  <a:srgbClr val="000090"/>
                </a:solidFill>
                <a:latin typeface="Calibri"/>
              </a:rPr>
              <a:t>production rate to </a:t>
            </a:r>
            <a:r>
              <a:rPr lang="en-US" dirty="0" smtClean="0">
                <a:solidFill>
                  <a:srgbClr val="000090"/>
                </a:solidFill>
                <a:latin typeface="Calibri"/>
              </a:rPr>
              <a:t>expansion rate</a:t>
            </a:r>
            <a:endParaRPr lang="en-US" dirty="0">
              <a:solidFill>
                <a:srgbClr val="000090"/>
              </a:solidFill>
              <a:latin typeface="Calibri"/>
            </a:endParaRPr>
          </a:p>
        </p:txBody>
      </p:sp>
      <p:graphicFrame>
        <p:nvGraphicFramePr>
          <p:cNvPr id="188427" name="Object 11"/>
          <p:cNvGraphicFramePr>
            <a:graphicFrameLocks noGrp="1" noChangeAspect="1"/>
          </p:cNvGraphicFramePr>
          <p:nvPr>
            <p:ph sz="quarter" idx="3"/>
            <p:extLst>
              <p:ext uri="{D42A27DB-BD31-4B8C-83A1-F6EECF244321}">
                <p14:modId xmlns:p14="http://schemas.microsoft.com/office/powerpoint/2010/main" val="3366112508"/>
              </p:ext>
            </p:extLst>
          </p:nvPr>
        </p:nvGraphicFramePr>
        <p:xfrm>
          <a:off x="2743200" y="4555067"/>
          <a:ext cx="3281362" cy="1597025"/>
        </p:xfrm>
        <a:graphic>
          <a:graphicData uri="http://schemas.openxmlformats.org/presentationml/2006/ole">
            <mc:AlternateContent xmlns:mc="http://schemas.openxmlformats.org/markup-compatibility/2006">
              <mc:Choice xmlns:v="urn:schemas-microsoft-com:vml" Requires="v">
                <p:oleObj spid="_x0000_s44269" name="Equation" r:id="rId5" imgW="965160" imgH="469800" progId="Equation.3">
                  <p:embed/>
                </p:oleObj>
              </mc:Choice>
              <mc:Fallback>
                <p:oleObj name="Equation" r:id="rId5" imgW="96516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555067"/>
                        <a:ext cx="3281362" cy="1597025"/>
                      </a:xfrm>
                      <a:prstGeom prst="rect">
                        <a:avLst/>
                      </a:prstGeom>
                      <a:solidFill>
                        <a:srgbClr val="FFFFFF"/>
                      </a:solidFill>
                      <a:ln w="9525">
                        <a:solidFill>
                          <a:schemeClr val="tx1"/>
                        </a:solidFill>
                        <a:miter lim="800000"/>
                        <a:headEnd/>
                        <a:tailEnd/>
                      </a:ln>
                      <a:effectLst/>
                      <a:extLst/>
                    </p:spPr>
                  </p:pic>
                </p:oleObj>
              </mc:Fallback>
            </mc:AlternateContent>
          </a:graphicData>
        </a:graphic>
      </p:graphicFrame>
    </p:spTree>
    <p:extLst>
      <p:ext uri="{BB962C8B-B14F-4D97-AF65-F5344CB8AC3E}">
        <p14:creationId xmlns:p14="http://schemas.microsoft.com/office/powerpoint/2010/main" val="37828705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pPr eaLnBrk="1" hangingPunct="1"/>
            <a:r>
              <a:rPr lang="en-US" dirty="0" smtClean="0"/>
              <a:t>So at early times, </a:t>
            </a:r>
            <a:r>
              <a:rPr lang="en-US" dirty="0"/>
              <a:t>neutrinos </a:t>
            </a:r>
            <a:r>
              <a:rPr lang="en-US" dirty="0" smtClean="0"/>
              <a:t>were </a:t>
            </a:r>
            <a:r>
              <a:rPr lang="en-US" dirty="0"/>
              <a:t>in equilibrium with the rest of the cosmic plasma</a:t>
            </a:r>
          </a:p>
        </p:txBody>
      </p:sp>
      <p:sp>
        <p:nvSpPr>
          <p:cNvPr id="38917" name="Text Box 4"/>
          <p:cNvSpPr txBox="1">
            <a:spLocks noChangeArrowheads="1"/>
          </p:cNvSpPr>
          <p:nvPr/>
        </p:nvSpPr>
        <p:spPr bwMode="auto">
          <a:xfrm>
            <a:off x="898525" y="1223580"/>
            <a:ext cx="7331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a:solidFill>
                  <a:srgbClr val="000090"/>
                </a:solidFill>
                <a:latin typeface="Calibri"/>
                <a:cs typeface="Calibri"/>
              </a:rPr>
              <a:t>Fermi-Dirac distribution with temperature </a:t>
            </a:r>
            <a:r>
              <a:rPr lang="en-US" i="1" dirty="0">
                <a:solidFill>
                  <a:srgbClr val="000090"/>
                </a:solidFill>
                <a:latin typeface="Calibri"/>
                <a:cs typeface="Calibri"/>
              </a:rPr>
              <a:t>T</a:t>
            </a:r>
            <a:r>
              <a:rPr lang="en-US" dirty="0">
                <a:solidFill>
                  <a:srgbClr val="000090"/>
                </a:solidFill>
                <a:latin typeface="Calibri"/>
                <a:cs typeface="Calibri"/>
              </a:rPr>
              <a:t> equal to the electron/photon temperature.</a:t>
            </a:r>
          </a:p>
        </p:txBody>
      </p:sp>
      <p:sp>
        <p:nvSpPr>
          <p:cNvPr id="38918" name="Text Box 5"/>
          <p:cNvSpPr txBox="1">
            <a:spLocks noChangeArrowheads="1"/>
          </p:cNvSpPr>
          <p:nvPr/>
        </p:nvSpPr>
        <p:spPr bwMode="auto">
          <a:xfrm>
            <a:off x="228600" y="5088467"/>
            <a:ext cx="89153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sz="2000" dirty="0">
                <a:solidFill>
                  <a:srgbClr val="000090"/>
                </a:solidFill>
                <a:latin typeface="Calibri"/>
                <a:cs typeface="Calibri"/>
              </a:rPr>
              <a:t>After the neutrinos </a:t>
            </a:r>
            <a:r>
              <a:rPr lang="en-US" sz="2000" dirty="0" smtClean="0">
                <a:solidFill>
                  <a:srgbClr val="000090"/>
                </a:solidFill>
                <a:latin typeface="Calibri"/>
                <a:cs typeface="Calibri"/>
              </a:rPr>
              <a:t>decoupled </a:t>
            </a:r>
            <a:r>
              <a:rPr lang="en-US" sz="2000" dirty="0">
                <a:solidFill>
                  <a:srgbClr val="000090"/>
                </a:solidFill>
                <a:latin typeface="Calibri"/>
                <a:cs typeface="Calibri"/>
              </a:rPr>
              <a:t>from the rest of the plasma </a:t>
            </a:r>
            <a:r>
              <a:rPr lang="en-US" sz="2000" dirty="0" smtClean="0">
                <a:solidFill>
                  <a:srgbClr val="000090"/>
                </a:solidFill>
                <a:latin typeface="Calibri"/>
                <a:cs typeface="Calibri"/>
              </a:rPr>
              <a:t>(</a:t>
            </a:r>
            <a:r>
              <a:rPr lang="en-US" sz="2000" i="1" dirty="0" err="1" smtClean="0">
                <a:solidFill>
                  <a:srgbClr val="000090"/>
                </a:solidFill>
                <a:latin typeface="Calibri"/>
                <a:cs typeface="Calibri"/>
              </a:rPr>
              <a:t>kT</a:t>
            </a:r>
            <a:r>
              <a:rPr lang="en-US" sz="2000" i="1" dirty="0" smtClean="0">
                <a:solidFill>
                  <a:srgbClr val="000090"/>
                </a:solidFill>
                <a:latin typeface="Calibri"/>
                <a:cs typeface="Calibri"/>
              </a:rPr>
              <a:t>&lt;few </a:t>
            </a:r>
            <a:r>
              <a:rPr lang="en-US" sz="2000" dirty="0" smtClean="0">
                <a:solidFill>
                  <a:srgbClr val="000090"/>
                </a:solidFill>
                <a:latin typeface="Calibri"/>
                <a:cs typeface="Calibri"/>
              </a:rPr>
              <a:t>MeV</a:t>
            </a:r>
            <a:r>
              <a:rPr lang="en-US" sz="2000" dirty="0">
                <a:solidFill>
                  <a:srgbClr val="000090"/>
                </a:solidFill>
                <a:latin typeface="Calibri"/>
                <a:cs typeface="Calibri"/>
              </a:rPr>
              <a:t>), they still </a:t>
            </a:r>
            <a:r>
              <a:rPr lang="en-US" sz="2000" dirty="0" smtClean="0">
                <a:solidFill>
                  <a:srgbClr val="000090"/>
                </a:solidFill>
                <a:latin typeface="Calibri"/>
                <a:cs typeface="Calibri"/>
              </a:rPr>
              <a:t>maintained </a:t>
            </a:r>
            <a:r>
              <a:rPr lang="en-US" sz="2000" dirty="0">
                <a:solidFill>
                  <a:srgbClr val="000090"/>
                </a:solidFill>
                <a:latin typeface="Calibri"/>
                <a:cs typeface="Calibri"/>
              </a:rPr>
              <a:t>Fermi-Dirac distribution with </a:t>
            </a:r>
            <a:r>
              <a:rPr lang="en-US" sz="2000" i="1" dirty="0" smtClean="0">
                <a:solidFill>
                  <a:srgbClr val="000090"/>
                </a:solidFill>
                <a:latin typeface="Calibri"/>
                <a:cs typeface="Calibri"/>
              </a:rPr>
              <a:t>T </a:t>
            </a:r>
            <a:r>
              <a:rPr lang="en-US" sz="2000" dirty="0" smtClean="0">
                <a:solidFill>
                  <a:srgbClr val="000090"/>
                </a:solidFill>
                <a:latin typeface="Calibri"/>
                <a:cs typeface="Calibri"/>
              </a:rPr>
              <a:t>falling as the Universe expanded (except for slight heating from electron-positron annihilation due to residual interactions)</a:t>
            </a:r>
            <a:endParaRPr lang="en-US" sz="2000" i="1" dirty="0">
              <a:solidFill>
                <a:srgbClr val="000090"/>
              </a:solidFill>
              <a:latin typeface="Calibri"/>
              <a:cs typeface="Calibri"/>
            </a:endParaRPr>
          </a:p>
        </p:txBody>
      </p:sp>
      <p:pic>
        <p:nvPicPr>
          <p:cNvPr id="389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088" y="2246136"/>
            <a:ext cx="3550355" cy="269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9402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the past 85 years, Neutrinos have surprised us</a:t>
            </a:r>
          </a:p>
        </p:txBody>
      </p:sp>
      <p:pic>
        <p:nvPicPr>
          <p:cNvPr id="5" name="Picture 4"/>
          <p:cNvPicPr>
            <a:picLocks noChangeAspect="1"/>
          </p:cNvPicPr>
          <p:nvPr/>
        </p:nvPicPr>
        <p:blipFill rotWithShape="1">
          <a:blip r:embed="rId2"/>
          <a:srcRect l="4489" t="34279" r="25956" b="5065"/>
          <a:stretch/>
        </p:blipFill>
        <p:spPr>
          <a:xfrm>
            <a:off x="426155" y="1001888"/>
            <a:ext cx="2007629" cy="1411113"/>
          </a:xfrm>
          <a:prstGeom prst="rect">
            <a:avLst/>
          </a:prstGeom>
        </p:spPr>
      </p:pic>
      <p:sp>
        <p:nvSpPr>
          <p:cNvPr id="3" name="TextBox 2"/>
          <p:cNvSpPr txBox="1"/>
          <p:nvPr/>
        </p:nvSpPr>
        <p:spPr>
          <a:xfrm>
            <a:off x="129822" y="2499076"/>
            <a:ext cx="3285067" cy="400110"/>
          </a:xfrm>
          <a:prstGeom prst="rect">
            <a:avLst/>
          </a:prstGeom>
          <a:noFill/>
        </p:spPr>
        <p:txBody>
          <a:bodyPr wrap="square" rtlCol="0">
            <a:spAutoFit/>
          </a:bodyPr>
          <a:lstStyle/>
          <a:p>
            <a:r>
              <a:rPr lang="en-US" sz="2000" dirty="0" smtClean="0"/>
              <a:t>Anomaly in beta spectrum</a:t>
            </a:r>
            <a:endParaRPr lang="en-US" sz="2000" dirty="0"/>
          </a:p>
        </p:txBody>
      </p:sp>
    </p:spTree>
    <p:extLst>
      <p:ext uri="{BB962C8B-B14F-4D97-AF65-F5344CB8AC3E}">
        <p14:creationId xmlns:p14="http://schemas.microsoft.com/office/powerpoint/2010/main" val="8300342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t>Calibrate off the well-known photon temperature to get the prediction</a:t>
            </a:r>
          </a:p>
        </p:txBody>
      </p:sp>
      <p:graphicFrame>
        <p:nvGraphicFramePr>
          <p:cNvPr id="18434" name="Object 5"/>
          <p:cNvGraphicFramePr>
            <a:graphicFrameLocks noGrp="1" noChangeAspect="1"/>
          </p:cNvGraphicFramePr>
          <p:nvPr>
            <p:ph idx="1"/>
            <p:extLst>
              <p:ext uri="{D42A27DB-BD31-4B8C-83A1-F6EECF244321}">
                <p14:modId xmlns:p14="http://schemas.microsoft.com/office/powerpoint/2010/main" val="3854498243"/>
              </p:ext>
            </p:extLst>
          </p:nvPr>
        </p:nvGraphicFramePr>
        <p:xfrm>
          <a:off x="2514600" y="1837230"/>
          <a:ext cx="4648200" cy="1134570"/>
        </p:xfrm>
        <a:graphic>
          <a:graphicData uri="http://schemas.openxmlformats.org/presentationml/2006/ole">
            <mc:AlternateContent xmlns:mc="http://schemas.openxmlformats.org/markup-compatibility/2006">
              <mc:Choice xmlns:v="urn:schemas-microsoft-com:vml" Requires="v">
                <p:oleObj spid="_x0000_s3245" name="Equation" r:id="rId3" imgW="1041120" imgH="253800" progId="Equation.3">
                  <p:embed/>
                </p:oleObj>
              </mc:Choice>
              <mc:Fallback>
                <p:oleObj name="Equation" r:id="rId3" imgW="104112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837230"/>
                        <a:ext cx="4648200" cy="1134570"/>
                      </a:xfrm>
                      <a:prstGeom prst="rect">
                        <a:avLst/>
                      </a:prstGeom>
                      <a:noFill/>
                      <a:ln>
                        <a:noFill/>
                      </a:ln>
                      <a:effectLst/>
                      <a:extLst/>
                    </p:spPr>
                  </p:pic>
                </p:oleObj>
              </mc:Fallback>
            </mc:AlternateContent>
          </a:graphicData>
        </a:graphic>
      </p:graphicFrame>
      <p:sp>
        <p:nvSpPr>
          <p:cNvPr id="18438" name="Text Box 7"/>
          <p:cNvSpPr txBox="1">
            <a:spLocks noChangeArrowheads="1"/>
          </p:cNvSpPr>
          <p:nvPr/>
        </p:nvSpPr>
        <p:spPr bwMode="auto">
          <a:xfrm>
            <a:off x="3886200" y="3429000"/>
            <a:ext cx="441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a:solidFill>
                  <a:srgbClr val="000090"/>
                </a:solidFill>
                <a:latin typeface="Calibri"/>
                <a:cs typeface="Calibri"/>
              </a:rPr>
              <a:t>Number of species of weakly interacting </a:t>
            </a:r>
            <a:r>
              <a:rPr lang="en-US" dirty="0" smtClean="0">
                <a:solidFill>
                  <a:srgbClr val="000090"/>
                </a:solidFill>
                <a:latin typeface="Calibri"/>
                <a:cs typeface="Calibri"/>
              </a:rPr>
              <a:t>neutrinos (3)</a:t>
            </a:r>
            <a:endParaRPr lang="en-US" dirty="0">
              <a:solidFill>
                <a:srgbClr val="000090"/>
              </a:solidFill>
              <a:latin typeface="Calibri"/>
              <a:cs typeface="Calibri"/>
            </a:endParaRPr>
          </a:p>
        </p:txBody>
      </p:sp>
      <p:sp>
        <p:nvSpPr>
          <p:cNvPr id="18439" name="Line 8"/>
          <p:cNvSpPr>
            <a:spLocks noChangeShapeType="1"/>
          </p:cNvSpPr>
          <p:nvPr/>
        </p:nvSpPr>
        <p:spPr bwMode="auto">
          <a:xfrm flipV="1">
            <a:off x="5181600" y="2667000"/>
            <a:ext cx="152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0090"/>
              </a:solidFill>
              <a:latin typeface="Calibri"/>
            </a:endParaRPr>
          </a:p>
        </p:txBody>
      </p:sp>
      <p:sp>
        <p:nvSpPr>
          <p:cNvPr id="18440" name="Text Box 9"/>
          <p:cNvSpPr txBox="1">
            <a:spLocks noChangeArrowheads="1"/>
          </p:cNvSpPr>
          <p:nvPr/>
        </p:nvSpPr>
        <p:spPr bwMode="auto">
          <a:xfrm>
            <a:off x="1355725" y="4535488"/>
            <a:ext cx="72548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a:solidFill>
                  <a:srgbClr val="000090"/>
                </a:solidFill>
                <a:latin typeface="Calibri"/>
                <a:cs typeface="Calibri"/>
              </a:rPr>
              <a:t>There are ~ a hundred quadrillion cosmic neutrinos (flux of 115x3c = 10</a:t>
            </a:r>
            <a:r>
              <a:rPr lang="en-US" baseline="30000" dirty="0">
                <a:solidFill>
                  <a:srgbClr val="000090"/>
                </a:solidFill>
                <a:latin typeface="Calibri"/>
                <a:cs typeface="Calibri"/>
              </a:rPr>
              <a:t>13 </a:t>
            </a:r>
            <a:r>
              <a:rPr lang="en-US" dirty="0">
                <a:solidFill>
                  <a:srgbClr val="000090"/>
                </a:solidFill>
                <a:latin typeface="Calibri"/>
                <a:cs typeface="Calibri"/>
              </a:rPr>
              <a:t>cm</a:t>
            </a:r>
            <a:r>
              <a:rPr lang="en-US" baseline="30000" dirty="0">
                <a:solidFill>
                  <a:srgbClr val="000090"/>
                </a:solidFill>
                <a:latin typeface="Calibri"/>
                <a:cs typeface="Calibri"/>
              </a:rPr>
              <a:t>-2 </a:t>
            </a:r>
            <a:r>
              <a:rPr lang="en-US" dirty="0">
                <a:solidFill>
                  <a:srgbClr val="000090"/>
                </a:solidFill>
                <a:latin typeface="Calibri"/>
                <a:cs typeface="Calibri"/>
              </a:rPr>
              <a:t>sec</a:t>
            </a:r>
            <a:r>
              <a:rPr lang="en-US" baseline="30000" dirty="0">
                <a:solidFill>
                  <a:srgbClr val="000090"/>
                </a:solidFill>
                <a:latin typeface="Calibri"/>
                <a:cs typeface="Calibri"/>
              </a:rPr>
              <a:t>-1</a:t>
            </a:r>
            <a:r>
              <a:rPr lang="en-US" dirty="0">
                <a:solidFill>
                  <a:srgbClr val="000090"/>
                </a:solidFill>
                <a:latin typeface="Calibri"/>
                <a:cs typeface="Calibri"/>
              </a:rPr>
              <a:t>) passing through this screen (~10</a:t>
            </a:r>
            <a:r>
              <a:rPr lang="en-US" baseline="30000" dirty="0">
                <a:solidFill>
                  <a:srgbClr val="000090"/>
                </a:solidFill>
                <a:latin typeface="Calibri"/>
                <a:cs typeface="Calibri"/>
              </a:rPr>
              <a:t>4</a:t>
            </a:r>
            <a:r>
              <a:rPr lang="en-US" dirty="0">
                <a:solidFill>
                  <a:srgbClr val="000090"/>
                </a:solidFill>
                <a:latin typeface="Calibri"/>
                <a:cs typeface="Calibri"/>
              </a:rPr>
              <a:t> cm</a:t>
            </a:r>
            <a:r>
              <a:rPr lang="en-US" baseline="30000" dirty="0">
                <a:solidFill>
                  <a:srgbClr val="000090"/>
                </a:solidFill>
                <a:latin typeface="Calibri"/>
                <a:cs typeface="Calibri"/>
              </a:rPr>
              <a:t>2</a:t>
            </a:r>
            <a:r>
              <a:rPr lang="en-US" dirty="0">
                <a:solidFill>
                  <a:srgbClr val="000090"/>
                </a:solidFill>
                <a:latin typeface="Calibri"/>
                <a:cs typeface="Calibri"/>
              </a:rPr>
              <a:t>) every second.</a:t>
            </a:r>
          </a:p>
        </p:txBody>
      </p:sp>
    </p:spTree>
    <p:extLst>
      <p:ext uri="{BB962C8B-B14F-4D97-AF65-F5344CB8AC3E}">
        <p14:creationId xmlns:p14="http://schemas.microsoft.com/office/powerpoint/2010/main" val="1007273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latin typeface="Calibri"/>
                <a:cs typeface="Calibri"/>
              </a:rPr>
              <a:t>Sterile Neutrinos produced in the early universe via oscillations</a:t>
            </a:r>
            <a:endParaRPr lang="en-US" dirty="0">
              <a:solidFill>
                <a:srgbClr val="000090"/>
              </a:solidFill>
              <a:latin typeface="Calibri"/>
              <a:cs typeface="Calibri"/>
            </a:endParaRPr>
          </a:p>
        </p:txBody>
      </p:sp>
      <p:pic>
        <p:nvPicPr>
          <p:cNvPr id="4" name="Picture 3"/>
          <p:cNvPicPr>
            <a:picLocks noChangeAspect="1"/>
          </p:cNvPicPr>
          <p:nvPr/>
        </p:nvPicPr>
        <p:blipFill>
          <a:blip r:embed="rId3"/>
          <a:stretch>
            <a:fillRect/>
          </a:stretch>
        </p:blipFill>
        <p:spPr>
          <a:xfrm>
            <a:off x="3733800" y="2133600"/>
            <a:ext cx="5232297" cy="3962400"/>
          </a:xfrm>
          <a:prstGeom prst="rect">
            <a:avLst/>
          </a:prstGeom>
        </p:spPr>
      </p:pic>
      <p:sp>
        <p:nvSpPr>
          <p:cNvPr id="5" name="TextBox 4"/>
          <p:cNvSpPr txBox="1"/>
          <p:nvPr/>
        </p:nvSpPr>
        <p:spPr>
          <a:xfrm>
            <a:off x="5029200" y="4876800"/>
            <a:ext cx="1068422" cy="338554"/>
          </a:xfrm>
          <a:prstGeom prst="rect">
            <a:avLst/>
          </a:prstGeom>
          <a:noFill/>
        </p:spPr>
        <p:txBody>
          <a:bodyPr wrap="none" rtlCol="0">
            <a:spAutoFit/>
          </a:bodyPr>
          <a:lstStyle/>
          <a:p>
            <a:r>
              <a:rPr lang="en-US" sz="1600" dirty="0" smtClean="0">
                <a:solidFill>
                  <a:srgbClr val="FFFFFF"/>
                </a:solidFill>
                <a:latin typeface="Calibri"/>
                <a:cs typeface="Calibri"/>
              </a:rPr>
              <a:t>1204.5861</a:t>
            </a:r>
            <a:endParaRPr lang="en-US" sz="1600" dirty="0">
              <a:solidFill>
                <a:srgbClr val="FFFFFF"/>
              </a:solidFill>
              <a:latin typeface="Calibri"/>
              <a:cs typeface="Calibri"/>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880147429"/>
              </p:ext>
            </p:extLst>
          </p:nvPr>
        </p:nvGraphicFramePr>
        <p:xfrm>
          <a:off x="257175" y="1455738"/>
          <a:ext cx="3263900" cy="895350"/>
        </p:xfrm>
        <a:graphic>
          <a:graphicData uri="http://schemas.openxmlformats.org/presentationml/2006/ole">
            <mc:AlternateContent xmlns:mc="http://schemas.openxmlformats.org/markup-compatibility/2006">
              <mc:Choice xmlns:v="urn:schemas-microsoft-com:vml" Requires="v">
                <p:oleObj spid="_x0000_s26771" name="Equation" r:id="rId4" imgW="1435100" imgH="393700" progId="Equation.3">
                  <p:embed/>
                </p:oleObj>
              </mc:Choice>
              <mc:Fallback>
                <p:oleObj name="Equation" r:id="rId4" imgW="1435100" imgH="393700" progId="Equation.3">
                  <p:embed/>
                  <p:pic>
                    <p:nvPicPr>
                      <p:cNvPr id="0" name=""/>
                      <p:cNvPicPr/>
                      <p:nvPr/>
                    </p:nvPicPr>
                    <p:blipFill>
                      <a:blip r:embed="rId5"/>
                      <a:stretch>
                        <a:fillRect/>
                      </a:stretch>
                    </p:blipFill>
                    <p:spPr>
                      <a:xfrm>
                        <a:off x="257175" y="1455738"/>
                        <a:ext cx="3263900" cy="895350"/>
                      </a:xfrm>
                      <a:prstGeom prst="rect">
                        <a:avLst/>
                      </a:prstGeom>
                      <a:solidFill>
                        <a:srgbClr val="FFFFFF"/>
                      </a:solidFill>
                    </p:spPr>
                  </p:pic>
                </p:oleObj>
              </mc:Fallback>
            </mc:AlternateContent>
          </a:graphicData>
        </a:graphic>
      </p:graphicFrame>
      <p:sp>
        <p:nvSpPr>
          <p:cNvPr id="8" name="Text Box 7"/>
          <p:cNvSpPr txBox="1">
            <a:spLocks noChangeArrowheads="1"/>
          </p:cNvSpPr>
          <p:nvPr/>
        </p:nvSpPr>
        <p:spPr bwMode="auto">
          <a:xfrm>
            <a:off x="98778" y="2624666"/>
            <a:ext cx="325402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algn="l" eaLnBrk="1" hangingPunct="1"/>
            <a:r>
              <a:rPr lang="en-US" dirty="0">
                <a:solidFill>
                  <a:srgbClr val="000090"/>
                </a:solidFill>
                <a:latin typeface="Calibri"/>
                <a:cs typeface="Calibri"/>
              </a:rPr>
              <a:t>w</a:t>
            </a:r>
            <a:r>
              <a:rPr lang="en-US" dirty="0" smtClean="0">
                <a:solidFill>
                  <a:srgbClr val="000090"/>
                </a:solidFill>
                <a:latin typeface="Calibri"/>
                <a:cs typeface="Calibri"/>
              </a:rPr>
              <a:t>here the mixing angle needs to be computed in matter but in vacuum is </a:t>
            </a:r>
            <a:r>
              <a:rPr lang="en-US" i="1" dirty="0" err="1" smtClean="0">
                <a:solidFill>
                  <a:srgbClr val="000090"/>
                </a:solidFill>
                <a:latin typeface="Calibri"/>
                <a:cs typeface="Calibri"/>
              </a:rPr>
              <a:t>θ</a:t>
            </a:r>
            <a:r>
              <a:rPr lang="en-US" i="1" baseline="-25000" dirty="0" err="1" smtClean="0">
                <a:solidFill>
                  <a:srgbClr val="000090"/>
                </a:solidFill>
                <a:latin typeface="Calibri"/>
                <a:cs typeface="Calibri"/>
              </a:rPr>
              <a:t>S</a:t>
            </a:r>
            <a:r>
              <a:rPr lang="en-US" i="1" dirty="0" smtClean="0">
                <a:solidFill>
                  <a:srgbClr val="000090"/>
                </a:solidFill>
                <a:latin typeface="Calibri"/>
                <a:cs typeface="Calibri"/>
              </a:rPr>
              <a:t> =m</a:t>
            </a:r>
            <a:r>
              <a:rPr lang="en-US" i="1" baseline="-25000" dirty="0" smtClean="0">
                <a:solidFill>
                  <a:srgbClr val="000090"/>
                </a:solidFill>
                <a:latin typeface="Calibri"/>
                <a:cs typeface="Calibri"/>
              </a:rPr>
              <a:t>A</a:t>
            </a:r>
            <a:r>
              <a:rPr lang="en-US" i="1" dirty="0" smtClean="0">
                <a:solidFill>
                  <a:srgbClr val="000090"/>
                </a:solidFill>
                <a:latin typeface="Calibri"/>
                <a:cs typeface="Calibri"/>
              </a:rPr>
              <a:t>/</a:t>
            </a:r>
            <a:r>
              <a:rPr lang="en-US" i="1" dirty="0" err="1" smtClean="0">
                <a:solidFill>
                  <a:srgbClr val="000090"/>
                </a:solidFill>
                <a:latin typeface="Calibri"/>
                <a:cs typeface="Calibri"/>
              </a:rPr>
              <a:t>m</a:t>
            </a:r>
            <a:r>
              <a:rPr lang="en-US" i="1" baseline="-25000" dirty="0" err="1" smtClean="0">
                <a:solidFill>
                  <a:srgbClr val="000090"/>
                </a:solidFill>
                <a:latin typeface="Calibri"/>
                <a:cs typeface="Calibri"/>
              </a:rPr>
              <a:t>S</a:t>
            </a:r>
            <a:endParaRPr lang="en-US" i="1" baseline="-25000" dirty="0" smtClean="0">
              <a:solidFill>
                <a:srgbClr val="000090"/>
              </a:solidFill>
              <a:latin typeface="Calibri"/>
              <a:cs typeface="Calibri"/>
            </a:endParaRPr>
          </a:p>
          <a:p>
            <a:pPr algn="l" eaLnBrk="1" hangingPunct="1"/>
            <a:endParaRPr lang="en-US" i="1" baseline="-25000" dirty="0">
              <a:solidFill>
                <a:srgbClr val="000090"/>
              </a:solidFill>
              <a:latin typeface="Calibri"/>
              <a:cs typeface="Calibri"/>
            </a:endParaRPr>
          </a:p>
          <a:p>
            <a:pPr algn="l" eaLnBrk="1" hangingPunct="1"/>
            <a:r>
              <a:rPr lang="en-US" dirty="0" smtClean="0">
                <a:solidFill>
                  <a:srgbClr val="000090"/>
                </a:solidFill>
                <a:latin typeface="Calibri"/>
                <a:cs typeface="Calibri"/>
              </a:rPr>
              <a:t>Production peaks at ~100 MeV and can completely thermalize the state so that </a:t>
            </a:r>
            <a:r>
              <a:rPr lang="en-US" i="1" dirty="0" smtClean="0">
                <a:solidFill>
                  <a:srgbClr val="000090"/>
                </a:solidFill>
                <a:latin typeface="Calibri"/>
                <a:cs typeface="Calibri"/>
              </a:rPr>
              <a:t>N</a:t>
            </a:r>
            <a:r>
              <a:rPr lang="en-US" i="1" baseline="-25000" dirty="0" smtClean="0">
                <a:solidFill>
                  <a:srgbClr val="000090"/>
                </a:solidFill>
                <a:latin typeface="Calibri"/>
                <a:cs typeface="Calibri"/>
              </a:rPr>
              <a:t>ν</a:t>
            </a:r>
            <a:r>
              <a:rPr lang="en-US" i="1" dirty="0" smtClean="0">
                <a:solidFill>
                  <a:srgbClr val="000090"/>
                </a:solidFill>
                <a:latin typeface="Calibri"/>
                <a:cs typeface="Calibri"/>
                <a:sym typeface="Wingdings"/>
              </a:rPr>
              <a:t>4</a:t>
            </a:r>
            <a:endParaRPr lang="en-US" i="1" dirty="0">
              <a:solidFill>
                <a:srgbClr val="000090"/>
              </a:solidFill>
              <a:latin typeface="Calibri"/>
              <a:cs typeface="Calibri"/>
            </a:endParaRPr>
          </a:p>
        </p:txBody>
      </p:sp>
    </p:spTree>
    <p:extLst>
      <p:ext uri="{BB962C8B-B14F-4D97-AF65-F5344CB8AC3E}">
        <p14:creationId xmlns:p14="http://schemas.microsoft.com/office/powerpoint/2010/main" val="16333068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Neutrinos cannot be detected directly*</a:t>
            </a:r>
            <a:endParaRPr lang="en-US" dirty="0"/>
          </a:p>
        </p:txBody>
      </p:sp>
      <p:sp>
        <p:nvSpPr>
          <p:cNvPr id="3" name="Content Placeholder 2"/>
          <p:cNvSpPr>
            <a:spLocks noGrp="1"/>
          </p:cNvSpPr>
          <p:nvPr>
            <p:ph idx="1"/>
          </p:nvPr>
        </p:nvSpPr>
        <p:spPr/>
        <p:txBody>
          <a:bodyPr/>
          <a:lstStyle/>
          <a:p>
            <a:pPr marL="0" indent="0">
              <a:buNone/>
            </a:pPr>
            <a:r>
              <a:rPr lang="en-US" dirty="0" smtClean="0"/>
              <a:t>But they leave signatures in the cosmos so can be detected indirectly</a:t>
            </a:r>
            <a:endParaRPr lang="en-US" dirty="0"/>
          </a:p>
        </p:txBody>
      </p:sp>
      <p:sp>
        <p:nvSpPr>
          <p:cNvPr id="4" name="TextBox 3"/>
          <p:cNvSpPr txBox="1"/>
          <p:nvPr/>
        </p:nvSpPr>
        <p:spPr>
          <a:xfrm>
            <a:off x="623712" y="5446137"/>
            <a:ext cx="8054622" cy="584776"/>
          </a:xfrm>
          <a:prstGeom prst="rect">
            <a:avLst/>
          </a:prstGeom>
          <a:noFill/>
        </p:spPr>
        <p:txBody>
          <a:bodyPr wrap="square" rtlCol="0">
            <a:spAutoFit/>
          </a:bodyPr>
          <a:lstStyle/>
          <a:p>
            <a:r>
              <a:rPr lang="en-US" sz="1600" dirty="0" smtClean="0"/>
              <a:t>* “Every experimentalist goes through a phase when s/he tries to figure out a way to detect the cosmic neutrino background and then moves on” (paraphrase, Joseph </a:t>
            </a:r>
            <a:r>
              <a:rPr lang="en-US" sz="1600" dirty="0" err="1" smtClean="0"/>
              <a:t>Formaggio</a:t>
            </a:r>
            <a:r>
              <a:rPr lang="en-US" sz="1600" dirty="0" smtClean="0"/>
              <a:t>)</a:t>
            </a:r>
            <a:endParaRPr lang="en-US" sz="1600" dirty="0"/>
          </a:p>
        </p:txBody>
      </p:sp>
    </p:spTree>
    <p:extLst>
      <p:ext uri="{BB962C8B-B14F-4D97-AF65-F5344CB8AC3E}">
        <p14:creationId xmlns:p14="http://schemas.microsoft.com/office/powerpoint/2010/main" val="4234785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p:txBody>
          <a:bodyPr/>
          <a:lstStyle/>
          <a:p>
            <a:pPr eaLnBrk="1" hangingPunct="1"/>
            <a:r>
              <a:rPr lang="en-US" sz="2800" dirty="0" smtClean="0">
                <a:solidFill>
                  <a:schemeClr val="tx1"/>
                </a:solidFill>
              </a:rPr>
              <a:t>Neutrinos leave a subtle imprint on the sky</a:t>
            </a:r>
            <a:endParaRPr lang="en-US" sz="2800" dirty="0">
              <a:solidFill>
                <a:schemeClr val="tx1"/>
              </a:solidFill>
            </a:endParaRPr>
          </a:p>
        </p:txBody>
      </p:sp>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1" y="884356"/>
            <a:ext cx="3868557" cy="193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5941" y="2714387"/>
            <a:ext cx="4278837" cy="1200328"/>
          </a:xfrm>
          <a:prstGeom prst="rect">
            <a:avLst/>
          </a:prstGeom>
          <a:noFill/>
        </p:spPr>
        <p:txBody>
          <a:bodyPr wrap="square" rtlCol="0">
            <a:spAutoFit/>
          </a:bodyPr>
          <a:lstStyle/>
          <a:p>
            <a:r>
              <a:rPr lang="en-US" dirty="0" smtClean="0"/>
              <a:t>Cosmic </a:t>
            </a:r>
            <a:r>
              <a:rPr lang="en-US" dirty="0"/>
              <a:t>M</a:t>
            </a:r>
            <a:r>
              <a:rPr lang="en-US" dirty="0" smtClean="0"/>
              <a:t>icrowave Background:</a:t>
            </a:r>
          </a:p>
          <a:p>
            <a:r>
              <a:rPr lang="en-US" dirty="0" smtClean="0"/>
              <a:t>Picture of the Universe when it was 380,000 years old</a:t>
            </a:r>
            <a:endParaRPr lang="en-US" dirty="0"/>
          </a:p>
        </p:txBody>
      </p:sp>
      <p:pic>
        <p:nvPicPr>
          <p:cNvPr id="12" name="Picture 3" descr="l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691" y="2881017"/>
            <a:ext cx="2912532" cy="291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7514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sz="3200" dirty="0"/>
              <a:t> Acoustic Oscillations</a:t>
            </a:r>
          </a:p>
        </p:txBody>
      </p:sp>
      <p:pic>
        <p:nvPicPr>
          <p:cNvPr id="254982" name="Picture 6" descr="M_Claires Gui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917" y="1171221"/>
            <a:ext cx="1098550" cy="1830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534951"/>
            <a:ext cx="4614334" cy="3046988"/>
          </a:xfrm>
          <a:prstGeom prst="rect">
            <a:avLst/>
          </a:prstGeom>
          <a:noFill/>
        </p:spPr>
        <p:txBody>
          <a:bodyPr wrap="square" rtlCol="0">
            <a:spAutoFit/>
          </a:bodyPr>
          <a:lstStyle/>
          <a:p>
            <a:pPr marL="342900" indent="-342900">
              <a:buFont typeface="Arial"/>
              <a:buChar char="•"/>
            </a:pPr>
            <a:r>
              <a:rPr lang="en-US" dirty="0" smtClean="0"/>
              <a:t>At these early times, electrons, protons, and photons were tightly coupled, acted as single fluid</a:t>
            </a:r>
          </a:p>
          <a:p>
            <a:pPr marL="342900" indent="-342900">
              <a:buFont typeface="Arial"/>
              <a:buChar char="•"/>
            </a:pPr>
            <a:r>
              <a:rPr lang="en-US" dirty="0" smtClean="0"/>
              <a:t>Subject to </a:t>
            </a:r>
            <a:r>
              <a:rPr lang="en-US" b="1" dirty="0" smtClean="0"/>
              <a:t>restoring force: </a:t>
            </a:r>
            <a:r>
              <a:rPr lang="en-US" dirty="0" smtClean="0"/>
              <a:t>over-dense regions become under-dense as photons stream out </a:t>
            </a:r>
            <a:r>
              <a:rPr lang="en-US" dirty="0" smtClean="0">
                <a:sym typeface="Wingdings"/>
              </a:rPr>
              <a:t> </a:t>
            </a:r>
            <a:r>
              <a:rPr lang="en-US" b="1" dirty="0" smtClean="0">
                <a:sym typeface="Wingdings"/>
              </a:rPr>
              <a:t>acoustic oscillations</a:t>
            </a:r>
            <a:endParaRPr lang="en-US" b="1" dirty="0" smtClean="0"/>
          </a:p>
        </p:txBody>
      </p:sp>
    </p:spTree>
    <p:extLst>
      <p:ext uri="{BB962C8B-B14F-4D97-AF65-F5344CB8AC3E}">
        <p14:creationId xmlns:p14="http://schemas.microsoft.com/office/powerpoint/2010/main" val="685323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sz="3200" dirty="0"/>
              <a:t> Acoustic </a:t>
            </a:r>
            <a:r>
              <a:rPr lang="en-US" sz="3200" dirty="0" smtClean="0"/>
              <a:t>Oscillations and Damping</a:t>
            </a:r>
            <a:endParaRPr lang="en-US" sz="3200" dirty="0"/>
          </a:p>
        </p:txBody>
      </p:sp>
      <p:pic>
        <p:nvPicPr>
          <p:cNvPr id="254982" name="Picture 6" descr="M_Claires Gui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917" y="1171221"/>
            <a:ext cx="1098550" cy="1830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534951"/>
            <a:ext cx="4614334" cy="4154983"/>
          </a:xfrm>
          <a:prstGeom prst="rect">
            <a:avLst/>
          </a:prstGeom>
          <a:noFill/>
        </p:spPr>
        <p:txBody>
          <a:bodyPr wrap="square" rtlCol="0">
            <a:spAutoFit/>
          </a:bodyPr>
          <a:lstStyle/>
          <a:p>
            <a:pPr marL="342900" indent="-342900">
              <a:buFont typeface="Arial"/>
              <a:buChar char="•"/>
            </a:pPr>
            <a:r>
              <a:rPr lang="en-US" dirty="0" smtClean="0"/>
              <a:t>At these early times, electrons, protons, and photons were tightly coupled, acted as single fluid</a:t>
            </a:r>
          </a:p>
          <a:p>
            <a:pPr marL="342900" indent="-342900">
              <a:buFont typeface="Arial"/>
              <a:buChar char="•"/>
            </a:pPr>
            <a:r>
              <a:rPr lang="en-US" dirty="0" smtClean="0"/>
              <a:t>Subject to </a:t>
            </a:r>
            <a:r>
              <a:rPr lang="en-US" b="1" dirty="0" smtClean="0"/>
              <a:t>restoring force: </a:t>
            </a:r>
            <a:r>
              <a:rPr lang="en-US" dirty="0" smtClean="0"/>
              <a:t>over-dense regions become under-dense as photons stream out </a:t>
            </a:r>
            <a:r>
              <a:rPr lang="en-US" dirty="0" smtClean="0">
                <a:sym typeface="Wingdings"/>
              </a:rPr>
              <a:t> </a:t>
            </a:r>
            <a:r>
              <a:rPr lang="en-US" b="1" dirty="0" smtClean="0">
                <a:sym typeface="Wingdings"/>
              </a:rPr>
              <a:t>acoustic oscillations</a:t>
            </a:r>
            <a:endParaRPr lang="en-US" b="1" dirty="0" smtClean="0"/>
          </a:p>
          <a:p>
            <a:pPr marL="342900" indent="-342900">
              <a:buFont typeface="Arial"/>
              <a:buChar char="•"/>
            </a:pPr>
            <a:r>
              <a:rPr lang="en-US" dirty="0" smtClean="0"/>
              <a:t>On small scales, photons can random walk and suppress perturbations </a:t>
            </a:r>
            <a:r>
              <a:rPr lang="en-US" dirty="0" smtClean="0">
                <a:sym typeface="Wingdings"/>
              </a:rPr>
              <a:t> </a:t>
            </a:r>
            <a:r>
              <a:rPr lang="en-US" b="1" dirty="0" smtClean="0">
                <a:sym typeface="Wingdings"/>
              </a:rPr>
              <a:t>damping</a:t>
            </a:r>
            <a:endParaRPr lang="en-US" b="1" dirty="0"/>
          </a:p>
        </p:txBody>
      </p:sp>
      <p:pic>
        <p:nvPicPr>
          <p:cNvPr id="8" name="Picture 7"/>
          <p:cNvPicPr>
            <a:picLocks noChangeAspect="1"/>
          </p:cNvPicPr>
          <p:nvPr/>
        </p:nvPicPr>
        <p:blipFill>
          <a:blip r:embed="rId4"/>
          <a:stretch>
            <a:fillRect/>
          </a:stretch>
        </p:blipFill>
        <p:spPr>
          <a:xfrm>
            <a:off x="5440305" y="3499555"/>
            <a:ext cx="2638873" cy="2506133"/>
          </a:xfrm>
          <a:prstGeom prst="rect">
            <a:avLst/>
          </a:prstGeom>
        </p:spPr>
      </p:pic>
    </p:spTree>
    <p:extLst>
      <p:ext uri="{BB962C8B-B14F-4D97-AF65-F5344CB8AC3E}">
        <p14:creationId xmlns:p14="http://schemas.microsoft.com/office/powerpoint/2010/main" val="1073029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sz="3200" dirty="0"/>
              <a:t> Acoustic </a:t>
            </a:r>
            <a:r>
              <a:rPr lang="en-US" sz="3200" dirty="0" smtClean="0"/>
              <a:t>Oscillations and Damping</a:t>
            </a:r>
            <a:endParaRPr lang="en-US" sz="3200" dirty="0"/>
          </a:p>
        </p:txBody>
      </p:sp>
      <p:pic>
        <p:nvPicPr>
          <p:cNvPr id="3" name="Picture 2" descr="Screen Shot 2014-12-11 at 8.55.04 PM.png"/>
          <p:cNvPicPr>
            <a:picLocks noChangeAspect="1"/>
          </p:cNvPicPr>
          <p:nvPr/>
        </p:nvPicPr>
        <p:blipFill rotWithShape="1">
          <a:blip r:embed="rId3">
            <a:extLst>
              <a:ext uri="{28A0092B-C50C-407E-A947-70E740481C1C}">
                <a14:useLocalDpi xmlns:a14="http://schemas.microsoft.com/office/drawing/2010/main" val="0"/>
              </a:ext>
            </a:extLst>
          </a:blip>
          <a:srcRect l="17592" t="13950" r="26234" b="35432"/>
          <a:stretch/>
        </p:blipFill>
        <p:spPr>
          <a:xfrm>
            <a:off x="4842934" y="2448179"/>
            <a:ext cx="4134555" cy="2328527"/>
          </a:xfrm>
          <a:prstGeom prst="rect">
            <a:avLst/>
          </a:prstGeom>
        </p:spPr>
      </p:pic>
      <p:sp>
        <p:nvSpPr>
          <p:cNvPr id="2" name="TextBox 1"/>
          <p:cNvSpPr txBox="1"/>
          <p:nvPr/>
        </p:nvSpPr>
        <p:spPr>
          <a:xfrm>
            <a:off x="228600" y="1534951"/>
            <a:ext cx="4614334" cy="4154983"/>
          </a:xfrm>
          <a:prstGeom prst="rect">
            <a:avLst/>
          </a:prstGeom>
          <a:noFill/>
        </p:spPr>
        <p:txBody>
          <a:bodyPr wrap="square" rtlCol="0">
            <a:spAutoFit/>
          </a:bodyPr>
          <a:lstStyle/>
          <a:p>
            <a:pPr marL="342900" indent="-342900">
              <a:buFont typeface="Arial"/>
              <a:buChar char="•"/>
            </a:pPr>
            <a:r>
              <a:rPr lang="en-US" dirty="0" smtClean="0"/>
              <a:t>At these early times, electrons, protons, and photons were tightly coupled, acted as single fluid</a:t>
            </a:r>
          </a:p>
          <a:p>
            <a:pPr marL="342900" indent="-342900">
              <a:buFont typeface="Arial"/>
              <a:buChar char="•"/>
            </a:pPr>
            <a:r>
              <a:rPr lang="en-US" dirty="0" smtClean="0"/>
              <a:t>Subject to </a:t>
            </a:r>
            <a:r>
              <a:rPr lang="en-US" b="1" dirty="0" smtClean="0"/>
              <a:t>restoring force: </a:t>
            </a:r>
            <a:r>
              <a:rPr lang="en-US" dirty="0" smtClean="0"/>
              <a:t>over-dense regions become under-dense as photons stream out </a:t>
            </a:r>
            <a:r>
              <a:rPr lang="en-US" dirty="0" smtClean="0">
                <a:sym typeface="Wingdings"/>
              </a:rPr>
              <a:t> </a:t>
            </a:r>
            <a:r>
              <a:rPr lang="en-US" b="1" dirty="0" smtClean="0">
                <a:sym typeface="Wingdings"/>
              </a:rPr>
              <a:t>acoustic oscillations</a:t>
            </a:r>
            <a:endParaRPr lang="en-US" b="1" dirty="0" smtClean="0"/>
          </a:p>
          <a:p>
            <a:pPr marL="342900" indent="-342900">
              <a:buFont typeface="Arial"/>
              <a:buChar char="•"/>
            </a:pPr>
            <a:r>
              <a:rPr lang="en-US" dirty="0" smtClean="0"/>
              <a:t>On small scales, photons can random walk and suppress perturbations </a:t>
            </a:r>
            <a:r>
              <a:rPr lang="en-US" dirty="0" smtClean="0">
                <a:sym typeface="Wingdings"/>
              </a:rPr>
              <a:t> damping</a:t>
            </a:r>
            <a:endParaRPr lang="en-US" dirty="0"/>
          </a:p>
        </p:txBody>
      </p:sp>
      <p:sp>
        <p:nvSpPr>
          <p:cNvPr id="4" name="TextBox 3"/>
          <p:cNvSpPr txBox="1"/>
          <p:nvPr/>
        </p:nvSpPr>
        <p:spPr>
          <a:xfrm>
            <a:off x="5249333" y="1972403"/>
            <a:ext cx="3435255" cy="461665"/>
          </a:xfrm>
          <a:prstGeom prst="rect">
            <a:avLst/>
          </a:prstGeom>
          <a:noFill/>
        </p:spPr>
        <p:txBody>
          <a:bodyPr wrap="none" rtlCol="0">
            <a:spAutoFit/>
          </a:bodyPr>
          <a:lstStyle/>
          <a:p>
            <a:r>
              <a:rPr lang="en-US" dirty="0" smtClean="0"/>
              <a:t>Spectrum of Musical Note</a:t>
            </a:r>
            <a:endParaRPr lang="en-US" dirty="0"/>
          </a:p>
        </p:txBody>
      </p:sp>
    </p:spTree>
    <p:extLst>
      <p:ext uri="{BB962C8B-B14F-4D97-AF65-F5344CB8AC3E}">
        <p14:creationId xmlns:p14="http://schemas.microsoft.com/office/powerpoint/2010/main" val="1950324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Spectrum of CMB Temperature Anisotropy</a:t>
            </a:r>
            <a:endParaRPr lang="en-US" dirty="0"/>
          </a:p>
        </p:txBody>
      </p:sp>
      <p:pic>
        <p:nvPicPr>
          <p:cNvPr id="4" name="Picture 3" descr="theory1c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7" y="973666"/>
            <a:ext cx="6773335" cy="5080001"/>
          </a:xfrm>
          <a:prstGeom prst="rect">
            <a:avLst/>
          </a:prstGeom>
        </p:spPr>
      </p:pic>
    </p:spTree>
    <p:extLst>
      <p:ext uri="{BB962C8B-B14F-4D97-AF65-F5344CB8AC3E}">
        <p14:creationId xmlns:p14="http://schemas.microsoft.com/office/powerpoint/2010/main" val="35431959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Digression: Power Spectra and Fluctuations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758033"/>
              </p:ext>
            </p:extLst>
          </p:nvPr>
        </p:nvGraphicFramePr>
        <p:xfrm>
          <a:off x="2957513" y="2222500"/>
          <a:ext cx="2986087" cy="1854200"/>
        </p:xfrm>
        <a:graphic>
          <a:graphicData uri="http://schemas.openxmlformats.org/presentationml/2006/ole">
            <mc:AlternateContent xmlns:mc="http://schemas.openxmlformats.org/markup-compatibility/2006">
              <mc:Choice xmlns:v="urn:schemas-microsoft-com:vml" Requires="v">
                <p:oleObj spid="_x0000_s79915" name="Equation" r:id="rId3" imgW="1473200" imgH="914400" progId="Equation.3">
                  <p:embed/>
                </p:oleObj>
              </mc:Choice>
              <mc:Fallback>
                <p:oleObj name="Equation" r:id="rId3" imgW="1473200" imgH="914400" progId="Equation.3">
                  <p:embed/>
                  <p:pic>
                    <p:nvPicPr>
                      <p:cNvPr id="0" name=""/>
                      <p:cNvPicPr/>
                      <p:nvPr/>
                    </p:nvPicPr>
                    <p:blipFill>
                      <a:blip r:embed="rId4"/>
                      <a:stretch>
                        <a:fillRect/>
                      </a:stretch>
                    </p:blipFill>
                    <p:spPr>
                      <a:xfrm>
                        <a:off x="2957513" y="2222500"/>
                        <a:ext cx="2986087" cy="1854200"/>
                      </a:xfrm>
                      <a:prstGeom prst="rect">
                        <a:avLst/>
                      </a:prstGeom>
                    </p:spPr>
                  </p:pic>
                </p:oleObj>
              </mc:Fallback>
            </mc:AlternateContent>
          </a:graphicData>
        </a:graphic>
      </p:graphicFrame>
      <p:sp>
        <p:nvSpPr>
          <p:cNvPr id="5" name="TextBox 4"/>
          <p:cNvSpPr txBox="1"/>
          <p:nvPr/>
        </p:nvSpPr>
        <p:spPr>
          <a:xfrm>
            <a:off x="493890" y="1312334"/>
            <a:ext cx="1834443" cy="1200328"/>
          </a:xfrm>
          <a:prstGeom prst="rect">
            <a:avLst/>
          </a:prstGeom>
          <a:noFill/>
        </p:spPr>
        <p:txBody>
          <a:bodyPr wrap="square" rtlCol="0">
            <a:spAutoFit/>
          </a:bodyPr>
          <a:lstStyle/>
          <a:p>
            <a:r>
              <a:rPr lang="en-US" dirty="0" smtClean="0"/>
              <a:t>Variance of temperature fluctuations</a:t>
            </a:r>
            <a:endParaRPr lang="en-US" dirty="0"/>
          </a:p>
        </p:txBody>
      </p:sp>
      <p:cxnSp>
        <p:nvCxnSpPr>
          <p:cNvPr id="7" name="Straight Arrow Connector 6"/>
          <p:cNvCxnSpPr/>
          <p:nvPr/>
        </p:nvCxnSpPr>
        <p:spPr>
          <a:xfrm>
            <a:off x="2201333" y="1912498"/>
            <a:ext cx="987778" cy="472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762477" y="4411134"/>
            <a:ext cx="2513189" cy="1569660"/>
          </a:xfrm>
          <a:prstGeom prst="rect">
            <a:avLst/>
          </a:prstGeom>
          <a:noFill/>
        </p:spPr>
        <p:txBody>
          <a:bodyPr wrap="square" rtlCol="0">
            <a:spAutoFit/>
          </a:bodyPr>
          <a:lstStyle/>
          <a:p>
            <a:r>
              <a:rPr lang="en-US" dirty="0" smtClean="0"/>
              <a:t>Sum over all scales (low </a:t>
            </a:r>
            <a:r>
              <a:rPr lang="en-US" i="1" dirty="0" smtClean="0"/>
              <a:t>l</a:t>
            </a:r>
            <a:r>
              <a:rPr lang="en-US" dirty="0" smtClean="0"/>
              <a:t> corresponds to large angular scale)</a:t>
            </a:r>
            <a:endParaRPr lang="en-US" dirty="0"/>
          </a:p>
        </p:txBody>
      </p:sp>
      <p:cxnSp>
        <p:nvCxnSpPr>
          <p:cNvPr id="9" name="Straight Arrow Connector 8"/>
          <p:cNvCxnSpPr/>
          <p:nvPr/>
        </p:nvCxnSpPr>
        <p:spPr>
          <a:xfrm flipV="1">
            <a:off x="2864556" y="3810000"/>
            <a:ext cx="1594555" cy="601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22433" y="5003801"/>
            <a:ext cx="2685345" cy="830997"/>
          </a:xfrm>
          <a:prstGeom prst="rect">
            <a:avLst/>
          </a:prstGeom>
          <a:noFill/>
        </p:spPr>
        <p:txBody>
          <a:bodyPr wrap="square" rtlCol="0">
            <a:spAutoFit/>
          </a:bodyPr>
          <a:lstStyle/>
          <a:p>
            <a:r>
              <a:rPr lang="en-US" dirty="0" smtClean="0"/>
              <a:t>This combination is called the power</a:t>
            </a:r>
            <a:endParaRPr lang="en-US" dirty="0"/>
          </a:p>
        </p:txBody>
      </p:sp>
      <p:cxnSp>
        <p:nvCxnSpPr>
          <p:cNvPr id="14" name="Straight Arrow Connector 13"/>
          <p:cNvCxnSpPr>
            <a:stCxn id="12" idx="0"/>
          </p:cNvCxnSpPr>
          <p:nvPr/>
        </p:nvCxnSpPr>
        <p:spPr>
          <a:xfrm flipH="1" flipV="1">
            <a:off x="5376333" y="4076700"/>
            <a:ext cx="1888773" cy="927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0215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 of Acoustic Scale to Damping scale</a:t>
            </a:r>
            <a:endParaRPr lang="en-US" dirty="0"/>
          </a:p>
        </p:txBody>
      </p:sp>
      <p:pic>
        <p:nvPicPr>
          <p:cNvPr id="4" name="Picture 3"/>
          <p:cNvPicPr>
            <a:picLocks noChangeAspect="1"/>
          </p:cNvPicPr>
          <p:nvPr/>
        </p:nvPicPr>
        <p:blipFill>
          <a:blip r:embed="rId3"/>
          <a:stretch>
            <a:fillRect/>
          </a:stretch>
        </p:blipFill>
        <p:spPr>
          <a:xfrm>
            <a:off x="5493670" y="3443110"/>
            <a:ext cx="2980619" cy="2830689"/>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620526659"/>
              </p:ext>
            </p:extLst>
          </p:nvPr>
        </p:nvGraphicFramePr>
        <p:xfrm>
          <a:off x="451553" y="4416777"/>
          <a:ext cx="4773085" cy="954617"/>
        </p:xfrm>
        <a:graphic>
          <a:graphicData uri="http://schemas.openxmlformats.org/presentationml/2006/ole">
            <mc:AlternateContent xmlns:mc="http://schemas.openxmlformats.org/markup-compatibility/2006">
              <mc:Choice xmlns:v="urn:schemas-microsoft-com:vml" Requires="v">
                <p:oleObj spid="_x0000_s50317" name="Equation" r:id="rId4" imgW="2349500" imgH="469900" progId="Equation.3">
                  <p:embed/>
                </p:oleObj>
              </mc:Choice>
              <mc:Fallback>
                <p:oleObj name="Equation" r:id="rId4" imgW="2349500" imgH="469900" progId="Equation.3">
                  <p:embed/>
                  <p:pic>
                    <p:nvPicPr>
                      <p:cNvPr id="0" name=""/>
                      <p:cNvPicPr/>
                      <p:nvPr/>
                    </p:nvPicPr>
                    <p:blipFill>
                      <a:blip r:embed="rId5"/>
                      <a:stretch>
                        <a:fillRect/>
                      </a:stretch>
                    </p:blipFill>
                    <p:spPr>
                      <a:xfrm>
                        <a:off x="451553" y="4416777"/>
                        <a:ext cx="4773085" cy="95461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60006582"/>
              </p:ext>
            </p:extLst>
          </p:nvPr>
        </p:nvGraphicFramePr>
        <p:xfrm>
          <a:off x="620887" y="1701801"/>
          <a:ext cx="2295525" cy="438150"/>
        </p:xfrm>
        <a:graphic>
          <a:graphicData uri="http://schemas.openxmlformats.org/presentationml/2006/ole">
            <mc:AlternateContent xmlns:mc="http://schemas.openxmlformats.org/markup-compatibility/2006">
              <mc:Choice xmlns:v="urn:schemas-microsoft-com:vml" Requires="v">
                <p:oleObj spid="_x0000_s50318" name="Equation" r:id="rId6" imgW="1130300" imgH="215900" progId="Equation.3">
                  <p:embed/>
                </p:oleObj>
              </mc:Choice>
              <mc:Fallback>
                <p:oleObj name="Equation" r:id="rId6" imgW="1130300" imgH="215900" progId="Equation.3">
                  <p:embed/>
                  <p:pic>
                    <p:nvPicPr>
                      <p:cNvPr id="0" name=""/>
                      <p:cNvPicPr/>
                      <p:nvPr/>
                    </p:nvPicPr>
                    <p:blipFill>
                      <a:blip r:embed="rId7"/>
                      <a:stretch>
                        <a:fillRect/>
                      </a:stretch>
                    </p:blipFill>
                    <p:spPr>
                      <a:xfrm>
                        <a:off x="620887" y="1701801"/>
                        <a:ext cx="2295525" cy="438150"/>
                      </a:xfrm>
                      <a:prstGeom prst="rect">
                        <a:avLst/>
                      </a:prstGeom>
                    </p:spPr>
                  </p:pic>
                </p:oleObj>
              </mc:Fallback>
            </mc:AlternateContent>
          </a:graphicData>
        </a:graphic>
      </p:graphicFrame>
    </p:spTree>
    <p:extLst>
      <p:ext uri="{BB962C8B-B14F-4D97-AF65-F5344CB8AC3E}">
        <p14:creationId xmlns:p14="http://schemas.microsoft.com/office/powerpoint/2010/main" val="34876634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 the past 85 years, Neutrinos have surprised us</a:t>
            </a:r>
            <a:endParaRPr lang="en-US" dirty="0"/>
          </a:p>
        </p:txBody>
      </p:sp>
      <p:pic>
        <p:nvPicPr>
          <p:cNvPr id="5" name="Picture 4"/>
          <p:cNvPicPr>
            <a:picLocks noChangeAspect="1"/>
          </p:cNvPicPr>
          <p:nvPr/>
        </p:nvPicPr>
        <p:blipFill rotWithShape="1">
          <a:blip r:embed="rId2"/>
          <a:srcRect l="4489" t="34279" r="25956" b="5065"/>
          <a:stretch/>
        </p:blipFill>
        <p:spPr>
          <a:xfrm>
            <a:off x="426155" y="1001888"/>
            <a:ext cx="2007629" cy="1411113"/>
          </a:xfrm>
          <a:prstGeom prst="rect">
            <a:avLst/>
          </a:prstGeom>
        </p:spPr>
      </p:pic>
      <p:sp>
        <p:nvSpPr>
          <p:cNvPr id="3" name="TextBox 2"/>
          <p:cNvSpPr txBox="1"/>
          <p:nvPr/>
        </p:nvSpPr>
        <p:spPr>
          <a:xfrm>
            <a:off x="129822" y="2499076"/>
            <a:ext cx="3285067" cy="400110"/>
          </a:xfrm>
          <a:prstGeom prst="rect">
            <a:avLst/>
          </a:prstGeom>
          <a:noFill/>
        </p:spPr>
        <p:txBody>
          <a:bodyPr wrap="square" rtlCol="0">
            <a:spAutoFit/>
          </a:bodyPr>
          <a:lstStyle/>
          <a:p>
            <a:r>
              <a:rPr lang="en-US" sz="2000" dirty="0" smtClean="0"/>
              <a:t>Anomaly in beta spectrum</a:t>
            </a:r>
            <a:endParaRPr lang="en-US" sz="2000" dirty="0"/>
          </a:p>
        </p:txBody>
      </p:sp>
      <p:pic>
        <p:nvPicPr>
          <p:cNvPr id="7" name="Picture 6"/>
          <p:cNvPicPr>
            <a:picLocks noChangeAspect="1"/>
          </p:cNvPicPr>
          <p:nvPr/>
        </p:nvPicPr>
        <p:blipFill>
          <a:blip r:embed="rId3"/>
          <a:stretch>
            <a:fillRect/>
          </a:stretch>
        </p:blipFill>
        <p:spPr>
          <a:xfrm>
            <a:off x="3019778" y="1001888"/>
            <a:ext cx="3161713" cy="1511299"/>
          </a:xfrm>
          <a:prstGeom prst="rect">
            <a:avLst/>
          </a:prstGeom>
        </p:spPr>
      </p:pic>
      <p:sp>
        <p:nvSpPr>
          <p:cNvPr id="8" name="TextBox 7"/>
          <p:cNvSpPr txBox="1"/>
          <p:nvPr/>
        </p:nvSpPr>
        <p:spPr>
          <a:xfrm>
            <a:off x="3132666" y="2413001"/>
            <a:ext cx="3048824" cy="707886"/>
          </a:xfrm>
          <a:prstGeom prst="rect">
            <a:avLst/>
          </a:prstGeom>
          <a:noFill/>
        </p:spPr>
        <p:txBody>
          <a:bodyPr wrap="square" rtlCol="0">
            <a:spAutoFit/>
          </a:bodyPr>
          <a:lstStyle/>
          <a:p>
            <a:r>
              <a:rPr lang="en-US" sz="2000" dirty="0" smtClean="0"/>
              <a:t>Resolved: introduce a single species of neutrinos</a:t>
            </a:r>
            <a:endParaRPr lang="en-US" sz="2000" dirty="0"/>
          </a:p>
        </p:txBody>
      </p:sp>
    </p:spTree>
    <p:extLst>
      <p:ext uri="{BB962C8B-B14F-4D97-AF65-F5344CB8AC3E}">
        <p14:creationId xmlns:p14="http://schemas.microsoft.com/office/powerpoint/2010/main" val="7873791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 of Acoustic Scale to Damping scale</a:t>
            </a:r>
            <a:endParaRPr lang="en-US" dirty="0"/>
          </a:p>
        </p:txBody>
      </p:sp>
      <p:pic>
        <p:nvPicPr>
          <p:cNvPr id="4" name="Picture 3"/>
          <p:cNvPicPr>
            <a:picLocks noChangeAspect="1"/>
          </p:cNvPicPr>
          <p:nvPr/>
        </p:nvPicPr>
        <p:blipFill>
          <a:blip r:embed="rId3"/>
          <a:stretch>
            <a:fillRect/>
          </a:stretch>
        </p:blipFill>
        <p:spPr>
          <a:xfrm>
            <a:off x="5493670" y="3443110"/>
            <a:ext cx="2980619" cy="2830689"/>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601906996"/>
              </p:ext>
            </p:extLst>
          </p:nvPr>
        </p:nvGraphicFramePr>
        <p:xfrm>
          <a:off x="451553" y="4416777"/>
          <a:ext cx="4773085" cy="954617"/>
        </p:xfrm>
        <a:graphic>
          <a:graphicData uri="http://schemas.openxmlformats.org/presentationml/2006/ole">
            <mc:AlternateContent xmlns:mc="http://schemas.openxmlformats.org/markup-compatibility/2006">
              <mc:Choice xmlns:v="urn:schemas-microsoft-com:vml" Requires="v">
                <p:oleObj spid="_x0000_s51404" name="Equation" r:id="rId4" imgW="2349500" imgH="469900" progId="Equation.3">
                  <p:embed/>
                </p:oleObj>
              </mc:Choice>
              <mc:Fallback>
                <p:oleObj name="Equation" r:id="rId4" imgW="2349500" imgH="469900" progId="Equation.3">
                  <p:embed/>
                  <p:pic>
                    <p:nvPicPr>
                      <p:cNvPr id="0" name=""/>
                      <p:cNvPicPr/>
                      <p:nvPr/>
                    </p:nvPicPr>
                    <p:blipFill>
                      <a:blip r:embed="rId5"/>
                      <a:stretch>
                        <a:fillRect/>
                      </a:stretch>
                    </p:blipFill>
                    <p:spPr>
                      <a:xfrm>
                        <a:off x="451553" y="4416777"/>
                        <a:ext cx="4773085" cy="95461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13728191"/>
              </p:ext>
            </p:extLst>
          </p:nvPr>
        </p:nvGraphicFramePr>
        <p:xfrm>
          <a:off x="620887" y="1701801"/>
          <a:ext cx="2295525" cy="438150"/>
        </p:xfrm>
        <a:graphic>
          <a:graphicData uri="http://schemas.openxmlformats.org/presentationml/2006/ole">
            <mc:AlternateContent xmlns:mc="http://schemas.openxmlformats.org/markup-compatibility/2006">
              <mc:Choice xmlns:v="urn:schemas-microsoft-com:vml" Requires="v">
                <p:oleObj spid="_x0000_s51405" name="Equation" r:id="rId6" imgW="1130300" imgH="215900" progId="Equation.3">
                  <p:embed/>
                </p:oleObj>
              </mc:Choice>
              <mc:Fallback>
                <p:oleObj name="Equation" r:id="rId6" imgW="1130300" imgH="215900" progId="Equation.3">
                  <p:embed/>
                  <p:pic>
                    <p:nvPicPr>
                      <p:cNvPr id="0" name=""/>
                      <p:cNvPicPr/>
                      <p:nvPr/>
                    </p:nvPicPr>
                    <p:blipFill>
                      <a:blip r:embed="rId7"/>
                      <a:stretch>
                        <a:fillRect/>
                      </a:stretch>
                    </p:blipFill>
                    <p:spPr>
                      <a:xfrm>
                        <a:off x="620887" y="1701801"/>
                        <a:ext cx="2295525" cy="438150"/>
                      </a:xfrm>
                      <a:prstGeom prst="rect">
                        <a:avLst/>
                      </a:prstGeom>
                    </p:spPr>
                  </p:pic>
                </p:oleObj>
              </mc:Fallback>
            </mc:AlternateContent>
          </a:graphicData>
        </a:graphic>
      </p:graphicFrame>
      <p:sp>
        <p:nvSpPr>
          <p:cNvPr id="5" name="TextBox 4"/>
          <p:cNvSpPr txBox="1"/>
          <p:nvPr/>
        </p:nvSpPr>
        <p:spPr>
          <a:xfrm>
            <a:off x="4504971" y="1262787"/>
            <a:ext cx="4187473" cy="830997"/>
          </a:xfrm>
          <a:prstGeom prst="rect">
            <a:avLst/>
          </a:prstGeom>
          <a:noFill/>
        </p:spPr>
        <p:txBody>
          <a:bodyPr wrap="square" rtlCol="0">
            <a:spAutoFit/>
          </a:bodyPr>
          <a:lstStyle/>
          <a:p>
            <a:r>
              <a:rPr lang="en-US" dirty="0" smtClean="0"/>
              <a:t>The ratio of the damping scale to the acoustic scale: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186799819"/>
              </p:ext>
            </p:extLst>
          </p:nvPr>
        </p:nvGraphicFramePr>
        <p:xfrm>
          <a:off x="5493670" y="2266951"/>
          <a:ext cx="1624013" cy="901700"/>
        </p:xfrm>
        <a:graphic>
          <a:graphicData uri="http://schemas.openxmlformats.org/presentationml/2006/ole">
            <mc:AlternateContent xmlns:mc="http://schemas.openxmlformats.org/markup-compatibility/2006">
              <mc:Choice xmlns:v="urn:schemas-microsoft-com:vml" Requires="v">
                <p:oleObj spid="_x0000_s51406" name="Equation" r:id="rId8" imgW="800100" imgH="444500" progId="Equation.3">
                  <p:embed/>
                </p:oleObj>
              </mc:Choice>
              <mc:Fallback>
                <p:oleObj name="Equation" r:id="rId8" imgW="800100" imgH="444500" progId="Equation.3">
                  <p:embed/>
                  <p:pic>
                    <p:nvPicPr>
                      <p:cNvPr id="0" name=""/>
                      <p:cNvPicPr/>
                      <p:nvPr/>
                    </p:nvPicPr>
                    <p:blipFill>
                      <a:blip r:embed="rId9"/>
                      <a:stretch>
                        <a:fillRect/>
                      </a:stretch>
                    </p:blipFill>
                    <p:spPr>
                      <a:xfrm>
                        <a:off x="5493670" y="2266951"/>
                        <a:ext cx="1624013" cy="901700"/>
                      </a:xfrm>
                      <a:prstGeom prst="rect">
                        <a:avLst/>
                      </a:prstGeom>
                    </p:spPr>
                  </p:pic>
                </p:oleObj>
              </mc:Fallback>
            </mc:AlternateContent>
          </a:graphicData>
        </a:graphic>
      </p:graphicFrame>
    </p:spTree>
    <p:extLst>
      <p:ext uri="{BB962C8B-B14F-4D97-AF65-F5344CB8AC3E}">
        <p14:creationId xmlns:p14="http://schemas.microsoft.com/office/powerpoint/2010/main" val="33749863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Neutrinos contribute to energy density of the early Universe</a:t>
            </a:r>
            <a:endParaRPr lang="en-US" dirty="0"/>
          </a:p>
        </p:txBody>
      </p:sp>
      <p:pic>
        <p:nvPicPr>
          <p:cNvPr id="7" name="Picture 6" descr="neutrino.gif"/>
          <p:cNvPicPr>
            <a:picLocks noChangeAspect="1"/>
          </p:cNvPicPr>
          <p:nvPr/>
        </p:nvPicPr>
        <p:blipFill rotWithShape="1">
          <a:blip r:embed="rId3">
            <a:extLst>
              <a:ext uri="{28A0092B-C50C-407E-A947-70E740481C1C}">
                <a14:useLocalDpi xmlns:a14="http://schemas.microsoft.com/office/drawing/2010/main" val="0"/>
              </a:ext>
            </a:extLst>
          </a:blip>
          <a:srcRect t="7320" r="7071"/>
          <a:stretch/>
        </p:blipFill>
        <p:spPr>
          <a:xfrm>
            <a:off x="4048111" y="1961444"/>
            <a:ext cx="4867289" cy="3640667"/>
          </a:xfrm>
          <a:prstGeom prst="rect">
            <a:avLst/>
          </a:prstGeom>
        </p:spPr>
      </p:pic>
      <p:sp>
        <p:nvSpPr>
          <p:cNvPr id="8" name="TextBox 7"/>
          <p:cNvSpPr txBox="1"/>
          <p:nvPr/>
        </p:nvSpPr>
        <p:spPr>
          <a:xfrm>
            <a:off x="381000" y="1447128"/>
            <a:ext cx="3344333" cy="4154983"/>
          </a:xfrm>
          <a:prstGeom prst="rect">
            <a:avLst/>
          </a:prstGeom>
          <a:noFill/>
        </p:spPr>
        <p:txBody>
          <a:bodyPr wrap="square" rtlCol="0">
            <a:spAutoFit/>
          </a:bodyPr>
          <a:lstStyle/>
          <a:p>
            <a:pPr marL="342900" indent="-342900">
              <a:buFont typeface="Arial"/>
              <a:buChar char="•"/>
            </a:pPr>
            <a:r>
              <a:rPr lang="en-US" dirty="0" smtClean="0"/>
              <a:t>Einstein’s equations </a:t>
            </a:r>
            <a:r>
              <a:rPr lang="en-US" dirty="0" smtClean="0">
                <a:sym typeface="Wingdings"/>
              </a:rPr>
              <a:t> Expansion Rate proportional to energy density</a:t>
            </a:r>
          </a:p>
          <a:p>
            <a:pPr marL="342900" indent="-342900">
              <a:buFont typeface="Arial"/>
              <a:buChar char="•"/>
            </a:pPr>
            <a:r>
              <a:rPr lang="en-US" dirty="0" smtClean="0">
                <a:sym typeface="Wingdings"/>
              </a:rPr>
              <a:t>Age of the universe at given Temperature is higher if expansion rate is slower (e.g., if neutrinos did not contribute to the energy budget)</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499283886"/>
              </p:ext>
            </p:extLst>
          </p:nvPr>
        </p:nvGraphicFramePr>
        <p:xfrm>
          <a:off x="6156892" y="932744"/>
          <a:ext cx="1624013" cy="901700"/>
        </p:xfrm>
        <a:graphic>
          <a:graphicData uri="http://schemas.openxmlformats.org/presentationml/2006/ole">
            <mc:AlternateContent xmlns:mc="http://schemas.openxmlformats.org/markup-compatibility/2006">
              <mc:Choice xmlns:v="urn:schemas-microsoft-com:vml" Requires="v">
                <p:oleObj spid="_x0000_s52298" name="Equation" r:id="rId4" imgW="800100" imgH="444500" progId="Equation.3">
                  <p:embed/>
                </p:oleObj>
              </mc:Choice>
              <mc:Fallback>
                <p:oleObj name="Equation" r:id="rId4" imgW="800100" imgH="444500" progId="Equation.3">
                  <p:embed/>
                  <p:pic>
                    <p:nvPicPr>
                      <p:cNvPr id="0" name=""/>
                      <p:cNvPicPr/>
                      <p:nvPr/>
                    </p:nvPicPr>
                    <p:blipFill>
                      <a:blip r:embed="rId5"/>
                      <a:stretch>
                        <a:fillRect/>
                      </a:stretch>
                    </p:blipFill>
                    <p:spPr>
                      <a:xfrm>
                        <a:off x="6156892" y="932744"/>
                        <a:ext cx="1624013" cy="901700"/>
                      </a:xfrm>
                      <a:prstGeom prst="rect">
                        <a:avLst/>
                      </a:prstGeom>
                    </p:spPr>
                  </p:pic>
                </p:oleObj>
              </mc:Fallback>
            </mc:AlternateContent>
          </a:graphicData>
        </a:graphic>
      </p:graphicFrame>
    </p:spTree>
    <p:extLst>
      <p:ext uri="{BB962C8B-B14F-4D97-AF65-F5344CB8AC3E}">
        <p14:creationId xmlns:p14="http://schemas.microsoft.com/office/powerpoint/2010/main" val="486493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More neutrinos </a:t>
            </a:r>
            <a:r>
              <a:rPr lang="en-US" dirty="0" smtClean="0">
                <a:sym typeface="Wingdings"/>
              </a:rPr>
              <a:t> More Damping </a:t>
            </a:r>
            <a:br>
              <a:rPr lang="en-US" dirty="0" smtClean="0">
                <a:sym typeface="Wingdings"/>
              </a:rPr>
            </a:br>
            <a:r>
              <a:rPr lang="en-US" dirty="0" smtClean="0">
                <a:sym typeface="Wingdings"/>
              </a:rPr>
              <a:t> Less power on small scales</a:t>
            </a:r>
            <a:endParaRPr lang="en-US" dirty="0"/>
          </a:p>
        </p:txBody>
      </p:sp>
      <p:pic>
        <p:nvPicPr>
          <p:cNvPr id="4" name="Picture 3" descr="theoryc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444" y="745403"/>
            <a:ext cx="6985000" cy="5238750"/>
          </a:xfrm>
          <a:prstGeom prst="rect">
            <a:avLst/>
          </a:prstGeom>
        </p:spPr>
      </p:pic>
    </p:spTree>
    <p:extLst>
      <p:ext uri="{BB962C8B-B14F-4D97-AF65-F5344CB8AC3E}">
        <p14:creationId xmlns:p14="http://schemas.microsoft.com/office/powerpoint/2010/main" val="18134823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CMB Anisotropies measured for over 20 years</a:t>
            </a:r>
            <a:endParaRPr lang="en-US" dirty="0"/>
          </a:p>
        </p:txBody>
      </p:sp>
      <p:pic>
        <p:nvPicPr>
          <p:cNvPr id="4" name="Picture 3"/>
          <p:cNvPicPr>
            <a:picLocks noChangeAspect="1"/>
          </p:cNvPicPr>
          <p:nvPr/>
        </p:nvPicPr>
        <p:blipFill>
          <a:blip r:embed="rId2"/>
          <a:stretch>
            <a:fillRect/>
          </a:stretch>
        </p:blipFill>
        <p:spPr>
          <a:xfrm>
            <a:off x="656091" y="965200"/>
            <a:ext cx="2427111" cy="1236804"/>
          </a:xfrm>
          <a:prstGeom prst="rect">
            <a:avLst/>
          </a:prstGeom>
        </p:spPr>
      </p:pic>
      <p:sp>
        <p:nvSpPr>
          <p:cNvPr id="5" name="TextBox 4"/>
          <p:cNvSpPr txBox="1"/>
          <p:nvPr/>
        </p:nvSpPr>
        <p:spPr>
          <a:xfrm>
            <a:off x="1378851" y="2252723"/>
            <a:ext cx="992579" cy="307777"/>
          </a:xfrm>
          <a:prstGeom prst="rect">
            <a:avLst/>
          </a:prstGeom>
          <a:noFill/>
        </p:spPr>
        <p:txBody>
          <a:bodyPr wrap="none" rtlCol="0">
            <a:spAutoFit/>
          </a:bodyPr>
          <a:lstStyle/>
          <a:p>
            <a:r>
              <a:rPr lang="en-US" sz="1400" dirty="0" smtClean="0"/>
              <a:t>COBE 1992</a:t>
            </a:r>
            <a:endParaRPr lang="en-US" sz="1400" dirty="0"/>
          </a:p>
        </p:txBody>
      </p:sp>
      <p:pic>
        <p:nvPicPr>
          <p:cNvPr id="6" name="Picture 5"/>
          <p:cNvPicPr>
            <a:picLocks noChangeAspect="1"/>
          </p:cNvPicPr>
          <p:nvPr/>
        </p:nvPicPr>
        <p:blipFill rotWithShape="1">
          <a:blip r:embed="rId3"/>
          <a:srcRect l="9489" t="6765" b="67123"/>
          <a:stretch/>
        </p:blipFill>
        <p:spPr>
          <a:xfrm>
            <a:off x="1378851" y="5327074"/>
            <a:ext cx="3586857" cy="438727"/>
          </a:xfrm>
          <a:prstGeom prst="rect">
            <a:avLst/>
          </a:prstGeom>
        </p:spPr>
      </p:pic>
      <p:sp>
        <p:nvSpPr>
          <p:cNvPr id="7" name="TextBox 6"/>
          <p:cNvSpPr txBox="1"/>
          <p:nvPr/>
        </p:nvSpPr>
        <p:spPr>
          <a:xfrm>
            <a:off x="2751547" y="5731493"/>
            <a:ext cx="1107996" cy="307777"/>
          </a:xfrm>
          <a:prstGeom prst="rect">
            <a:avLst/>
          </a:prstGeom>
          <a:noFill/>
        </p:spPr>
        <p:txBody>
          <a:bodyPr wrap="none" rtlCol="0">
            <a:spAutoFit/>
          </a:bodyPr>
          <a:lstStyle/>
          <a:p>
            <a:r>
              <a:rPr lang="en-US" sz="1400" dirty="0" smtClean="0"/>
              <a:t>Python 1997</a:t>
            </a:r>
            <a:endParaRPr lang="en-US" sz="1400" dirty="0"/>
          </a:p>
        </p:txBody>
      </p:sp>
      <p:pic>
        <p:nvPicPr>
          <p:cNvPr id="8" name="Picture 7"/>
          <p:cNvPicPr>
            <a:picLocks noChangeAspect="1"/>
          </p:cNvPicPr>
          <p:nvPr/>
        </p:nvPicPr>
        <p:blipFill rotWithShape="1">
          <a:blip r:embed="rId4"/>
          <a:srcRect l="1513" t="14074" r="2319" b="4321"/>
          <a:stretch/>
        </p:blipFill>
        <p:spPr>
          <a:xfrm>
            <a:off x="3115358" y="3389268"/>
            <a:ext cx="1695158" cy="1149230"/>
          </a:xfrm>
          <a:prstGeom prst="rect">
            <a:avLst/>
          </a:prstGeom>
        </p:spPr>
      </p:pic>
      <p:sp>
        <p:nvSpPr>
          <p:cNvPr id="9" name="TextBox 8"/>
          <p:cNvSpPr txBox="1"/>
          <p:nvPr/>
        </p:nvSpPr>
        <p:spPr>
          <a:xfrm>
            <a:off x="3173331" y="4556022"/>
            <a:ext cx="1441420" cy="307777"/>
          </a:xfrm>
          <a:prstGeom prst="rect">
            <a:avLst/>
          </a:prstGeom>
          <a:noFill/>
        </p:spPr>
        <p:txBody>
          <a:bodyPr wrap="none" rtlCol="0">
            <a:spAutoFit/>
          </a:bodyPr>
          <a:lstStyle/>
          <a:p>
            <a:r>
              <a:rPr lang="en-US" sz="1400" dirty="0" smtClean="0"/>
              <a:t>Boomerang 2000</a:t>
            </a:r>
            <a:endParaRPr lang="en-US" sz="1400" dirty="0"/>
          </a:p>
        </p:txBody>
      </p:sp>
      <p:pic>
        <p:nvPicPr>
          <p:cNvPr id="10" name="Picture 9"/>
          <p:cNvPicPr>
            <a:picLocks noChangeAspect="1"/>
          </p:cNvPicPr>
          <p:nvPr/>
        </p:nvPicPr>
        <p:blipFill>
          <a:blip r:embed="rId5"/>
          <a:stretch>
            <a:fillRect/>
          </a:stretch>
        </p:blipFill>
        <p:spPr>
          <a:xfrm>
            <a:off x="4497093" y="3413082"/>
            <a:ext cx="1348250" cy="1450717"/>
          </a:xfrm>
          <a:prstGeom prst="rect">
            <a:avLst/>
          </a:prstGeom>
        </p:spPr>
      </p:pic>
      <p:sp>
        <p:nvSpPr>
          <p:cNvPr id="11" name="TextBox 10"/>
          <p:cNvSpPr txBox="1"/>
          <p:nvPr/>
        </p:nvSpPr>
        <p:spPr>
          <a:xfrm>
            <a:off x="4614751" y="4756112"/>
            <a:ext cx="931302" cy="307777"/>
          </a:xfrm>
          <a:prstGeom prst="rect">
            <a:avLst/>
          </a:prstGeom>
          <a:noFill/>
        </p:spPr>
        <p:txBody>
          <a:bodyPr wrap="none" rtlCol="0">
            <a:spAutoFit/>
          </a:bodyPr>
          <a:lstStyle/>
          <a:p>
            <a:r>
              <a:rPr lang="en-US" sz="1400" dirty="0" smtClean="0"/>
              <a:t>DASI 2001</a:t>
            </a:r>
            <a:endParaRPr lang="en-US" sz="1400" dirty="0"/>
          </a:p>
        </p:txBody>
      </p:sp>
      <p:pic>
        <p:nvPicPr>
          <p:cNvPr id="12" name="Picture 11"/>
          <p:cNvPicPr>
            <a:picLocks noChangeAspect="1"/>
          </p:cNvPicPr>
          <p:nvPr/>
        </p:nvPicPr>
        <p:blipFill>
          <a:blip r:embed="rId6"/>
          <a:stretch>
            <a:fillRect/>
          </a:stretch>
        </p:blipFill>
        <p:spPr>
          <a:xfrm>
            <a:off x="3922957" y="869834"/>
            <a:ext cx="2597133" cy="1382889"/>
          </a:xfrm>
          <a:prstGeom prst="rect">
            <a:avLst/>
          </a:prstGeom>
        </p:spPr>
      </p:pic>
      <p:sp>
        <p:nvSpPr>
          <p:cNvPr id="13" name="TextBox 12"/>
          <p:cNvSpPr txBox="1"/>
          <p:nvPr/>
        </p:nvSpPr>
        <p:spPr>
          <a:xfrm>
            <a:off x="4289778" y="2408381"/>
            <a:ext cx="1338828" cy="307777"/>
          </a:xfrm>
          <a:prstGeom prst="rect">
            <a:avLst/>
          </a:prstGeom>
          <a:noFill/>
        </p:spPr>
        <p:txBody>
          <a:bodyPr wrap="none" rtlCol="0">
            <a:spAutoFit/>
          </a:bodyPr>
          <a:lstStyle/>
          <a:p>
            <a:r>
              <a:rPr lang="en-US" sz="1400" dirty="0" smtClean="0"/>
              <a:t>WMAP 2003-14</a:t>
            </a:r>
            <a:endParaRPr lang="en-US" sz="1400" dirty="0"/>
          </a:p>
        </p:txBody>
      </p:sp>
      <p:sp>
        <p:nvSpPr>
          <p:cNvPr id="15" name="TextBox 14"/>
          <p:cNvSpPr txBox="1"/>
          <p:nvPr/>
        </p:nvSpPr>
        <p:spPr>
          <a:xfrm>
            <a:off x="8213169" y="4198175"/>
            <a:ext cx="851966" cy="307777"/>
          </a:xfrm>
          <a:prstGeom prst="rect">
            <a:avLst/>
          </a:prstGeom>
          <a:noFill/>
        </p:spPr>
        <p:txBody>
          <a:bodyPr wrap="none" rtlCol="0">
            <a:spAutoFit/>
          </a:bodyPr>
          <a:lstStyle/>
          <a:p>
            <a:r>
              <a:rPr lang="en-US" sz="1400" dirty="0" smtClean="0"/>
              <a:t>SPT 2013</a:t>
            </a:r>
            <a:endParaRPr lang="en-US" sz="1400" dirty="0"/>
          </a:p>
        </p:txBody>
      </p:sp>
      <p:pic>
        <p:nvPicPr>
          <p:cNvPr id="16" name="Picture 15"/>
          <p:cNvPicPr>
            <a:picLocks noChangeAspect="1"/>
          </p:cNvPicPr>
          <p:nvPr/>
        </p:nvPicPr>
        <p:blipFill rotWithShape="1">
          <a:blip r:embed="rId7"/>
          <a:srcRect r="66358" b="7044"/>
          <a:stretch/>
        </p:blipFill>
        <p:spPr>
          <a:xfrm>
            <a:off x="6828780" y="2327735"/>
            <a:ext cx="1475300" cy="1896233"/>
          </a:xfrm>
          <a:prstGeom prst="rect">
            <a:avLst/>
          </a:prstGeom>
        </p:spPr>
      </p:pic>
      <p:sp>
        <p:nvSpPr>
          <p:cNvPr id="17" name="TextBox 16"/>
          <p:cNvSpPr txBox="1"/>
          <p:nvPr/>
        </p:nvSpPr>
        <p:spPr>
          <a:xfrm>
            <a:off x="7081658" y="4247797"/>
            <a:ext cx="877163" cy="307777"/>
          </a:xfrm>
          <a:prstGeom prst="rect">
            <a:avLst/>
          </a:prstGeom>
          <a:noFill/>
        </p:spPr>
        <p:txBody>
          <a:bodyPr wrap="none" rtlCol="0">
            <a:spAutoFit/>
          </a:bodyPr>
          <a:lstStyle/>
          <a:p>
            <a:r>
              <a:rPr lang="en-US" sz="1400" dirty="0" smtClean="0"/>
              <a:t>ACT 2013</a:t>
            </a:r>
            <a:endParaRPr lang="en-US" sz="1400" dirty="0"/>
          </a:p>
        </p:txBody>
      </p:sp>
      <p:cxnSp>
        <p:nvCxnSpPr>
          <p:cNvPr id="19" name="Straight Arrow Connector 18"/>
          <p:cNvCxnSpPr/>
          <p:nvPr/>
        </p:nvCxnSpPr>
        <p:spPr>
          <a:xfrm flipV="1">
            <a:off x="550333" y="965200"/>
            <a:ext cx="0" cy="507407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50333" y="6039270"/>
            <a:ext cx="8128000" cy="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452116" y="5531438"/>
            <a:ext cx="2161369" cy="400110"/>
          </a:xfrm>
          <a:prstGeom prst="rect">
            <a:avLst/>
          </a:prstGeom>
          <a:noFill/>
        </p:spPr>
        <p:txBody>
          <a:bodyPr wrap="none" rtlCol="0">
            <a:spAutoFit/>
          </a:bodyPr>
          <a:lstStyle/>
          <a:p>
            <a:r>
              <a:rPr lang="en-US" sz="2000" dirty="0" smtClean="0">
                <a:solidFill>
                  <a:srgbClr val="800000"/>
                </a:solidFill>
              </a:rPr>
              <a:t>Angular Resolution</a:t>
            </a:r>
            <a:endParaRPr lang="en-US" sz="2000" dirty="0">
              <a:solidFill>
                <a:srgbClr val="800000"/>
              </a:solidFill>
            </a:endParaRPr>
          </a:p>
        </p:txBody>
      </p:sp>
      <p:sp>
        <p:nvSpPr>
          <p:cNvPr id="26" name="TextBox 25"/>
          <p:cNvSpPr txBox="1"/>
          <p:nvPr/>
        </p:nvSpPr>
        <p:spPr>
          <a:xfrm rot="16200000">
            <a:off x="-543699" y="2360445"/>
            <a:ext cx="1569260" cy="400110"/>
          </a:xfrm>
          <a:prstGeom prst="rect">
            <a:avLst/>
          </a:prstGeom>
          <a:noFill/>
        </p:spPr>
        <p:txBody>
          <a:bodyPr wrap="none" rtlCol="0">
            <a:spAutoFit/>
          </a:bodyPr>
          <a:lstStyle/>
          <a:p>
            <a:r>
              <a:rPr lang="en-US" sz="2000" dirty="0" smtClean="0">
                <a:solidFill>
                  <a:srgbClr val="800000"/>
                </a:solidFill>
              </a:rPr>
              <a:t>Sky Coverage</a:t>
            </a:r>
            <a:endParaRPr lang="en-US" sz="2000" dirty="0">
              <a:solidFill>
                <a:srgbClr val="800000"/>
              </a:solidFill>
            </a:endParaRPr>
          </a:p>
        </p:txBody>
      </p:sp>
      <p:pic>
        <p:nvPicPr>
          <p:cNvPr id="27" name="Picture 26"/>
          <p:cNvPicPr>
            <a:picLocks noChangeAspect="1"/>
          </p:cNvPicPr>
          <p:nvPr/>
        </p:nvPicPr>
        <p:blipFill>
          <a:blip r:embed="rId8">
            <a:alphaModFix amt="67000"/>
          </a:blip>
          <a:stretch>
            <a:fillRect/>
          </a:stretch>
        </p:blipFill>
        <p:spPr>
          <a:xfrm>
            <a:off x="6749915" y="2611838"/>
            <a:ext cx="2371430" cy="1401300"/>
          </a:xfrm>
          <a:prstGeom prst="rect">
            <a:avLst/>
          </a:prstGeom>
        </p:spPr>
      </p:pic>
    </p:spTree>
    <p:extLst>
      <p:ext uri="{BB962C8B-B14F-4D97-AF65-F5344CB8AC3E}">
        <p14:creationId xmlns:p14="http://schemas.microsoft.com/office/powerpoint/2010/main" val="5349738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5711" y="18997"/>
            <a:ext cx="8915400" cy="641739"/>
          </a:xfrm>
        </p:spPr>
        <p:txBody>
          <a:bodyPr/>
          <a:lstStyle/>
          <a:p>
            <a:r>
              <a:rPr lang="en-US" dirty="0" smtClean="0"/>
              <a:t>Planck Results</a:t>
            </a:r>
            <a:endParaRPr lang="en-US" dirty="0"/>
          </a:p>
        </p:txBody>
      </p:sp>
      <p:pic>
        <p:nvPicPr>
          <p:cNvPr id="4" name="Picture 3"/>
          <p:cNvPicPr>
            <a:picLocks noChangeAspect="1"/>
          </p:cNvPicPr>
          <p:nvPr/>
        </p:nvPicPr>
        <p:blipFill>
          <a:blip r:embed="rId2"/>
          <a:stretch>
            <a:fillRect/>
          </a:stretch>
        </p:blipFill>
        <p:spPr>
          <a:xfrm>
            <a:off x="340078" y="838200"/>
            <a:ext cx="8140700" cy="5422900"/>
          </a:xfrm>
          <a:prstGeom prst="rect">
            <a:avLst/>
          </a:prstGeom>
        </p:spPr>
      </p:pic>
      <p:sp>
        <p:nvSpPr>
          <p:cNvPr id="6" name="TextBox 5"/>
          <p:cNvSpPr txBox="1"/>
          <p:nvPr/>
        </p:nvSpPr>
        <p:spPr>
          <a:xfrm>
            <a:off x="6533444" y="2314222"/>
            <a:ext cx="1061045" cy="307777"/>
          </a:xfrm>
          <a:prstGeom prst="rect">
            <a:avLst/>
          </a:prstGeom>
          <a:noFill/>
        </p:spPr>
        <p:txBody>
          <a:bodyPr wrap="none" rtlCol="0">
            <a:spAutoFit/>
          </a:bodyPr>
          <a:lstStyle/>
          <a:p>
            <a:r>
              <a:rPr lang="en-US" sz="1400" dirty="0" smtClean="0"/>
              <a:t>Planck 2015</a:t>
            </a:r>
            <a:endParaRPr lang="en-US" sz="1400" dirty="0"/>
          </a:p>
        </p:txBody>
      </p:sp>
      <p:sp>
        <p:nvSpPr>
          <p:cNvPr id="3" name="TextBox 2"/>
          <p:cNvSpPr txBox="1"/>
          <p:nvPr/>
        </p:nvSpPr>
        <p:spPr>
          <a:xfrm>
            <a:off x="2215444" y="6261100"/>
            <a:ext cx="5071070" cy="461665"/>
          </a:xfrm>
          <a:prstGeom prst="rect">
            <a:avLst/>
          </a:prstGeom>
          <a:noFill/>
        </p:spPr>
        <p:txBody>
          <a:bodyPr wrap="none" rtlCol="0">
            <a:spAutoFit/>
          </a:bodyPr>
          <a:lstStyle/>
          <a:p>
            <a:r>
              <a:rPr lang="en-US" dirty="0" err="1" smtClean="0"/>
              <a:t>Multipole</a:t>
            </a:r>
            <a:r>
              <a:rPr lang="en-US" dirty="0" smtClean="0"/>
              <a:t> moment </a:t>
            </a:r>
            <a:r>
              <a:rPr lang="en-US" i="1" dirty="0" smtClean="0"/>
              <a:t>l</a:t>
            </a:r>
            <a:r>
              <a:rPr lang="en-US" dirty="0" smtClean="0"/>
              <a:t> conjugate to angle </a:t>
            </a:r>
            <a:endParaRPr lang="en-US" dirty="0"/>
          </a:p>
        </p:txBody>
      </p:sp>
    </p:spTree>
    <p:extLst>
      <p:ext uri="{BB962C8B-B14F-4D97-AF65-F5344CB8AC3E}">
        <p14:creationId xmlns:p14="http://schemas.microsoft.com/office/powerpoint/2010/main" val="7387436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Detection of Cosmic Neutrino Background!</a:t>
            </a:r>
            <a:endParaRPr lang="en-US" dirty="0"/>
          </a:p>
        </p:txBody>
      </p:sp>
      <p:pic>
        <p:nvPicPr>
          <p:cNvPr id="3" name="Picture 2" descr="cl.gif"/>
          <p:cNvPicPr>
            <a:picLocks noChangeAspect="1"/>
          </p:cNvPicPr>
          <p:nvPr/>
        </p:nvPicPr>
        <p:blipFill rotWithShape="1">
          <a:blip r:embed="rId2">
            <a:extLst>
              <a:ext uri="{28A0092B-C50C-407E-A947-70E740481C1C}">
                <a14:useLocalDpi xmlns:a14="http://schemas.microsoft.com/office/drawing/2010/main" val="0"/>
              </a:ext>
            </a:extLst>
          </a:blip>
          <a:srcRect t="6666" r="9556"/>
          <a:stretch/>
        </p:blipFill>
        <p:spPr>
          <a:xfrm>
            <a:off x="2356555" y="1001889"/>
            <a:ext cx="6618379" cy="5122333"/>
          </a:xfrm>
          <a:prstGeom prst="rect">
            <a:avLst/>
          </a:prstGeom>
        </p:spPr>
      </p:pic>
      <p:sp>
        <p:nvSpPr>
          <p:cNvPr id="10" name="TextBox 9"/>
          <p:cNvSpPr txBox="1"/>
          <p:nvPr/>
        </p:nvSpPr>
        <p:spPr>
          <a:xfrm>
            <a:off x="366890" y="2427111"/>
            <a:ext cx="1989666" cy="2677656"/>
          </a:xfrm>
          <a:prstGeom prst="rect">
            <a:avLst/>
          </a:prstGeom>
          <a:noFill/>
        </p:spPr>
        <p:txBody>
          <a:bodyPr wrap="square" rtlCol="0">
            <a:spAutoFit/>
          </a:bodyPr>
          <a:lstStyle/>
          <a:p>
            <a:r>
              <a:rPr lang="en-US" dirty="0" smtClean="0"/>
              <a:t>Damping scale in model without neutrinos is too small: 10-sigma detection</a:t>
            </a:r>
            <a:endParaRPr lang="en-US" dirty="0"/>
          </a:p>
        </p:txBody>
      </p:sp>
    </p:spTree>
    <p:extLst>
      <p:ext uri="{BB962C8B-B14F-4D97-AF65-F5344CB8AC3E}">
        <p14:creationId xmlns:p14="http://schemas.microsoft.com/office/powerpoint/2010/main" val="29383569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SPTPol</a:t>
            </a:r>
            <a:r>
              <a:rPr lang="en-US" dirty="0" smtClean="0"/>
              <a:t> Results from </a:t>
            </a:r>
            <a:r>
              <a:rPr lang="en-US" dirty="0" smtClean="0"/>
              <a:t>3 </a:t>
            </a:r>
            <a:r>
              <a:rPr lang="en-US" dirty="0" smtClean="0"/>
              <a:t>weeks ago</a:t>
            </a:r>
            <a:endParaRPr lang="en-US" dirty="0"/>
          </a:p>
        </p:txBody>
      </p:sp>
      <p:pic>
        <p:nvPicPr>
          <p:cNvPr id="4" name="Picture 3"/>
          <p:cNvPicPr>
            <a:picLocks noChangeAspect="1"/>
          </p:cNvPicPr>
          <p:nvPr/>
        </p:nvPicPr>
        <p:blipFill>
          <a:blip r:embed="rId2"/>
          <a:stretch>
            <a:fillRect/>
          </a:stretch>
        </p:blipFill>
        <p:spPr>
          <a:xfrm>
            <a:off x="0" y="889000"/>
            <a:ext cx="9144000" cy="5064000"/>
          </a:xfrm>
          <a:prstGeom prst="rect">
            <a:avLst/>
          </a:prstGeom>
        </p:spPr>
      </p:pic>
      <p:sp>
        <p:nvSpPr>
          <p:cNvPr id="5" name="TextBox 4"/>
          <p:cNvSpPr txBox="1"/>
          <p:nvPr/>
        </p:nvSpPr>
        <p:spPr>
          <a:xfrm>
            <a:off x="1429369" y="4445057"/>
            <a:ext cx="2592076" cy="338554"/>
          </a:xfrm>
          <a:prstGeom prst="rect">
            <a:avLst/>
          </a:prstGeom>
          <a:noFill/>
        </p:spPr>
        <p:txBody>
          <a:bodyPr wrap="none" rtlCol="0">
            <a:spAutoFit/>
          </a:bodyPr>
          <a:lstStyle/>
          <a:p>
            <a:r>
              <a:rPr lang="en-US" sz="1600" dirty="0" err="1" smtClean="0"/>
              <a:t>SPTPol</a:t>
            </a:r>
            <a:r>
              <a:rPr lang="en-US" sz="1600" dirty="0" smtClean="0"/>
              <a:t>: Henning et al. (2017) </a:t>
            </a:r>
            <a:endParaRPr lang="en-US" sz="1600" dirty="0"/>
          </a:p>
        </p:txBody>
      </p:sp>
      <p:sp>
        <p:nvSpPr>
          <p:cNvPr id="6" name="TextBox 5"/>
          <p:cNvSpPr txBox="1"/>
          <p:nvPr/>
        </p:nvSpPr>
        <p:spPr>
          <a:xfrm>
            <a:off x="1058333" y="5953000"/>
            <a:ext cx="7246545" cy="461665"/>
          </a:xfrm>
          <a:prstGeom prst="rect">
            <a:avLst/>
          </a:prstGeom>
          <a:noFill/>
        </p:spPr>
        <p:txBody>
          <a:bodyPr wrap="none" rtlCol="0">
            <a:spAutoFit/>
          </a:bodyPr>
          <a:lstStyle/>
          <a:p>
            <a:r>
              <a:rPr lang="en-US" dirty="0" smtClean="0"/>
              <a:t>Ground-Based 10m telescope enables greater resolution</a:t>
            </a:r>
            <a:endParaRPr lang="en-US" dirty="0"/>
          </a:p>
        </p:txBody>
      </p:sp>
    </p:spTree>
    <p:extLst>
      <p:ext uri="{BB962C8B-B14F-4D97-AF65-F5344CB8AC3E}">
        <p14:creationId xmlns:p14="http://schemas.microsoft.com/office/powerpoint/2010/main" val="17766031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CMB also polarized, with imprint from acoustic peaks</a:t>
            </a:r>
            <a:endParaRPr lang="en-US" dirty="0"/>
          </a:p>
        </p:txBody>
      </p:sp>
      <p:pic>
        <p:nvPicPr>
          <p:cNvPr id="4" name="Picture 3"/>
          <p:cNvPicPr>
            <a:picLocks noChangeAspect="1"/>
          </p:cNvPicPr>
          <p:nvPr/>
        </p:nvPicPr>
        <p:blipFill>
          <a:blip r:embed="rId2"/>
          <a:stretch>
            <a:fillRect/>
          </a:stretch>
        </p:blipFill>
        <p:spPr>
          <a:xfrm>
            <a:off x="0" y="889000"/>
            <a:ext cx="9144000" cy="5055518"/>
          </a:xfrm>
          <a:prstGeom prst="rect">
            <a:avLst/>
          </a:prstGeom>
        </p:spPr>
      </p:pic>
      <p:sp>
        <p:nvSpPr>
          <p:cNvPr id="5" name="TextBox 4"/>
          <p:cNvSpPr txBox="1"/>
          <p:nvPr/>
        </p:nvSpPr>
        <p:spPr>
          <a:xfrm>
            <a:off x="864924" y="5775241"/>
            <a:ext cx="2592076" cy="338554"/>
          </a:xfrm>
          <a:prstGeom prst="rect">
            <a:avLst/>
          </a:prstGeom>
          <a:noFill/>
        </p:spPr>
        <p:txBody>
          <a:bodyPr wrap="none" rtlCol="0">
            <a:spAutoFit/>
          </a:bodyPr>
          <a:lstStyle/>
          <a:p>
            <a:r>
              <a:rPr lang="en-US" sz="1600" dirty="0" err="1" smtClean="0"/>
              <a:t>SPTPol</a:t>
            </a:r>
            <a:r>
              <a:rPr lang="en-US" sz="1600" dirty="0" smtClean="0"/>
              <a:t>: Henning et al. (2017) </a:t>
            </a:r>
            <a:endParaRPr lang="en-US" sz="1600" dirty="0"/>
          </a:p>
        </p:txBody>
      </p:sp>
    </p:spTree>
    <p:extLst>
      <p:ext uri="{BB962C8B-B14F-4D97-AF65-F5344CB8AC3E}">
        <p14:creationId xmlns:p14="http://schemas.microsoft.com/office/powerpoint/2010/main" val="29160688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Sterile Neutrino Disfavored at ~3-sigma</a:t>
            </a:r>
            <a:endParaRPr lang="en-US" dirty="0"/>
          </a:p>
        </p:txBody>
      </p:sp>
      <p:sp>
        <p:nvSpPr>
          <p:cNvPr id="12" name="TextBox 11"/>
          <p:cNvSpPr txBox="1"/>
          <p:nvPr/>
        </p:nvSpPr>
        <p:spPr>
          <a:xfrm>
            <a:off x="2554438" y="5896157"/>
            <a:ext cx="3369410" cy="307777"/>
          </a:xfrm>
          <a:prstGeom prst="rect">
            <a:avLst/>
          </a:prstGeom>
          <a:solidFill>
            <a:schemeClr val="bg1"/>
          </a:solidFill>
        </p:spPr>
        <p:txBody>
          <a:bodyPr wrap="square" rtlCol="0">
            <a:spAutoFit/>
          </a:bodyPr>
          <a:lstStyle/>
          <a:p>
            <a:pPr algn="ctr"/>
            <a:r>
              <a:rPr lang="en-US" sz="1400" dirty="0" smtClean="0"/>
              <a:t>Number of neutrino species: 3.13± 0.27</a:t>
            </a:r>
            <a:endParaRPr lang="en-US" sz="1400" dirty="0"/>
          </a:p>
        </p:txBody>
      </p:sp>
      <p:pic>
        <p:nvPicPr>
          <p:cNvPr id="3" name="Picture 2"/>
          <p:cNvPicPr>
            <a:picLocks noChangeAspect="1"/>
          </p:cNvPicPr>
          <p:nvPr/>
        </p:nvPicPr>
        <p:blipFill>
          <a:blip r:embed="rId2"/>
          <a:stretch>
            <a:fillRect/>
          </a:stretch>
        </p:blipFill>
        <p:spPr>
          <a:xfrm>
            <a:off x="1679222" y="1024908"/>
            <a:ext cx="5460999" cy="4903008"/>
          </a:xfrm>
          <a:prstGeom prst="rect">
            <a:avLst/>
          </a:prstGeom>
        </p:spPr>
      </p:pic>
      <p:sp>
        <p:nvSpPr>
          <p:cNvPr id="4" name="TextBox 3"/>
          <p:cNvSpPr txBox="1"/>
          <p:nvPr/>
        </p:nvSpPr>
        <p:spPr>
          <a:xfrm>
            <a:off x="4731369" y="1622834"/>
            <a:ext cx="2592076" cy="338554"/>
          </a:xfrm>
          <a:prstGeom prst="rect">
            <a:avLst/>
          </a:prstGeom>
          <a:noFill/>
        </p:spPr>
        <p:txBody>
          <a:bodyPr wrap="none" rtlCol="0">
            <a:spAutoFit/>
          </a:bodyPr>
          <a:lstStyle/>
          <a:p>
            <a:r>
              <a:rPr lang="en-US" sz="1600" dirty="0" err="1" smtClean="0"/>
              <a:t>SPTPol</a:t>
            </a:r>
            <a:r>
              <a:rPr lang="en-US" sz="1600" dirty="0" smtClean="0"/>
              <a:t>: Henning et al. (2017) </a:t>
            </a:r>
            <a:endParaRPr lang="en-US" sz="1600" dirty="0"/>
          </a:p>
        </p:txBody>
      </p:sp>
    </p:spTree>
    <p:extLst>
      <p:ext uri="{BB962C8B-B14F-4D97-AF65-F5344CB8AC3E}">
        <p14:creationId xmlns:p14="http://schemas.microsoft.com/office/powerpoint/2010/main" val="36989266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Stage-4 CMB will get very tight limits</a:t>
            </a:r>
            <a:endParaRPr lang="en-US" dirty="0"/>
          </a:p>
        </p:txBody>
      </p:sp>
      <p:sp>
        <p:nvSpPr>
          <p:cNvPr id="5" name="TextBox 4"/>
          <p:cNvSpPr txBox="1"/>
          <p:nvPr/>
        </p:nvSpPr>
        <p:spPr>
          <a:xfrm>
            <a:off x="3273779" y="5775484"/>
            <a:ext cx="2569934" cy="338554"/>
          </a:xfrm>
          <a:prstGeom prst="rect">
            <a:avLst/>
          </a:prstGeom>
          <a:noFill/>
        </p:spPr>
        <p:txBody>
          <a:bodyPr wrap="none" rtlCol="0">
            <a:spAutoFit/>
          </a:bodyPr>
          <a:lstStyle/>
          <a:p>
            <a:r>
              <a:rPr lang="en-US" sz="1600" dirty="0" smtClean="0"/>
              <a:t>CMB-S4 Science Book (2016)</a:t>
            </a:r>
          </a:p>
        </p:txBody>
      </p:sp>
      <p:cxnSp>
        <p:nvCxnSpPr>
          <p:cNvPr id="7" name="Straight Arrow Connector 6"/>
          <p:cNvCxnSpPr/>
          <p:nvPr/>
        </p:nvCxnSpPr>
        <p:spPr>
          <a:xfrm flipH="1">
            <a:off x="6053667" y="2305165"/>
            <a:ext cx="747889" cy="99683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1943100" y="1092200"/>
            <a:ext cx="5257800" cy="4673600"/>
          </a:xfrm>
          <a:prstGeom prst="rect">
            <a:avLst/>
          </a:prstGeom>
        </p:spPr>
      </p:pic>
    </p:spTree>
    <p:extLst>
      <p:ext uri="{BB962C8B-B14F-4D97-AF65-F5344CB8AC3E}">
        <p14:creationId xmlns:p14="http://schemas.microsoft.com/office/powerpoint/2010/main" val="4689114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the past 85 years, Neutrinos have surprised us</a:t>
            </a:r>
          </a:p>
        </p:txBody>
      </p:sp>
      <p:pic>
        <p:nvPicPr>
          <p:cNvPr id="5" name="Picture 4"/>
          <p:cNvPicPr>
            <a:picLocks noChangeAspect="1"/>
          </p:cNvPicPr>
          <p:nvPr/>
        </p:nvPicPr>
        <p:blipFill rotWithShape="1">
          <a:blip r:embed="rId2"/>
          <a:srcRect l="4489" t="34279" r="25956" b="5065"/>
          <a:stretch/>
        </p:blipFill>
        <p:spPr>
          <a:xfrm>
            <a:off x="426155" y="1001888"/>
            <a:ext cx="2007629" cy="1411113"/>
          </a:xfrm>
          <a:prstGeom prst="rect">
            <a:avLst/>
          </a:prstGeom>
        </p:spPr>
      </p:pic>
      <p:sp>
        <p:nvSpPr>
          <p:cNvPr id="3" name="TextBox 2"/>
          <p:cNvSpPr txBox="1"/>
          <p:nvPr/>
        </p:nvSpPr>
        <p:spPr>
          <a:xfrm>
            <a:off x="129822" y="2499076"/>
            <a:ext cx="3285067" cy="400110"/>
          </a:xfrm>
          <a:prstGeom prst="rect">
            <a:avLst/>
          </a:prstGeom>
          <a:noFill/>
        </p:spPr>
        <p:txBody>
          <a:bodyPr wrap="square" rtlCol="0">
            <a:spAutoFit/>
          </a:bodyPr>
          <a:lstStyle/>
          <a:p>
            <a:r>
              <a:rPr lang="en-US" sz="2000" dirty="0" smtClean="0"/>
              <a:t>Anomaly in beta spectrum</a:t>
            </a:r>
            <a:endParaRPr lang="en-US" sz="2000" dirty="0"/>
          </a:p>
        </p:txBody>
      </p:sp>
      <p:pic>
        <p:nvPicPr>
          <p:cNvPr id="6" name="Picture 5"/>
          <p:cNvPicPr>
            <a:picLocks noChangeAspect="1"/>
          </p:cNvPicPr>
          <p:nvPr/>
        </p:nvPicPr>
        <p:blipFill>
          <a:blip r:embed="rId3"/>
          <a:stretch>
            <a:fillRect/>
          </a:stretch>
        </p:blipFill>
        <p:spPr>
          <a:xfrm>
            <a:off x="6629214" y="1258712"/>
            <a:ext cx="2176119" cy="1154289"/>
          </a:xfrm>
          <a:prstGeom prst="rect">
            <a:avLst/>
          </a:prstGeom>
        </p:spPr>
      </p:pic>
      <p:pic>
        <p:nvPicPr>
          <p:cNvPr id="7" name="Picture 6"/>
          <p:cNvPicPr>
            <a:picLocks noChangeAspect="1"/>
          </p:cNvPicPr>
          <p:nvPr/>
        </p:nvPicPr>
        <p:blipFill>
          <a:blip r:embed="rId4"/>
          <a:stretch>
            <a:fillRect/>
          </a:stretch>
        </p:blipFill>
        <p:spPr>
          <a:xfrm>
            <a:off x="3019778" y="1001888"/>
            <a:ext cx="3161713" cy="1511299"/>
          </a:xfrm>
          <a:prstGeom prst="rect">
            <a:avLst/>
          </a:prstGeom>
        </p:spPr>
      </p:pic>
      <p:sp>
        <p:nvSpPr>
          <p:cNvPr id="8" name="TextBox 7"/>
          <p:cNvSpPr txBox="1"/>
          <p:nvPr/>
        </p:nvSpPr>
        <p:spPr>
          <a:xfrm>
            <a:off x="3132666" y="2413001"/>
            <a:ext cx="3048824" cy="707886"/>
          </a:xfrm>
          <a:prstGeom prst="rect">
            <a:avLst/>
          </a:prstGeom>
          <a:noFill/>
        </p:spPr>
        <p:txBody>
          <a:bodyPr wrap="square" rtlCol="0">
            <a:spAutoFit/>
          </a:bodyPr>
          <a:lstStyle/>
          <a:p>
            <a:r>
              <a:rPr lang="en-US" sz="2000" dirty="0" smtClean="0"/>
              <a:t>Resolved: introduce a single species of neutrinos</a:t>
            </a:r>
            <a:endParaRPr lang="en-US" sz="2000" dirty="0"/>
          </a:p>
        </p:txBody>
      </p:sp>
      <p:sp>
        <p:nvSpPr>
          <p:cNvPr id="9" name="TextBox 8"/>
          <p:cNvSpPr txBox="1"/>
          <p:nvPr/>
        </p:nvSpPr>
        <p:spPr>
          <a:xfrm>
            <a:off x="6629214" y="2538826"/>
            <a:ext cx="2286186" cy="707886"/>
          </a:xfrm>
          <a:prstGeom prst="rect">
            <a:avLst/>
          </a:prstGeom>
          <a:noFill/>
        </p:spPr>
        <p:txBody>
          <a:bodyPr wrap="square" rtlCol="0">
            <a:spAutoFit/>
          </a:bodyPr>
          <a:lstStyle/>
          <a:p>
            <a:r>
              <a:rPr lang="en-US" sz="2000" dirty="0" smtClean="0"/>
              <a:t>Second species discovered</a:t>
            </a:r>
            <a:endParaRPr lang="en-US" sz="2000" dirty="0"/>
          </a:p>
        </p:txBody>
      </p:sp>
    </p:spTree>
    <p:extLst>
      <p:ext uri="{BB962C8B-B14F-4D97-AF65-F5344CB8AC3E}">
        <p14:creationId xmlns:p14="http://schemas.microsoft.com/office/powerpoint/2010/main" val="78737919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a:ea typeface="ヒラギノ角ゴ Pro W3" charset="0"/>
              </a:rPr>
              <a:t>M</a:t>
            </a:r>
            <a:r>
              <a:rPr lang="en-US" dirty="0" smtClean="0">
                <a:ea typeface="ヒラギノ角ゴ Pro W3" charset="0"/>
              </a:rPr>
              <a:t>aps of the Universe at different times inform us about the constituents of the Universe … in particular neutrinos</a:t>
            </a:r>
            <a:endParaRPr lang="en-US" dirty="0">
              <a:ea typeface="ヒラギノ角ゴ Pro W3" charset="0"/>
            </a:endParaRPr>
          </a:p>
        </p:txBody>
      </p:sp>
      <p:pic>
        <p:nvPicPr>
          <p:cNvPr id="296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045" y="3702165"/>
            <a:ext cx="2286000" cy="2274888"/>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9"/>
          <p:cNvSpPr txBox="1">
            <a:spLocks noChangeArrowheads="1"/>
          </p:cNvSpPr>
          <p:nvPr/>
        </p:nvSpPr>
        <p:spPr bwMode="auto">
          <a:xfrm>
            <a:off x="801511" y="2722181"/>
            <a:ext cx="2514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336699"/>
                </a:solidFill>
                <a:latin typeface="Trebuchet MS" charset="0"/>
                <a:ea typeface="ヒラギノ角ゴ Pro W3" charset="0"/>
                <a:cs typeface="ヒラギノ角ゴ Pro W3" charset="0"/>
              </a:defRPr>
            </a:lvl1pPr>
            <a:lvl2pPr marL="742950" indent="-285750" eaLnBrk="0" hangingPunct="0">
              <a:defRPr sz="2400">
                <a:solidFill>
                  <a:srgbClr val="336699"/>
                </a:solidFill>
                <a:latin typeface="Trebuchet MS" charset="0"/>
                <a:ea typeface="ヒラギノ角ゴ Pro W3" charset="0"/>
                <a:cs typeface="ヒラギノ角ゴ Pro W3" charset="0"/>
              </a:defRPr>
            </a:lvl2pPr>
            <a:lvl3pPr marL="1143000" indent="-228600" eaLnBrk="0" hangingPunct="0">
              <a:defRPr sz="2400">
                <a:solidFill>
                  <a:srgbClr val="336699"/>
                </a:solidFill>
                <a:latin typeface="Trebuchet MS" charset="0"/>
                <a:ea typeface="ヒラギノ角ゴ Pro W3" charset="0"/>
                <a:cs typeface="ヒラギノ角ゴ Pro W3" charset="0"/>
              </a:defRPr>
            </a:lvl3pPr>
            <a:lvl4pPr marL="1600200" indent="-228600" eaLnBrk="0" hangingPunct="0">
              <a:defRPr sz="2400">
                <a:solidFill>
                  <a:srgbClr val="336699"/>
                </a:solidFill>
                <a:latin typeface="Trebuchet MS" charset="0"/>
                <a:ea typeface="ヒラギノ角ゴ Pro W3" charset="0"/>
                <a:cs typeface="ヒラギノ角ゴ Pro W3" charset="0"/>
              </a:defRPr>
            </a:lvl4pPr>
            <a:lvl5pPr marL="2057400" indent="-228600" eaLnBrk="0" hangingPunct="0">
              <a:defRPr sz="2400">
                <a:solidFill>
                  <a:srgbClr val="336699"/>
                </a:solidFill>
                <a:latin typeface="Trebuchet MS" charset="0"/>
                <a:ea typeface="ヒラギノ角ゴ Pro W3" charset="0"/>
                <a:cs typeface="ヒラギノ角ゴ Pro W3" charset="0"/>
              </a:defRPr>
            </a:lvl5pPr>
            <a:lvl6pPr marL="25146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6pPr>
            <a:lvl7pPr marL="29718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7pPr>
            <a:lvl8pPr marL="34290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8pPr>
            <a:lvl9pPr marL="38862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9pPr>
          </a:lstStyle>
          <a:p>
            <a:pPr eaLnBrk="1" hangingPunct="1"/>
            <a:r>
              <a:rPr lang="en-US" cap="small" dirty="0" smtClean="0">
                <a:solidFill>
                  <a:srgbClr val="002060"/>
                </a:solidFill>
                <a:latin typeface="Calibri"/>
              </a:rPr>
              <a:t>Uniform to one part in </a:t>
            </a:r>
            <a:r>
              <a:rPr lang="en-US" dirty="0" smtClean="0">
                <a:solidFill>
                  <a:srgbClr val="002060"/>
                </a:solidFill>
                <a:latin typeface="Calibri"/>
              </a:rPr>
              <a:t>10,000</a:t>
            </a:r>
            <a:endParaRPr lang="en-US" dirty="0">
              <a:solidFill>
                <a:srgbClr val="002060"/>
              </a:solidFill>
              <a:latin typeface="Calibri"/>
            </a:endParaRPr>
          </a:p>
        </p:txBody>
      </p:sp>
      <p:sp>
        <p:nvSpPr>
          <p:cNvPr id="29701" name="TextBox 19"/>
          <p:cNvSpPr txBox="1">
            <a:spLocks noChangeArrowheads="1"/>
          </p:cNvSpPr>
          <p:nvPr/>
        </p:nvSpPr>
        <p:spPr bwMode="auto">
          <a:xfrm>
            <a:off x="5731933" y="3198167"/>
            <a:ext cx="3183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336699"/>
                </a:solidFill>
                <a:latin typeface="Trebuchet MS" charset="0"/>
                <a:ea typeface="ヒラギノ角ゴ Pro W3" charset="0"/>
                <a:cs typeface="ヒラギノ角ゴ Pro W3" charset="0"/>
              </a:defRPr>
            </a:lvl1pPr>
            <a:lvl2pPr marL="742950" indent="-285750" eaLnBrk="0" hangingPunct="0">
              <a:defRPr sz="2400">
                <a:solidFill>
                  <a:srgbClr val="336699"/>
                </a:solidFill>
                <a:latin typeface="Trebuchet MS" charset="0"/>
                <a:ea typeface="ヒラギノ角ゴ Pro W3" charset="0"/>
                <a:cs typeface="ヒラギノ角ゴ Pro W3" charset="0"/>
              </a:defRPr>
            </a:lvl2pPr>
            <a:lvl3pPr marL="1143000" indent="-228600" eaLnBrk="0" hangingPunct="0">
              <a:defRPr sz="2400">
                <a:solidFill>
                  <a:srgbClr val="336699"/>
                </a:solidFill>
                <a:latin typeface="Trebuchet MS" charset="0"/>
                <a:ea typeface="ヒラギノ角ゴ Pro W3" charset="0"/>
                <a:cs typeface="ヒラギノ角ゴ Pro W3" charset="0"/>
              </a:defRPr>
            </a:lvl3pPr>
            <a:lvl4pPr marL="1600200" indent="-228600" eaLnBrk="0" hangingPunct="0">
              <a:defRPr sz="2400">
                <a:solidFill>
                  <a:srgbClr val="336699"/>
                </a:solidFill>
                <a:latin typeface="Trebuchet MS" charset="0"/>
                <a:ea typeface="ヒラギノ角ゴ Pro W3" charset="0"/>
                <a:cs typeface="ヒラギノ角ゴ Pro W3" charset="0"/>
              </a:defRPr>
            </a:lvl4pPr>
            <a:lvl5pPr marL="2057400" indent="-228600" eaLnBrk="0" hangingPunct="0">
              <a:defRPr sz="2400">
                <a:solidFill>
                  <a:srgbClr val="336699"/>
                </a:solidFill>
                <a:latin typeface="Trebuchet MS" charset="0"/>
                <a:ea typeface="ヒラギノ角ゴ Pro W3" charset="0"/>
                <a:cs typeface="ヒラギノ角ゴ Pro W3" charset="0"/>
              </a:defRPr>
            </a:lvl5pPr>
            <a:lvl6pPr marL="25146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6pPr>
            <a:lvl7pPr marL="29718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7pPr>
            <a:lvl8pPr marL="34290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8pPr>
            <a:lvl9pPr marL="3886200" indent="-228600" algn="ctr" eaLnBrk="0" fontAlgn="base" hangingPunct="0">
              <a:spcBef>
                <a:spcPct val="0"/>
              </a:spcBef>
              <a:spcAft>
                <a:spcPct val="0"/>
              </a:spcAft>
              <a:defRPr sz="2400">
                <a:solidFill>
                  <a:srgbClr val="336699"/>
                </a:solidFill>
                <a:latin typeface="Trebuchet MS" charset="0"/>
                <a:ea typeface="ヒラギノ角ゴ Pro W3" charset="0"/>
                <a:cs typeface="ヒラギノ角ゴ Pro W3" charset="0"/>
              </a:defRPr>
            </a:lvl9pPr>
          </a:lstStyle>
          <a:p>
            <a:pPr eaLnBrk="1" hangingPunct="1"/>
            <a:r>
              <a:rPr lang="en-US" cap="small" dirty="0" smtClean="0">
                <a:solidFill>
                  <a:srgbClr val="002060"/>
                </a:solidFill>
                <a:latin typeface="Calibri"/>
              </a:rPr>
              <a:t>Very non-uniform</a:t>
            </a:r>
            <a:endParaRPr lang="en-US" cap="small" dirty="0">
              <a:solidFill>
                <a:srgbClr val="002060"/>
              </a:solidFill>
              <a:latin typeface="Calibri"/>
            </a:endParaRPr>
          </a:p>
        </p:txBody>
      </p:sp>
      <p:cxnSp>
        <p:nvCxnSpPr>
          <p:cNvPr id="29702" name="Straight Arrow Connector 3"/>
          <p:cNvCxnSpPr>
            <a:cxnSpLocks noChangeShapeType="1"/>
          </p:cNvCxnSpPr>
          <p:nvPr/>
        </p:nvCxnSpPr>
        <p:spPr bwMode="auto">
          <a:xfrm>
            <a:off x="3485445" y="2722181"/>
            <a:ext cx="2610555" cy="200221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3"/>
          <a:stretch>
            <a:fillRect/>
          </a:stretch>
        </p:blipFill>
        <p:spPr>
          <a:xfrm>
            <a:off x="589845" y="1190978"/>
            <a:ext cx="2895600" cy="1447800"/>
          </a:xfrm>
          <a:prstGeom prst="rect">
            <a:avLst/>
          </a:prstGeom>
          <a:effectLst/>
        </p:spPr>
      </p:pic>
      <p:sp>
        <p:nvSpPr>
          <p:cNvPr id="3" name="TextBox 2"/>
          <p:cNvSpPr txBox="1"/>
          <p:nvPr/>
        </p:nvSpPr>
        <p:spPr>
          <a:xfrm>
            <a:off x="4035316" y="1443335"/>
            <a:ext cx="4880084" cy="1569660"/>
          </a:xfrm>
          <a:prstGeom prst="rect">
            <a:avLst/>
          </a:prstGeom>
          <a:noFill/>
        </p:spPr>
        <p:txBody>
          <a:bodyPr wrap="square" rtlCol="0">
            <a:spAutoFit/>
          </a:bodyPr>
          <a:lstStyle/>
          <a:p>
            <a:r>
              <a:rPr lang="en-US" dirty="0" smtClean="0"/>
              <a:t>This evolution was driven by gravity: over-dense regions became more over-dense, eventually forming galaxies and stars</a:t>
            </a:r>
            <a:endParaRPr lang="en-US" dirty="0"/>
          </a:p>
        </p:txBody>
      </p:sp>
    </p:spTree>
    <p:extLst>
      <p:ext uri="{BB962C8B-B14F-4D97-AF65-F5344CB8AC3E}">
        <p14:creationId xmlns:p14="http://schemas.microsoft.com/office/powerpoint/2010/main" val="22653922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smtClean="0">
                <a:ea typeface="ヒラギノ角ゴ Pro W3" charset="0"/>
              </a:rPr>
              <a:t>Maps of the Universe at different times inform us about the constituents of the Universe … in particular neutrinos</a:t>
            </a:r>
            <a:endParaRPr lang="en-US" dirty="0">
              <a:ea typeface="ヒラギノ角ゴ Pro W3" charset="0"/>
            </a:endParaRPr>
          </a:p>
        </p:txBody>
      </p:sp>
      <p:pic>
        <p:nvPicPr>
          <p:cNvPr id="296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1063979"/>
            <a:ext cx="959556" cy="954892"/>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2" name="Straight Arrow Connector 3"/>
          <p:cNvCxnSpPr>
            <a:cxnSpLocks noChangeShapeType="1"/>
            <a:stCxn id="8" idx="3"/>
            <a:endCxn id="29699" idx="1"/>
          </p:cNvCxnSpPr>
          <p:nvPr/>
        </p:nvCxnSpPr>
        <p:spPr bwMode="auto">
          <a:xfrm flipV="1">
            <a:off x="2300111" y="1541425"/>
            <a:ext cx="3922889" cy="656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rotWithShape="1">
          <a:blip r:embed="rId3"/>
          <a:srcRect/>
          <a:stretch/>
        </p:blipFill>
        <p:spPr>
          <a:xfrm>
            <a:off x="589845" y="1120423"/>
            <a:ext cx="1710266" cy="855133"/>
          </a:xfrm>
          <a:prstGeom prst="rect">
            <a:avLst/>
          </a:prstGeom>
          <a:effectLst/>
        </p:spPr>
      </p:pic>
      <p:pic>
        <p:nvPicPr>
          <p:cNvPr id="7" name="Picture 6" descr="neutevol.gif"/>
          <p:cNvPicPr>
            <a:picLocks noChangeAspect="1"/>
          </p:cNvPicPr>
          <p:nvPr/>
        </p:nvPicPr>
        <p:blipFill rotWithShape="1">
          <a:blip r:embed="rId4">
            <a:extLst>
              <a:ext uri="{28A0092B-C50C-407E-A947-70E740481C1C}">
                <a14:useLocalDpi xmlns:a14="http://schemas.microsoft.com/office/drawing/2010/main" val="0"/>
              </a:ext>
            </a:extLst>
          </a:blip>
          <a:srcRect t="6234" r="9476"/>
          <a:stretch/>
        </p:blipFill>
        <p:spPr>
          <a:xfrm>
            <a:off x="1524001" y="2047093"/>
            <a:ext cx="5448025" cy="4232350"/>
          </a:xfrm>
          <a:prstGeom prst="rect">
            <a:avLst/>
          </a:prstGeom>
        </p:spPr>
      </p:pic>
    </p:spTree>
    <p:extLst>
      <p:ext uri="{BB962C8B-B14F-4D97-AF65-F5344CB8AC3E}">
        <p14:creationId xmlns:p14="http://schemas.microsoft.com/office/powerpoint/2010/main" val="39378042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smtClean="0">
                <a:ea typeface="ヒラギノ角ゴ Pro W3" charset="0"/>
              </a:rPr>
              <a:t>Maps of the Universe at different times inform us about the constituents of the Universe … in particular neutrinos</a:t>
            </a:r>
            <a:endParaRPr lang="en-US" dirty="0">
              <a:ea typeface="ヒラギノ角ゴ Pro W3" charset="0"/>
            </a:endParaRPr>
          </a:p>
        </p:txBody>
      </p:sp>
      <p:pic>
        <p:nvPicPr>
          <p:cNvPr id="2969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1063979"/>
            <a:ext cx="959556" cy="954892"/>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2" name="Straight Arrow Connector 3"/>
          <p:cNvCxnSpPr>
            <a:cxnSpLocks noChangeShapeType="1"/>
            <a:stCxn id="8" idx="3"/>
            <a:endCxn id="29699" idx="1"/>
          </p:cNvCxnSpPr>
          <p:nvPr/>
        </p:nvCxnSpPr>
        <p:spPr bwMode="auto">
          <a:xfrm flipV="1">
            <a:off x="2300111" y="1541425"/>
            <a:ext cx="3922889" cy="656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rotWithShape="1">
          <a:blip r:embed="rId3"/>
          <a:srcRect/>
          <a:stretch/>
        </p:blipFill>
        <p:spPr>
          <a:xfrm>
            <a:off x="589845" y="1120423"/>
            <a:ext cx="1710266" cy="855133"/>
          </a:xfrm>
          <a:prstGeom prst="rect">
            <a:avLst/>
          </a:prstGeom>
          <a:effectLst/>
        </p:spPr>
      </p:pic>
      <p:pic>
        <p:nvPicPr>
          <p:cNvPr id="2" name="Picture 1" descr="massneutevol.gif"/>
          <p:cNvPicPr>
            <a:picLocks noChangeAspect="1"/>
          </p:cNvPicPr>
          <p:nvPr/>
        </p:nvPicPr>
        <p:blipFill rotWithShape="1">
          <a:blip r:embed="rId4">
            <a:extLst>
              <a:ext uri="{28A0092B-C50C-407E-A947-70E740481C1C}">
                <a14:useLocalDpi xmlns:a14="http://schemas.microsoft.com/office/drawing/2010/main" val="0"/>
              </a:ext>
            </a:extLst>
          </a:blip>
          <a:srcRect t="7407" r="9722"/>
          <a:stretch/>
        </p:blipFill>
        <p:spPr>
          <a:xfrm>
            <a:off x="1481668" y="2126437"/>
            <a:ext cx="5362221" cy="4124785"/>
          </a:xfrm>
          <a:prstGeom prst="rect">
            <a:avLst/>
          </a:prstGeom>
        </p:spPr>
      </p:pic>
      <p:sp>
        <p:nvSpPr>
          <p:cNvPr id="3" name="TextBox 2"/>
          <p:cNvSpPr txBox="1"/>
          <p:nvPr/>
        </p:nvSpPr>
        <p:spPr>
          <a:xfrm>
            <a:off x="7013223" y="2991555"/>
            <a:ext cx="1732844" cy="1938992"/>
          </a:xfrm>
          <a:prstGeom prst="rect">
            <a:avLst/>
          </a:prstGeom>
          <a:noFill/>
        </p:spPr>
        <p:txBody>
          <a:bodyPr wrap="square" rtlCol="0">
            <a:spAutoFit/>
          </a:bodyPr>
          <a:lstStyle/>
          <a:p>
            <a:r>
              <a:rPr lang="en-US" dirty="0" smtClean="0"/>
              <a:t>Massive neutrinos affect the evolution of structure</a:t>
            </a:r>
            <a:endParaRPr lang="en-US" dirty="0"/>
          </a:p>
        </p:txBody>
      </p:sp>
    </p:spTree>
    <p:extLst>
      <p:ext uri="{BB962C8B-B14F-4D97-AF65-F5344CB8AC3E}">
        <p14:creationId xmlns:p14="http://schemas.microsoft.com/office/powerpoint/2010/main" val="8378583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Neutrinos Inhibit Small Scale Structure</a:t>
            </a:r>
            <a:endParaRPr lang="en-US" dirty="0"/>
          </a:p>
        </p:txBody>
      </p:sp>
      <p:sp>
        <p:nvSpPr>
          <p:cNvPr id="6" name="Text Box 6"/>
          <p:cNvSpPr txBox="1">
            <a:spLocks noChangeArrowheads="1"/>
          </p:cNvSpPr>
          <p:nvPr/>
        </p:nvSpPr>
        <p:spPr bwMode="auto">
          <a:xfrm>
            <a:off x="1086555" y="1391356"/>
            <a:ext cx="6985001"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dirty="0" smtClean="0">
                <a:solidFill>
                  <a:srgbClr val="000090"/>
                </a:solidFill>
                <a:latin typeface="Calibri"/>
                <a:cs typeface="Calibri"/>
              </a:rPr>
              <a:t>Neutrinos have large thermal velocities so do not cluster on small scales. This non-clustering component inhibits the formation of small scale </a:t>
            </a:r>
            <a:r>
              <a:rPr lang="en-US" dirty="0">
                <a:solidFill>
                  <a:srgbClr val="000090"/>
                </a:solidFill>
                <a:latin typeface="Calibri"/>
                <a:cs typeface="Calibri"/>
              </a:rPr>
              <a:t>structure.</a:t>
            </a:r>
          </a:p>
        </p:txBody>
      </p:sp>
      <p:pic>
        <p:nvPicPr>
          <p:cNvPr id="7" name="Picture 7" descr="nph-build_image"/>
          <p:cNvPicPr>
            <a:picLocks noChangeAspect="1" noChangeArrowheads="1"/>
          </p:cNvPicPr>
          <p:nvPr/>
        </p:nvPicPr>
        <p:blipFill>
          <a:blip r:embed="rId2">
            <a:extLst>
              <a:ext uri="{28A0092B-C50C-407E-A947-70E740481C1C}">
                <a14:useLocalDpi xmlns:a14="http://schemas.microsoft.com/office/drawing/2010/main" val="0"/>
              </a:ext>
            </a:extLst>
          </a:blip>
          <a:srcRect l="52896" t="65717" r="11592" b="7243"/>
          <a:stretch>
            <a:fillRect/>
          </a:stretch>
        </p:blipFill>
        <p:spPr bwMode="auto">
          <a:xfrm>
            <a:off x="4746074" y="2940754"/>
            <a:ext cx="3325482" cy="326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nph-build_image"/>
          <p:cNvPicPr>
            <a:picLocks noChangeAspect="1" noChangeArrowheads="1"/>
          </p:cNvPicPr>
          <p:nvPr/>
        </p:nvPicPr>
        <p:blipFill>
          <a:blip r:embed="rId2">
            <a:extLst>
              <a:ext uri="{28A0092B-C50C-407E-A947-70E740481C1C}">
                <a14:useLocalDpi xmlns:a14="http://schemas.microsoft.com/office/drawing/2010/main" val="0"/>
              </a:ext>
            </a:extLst>
          </a:blip>
          <a:srcRect l="52896" t="8989" r="11592" b="63971"/>
          <a:stretch>
            <a:fillRect/>
          </a:stretch>
        </p:blipFill>
        <p:spPr bwMode="auto">
          <a:xfrm>
            <a:off x="914399" y="2856089"/>
            <a:ext cx="3361267" cy="329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1690512" y="2632977"/>
            <a:ext cx="22224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sz="1400" i="1" dirty="0" smtClean="0">
                <a:solidFill>
                  <a:srgbClr val="FF0000"/>
                </a:solidFill>
              </a:rPr>
              <a:t>With Massless  Neutrinos</a:t>
            </a:r>
            <a:endParaRPr lang="en-US" sz="1400" i="1" dirty="0">
              <a:solidFill>
                <a:srgbClr val="FF0000"/>
              </a:solidFill>
            </a:endParaRPr>
          </a:p>
        </p:txBody>
      </p:sp>
      <p:sp>
        <p:nvSpPr>
          <p:cNvPr id="10" name="Text Box 10"/>
          <p:cNvSpPr txBox="1">
            <a:spLocks noChangeArrowheads="1"/>
          </p:cNvSpPr>
          <p:nvPr/>
        </p:nvSpPr>
        <p:spPr bwMode="auto">
          <a:xfrm>
            <a:off x="5492750" y="2677230"/>
            <a:ext cx="21085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6600CC"/>
                </a:solidFill>
                <a:latin typeface="Trebuchet MS" charset="0"/>
                <a:ea typeface="ＭＳ Ｐゴシック" charset="0"/>
              </a:defRPr>
            </a:lvl1pPr>
            <a:lvl2pPr marL="742950" indent="-285750" eaLnBrk="0" hangingPunct="0">
              <a:defRPr sz="2400">
                <a:solidFill>
                  <a:srgbClr val="6600CC"/>
                </a:solidFill>
                <a:latin typeface="Trebuchet MS" charset="0"/>
                <a:ea typeface="ＭＳ Ｐゴシック" charset="0"/>
              </a:defRPr>
            </a:lvl2pPr>
            <a:lvl3pPr marL="1143000" indent="-228600" eaLnBrk="0" hangingPunct="0">
              <a:defRPr sz="2400">
                <a:solidFill>
                  <a:srgbClr val="6600CC"/>
                </a:solidFill>
                <a:latin typeface="Trebuchet MS" charset="0"/>
                <a:ea typeface="ＭＳ Ｐゴシック" charset="0"/>
              </a:defRPr>
            </a:lvl3pPr>
            <a:lvl4pPr marL="1600200" indent="-228600" eaLnBrk="0" hangingPunct="0">
              <a:defRPr sz="2400">
                <a:solidFill>
                  <a:srgbClr val="6600CC"/>
                </a:solidFill>
                <a:latin typeface="Trebuchet MS" charset="0"/>
                <a:ea typeface="ＭＳ Ｐゴシック" charset="0"/>
              </a:defRPr>
            </a:lvl4pPr>
            <a:lvl5pPr marL="2057400" indent="-228600" eaLnBrk="0" hangingPunct="0">
              <a:defRPr sz="2400">
                <a:solidFill>
                  <a:srgbClr val="6600CC"/>
                </a:solidFill>
                <a:latin typeface="Trebuchet MS" charset="0"/>
                <a:ea typeface="ＭＳ Ｐゴシック" charset="0"/>
              </a:defRPr>
            </a:lvl5pPr>
            <a:lvl6pPr marL="2514600" indent="-228600" eaLnBrk="0" fontAlgn="base" hangingPunct="0">
              <a:spcBef>
                <a:spcPct val="0"/>
              </a:spcBef>
              <a:spcAft>
                <a:spcPct val="0"/>
              </a:spcAft>
              <a:defRPr sz="2400">
                <a:solidFill>
                  <a:srgbClr val="6600CC"/>
                </a:solidFill>
                <a:latin typeface="Trebuchet MS" charset="0"/>
                <a:ea typeface="ＭＳ Ｐゴシック" charset="0"/>
              </a:defRPr>
            </a:lvl6pPr>
            <a:lvl7pPr marL="2971800" indent="-228600" eaLnBrk="0" fontAlgn="base" hangingPunct="0">
              <a:spcBef>
                <a:spcPct val="0"/>
              </a:spcBef>
              <a:spcAft>
                <a:spcPct val="0"/>
              </a:spcAft>
              <a:defRPr sz="2400">
                <a:solidFill>
                  <a:srgbClr val="6600CC"/>
                </a:solidFill>
                <a:latin typeface="Trebuchet MS" charset="0"/>
                <a:ea typeface="ＭＳ Ｐゴシック" charset="0"/>
              </a:defRPr>
            </a:lvl7pPr>
            <a:lvl8pPr marL="3429000" indent="-228600" eaLnBrk="0" fontAlgn="base" hangingPunct="0">
              <a:spcBef>
                <a:spcPct val="0"/>
              </a:spcBef>
              <a:spcAft>
                <a:spcPct val="0"/>
              </a:spcAft>
              <a:defRPr sz="2400">
                <a:solidFill>
                  <a:srgbClr val="6600CC"/>
                </a:solidFill>
                <a:latin typeface="Trebuchet MS" charset="0"/>
                <a:ea typeface="ＭＳ Ｐゴシック" charset="0"/>
              </a:defRPr>
            </a:lvl8pPr>
            <a:lvl9pPr marL="3886200" indent="-228600" eaLnBrk="0" fontAlgn="base" hangingPunct="0">
              <a:spcBef>
                <a:spcPct val="0"/>
              </a:spcBef>
              <a:spcAft>
                <a:spcPct val="0"/>
              </a:spcAft>
              <a:defRPr sz="2400">
                <a:solidFill>
                  <a:srgbClr val="6600CC"/>
                </a:solidFill>
                <a:latin typeface="Trebuchet MS" charset="0"/>
                <a:ea typeface="ＭＳ Ｐゴシック" charset="0"/>
              </a:defRPr>
            </a:lvl9pPr>
          </a:lstStyle>
          <a:p>
            <a:pPr eaLnBrk="1" hangingPunct="1"/>
            <a:r>
              <a:rPr lang="en-US" sz="1400" i="1" dirty="0" smtClean="0">
                <a:solidFill>
                  <a:srgbClr val="FF0000"/>
                </a:solidFill>
              </a:rPr>
              <a:t>With Massive Neutrinos</a:t>
            </a:r>
            <a:endParaRPr lang="en-US" sz="1400" i="1" dirty="0">
              <a:solidFill>
                <a:srgbClr val="FF0000"/>
              </a:solidFill>
            </a:endParaRPr>
          </a:p>
        </p:txBody>
      </p:sp>
    </p:spTree>
    <p:extLst>
      <p:ext uri="{BB962C8B-B14F-4D97-AF65-F5344CB8AC3E}">
        <p14:creationId xmlns:p14="http://schemas.microsoft.com/office/powerpoint/2010/main" val="7240606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Neutrinos Inhibit Small Scale Structure</a:t>
            </a:r>
          </a:p>
        </p:txBody>
      </p:sp>
      <p:pic>
        <p:nvPicPr>
          <p:cNvPr id="4" name="Picture 3"/>
          <p:cNvPicPr>
            <a:picLocks noChangeAspect="1"/>
          </p:cNvPicPr>
          <p:nvPr/>
        </p:nvPicPr>
        <p:blipFill>
          <a:blip r:embed="rId3"/>
          <a:stretch>
            <a:fillRect/>
          </a:stretch>
        </p:blipFill>
        <p:spPr>
          <a:xfrm>
            <a:off x="3733800" y="1752600"/>
            <a:ext cx="4815893" cy="4406900"/>
          </a:xfrm>
          <a:prstGeom prst="rect">
            <a:avLst/>
          </a:prstGeom>
        </p:spPr>
      </p:pic>
      <p:sp>
        <p:nvSpPr>
          <p:cNvPr id="5" name="TextBox 4"/>
          <p:cNvSpPr txBox="1"/>
          <p:nvPr/>
        </p:nvSpPr>
        <p:spPr>
          <a:xfrm>
            <a:off x="129822" y="1473706"/>
            <a:ext cx="3290006" cy="3785652"/>
          </a:xfrm>
          <a:prstGeom prst="rect">
            <a:avLst/>
          </a:prstGeom>
          <a:noFill/>
        </p:spPr>
        <p:txBody>
          <a:bodyPr wrap="square" rtlCol="0">
            <a:spAutoFit/>
          </a:bodyPr>
          <a:lstStyle/>
          <a:p>
            <a:pPr marL="342900" indent="-342900" algn="l">
              <a:buFont typeface="Arial"/>
              <a:buChar char="•"/>
            </a:pPr>
            <a:r>
              <a:rPr lang="en-US" dirty="0" smtClean="0">
                <a:solidFill>
                  <a:srgbClr val="000090"/>
                </a:solidFill>
                <a:latin typeface="Calibri"/>
                <a:cs typeface="Calibri"/>
              </a:rPr>
              <a:t>The analog to the 2D temperature field is the 3D density field:</a:t>
            </a:r>
          </a:p>
          <a:p>
            <a:pPr algn="l"/>
            <a:r>
              <a:rPr lang="en-US" dirty="0" smtClean="0">
                <a:solidFill>
                  <a:srgbClr val="000090"/>
                </a:solidFill>
                <a:latin typeface="Calibri"/>
                <a:cs typeface="Calibri"/>
              </a:rPr>
              <a:t> </a:t>
            </a:r>
            <a:br>
              <a:rPr lang="en-US" dirty="0" smtClean="0">
                <a:solidFill>
                  <a:srgbClr val="000090"/>
                </a:solidFill>
                <a:latin typeface="Calibri"/>
                <a:cs typeface="Calibri"/>
              </a:rPr>
            </a:br>
            <a:endParaRPr lang="en-US" dirty="0" smtClean="0">
              <a:solidFill>
                <a:srgbClr val="000090"/>
              </a:solidFill>
              <a:latin typeface="Calibri"/>
              <a:cs typeface="Calibri"/>
            </a:endParaRPr>
          </a:p>
          <a:p>
            <a:pPr marL="342900" indent="-342900" algn="l">
              <a:buFont typeface="Arial"/>
              <a:buChar char="•"/>
            </a:pPr>
            <a:r>
              <a:rPr lang="en-US" dirty="0" smtClean="0">
                <a:solidFill>
                  <a:srgbClr val="000090"/>
                </a:solidFill>
                <a:latin typeface="Calibri"/>
                <a:cs typeface="Calibri"/>
              </a:rPr>
              <a:t>We quantify this with the power spectrum, or the dimensionless </a:t>
            </a:r>
            <a:r>
              <a:rPr lang="en-US" i="1" dirty="0" smtClean="0">
                <a:solidFill>
                  <a:srgbClr val="000090"/>
                </a:solidFill>
                <a:latin typeface="Calibri"/>
                <a:cs typeface="Calibri"/>
              </a:rPr>
              <a:t>k</a:t>
            </a:r>
            <a:r>
              <a:rPr lang="en-US" i="1" baseline="30000" dirty="0" smtClean="0">
                <a:solidFill>
                  <a:srgbClr val="000090"/>
                </a:solidFill>
                <a:latin typeface="Calibri"/>
                <a:cs typeface="Calibri"/>
              </a:rPr>
              <a:t>3</a:t>
            </a:r>
            <a:r>
              <a:rPr lang="en-US" i="1" dirty="0" smtClean="0">
                <a:solidFill>
                  <a:srgbClr val="000090"/>
                </a:solidFill>
                <a:latin typeface="Calibri"/>
                <a:cs typeface="Calibri"/>
              </a:rPr>
              <a:t>P(k)</a:t>
            </a:r>
            <a:r>
              <a:rPr lang="en-US" dirty="0" smtClean="0">
                <a:solidFill>
                  <a:srgbClr val="000090"/>
                </a:solidFill>
                <a:latin typeface="Calibri"/>
                <a:cs typeface="Calibri"/>
              </a:rPr>
              <a:t>. This is the 3D analog of the 2D </a:t>
            </a:r>
            <a:r>
              <a:rPr lang="en-US" dirty="0" err="1" smtClean="0">
                <a:solidFill>
                  <a:srgbClr val="000090"/>
                </a:solidFill>
                <a:latin typeface="Calibri"/>
                <a:cs typeface="Calibri"/>
              </a:rPr>
              <a:t>C</a:t>
            </a:r>
            <a:r>
              <a:rPr lang="en-US" baseline="-25000" dirty="0" err="1" smtClean="0">
                <a:solidFill>
                  <a:srgbClr val="000090"/>
                </a:solidFill>
                <a:latin typeface="Calibri"/>
                <a:cs typeface="Calibri"/>
              </a:rPr>
              <a:t>l</a:t>
            </a:r>
            <a:r>
              <a:rPr lang="en-US" dirty="0" err="1" smtClean="0">
                <a:solidFill>
                  <a:srgbClr val="000090"/>
                </a:solidFill>
                <a:latin typeface="Calibri"/>
                <a:cs typeface="Calibri"/>
              </a:rPr>
              <a:t>’s</a:t>
            </a:r>
            <a:endParaRPr lang="en-US" i="1" dirty="0">
              <a:solidFill>
                <a:srgbClr val="000090"/>
              </a:solidFill>
              <a:latin typeface="Calibri"/>
              <a:cs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81381488"/>
              </p:ext>
            </p:extLst>
          </p:nvPr>
        </p:nvGraphicFramePr>
        <p:xfrm>
          <a:off x="978604" y="2678287"/>
          <a:ext cx="1572309" cy="694267"/>
        </p:xfrm>
        <a:graphic>
          <a:graphicData uri="http://schemas.openxmlformats.org/presentationml/2006/ole">
            <mc:AlternateContent xmlns:mc="http://schemas.openxmlformats.org/markup-compatibility/2006">
              <mc:Choice xmlns:v="urn:schemas-microsoft-com:vml" Requires="v">
                <p:oleObj spid="_x0000_s95253" name="Equation" r:id="rId4" imgW="977900" imgH="431800" progId="Equation.3">
                  <p:embed/>
                </p:oleObj>
              </mc:Choice>
              <mc:Fallback>
                <p:oleObj name="Equation" r:id="rId4" imgW="977900" imgH="431800" progId="Equation.3">
                  <p:embed/>
                  <p:pic>
                    <p:nvPicPr>
                      <p:cNvPr id="0" name=""/>
                      <p:cNvPicPr/>
                      <p:nvPr/>
                    </p:nvPicPr>
                    <p:blipFill>
                      <a:blip r:embed="rId5"/>
                      <a:stretch>
                        <a:fillRect/>
                      </a:stretch>
                    </p:blipFill>
                    <p:spPr>
                      <a:xfrm>
                        <a:off x="978604" y="2678287"/>
                        <a:ext cx="1572309" cy="694267"/>
                      </a:xfrm>
                      <a:prstGeom prst="rect">
                        <a:avLst/>
                      </a:prstGeom>
                    </p:spPr>
                  </p:pic>
                </p:oleObj>
              </mc:Fallback>
            </mc:AlternateContent>
          </a:graphicData>
        </a:graphic>
      </p:graphicFrame>
    </p:spTree>
    <p:extLst>
      <p:ext uri="{BB962C8B-B14F-4D97-AF65-F5344CB8AC3E}">
        <p14:creationId xmlns:p14="http://schemas.microsoft.com/office/powerpoint/2010/main" val="33250038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Aside</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06987119"/>
              </p:ext>
            </p:extLst>
          </p:nvPr>
        </p:nvGraphicFramePr>
        <p:xfrm>
          <a:off x="2882547" y="1631774"/>
          <a:ext cx="2625725" cy="954087"/>
        </p:xfrm>
        <a:graphic>
          <a:graphicData uri="http://schemas.openxmlformats.org/presentationml/2006/ole">
            <mc:AlternateContent xmlns:mc="http://schemas.openxmlformats.org/markup-compatibility/2006">
              <mc:Choice xmlns:v="urn:schemas-microsoft-com:vml" Requires="v">
                <p:oleObj spid="_x0000_s94233" name="Equation" r:id="rId3" imgW="1295400" imgH="469900" progId="Equation.3">
                  <p:embed/>
                </p:oleObj>
              </mc:Choice>
              <mc:Fallback>
                <p:oleObj name="Equation" r:id="rId3" imgW="1295400" imgH="469900" progId="Equation.3">
                  <p:embed/>
                  <p:pic>
                    <p:nvPicPr>
                      <p:cNvPr id="0" name=""/>
                      <p:cNvPicPr/>
                      <p:nvPr/>
                    </p:nvPicPr>
                    <p:blipFill>
                      <a:blip r:embed="rId4"/>
                      <a:stretch>
                        <a:fillRect/>
                      </a:stretch>
                    </p:blipFill>
                    <p:spPr>
                      <a:xfrm>
                        <a:off x="2882547" y="1631774"/>
                        <a:ext cx="2625725" cy="954087"/>
                      </a:xfrm>
                      <a:prstGeom prst="rect">
                        <a:avLst/>
                      </a:prstGeom>
                    </p:spPr>
                  </p:pic>
                </p:oleObj>
              </mc:Fallback>
            </mc:AlternateContent>
          </a:graphicData>
        </a:graphic>
      </p:graphicFrame>
      <p:sp>
        <p:nvSpPr>
          <p:cNvPr id="14" name="TextBox 13"/>
          <p:cNvSpPr txBox="1"/>
          <p:nvPr/>
        </p:nvSpPr>
        <p:spPr>
          <a:xfrm>
            <a:off x="535229" y="1871725"/>
            <a:ext cx="1799741" cy="461665"/>
          </a:xfrm>
          <a:prstGeom prst="rect">
            <a:avLst/>
          </a:prstGeom>
          <a:noFill/>
        </p:spPr>
        <p:txBody>
          <a:bodyPr wrap="none" rtlCol="0">
            <a:spAutoFit/>
          </a:bodyPr>
          <a:lstStyle/>
          <a:p>
            <a:r>
              <a:rPr lang="en-US" dirty="0" smtClean="0"/>
              <a:t>Recall, in 2D:</a:t>
            </a:r>
            <a:endParaRPr lang="en-US" dirty="0"/>
          </a:p>
        </p:txBody>
      </p:sp>
    </p:spTree>
    <p:extLst>
      <p:ext uri="{BB962C8B-B14F-4D97-AF65-F5344CB8AC3E}">
        <p14:creationId xmlns:p14="http://schemas.microsoft.com/office/powerpoint/2010/main" val="17307149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Aside</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953973442"/>
              </p:ext>
            </p:extLst>
          </p:nvPr>
        </p:nvGraphicFramePr>
        <p:xfrm>
          <a:off x="2882547" y="1631774"/>
          <a:ext cx="2625725" cy="954087"/>
        </p:xfrm>
        <a:graphic>
          <a:graphicData uri="http://schemas.openxmlformats.org/presentationml/2006/ole">
            <mc:AlternateContent xmlns:mc="http://schemas.openxmlformats.org/markup-compatibility/2006">
              <mc:Choice xmlns:v="urn:schemas-microsoft-com:vml" Requires="v">
                <p:oleObj spid="_x0000_s96293" name="Equation" r:id="rId3" imgW="1295400" imgH="469900" progId="Equation.3">
                  <p:embed/>
                </p:oleObj>
              </mc:Choice>
              <mc:Fallback>
                <p:oleObj name="Equation" r:id="rId3" imgW="1295400" imgH="469900" progId="Equation.3">
                  <p:embed/>
                  <p:pic>
                    <p:nvPicPr>
                      <p:cNvPr id="0" name=""/>
                      <p:cNvPicPr/>
                      <p:nvPr/>
                    </p:nvPicPr>
                    <p:blipFill>
                      <a:blip r:embed="rId4"/>
                      <a:stretch>
                        <a:fillRect/>
                      </a:stretch>
                    </p:blipFill>
                    <p:spPr>
                      <a:xfrm>
                        <a:off x="2882547" y="1631774"/>
                        <a:ext cx="2625725" cy="95408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53596572"/>
              </p:ext>
            </p:extLst>
          </p:nvPr>
        </p:nvGraphicFramePr>
        <p:xfrm>
          <a:off x="2938986" y="2941285"/>
          <a:ext cx="2986087" cy="954087"/>
        </p:xfrm>
        <a:graphic>
          <a:graphicData uri="http://schemas.openxmlformats.org/presentationml/2006/ole">
            <mc:AlternateContent xmlns:mc="http://schemas.openxmlformats.org/markup-compatibility/2006">
              <mc:Choice xmlns:v="urn:schemas-microsoft-com:vml" Requires="v">
                <p:oleObj spid="_x0000_s96294" name="Equation" r:id="rId5" imgW="1473200" imgH="469900" progId="Equation.3">
                  <p:embed/>
                </p:oleObj>
              </mc:Choice>
              <mc:Fallback>
                <p:oleObj name="Equation" r:id="rId5" imgW="1473200" imgH="469900" progId="Equation.3">
                  <p:embed/>
                  <p:pic>
                    <p:nvPicPr>
                      <p:cNvPr id="0" name=""/>
                      <p:cNvPicPr/>
                      <p:nvPr/>
                    </p:nvPicPr>
                    <p:blipFill>
                      <a:blip r:embed="rId6"/>
                      <a:stretch>
                        <a:fillRect/>
                      </a:stretch>
                    </p:blipFill>
                    <p:spPr>
                      <a:xfrm>
                        <a:off x="2938986" y="2941285"/>
                        <a:ext cx="2986087" cy="954087"/>
                      </a:xfrm>
                      <a:prstGeom prst="rect">
                        <a:avLst/>
                      </a:prstGeom>
                    </p:spPr>
                  </p:pic>
                </p:oleObj>
              </mc:Fallback>
            </mc:AlternateContent>
          </a:graphicData>
        </a:graphic>
      </p:graphicFrame>
      <p:sp>
        <p:nvSpPr>
          <p:cNvPr id="14" name="TextBox 13"/>
          <p:cNvSpPr txBox="1"/>
          <p:nvPr/>
        </p:nvSpPr>
        <p:spPr>
          <a:xfrm>
            <a:off x="535229" y="1871725"/>
            <a:ext cx="1799741" cy="461665"/>
          </a:xfrm>
          <a:prstGeom prst="rect">
            <a:avLst/>
          </a:prstGeom>
          <a:noFill/>
        </p:spPr>
        <p:txBody>
          <a:bodyPr wrap="none" rtlCol="0">
            <a:spAutoFit/>
          </a:bodyPr>
          <a:lstStyle/>
          <a:p>
            <a:r>
              <a:rPr lang="en-US" dirty="0" smtClean="0"/>
              <a:t>Recall, in 2D:</a:t>
            </a:r>
            <a:endParaRPr lang="en-US" dirty="0"/>
          </a:p>
        </p:txBody>
      </p:sp>
      <p:sp>
        <p:nvSpPr>
          <p:cNvPr id="15" name="TextBox 14"/>
          <p:cNvSpPr txBox="1"/>
          <p:nvPr/>
        </p:nvSpPr>
        <p:spPr>
          <a:xfrm>
            <a:off x="560630" y="3124792"/>
            <a:ext cx="2124500" cy="461665"/>
          </a:xfrm>
          <a:prstGeom prst="rect">
            <a:avLst/>
          </a:prstGeom>
          <a:noFill/>
        </p:spPr>
        <p:txBody>
          <a:bodyPr wrap="none" rtlCol="0">
            <a:spAutoFit/>
          </a:bodyPr>
          <a:lstStyle/>
          <a:p>
            <a:r>
              <a:rPr lang="en-US" dirty="0" smtClean="0"/>
              <a:t>Similarly, in </a:t>
            </a:r>
            <a:r>
              <a:rPr lang="en-US" dirty="0"/>
              <a:t>3</a:t>
            </a:r>
            <a:r>
              <a:rPr lang="en-US" dirty="0" smtClean="0"/>
              <a:t>D:</a:t>
            </a:r>
            <a:endParaRPr lang="en-US" dirty="0"/>
          </a:p>
        </p:txBody>
      </p:sp>
    </p:spTree>
    <p:extLst>
      <p:ext uri="{BB962C8B-B14F-4D97-AF65-F5344CB8AC3E}">
        <p14:creationId xmlns:p14="http://schemas.microsoft.com/office/powerpoint/2010/main" val="37396580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Aside</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953973442"/>
              </p:ext>
            </p:extLst>
          </p:nvPr>
        </p:nvGraphicFramePr>
        <p:xfrm>
          <a:off x="2882547" y="1631774"/>
          <a:ext cx="2625725" cy="954087"/>
        </p:xfrm>
        <a:graphic>
          <a:graphicData uri="http://schemas.openxmlformats.org/presentationml/2006/ole">
            <mc:AlternateContent xmlns:mc="http://schemas.openxmlformats.org/markup-compatibility/2006">
              <mc:Choice xmlns:v="urn:schemas-microsoft-com:vml" Requires="v">
                <p:oleObj spid="_x0000_s97333" name="Equation" r:id="rId3" imgW="1295400" imgH="469900" progId="Equation.3">
                  <p:embed/>
                </p:oleObj>
              </mc:Choice>
              <mc:Fallback>
                <p:oleObj name="Equation" r:id="rId3" imgW="1295400" imgH="469900" progId="Equation.3">
                  <p:embed/>
                  <p:pic>
                    <p:nvPicPr>
                      <p:cNvPr id="0" name=""/>
                      <p:cNvPicPr/>
                      <p:nvPr/>
                    </p:nvPicPr>
                    <p:blipFill>
                      <a:blip r:embed="rId4"/>
                      <a:stretch>
                        <a:fillRect/>
                      </a:stretch>
                    </p:blipFill>
                    <p:spPr>
                      <a:xfrm>
                        <a:off x="2882547" y="1631774"/>
                        <a:ext cx="2625725" cy="95408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53596572"/>
              </p:ext>
            </p:extLst>
          </p:nvPr>
        </p:nvGraphicFramePr>
        <p:xfrm>
          <a:off x="2938986" y="2941285"/>
          <a:ext cx="2986087" cy="954087"/>
        </p:xfrm>
        <a:graphic>
          <a:graphicData uri="http://schemas.openxmlformats.org/presentationml/2006/ole">
            <mc:AlternateContent xmlns:mc="http://schemas.openxmlformats.org/markup-compatibility/2006">
              <mc:Choice xmlns:v="urn:schemas-microsoft-com:vml" Requires="v">
                <p:oleObj spid="_x0000_s97334" name="Equation" r:id="rId5" imgW="1473200" imgH="469900" progId="Equation.3">
                  <p:embed/>
                </p:oleObj>
              </mc:Choice>
              <mc:Fallback>
                <p:oleObj name="Equation" r:id="rId5" imgW="1473200" imgH="469900" progId="Equation.3">
                  <p:embed/>
                  <p:pic>
                    <p:nvPicPr>
                      <p:cNvPr id="0" name=""/>
                      <p:cNvPicPr/>
                      <p:nvPr/>
                    </p:nvPicPr>
                    <p:blipFill>
                      <a:blip r:embed="rId6"/>
                      <a:stretch>
                        <a:fillRect/>
                      </a:stretch>
                    </p:blipFill>
                    <p:spPr>
                      <a:xfrm>
                        <a:off x="2938986" y="2941285"/>
                        <a:ext cx="2986087" cy="95408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36972414"/>
              </p:ext>
            </p:extLst>
          </p:nvPr>
        </p:nvGraphicFramePr>
        <p:xfrm>
          <a:off x="2882547" y="4363750"/>
          <a:ext cx="4556125" cy="954088"/>
        </p:xfrm>
        <a:graphic>
          <a:graphicData uri="http://schemas.openxmlformats.org/presentationml/2006/ole">
            <mc:AlternateContent xmlns:mc="http://schemas.openxmlformats.org/markup-compatibility/2006">
              <mc:Choice xmlns:v="urn:schemas-microsoft-com:vml" Requires="v">
                <p:oleObj spid="_x0000_s97335" name="Equation" r:id="rId7" imgW="2247900" imgH="469900" progId="Equation.3">
                  <p:embed/>
                </p:oleObj>
              </mc:Choice>
              <mc:Fallback>
                <p:oleObj name="Equation" r:id="rId7" imgW="2247900" imgH="469900" progId="Equation.3">
                  <p:embed/>
                  <p:pic>
                    <p:nvPicPr>
                      <p:cNvPr id="0" name=""/>
                      <p:cNvPicPr/>
                      <p:nvPr/>
                    </p:nvPicPr>
                    <p:blipFill>
                      <a:blip r:embed="rId8"/>
                      <a:stretch>
                        <a:fillRect/>
                      </a:stretch>
                    </p:blipFill>
                    <p:spPr>
                      <a:xfrm>
                        <a:off x="2882547" y="4363750"/>
                        <a:ext cx="4556125" cy="954088"/>
                      </a:xfrm>
                      <a:prstGeom prst="rect">
                        <a:avLst/>
                      </a:prstGeom>
                    </p:spPr>
                  </p:pic>
                </p:oleObj>
              </mc:Fallback>
            </mc:AlternateContent>
          </a:graphicData>
        </a:graphic>
      </p:graphicFrame>
      <p:sp>
        <p:nvSpPr>
          <p:cNvPr id="14" name="TextBox 13"/>
          <p:cNvSpPr txBox="1"/>
          <p:nvPr/>
        </p:nvSpPr>
        <p:spPr>
          <a:xfrm>
            <a:off x="535229" y="1871725"/>
            <a:ext cx="1799741" cy="461665"/>
          </a:xfrm>
          <a:prstGeom prst="rect">
            <a:avLst/>
          </a:prstGeom>
          <a:noFill/>
        </p:spPr>
        <p:txBody>
          <a:bodyPr wrap="none" rtlCol="0">
            <a:spAutoFit/>
          </a:bodyPr>
          <a:lstStyle/>
          <a:p>
            <a:r>
              <a:rPr lang="en-US" dirty="0" smtClean="0"/>
              <a:t>Recall, in 2D:</a:t>
            </a:r>
            <a:endParaRPr lang="en-US" dirty="0"/>
          </a:p>
        </p:txBody>
      </p:sp>
      <p:sp>
        <p:nvSpPr>
          <p:cNvPr id="15" name="TextBox 14"/>
          <p:cNvSpPr txBox="1"/>
          <p:nvPr/>
        </p:nvSpPr>
        <p:spPr>
          <a:xfrm>
            <a:off x="560630" y="3124792"/>
            <a:ext cx="2124500" cy="461665"/>
          </a:xfrm>
          <a:prstGeom prst="rect">
            <a:avLst/>
          </a:prstGeom>
          <a:noFill/>
        </p:spPr>
        <p:txBody>
          <a:bodyPr wrap="none" rtlCol="0">
            <a:spAutoFit/>
          </a:bodyPr>
          <a:lstStyle/>
          <a:p>
            <a:r>
              <a:rPr lang="en-US" dirty="0" smtClean="0"/>
              <a:t>Similarly, in </a:t>
            </a:r>
            <a:r>
              <a:rPr lang="en-US" dirty="0"/>
              <a:t>3</a:t>
            </a:r>
            <a:r>
              <a:rPr lang="en-US" dirty="0" smtClean="0"/>
              <a:t>D:</a:t>
            </a:r>
            <a:endParaRPr lang="en-US" dirty="0"/>
          </a:p>
        </p:txBody>
      </p:sp>
      <p:sp>
        <p:nvSpPr>
          <p:cNvPr id="16" name="TextBox 15"/>
          <p:cNvSpPr txBox="1"/>
          <p:nvPr/>
        </p:nvSpPr>
        <p:spPr>
          <a:xfrm>
            <a:off x="560630" y="4230399"/>
            <a:ext cx="2055357" cy="1200328"/>
          </a:xfrm>
          <a:prstGeom prst="rect">
            <a:avLst/>
          </a:prstGeom>
          <a:noFill/>
        </p:spPr>
        <p:txBody>
          <a:bodyPr wrap="square" rtlCol="0">
            <a:spAutoFit/>
          </a:bodyPr>
          <a:lstStyle/>
          <a:p>
            <a:r>
              <a:rPr lang="en-US" dirty="0" smtClean="0"/>
              <a:t>More complex 2-point functions:</a:t>
            </a:r>
            <a:endParaRPr lang="en-US" dirty="0"/>
          </a:p>
        </p:txBody>
      </p:sp>
      <p:sp>
        <p:nvSpPr>
          <p:cNvPr id="17" name="TextBox 16"/>
          <p:cNvSpPr txBox="1"/>
          <p:nvPr/>
        </p:nvSpPr>
        <p:spPr>
          <a:xfrm>
            <a:off x="1497894" y="5729112"/>
            <a:ext cx="5940778" cy="830997"/>
          </a:xfrm>
          <a:prstGeom prst="rect">
            <a:avLst/>
          </a:prstGeom>
          <a:noFill/>
        </p:spPr>
        <p:txBody>
          <a:bodyPr wrap="square" rtlCol="0">
            <a:spAutoFit/>
          </a:bodyPr>
          <a:lstStyle/>
          <a:p>
            <a:r>
              <a:rPr lang="en-US" dirty="0" smtClean="0"/>
              <a:t>For historical reasons, cosmologists quantify amplitude of fluctuations with σ</a:t>
            </a:r>
            <a:r>
              <a:rPr lang="en-US" baseline="-25000" dirty="0" smtClean="0"/>
              <a:t>8</a:t>
            </a:r>
            <a:r>
              <a:rPr lang="en-US" dirty="0" smtClean="0"/>
              <a:t> </a:t>
            </a:r>
            <a:endParaRPr lang="en-US" dirty="0"/>
          </a:p>
        </p:txBody>
      </p:sp>
    </p:spTree>
    <p:extLst>
      <p:ext uri="{BB962C8B-B14F-4D97-AF65-F5344CB8AC3E}">
        <p14:creationId xmlns:p14="http://schemas.microsoft.com/office/powerpoint/2010/main" val="37396580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Probes of Structure</a:t>
            </a:r>
            <a:endParaRPr lang="en-US" dirty="0"/>
          </a:p>
        </p:txBody>
      </p:sp>
      <p:pic>
        <p:nvPicPr>
          <p:cNvPr id="4" name="Picture 3"/>
          <p:cNvPicPr>
            <a:picLocks noChangeAspect="1"/>
          </p:cNvPicPr>
          <p:nvPr/>
        </p:nvPicPr>
        <p:blipFill>
          <a:blip r:embed="rId2"/>
          <a:stretch>
            <a:fillRect/>
          </a:stretch>
        </p:blipFill>
        <p:spPr>
          <a:xfrm>
            <a:off x="609600" y="1049867"/>
            <a:ext cx="7848600" cy="4795303"/>
          </a:xfrm>
          <a:prstGeom prst="rect">
            <a:avLst/>
          </a:prstGeom>
        </p:spPr>
      </p:pic>
    </p:spTree>
    <p:extLst>
      <p:ext uri="{BB962C8B-B14F-4D97-AF65-F5344CB8AC3E}">
        <p14:creationId xmlns:p14="http://schemas.microsoft.com/office/powerpoint/2010/main" val="274037959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Probes of Structure</a:t>
            </a:r>
            <a:endParaRPr lang="en-US" dirty="0"/>
          </a:p>
        </p:txBody>
      </p:sp>
      <p:pic>
        <p:nvPicPr>
          <p:cNvPr id="4" name="Picture 3"/>
          <p:cNvPicPr>
            <a:picLocks noChangeAspect="1"/>
          </p:cNvPicPr>
          <p:nvPr/>
        </p:nvPicPr>
        <p:blipFill>
          <a:blip r:embed="rId2"/>
          <a:stretch>
            <a:fillRect/>
          </a:stretch>
        </p:blipFill>
        <p:spPr>
          <a:xfrm>
            <a:off x="609600" y="1049867"/>
            <a:ext cx="7848600" cy="4795303"/>
          </a:xfrm>
          <a:prstGeom prst="rect">
            <a:avLst/>
          </a:prstGeom>
        </p:spPr>
      </p:pic>
      <p:sp>
        <p:nvSpPr>
          <p:cNvPr id="3" name="Oval 2"/>
          <p:cNvSpPr/>
          <p:nvPr/>
        </p:nvSpPr>
        <p:spPr>
          <a:xfrm>
            <a:off x="206020" y="2666999"/>
            <a:ext cx="8520289" cy="1636889"/>
          </a:xfrm>
          <a:prstGeom prst="ellipse">
            <a:avLst/>
          </a:prstGeom>
          <a:solidFill>
            <a:schemeClr val="accent1">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1947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the past 85 years, Neutrinos have surprised us</a:t>
            </a:r>
          </a:p>
        </p:txBody>
      </p:sp>
      <p:pic>
        <p:nvPicPr>
          <p:cNvPr id="5" name="Picture 4"/>
          <p:cNvPicPr>
            <a:picLocks noChangeAspect="1"/>
          </p:cNvPicPr>
          <p:nvPr/>
        </p:nvPicPr>
        <p:blipFill rotWithShape="1">
          <a:blip r:embed="rId2"/>
          <a:srcRect l="4489" t="34279" r="25956" b="5065"/>
          <a:stretch/>
        </p:blipFill>
        <p:spPr>
          <a:xfrm>
            <a:off x="426155" y="1001888"/>
            <a:ext cx="2007629" cy="1411113"/>
          </a:xfrm>
          <a:prstGeom prst="rect">
            <a:avLst/>
          </a:prstGeom>
        </p:spPr>
      </p:pic>
      <p:sp>
        <p:nvSpPr>
          <p:cNvPr id="3" name="TextBox 2"/>
          <p:cNvSpPr txBox="1"/>
          <p:nvPr/>
        </p:nvSpPr>
        <p:spPr>
          <a:xfrm>
            <a:off x="129822" y="2499076"/>
            <a:ext cx="3285067" cy="400110"/>
          </a:xfrm>
          <a:prstGeom prst="rect">
            <a:avLst/>
          </a:prstGeom>
          <a:noFill/>
        </p:spPr>
        <p:txBody>
          <a:bodyPr wrap="square" rtlCol="0">
            <a:spAutoFit/>
          </a:bodyPr>
          <a:lstStyle/>
          <a:p>
            <a:r>
              <a:rPr lang="en-US" sz="2000" dirty="0" smtClean="0"/>
              <a:t>Anomaly in beta spectrum</a:t>
            </a:r>
            <a:endParaRPr lang="en-US" sz="2000" dirty="0"/>
          </a:p>
        </p:txBody>
      </p:sp>
      <p:pic>
        <p:nvPicPr>
          <p:cNvPr id="6" name="Picture 5"/>
          <p:cNvPicPr>
            <a:picLocks noChangeAspect="1"/>
          </p:cNvPicPr>
          <p:nvPr/>
        </p:nvPicPr>
        <p:blipFill>
          <a:blip r:embed="rId3"/>
          <a:stretch>
            <a:fillRect/>
          </a:stretch>
        </p:blipFill>
        <p:spPr>
          <a:xfrm>
            <a:off x="6629214" y="1258712"/>
            <a:ext cx="2176119" cy="1154289"/>
          </a:xfrm>
          <a:prstGeom prst="rect">
            <a:avLst/>
          </a:prstGeom>
        </p:spPr>
      </p:pic>
      <p:pic>
        <p:nvPicPr>
          <p:cNvPr id="7" name="Picture 6"/>
          <p:cNvPicPr>
            <a:picLocks noChangeAspect="1"/>
          </p:cNvPicPr>
          <p:nvPr/>
        </p:nvPicPr>
        <p:blipFill>
          <a:blip r:embed="rId4"/>
          <a:stretch>
            <a:fillRect/>
          </a:stretch>
        </p:blipFill>
        <p:spPr>
          <a:xfrm>
            <a:off x="3019778" y="1001888"/>
            <a:ext cx="3161713" cy="1511299"/>
          </a:xfrm>
          <a:prstGeom prst="rect">
            <a:avLst/>
          </a:prstGeom>
        </p:spPr>
      </p:pic>
      <p:sp>
        <p:nvSpPr>
          <p:cNvPr id="8" name="TextBox 7"/>
          <p:cNvSpPr txBox="1"/>
          <p:nvPr/>
        </p:nvSpPr>
        <p:spPr>
          <a:xfrm>
            <a:off x="3132666" y="2413001"/>
            <a:ext cx="3048824" cy="707886"/>
          </a:xfrm>
          <a:prstGeom prst="rect">
            <a:avLst/>
          </a:prstGeom>
          <a:noFill/>
        </p:spPr>
        <p:txBody>
          <a:bodyPr wrap="square" rtlCol="0">
            <a:spAutoFit/>
          </a:bodyPr>
          <a:lstStyle/>
          <a:p>
            <a:r>
              <a:rPr lang="en-US" sz="2000" dirty="0" smtClean="0"/>
              <a:t>Resolved: introduce a single species of neutrinos</a:t>
            </a:r>
            <a:endParaRPr lang="en-US" sz="2000" dirty="0"/>
          </a:p>
        </p:txBody>
      </p:sp>
      <p:sp>
        <p:nvSpPr>
          <p:cNvPr id="9" name="TextBox 8"/>
          <p:cNvSpPr txBox="1"/>
          <p:nvPr/>
        </p:nvSpPr>
        <p:spPr>
          <a:xfrm>
            <a:off x="6629214" y="2538826"/>
            <a:ext cx="2286186" cy="707886"/>
          </a:xfrm>
          <a:prstGeom prst="rect">
            <a:avLst/>
          </a:prstGeom>
          <a:noFill/>
        </p:spPr>
        <p:txBody>
          <a:bodyPr wrap="square" rtlCol="0">
            <a:spAutoFit/>
          </a:bodyPr>
          <a:lstStyle/>
          <a:p>
            <a:r>
              <a:rPr lang="en-US" sz="2000" dirty="0" smtClean="0"/>
              <a:t>Second species discovered</a:t>
            </a:r>
            <a:endParaRPr lang="en-US" sz="2000" dirty="0"/>
          </a:p>
        </p:txBody>
      </p:sp>
      <p:pic>
        <p:nvPicPr>
          <p:cNvPr id="10" name="Picture 9" descr="p1264"/>
          <p:cNvPicPr>
            <a:picLocks noChangeAspect="1" noChangeArrowheads="1"/>
          </p:cNvPicPr>
          <p:nvPr/>
        </p:nvPicPr>
        <p:blipFill>
          <a:blip r:embed="rId5"/>
          <a:srcRect l="6117" t="22621" r="8737" b="6464"/>
          <a:stretch>
            <a:fillRect/>
          </a:stretch>
        </p:blipFill>
        <p:spPr bwMode="auto">
          <a:xfrm>
            <a:off x="6762398" y="3264137"/>
            <a:ext cx="1621046" cy="1825978"/>
          </a:xfrm>
          <a:prstGeom prst="rect">
            <a:avLst/>
          </a:prstGeom>
          <a:noFill/>
          <a:ln w="9525">
            <a:noFill/>
            <a:miter lim="800000"/>
            <a:headEnd/>
            <a:tailEnd/>
          </a:ln>
        </p:spPr>
      </p:pic>
      <p:sp>
        <p:nvSpPr>
          <p:cNvPr id="11" name="TextBox 10"/>
          <p:cNvSpPr txBox="1"/>
          <p:nvPr/>
        </p:nvSpPr>
        <p:spPr>
          <a:xfrm>
            <a:off x="6181490" y="4982393"/>
            <a:ext cx="2962509" cy="1323439"/>
          </a:xfrm>
          <a:prstGeom prst="rect">
            <a:avLst/>
          </a:prstGeom>
          <a:noFill/>
        </p:spPr>
        <p:txBody>
          <a:bodyPr wrap="square" rtlCol="0">
            <a:spAutoFit/>
          </a:bodyPr>
          <a:lstStyle/>
          <a:p>
            <a:r>
              <a:rPr lang="en-US" sz="2000" dirty="0" smtClean="0"/>
              <a:t>Resolved: SM accommodates multiple generations of  (massless) neutrinos</a:t>
            </a:r>
            <a:endParaRPr lang="en-US" sz="2000" dirty="0"/>
          </a:p>
        </p:txBody>
      </p:sp>
    </p:spTree>
    <p:extLst>
      <p:ext uri="{BB962C8B-B14F-4D97-AF65-F5344CB8AC3E}">
        <p14:creationId xmlns:p14="http://schemas.microsoft.com/office/powerpoint/2010/main" val="7873791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Energy Survey</a:t>
            </a:r>
            <a:endParaRPr lang="en-US" dirty="0"/>
          </a:p>
        </p:txBody>
      </p:sp>
      <p:sp>
        <p:nvSpPr>
          <p:cNvPr id="3" name="Content Placeholder 2"/>
          <p:cNvSpPr>
            <a:spLocks noGrp="1"/>
          </p:cNvSpPr>
          <p:nvPr>
            <p:ph idx="1"/>
          </p:nvPr>
        </p:nvSpPr>
        <p:spPr>
          <a:xfrm>
            <a:off x="152400" y="1981200"/>
            <a:ext cx="4724400" cy="4114800"/>
          </a:xfrm>
        </p:spPr>
        <p:txBody>
          <a:bodyPr>
            <a:normAutofit/>
          </a:bodyPr>
          <a:lstStyle/>
          <a:p>
            <a:r>
              <a:rPr lang="en-US" sz="2800" dirty="0" smtClean="0"/>
              <a:t>570 Megapixel camera built at </a:t>
            </a:r>
            <a:r>
              <a:rPr lang="en-US" sz="2800" dirty="0" err="1" smtClean="0"/>
              <a:t>Fermilab</a:t>
            </a:r>
            <a:r>
              <a:rPr lang="en-US" sz="2800" dirty="0" smtClean="0"/>
              <a:t> for the Blanco 4m telescope in Chile</a:t>
            </a:r>
            <a:endParaRPr lang="en-US" dirty="0" smtClean="0"/>
          </a:p>
          <a:p>
            <a:r>
              <a:rPr lang="en-US" sz="2800" dirty="0" smtClean="0"/>
              <a:t>Full Survey 2013-18 </a:t>
            </a:r>
            <a:br>
              <a:rPr lang="en-US" sz="2800" dirty="0" smtClean="0"/>
            </a:br>
            <a:r>
              <a:rPr lang="en-US" sz="2800" b="1" i="1" dirty="0" smtClean="0"/>
              <a:t>(Y1 2013-4)</a:t>
            </a:r>
            <a:endParaRPr lang="en-US" sz="2800" b="1" i="1" dirty="0"/>
          </a:p>
          <a:p>
            <a:pPr lvl="1"/>
            <a:r>
              <a:rPr lang="en-US" dirty="0" smtClean="0"/>
              <a:t>5000 sq. deg. (</a:t>
            </a:r>
            <a:r>
              <a:rPr lang="en-US" b="1" dirty="0" smtClean="0"/>
              <a:t>1300</a:t>
            </a:r>
            <a:r>
              <a:rPr lang="en-US" dirty="0" smtClean="0"/>
              <a:t>)</a:t>
            </a:r>
          </a:p>
          <a:p>
            <a:pPr lvl="1"/>
            <a:r>
              <a:rPr lang="en-US" dirty="0" smtClean="0"/>
              <a:t>5 Bands</a:t>
            </a:r>
          </a:p>
          <a:p>
            <a:pPr lvl="1"/>
            <a:r>
              <a:rPr lang="en-US" dirty="0" smtClean="0"/>
              <a:t>~24</a:t>
            </a:r>
            <a:r>
              <a:rPr lang="en-US" baseline="30000" dirty="0" smtClean="0"/>
              <a:t>th</a:t>
            </a:r>
            <a:r>
              <a:rPr lang="en-US" dirty="0" smtClean="0"/>
              <a:t> magnitude (</a:t>
            </a:r>
            <a:r>
              <a:rPr lang="en-US" b="1" dirty="0" smtClean="0"/>
              <a:t>23</a:t>
            </a:r>
            <a:r>
              <a:rPr lang="en-US" b="1" baseline="30000" dirty="0" smtClean="0"/>
              <a:t>rd</a:t>
            </a:r>
            <a:r>
              <a:rPr lang="en-US" dirty="0" smtClean="0"/>
              <a:t>)</a:t>
            </a:r>
          </a:p>
          <a:p>
            <a:pPr lvl="1"/>
            <a:r>
              <a:rPr lang="en-US" dirty="0" smtClean="0"/>
              <a:t>Sub-</a:t>
            </a:r>
            <a:r>
              <a:rPr lang="en-US" dirty="0" err="1" smtClean="0"/>
              <a:t>arcsec</a:t>
            </a:r>
            <a:r>
              <a:rPr lang="en-US" dirty="0" smtClean="0"/>
              <a:t> seeing</a:t>
            </a:r>
          </a:p>
          <a:p>
            <a:endParaRPr lang="en-US" sz="2800" dirty="0" smtClean="0"/>
          </a:p>
          <a:p>
            <a:pPr marL="274320" lvl="1" indent="0">
              <a:buNone/>
            </a:pPr>
            <a:endParaRPr lang="en-US" dirty="0" smtClean="0"/>
          </a:p>
          <a:p>
            <a:pPr marL="0" indent="0">
              <a:buNone/>
            </a:pPr>
            <a:endParaRPr lang="en-US" dirty="0" smtClean="0"/>
          </a:p>
          <a:p>
            <a:endParaRPr lang="en-US" dirty="0" smtClean="0"/>
          </a:p>
        </p:txBody>
      </p:sp>
      <p:pic>
        <p:nvPicPr>
          <p:cNvPr id="7" name="Picture 6"/>
          <p:cNvPicPr>
            <a:picLocks noChangeAspect="1"/>
          </p:cNvPicPr>
          <p:nvPr/>
        </p:nvPicPr>
        <p:blipFill>
          <a:blip r:embed="rId3"/>
          <a:stretch>
            <a:fillRect/>
          </a:stretch>
        </p:blipFill>
        <p:spPr>
          <a:xfrm>
            <a:off x="4800600" y="2057400"/>
            <a:ext cx="4038600" cy="3025052"/>
          </a:xfrm>
          <a:prstGeom prst="rect">
            <a:avLst/>
          </a:prstGeom>
        </p:spPr>
      </p:pic>
    </p:spTree>
    <p:extLst>
      <p:ext uri="{BB962C8B-B14F-4D97-AF65-F5344CB8AC3E}">
        <p14:creationId xmlns:p14="http://schemas.microsoft.com/office/powerpoint/2010/main" val="23480551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1800 square degrees in the Southern Sky: 2-10 larger than previous similar surveys</a:t>
            </a:r>
            <a:endParaRPr lang="en-US" dirty="0"/>
          </a:p>
        </p:txBody>
      </p:sp>
      <p:pic>
        <p:nvPicPr>
          <p:cNvPr id="4" name="Picture 3"/>
          <p:cNvPicPr>
            <a:picLocks noChangeAspect="1"/>
          </p:cNvPicPr>
          <p:nvPr/>
        </p:nvPicPr>
        <p:blipFill>
          <a:blip r:embed="rId2"/>
          <a:stretch>
            <a:fillRect/>
          </a:stretch>
        </p:blipFill>
        <p:spPr>
          <a:xfrm>
            <a:off x="0" y="1193800"/>
            <a:ext cx="9144000" cy="4454194"/>
          </a:xfrm>
          <a:prstGeom prst="rect">
            <a:avLst/>
          </a:prstGeom>
        </p:spPr>
      </p:pic>
      <p:sp>
        <p:nvSpPr>
          <p:cNvPr id="5" name="TextBox 4"/>
          <p:cNvSpPr txBox="1"/>
          <p:nvPr/>
        </p:nvSpPr>
        <p:spPr>
          <a:xfrm>
            <a:off x="2438400" y="6172200"/>
            <a:ext cx="4048855" cy="461665"/>
          </a:xfrm>
          <a:prstGeom prst="rect">
            <a:avLst/>
          </a:prstGeom>
          <a:noFill/>
        </p:spPr>
        <p:txBody>
          <a:bodyPr wrap="none" rtlCol="0">
            <a:spAutoFit/>
          </a:bodyPr>
          <a:lstStyle/>
          <a:p>
            <a:pPr algn="l"/>
            <a:r>
              <a:rPr lang="en-US" sz="2400" dirty="0" smtClean="0">
                <a:solidFill>
                  <a:srgbClr val="FFFFFF"/>
                </a:solidFill>
                <a:latin typeface="Calibri"/>
              </a:rPr>
              <a:t>Alex </a:t>
            </a:r>
            <a:r>
              <a:rPr lang="en-US" sz="2400" dirty="0" err="1" smtClean="0">
                <a:solidFill>
                  <a:srgbClr val="FFFFFF"/>
                </a:solidFill>
                <a:latin typeface="Calibri"/>
              </a:rPr>
              <a:t>Drlica</a:t>
            </a:r>
            <a:r>
              <a:rPr lang="en-US" sz="2400" dirty="0" smtClean="0">
                <a:solidFill>
                  <a:srgbClr val="FFFFFF"/>
                </a:solidFill>
                <a:latin typeface="Calibri"/>
              </a:rPr>
              <a:t>-Wagner, et al. 2017</a:t>
            </a:r>
          </a:p>
        </p:txBody>
      </p:sp>
    </p:spTree>
    <p:extLst>
      <p:ext uri="{BB962C8B-B14F-4D97-AF65-F5344CB8AC3E}">
        <p14:creationId xmlns:p14="http://schemas.microsoft.com/office/powerpoint/2010/main" val="17824656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measure mass when we see only light?</a:t>
            </a:r>
            <a:endParaRPr lang="en-US" dirty="0"/>
          </a:p>
        </p:txBody>
      </p:sp>
      <p:sp>
        <p:nvSpPr>
          <p:cNvPr id="3" name="Content Placeholder 2"/>
          <p:cNvSpPr>
            <a:spLocks noGrp="1"/>
          </p:cNvSpPr>
          <p:nvPr>
            <p:ph idx="1"/>
          </p:nvPr>
        </p:nvSpPr>
        <p:spPr/>
        <p:txBody>
          <a:bodyPr/>
          <a:lstStyle/>
          <a:p>
            <a:r>
              <a:rPr lang="en-US" b="1" i="1" u="sng" dirty="0" smtClean="0"/>
              <a:t>Use Galaxies as tracers</a:t>
            </a:r>
            <a:r>
              <a:rPr lang="en-US" u="sng" dirty="0" smtClean="0"/>
              <a:t/>
            </a:r>
            <a:br>
              <a:rPr lang="en-US" u="sng" dirty="0" smtClean="0"/>
            </a:br>
            <a:r>
              <a:rPr lang="en-US" dirty="0" smtClean="0"/>
              <a:t>Galaxies form in over-dense regions, so an excess of galaxies &lt;-&gt; an excess of mass. But the precise relation between </a:t>
            </a:r>
            <a:r>
              <a:rPr lang="en-US" dirty="0" err="1" smtClean="0"/>
              <a:t>overdensities</a:t>
            </a:r>
            <a:r>
              <a:rPr lang="en-US" dirty="0" smtClean="0"/>
              <a:t> is governed by a </a:t>
            </a:r>
            <a:r>
              <a:rPr lang="en-US" b="1" i="1" dirty="0" smtClean="0"/>
              <a:t>bias </a:t>
            </a:r>
            <a:r>
              <a:rPr lang="en-US" b="1" dirty="0" smtClean="0"/>
              <a:t> </a:t>
            </a:r>
            <a:r>
              <a:rPr lang="en-US" dirty="0" smtClean="0"/>
              <a:t>parameter</a:t>
            </a:r>
          </a:p>
          <a:p>
            <a:r>
              <a:rPr lang="en-US" b="1" i="1" u="sng" dirty="0" smtClean="0"/>
              <a:t>Measure the shapes of background galaxies</a:t>
            </a:r>
            <a:r>
              <a:rPr lang="en-US" dirty="0" smtClean="0"/>
              <a:t/>
            </a:r>
            <a:br>
              <a:rPr lang="en-US" dirty="0" smtClean="0"/>
            </a:br>
            <a:r>
              <a:rPr lang="en-US" dirty="0" smtClean="0"/>
              <a:t>Shapes are distorted as the light they emit traverses through the inhomogeneous universe. Infer information about the mass along the line of sight. The distortions are small, much smaller than random variations</a:t>
            </a:r>
            <a:endParaRPr lang="en-US" dirty="0"/>
          </a:p>
        </p:txBody>
      </p:sp>
    </p:spTree>
    <p:extLst>
      <p:ext uri="{BB962C8B-B14F-4D97-AF65-F5344CB8AC3E}">
        <p14:creationId xmlns:p14="http://schemas.microsoft.com/office/powerpoint/2010/main" val="307731859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22111"/>
            <a:ext cx="8305800" cy="787400"/>
          </a:xfrm>
        </p:spPr>
        <p:txBody>
          <a:bodyPr/>
          <a:lstStyle/>
          <a:p>
            <a:r>
              <a:rPr lang="en-US" dirty="0" smtClean="0"/>
              <a:t>Weak Gravitational Lensing: </a:t>
            </a:r>
            <a:br>
              <a:rPr lang="en-US" dirty="0" smtClean="0"/>
            </a:br>
            <a:r>
              <a:rPr lang="en-US" dirty="0" smtClean="0"/>
              <a:t>Galaxy Shapes are Distorted by intervening Mass</a:t>
            </a:r>
            <a:endParaRPr lang="en-US" dirty="0"/>
          </a:p>
        </p:txBody>
      </p:sp>
      <p:sp>
        <p:nvSpPr>
          <p:cNvPr id="6" name="TextBox 5"/>
          <p:cNvSpPr txBox="1"/>
          <p:nvPr/>
        </p:nvSpPr>
        <p:spPr>
          <a:xfrm>
            <a:off x="0" y="5562600"/>
            <a:ext cx="8839200" cy="461665"/>
          </a:xfrm>
          <a:prstGeom prst="rect">
            <a:avLst/>
          </a:prstGeom>
          <a:noFill/>
        </p:spPr>
        <p:txBody>
          <a:bodyPr wrap="square" rtlCol="0">
            <a:spAutoFit/>
          </a:bodyPr>
          <a:lstStyle/>
          <a:p>
            <a:pPr algn="l"/>
            <a:r>
              <a:rPr lang="en-US" sz="2400" dirty="0" smtClean="0">
                <a:latin typeface="Calibri"/>
              </a:rPr>
              <a:t>Measure galaxy shapes </a:t>
            </a:r>
            <a:r>
              <a:rPr lang="en-US" sz="2400" dirty="0" smtClean="0">
                <a:latin typeface="Calibri"/>
                <a:sym typeface="Wingdings"/>
              </a:rPr>
              <a:t> </a:t>
            </a:r>
            <a:r>
              <a:rPr lang="en-US" sz="2400" dirty="0" smtClean="0">
                <a:latin typeface="Calibri"/>
              </a:rPr>
              <a:t>Infer mass integrated along line of sight</a:t>
            </a:r>
          </a:p>
        </p:txBody>
      </p:sp>
      <p:pic>
        <p:nvPicPr>
          <p:cNvPr id="7" name="Picture 3" descr="witt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4648200" cy="357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ewdilstr.pdf"/>
          <p:cNvPicPr>
            <a:picLocks noChangeAspect="1"/>
          </p:cNvPicPr>
          <p:nvPr/>
        </p:nvPicPr>
        <p:blipFill rotWithShape="1">
          <a:blip r:embed="rId3">
            <a:extLst>
              <a:ext uri="{28A0092B-C50C-407E-A947-70E740481C1C}">
                <a14:useLocalDpi xmlns:a14="http://schemas.microsoft.com/office/drawing/2010/main" val="0"/>
              </a:ext>
            </a:extLst>
          </a:blip>
          <a:srcRect l="18981" t="36882" r="15741" b="9104"/>
          <a:stretch/>
        </p:blipFill>
        <p:spPr>
          <a:xfrm>
            <a:off x="6096000" y="3048000"/>
            <a:ext cx="2878764" cy="1786467"/>
          </a:xfrm>
          <a:prstGeom prst="rect">
            <a:avLst/>
          </a:prstGeom>
        </p:spPr>
      </p:pic>
      <p:pic>
        <p:nvPicPr>
          <p:cNvPr id="3" name="Picture 2"/>
          <p:cNvPicPr>
            <a:picLocks noChangeAspect="1"/>
          </p:cNvPicPr>
          <p:nvPr/>
        </p:nvPicPr>
        <p:blipFill>
          <a:blip r:embed="rId4"/>
          <a:stretch>
            <a:fillRect/>
          </a:stretch>
        </p:blipFill>
        <p:spPr>
          <a:xfrm>
            <a:off x="7226300" y="268383"/>
            <a:ext cx="1460500" cy="2082256"/>
          </a:xfrm>
          <a:prstGeom prst="rect">
            <a:avLst/>
          </a:prstGeom>
        </p:spPr>
      </p:pic>
      <p:sp>
        <p:nvSpPr>
          <p:cNvPr id="5" name="TextBox 4"/>
          <p:cNvSpPr txBox="1"/>
          <p:nvPr/>
        </p:nvSpPr>
        <p:spPr>
          <a:xfrm>
            <a:off x="7113412" y="2378861"/>
            <a:ext cx="1736373" cy="338554"/>
          </a:xfrm>
          <a:prstGeom prst="rect">
            <a:avLst/>
          </a:prstGeom>
          <a:noFill/>
        </p:spPr>
        <p:txBody>
          <a:bodyPr wrap="none" rtlCol="0">
            <a:spAutoFit/>
          </a:bodyPr>
          <a:lstStyle/>
          <a:p>
            <a:r>
              <a:rPr lang="en-US" sz="1600" dirty="0" smtClean="0"/>
              <a:t>&lt;/shameless plug&gt;</a:t>
            </a:r>
            <a:endParaRPr lang="en-US" sz="1600" dirty="0"/>
          </a:p>
        </p:txBody>
      </p:sp>
    </p:spTree>
    <p:extLst>
      <p:ext uri="{BB962C8B-B14F-4D97-AF65-F5344CB8AC3E}">
        <p14:creationId xmlns:p14="http://schemas.microsoft.com/office/powerpoint/2010/main" val="27851744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137 Million Objects in the Gold Catalog</a:t>
            </a:r>
            <a:endParaRPr lang="en-US" dirty="0"/>
          </a:p>
        </p:txBody>
      </p:sp>
      <p:pic>
        <p:nvPicPr>
          <p:cNvPr id="4" name="Picture 3"/>
          <p:cNvPicPr>
            <a:picLocks noChangeAspect="1"/>
          </p:cNvPicPr>
          <p:nvPr/>
        </p:nvPicPr>
        <p:blipFill>
          <a:blip r:embed="rId2"/>
          <a:stretch>
            <a:fillRect/>
          </a:stretch>
        </p:blipFill>
        <p:spPr>
          <a:xfrm>
            <a:off x="1629528" y="1828800"/>
            <a:ext cx="5393572" cy="4076700"/>
          </a:xfrm>
          <a:prstGeom prst="rect">
            <a:avLst/>
          </a:prstGeom>
        </p:spPr>
      </p:pic>
      <p:sp>
        <p:nvSpPr>
          <p:cNvPr id="5" name="TextBox 4"/>
          <p:cNvSpPr txBox="1"/>
          <p:nvPr/>
        </p:nvSpPr>
        <p:spPr>
          <a:xfrm>
            <a:off x="3299178" y="6002923"/>
            <a:ext cx="2762295" cy="338554"/>
          </a:xfrm>
          <a:prstGeom prst="rect">
            <a:avLst/>
          </a:prstGeom>
          <a:noFill/>
        </p:spPr>
        <p:txBody>
          <a:bodyPr wrap="none" rtlCol="0">
            <a:spAutoFit/>
          </a:bodyPr>
          <a:lstStyle/>
          <a:p>
            <a:pPr algn="l"/>
            <a:r>
              <a:rPr lang="en-US" sz="1600" dirty="0" smtClean="0">
                <a:latin typeface="Calibri"/>
              </a:rPr>
              <a:t>Alex </a:t>
            </a:r>
            <a:r>
              <a:rPr lang="en-US" sz="1600" dirty="0" err="1" smtClean="0">
                <a:latin typeface="Calibri"/>
              </a:rPr>
              <a:t>Drlica</a:t>
            </a:r>
            <a:r>
              <a:rPr lang="en-US" sz="1600" dirty="0" smtClean="0">
                <a:latin typeface="Calibri"/>
              </a:rPr>
              <a:t>-Wagner, et al. 2017</a:t>
            </a:r>
          </a:p>
        </p:txBody>
      </p:sp>
      <p:sp>
        <p:nvSpPr>
          <p:cNvPr id="6" name="TextBox 5"/>
          <p:cNvSpPr txBox="1"/>
          <p:nvPr/>
        </p:nvSpPr>
        <p:spPr>
          <a:xfrm>
            <a:off x="1509890" y="1203445"/>
            <a:ext cx="6082615" cy="461665"/>
          </a:xfrm>
          <a:prstGeom prst="rect">
            <a:avLst/>
          </a:prstGeom>
          <a:noFill/>
        </p:spPr>
        <p:txBody>
          <a:bodyPr wrap="none" rtlCol="0">
            <a:spAutoFit/>
          </a:bodyPr>
          <a:lstStyle/>
          <a:p>
            <a:r>
              <a:rPr lang="en-US" dirty="0" smtClean="0"/>
              <a:t>DES measures the shapes of 35 million of these</a:t>
            </a:r>
            <a:endParaRPr lang="en-US" dirty="0"/>
          </a:p>
        </p:txBody>
      </p:sp>
    </p:spTree>
    <p:extLst>
      <p:ext uri="{BB962C8B-B14F-4D97-AF65-F5344CB8AC3E}">
        <p14:creationId xmlns:p14="http://schemas.microsoft.com/office/powerpoint/2010/main" val="19624873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Shapes: </a:t>
            </a:r>
            <a:r>
              <a:rPr lang="en-US" dirty="0" smtClean="0"/>
              <a:t>True </a:t>
            </a:r>
            <a:r>
              <a:rPr lang="en-US" dirty="0" smtClean="0"/>
              <a:t>galaxy </a:t>
            </a:r>
            <a:r>
              <a:rPr lang="en-US" dirty="0" smtClean="0"/>
              <a:t>shapes are </a:t>
            </a:r>
            <a:r>
              <a:rPr lang="en-US" dirty="0" smtClean="0"/>
              <a:t>convolved with the </a:t>
            </a:r>
            <a:r>
              <a:rPr lang="en-US" dirty="0" smtClean="0"/>
              <a:t/>
            </a:r>
            <a:br>
              <a:rPr lang="en-US" dirty="0" smtClean="0"/>
            </a:br>
            <a:r>
              <a:rPr lang="en-US" dirty="0" smtClean="0"/>
              <a:t>“</a:t>
            </a:r>
            <a:r>
              <a:rPr lang="en-US" dirty="0" smtClean="0"/>
              <a:t>Point Spread Function”</a:t>
            </a:r>
            <a:endParaRPr lang="en-US" dirty="0"/>
          </a:p>
        </p:txBody>
      </p:sp>
      <p:pic>
        <p:nvPicPr>
          <p:cNvPr id="4" name="Picture 3" descr="psf_whisker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981200"/>
            <a:ext cx="5715000" cy="4305822"/>
          </a:xfrm>
          <a:prstGeom prst="rect">
            <a:avLst/>
          </a:prstGeom>
        </p:spPr>
      </p:pic>
      <p:sp>
        <p:nvSpPr>
          <p:cNvPr id="5" name="TextBox 4"/>
          <p:cNvSpPr txBox="1"/>
          <p:nvPr/>
        </p:nvSpPr>
        <p:spPr>
          <a:xfrm>
            <a:off x="685800" y="6248400"/>
            <a:ext cx="3249908" cy="400110"/>
          </a:xfrm>
          <a:prstGeom prst="rect">
            <a:avLst/>
          </a:prstGeom>
          <a:noFill/>
        </p:spPr>
        <p:txBody>
          <a:bodyPr wrap="none" rtlCol="0">
            <a:spAutoFit/>
          </a:bodyPr>
          <a:lstStyle/>
          <a:p>
            <a:pPr algn="l"/>
            <a:r>
              <a:rPr lang="en-US" sz="2000" dirty="0" smtClean="0">
                <a:latin typeface="+mn-lt"/>
              </a:rPr>
              <a:t>DES: Joe </a:t>
            </a:r>
            <a:r>
              <a:rPr lang="en-US" sz="2000" dirty="0" err="1" smtClean="0">
                <a:latin typeface="+mn-lt"/>
              </a:rPr>
              <a:t>Zuntz</a:t>
            </a:r>
            <a:r>
              <a:rPr lang="en-US" sz="2000" dirty="0" smtClean="0">
                <a:latin typeface="+mn-lt"/>
              </a:rPr>
              <a:t> et al. 2017</a:t>
            </a:r>
          </a:p>
        </p:txBody>
      </p:sp>
    </p:spTree>
    <p:extLst>
      <p:ext uri="{BB962C8B-B14F-4D97-AF65-F5344CB8AC3E}">
        <p14:creationId xmlns:p14="http://schemas.microsoft.com/office/powerpoint/2010/main" val="133539910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aim to measure shapes at the percent level</a:t>
            </a:r>
            <a:endParaRPr lang="en-US" dirty="0"/>
          </a:p>
        </p:txBody>
      </p:sp>
      <p:pic>
        <p:nvPicPr>
          <p:cNvPr id="4" name="Picture 3"/>
          <p:cNvPicPr>
            <a:picLocks noChangeAspect="1"/>
          </p:cNvPicPr>
          <p:nvPr/>
        </p:nvPicPr>
        <p:blipFill>
          <a:blip r:embed="rId2"/>
          <a:stretch>
            <a:fillRect/>
          </a:stretch>
        </p:blipFill>
        <p:spPr>
          <a:xfrm>
            <a:off x="254000" y="2082800"/>
            <a:ext cx="8636000" cy="2692400"/>
          </a:xfrm>
          <a:prstGeom prst="rect">
            <a:avLst/>
          </a:prstGeom>
        </p:spPr>
      </p:pic>
      <p:sp>
        <p:nvSpPr>
          <p:cNvPr id="5" name="TextBox 4"/>
          <p:cNvSpPr txBox="1"/>
          <p:nvPr/>
        </p:nvSpPr>
        <p:spPr>
          <a:xfrm>
            <a:off x="2480733" y="5687943"/>
            <a:ext cx="5225620" cy="707886"/>
          </a:xfrm>
          <a:prstGeom prst="rect">
            <a:avLst/>
          </a:prstGeom>
          <a:noFill/>
        </p:spPr>
        <p:txBody>
          <a:bodyPr wrap="none" rtlCol="0">
            <a:spAutoFit/>
          </a:bodyPr>
          <a:lstStyle/>
          <a:p>
            <a:pPr algn="l"/>
            <a:r>
              <a:rPr lang="en-US" sz="1600" b="1" i="1" dirty="0" smtClean="0">
                <a:latin typeface="+mn-lt"/>
              </a:rPr>
              <a:t>Gravitational Lensing</a:t>
            </a:r>
            <a:r>
              <a:rPr lang="en-US" sz="1600" dirty="0" smtClean="0">
                <a:latin typeface="+mn-lt"/>
              </a:rPr>
              <a:t>, Dodelson (2017)</a:t>
            </a:r>
          </a:p>
          <a:p>
            <a:pPr algn="l"/>
            <a:r>
              <a:rPr lang="en-US" sz="2400" dirty="0" smtClean="0">
                <a:solidFill>
                  <a:srgbClr val="FFFFFF"/>
                </a:solidFill>
                <a:latin typeface="+mn-lt"/>
              </a:rPr>
              <a:t> available July 31 &lt;/shameless plug&gt;</a:t>
            </a:r>
          </a:p>
        </p:txBody>
      </p:sp>
      <p:sp>
        <p:nvSpPr>
          <p:cNvPr id="6" name="TextBox 5"/>
          <p:cNvSpPr txBox="1"/>
          <p:nvPr/>
        </p:nvSpPr>
        <p:spPr>
          <a:xfrm>
            <a:off x="1295400" y="4800600"/>
            <a:ext cx="783237" cy="461665"/>
          </a:xfrm>
          <a:prstGeom prst="rect">
            <a:avLst/>
          </a:prstGeom>
          <a:noFill/>
        </p:spPr>
        <p:txBody>
          <a:bodyPr wrap="none" rtlCol="0">
            <a:spAutoFit/>
          </a:bodyPr>
          <a:lstStyle/>
          <a:p>
            <a:pPr algn="l"/>
            <a:r>
              <a:rPr lang="en-US" sz="2400" dirty="0" smtClean="0">
                <a:latin typeface="+mn-lt"/>
              </a:rPr>
              <a:t>PSF</a:t>
            </a:r>
          </a:p>
        </p:txBody>
      </p:sp>
      <p:sp>
        <p:nvSpPr>
          <p:cNvPr id="7" name="TextBox 6"/>
          <p:cNvSpPr txBox="1"/>
          <p:nvPr/>
        </p:nvSpPr>
        <p:spPr>
          <a:xfrm>
            <a:off x="3657600" y="4800600"/>
            <a:ext cx="1849485" cy="461665"/>
          </a:xfrm>
          <a:prstGeom prst="rect">
            <a:avLst/>
          </a:prstGeom>
          <a:noFill/>
        </p:spPr>
        <p:txBody>
          <a:bodyPr wrap="none" rtlCol="0">
            <a:spAutoFit/>
          </a:bodyPr>
          <a:lstStyle/>
          <a:p>
            <a:pPr algn="l"/>
            <a:r>
              <a:rPr lang="en-US" sz="2400" dirty="0" smtClean="0">
                <a:latin typeface="+mn-lt"/>
              </a:rPr>
              <a:t>True Galaxy</a:t>
            </a:r>
          </a:p>
        </p:txBody>
      </p:sp>
      <p:sp>
        <p:nvSpPr>
          <p:cNvPr id="8" name="TextBox 7"/>
          <p:cNvSpPr txBox="1"/>
          <p:nvPr/>
        </p:nvSpPr>
        <p:spPr>
          <a:xfrm>
            <a:off x="6400800" y="4800600"/>
            <a:ext cx="2562420" cy="461665"/>
          </a:xfrm>
          <a:prstGeom prst="rect">
            <a:avLst/>
          </a:prstGeom>
          <a:noFill/>
        </p:spPr>
        <p:txBody>
          <a:bodyPr wrap="none" rtlCol="0">
            <a:spAutoFit/>
          </a:bodyPr>
          <a:lstStyle/>
          <a:p>
            <a:pPr algn="l"/>
            <a:r>
              <a:rPr lang="en-US" sz="2400" dirty="0" smtClean="0">
                <a:latin typeface="+mn-lt"/>
              </a:rPr>
              <a:t>Observed Galaxy</a:t>
            </a:r>
          </a:p>
        </p:txBody>
      </p:sp>
    </p:spTree>
    <p:extLst>
      <p:ext uri="{BB962C8B-B14F-4D97-AF65-F5344CB8AC3E}">
        <p14:creationId xmlns:p14="http://schemas.microsoft.com/office/powerpoint/2010/main" val="27034252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different pipelines account for PSF in different ways</a:t>
            </a:r>
            <a:endParaRPr lang="en-US" dirty="0"/>
          </a:p>
        </p:txBody>
      </p:sp>
      <p:pic>
        <p:nvPicPr>
          <p:cNvPr id="4" name="Picture 3" descr="mean_e_foc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905000"/>
            <a:ext cx="4419600" cy="4419600"/>
          </a:xfrm>
          <a:prstGeom prst="rect">
            <a:avLst/>
          </a:prstGeom>
        </p:spPr>
      </p:pic>
      <p:sp>
        <p:nvSpPr>
          <p:cNvPr id="5" name="TextBox 4"/>
          <p:cNvSpPr txBox="1"/>
          <p:nvPr/>
        </p:nvSpPr>
        <p:spPr>
          <a:xfrm>
            <a:off x="304800" y="2819400"/>
            <a:ext cx="2362200" cy="1938992"/>
          </a:xfrm>
          <a:prstGeom prst="rect">
            <a:avLst/>
          </a:prstGeom>
          <a:noFill/>
        </p:spPr>
        <p:txBody>
          <a:bodyPr wrap="square" rtlCol="0">
            <a:spAutoFit/>
          </a:bodyPr>
          <a:lstStyle/>
          <a:p>
            <a:pPr algn="l"/>
            <a:r>
              <a:rPr lang="en-US" sz="2400" dirty="0" smtClean="0">
                <a:latin typeface="+mn-lt"/>
              </a:rPr>
              <a:t>METACAL uses 3 filters and is less noisy; it serves as our primary catalog</a:t>
            </a:r>
          </a:p>
        </p:txBody>
      </p:sp>
      <p:sp>
        <p:nvSpPr>
          <p:cNvPr id="6" name="TextBox 5"/>
          <p:cNvSpPr txBox="1"/>
          <p:nvPr/>
        </p:nvSpPr>
        <p:spPr>
          <a:xfrm>
            <a:off x="685800" y="6248400"/>
            <a:ext cx="3249908" cy="400110"/>
          </a:xfrm>
          <a:prstGeom prst="rect">
            <a:avLst/>
          </a:prstGeom>
          <a:noFill/>
        </p:spPr>
        <p:txBody>
          <a:bodyPr wrap="none" rtlCol="0">
            <a:spAutoFit/>
          </a:bodyPr>
          <a:lstStyle/>
          <a:p>
            <a:pPr algn="l"/>
            <a:r>
              <a:rPr lang="en-US" sz="2000" dirty="0" smtClean="0">
                <a:latin typeface="+mn-lt"/>
              </a:rPr>
              <a:t>DES: Joe </a:t>
            </a:r>
            <a:r>
              <a:rPr lang="en-US" sz="2000" dirty="0" err="1" smtClean="0">
                <a:latin typeface="+mn-lt"/>
              </a:rPr>
              <a:t>Zuntz</a:t>
            </a:r>
            <a:r>
              <a:rPr lang="en-US" sz="2000" dirty="0" smtClean="0">
                <a:latin typeface="+mn-lt"/>
              </a:rPr>
              <a:t> et al. 2017</a:t>
            </a:r>
          </a:p>
        </p:txBody>
      </p:sp>
    </p:spTree>
    <p:extLst>
      <p:ext uri="{BB962C8B-B14F-4D97-AF65-F5344CB8AC3E}">
        <p14:creationId xmlns:p14="http://schemas.microsoft.com/office/powerpoint/2010/main" val="11612497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10488"/>
            <a:ext cx="8686800" cy="641739"/>
          </a:xfrm>
        </p:spPr>
        <p:txBody>
          <a:bodyPr/>
          <a:lstStyle/>
          <a:p>
            <a:r>
              <a:rPr lang="en-US" dirty="0" smtClean="0"/>
              <a:t>Two fields:</a:t>
            </a:r>
            <a:br>
              <a:rPr lang="en-US" dirty="0" smtClean="0"/>
            </a:br>
            <a:r>
              <a:rPr lang="en-US" dirty="0" smtClean="0"/>
              <a:t>Galaxy over-density </a:t>
            </a:r>
            <a:r>
              <a:rPr lang="en-US" dirty="0" err="1" smtClean="0"/>
              <a:t>δ</a:t>
            </a:r>
            <a:r>
              <a:rPr lang="en-US" baseline="-25000" dirty="0" err="1" smtClean="0"/>
              <a:t>g</a:t>
            </a:r>
            <a:r>
              <a:rPr lang="en-US" dirty="0" smtClean="0"/>
              <a:t>(</a:t>
            </a:r>
            <a:r>
              <a:rPr lang="en-US" dirty="0" err="1" smtClean="0"/>
              <a:t>θ</a:t>
            </a:r>
            <a:r>
              <a:rPr lang="en-US" dirty="0" smtClean="0"/>
              <a:t>)</a:t>
            </a:r>
            <a:br>
              <a:rPr lang="en-US" dirty="0" smtClean="0"/>
            </a:br>
            <a:r>
              <a:rPr lang="en-US" dirty="0" smtClean="0"/>
              <a:t>Galaxy </a:t>
            </a:r>
            <a:r>
              <a:rPr lang="en-US" dirty="0" err="1" smtClean="0"/>
              <a:t>ellipticity</a:t>
            </a:r>
            <a:r>
              <a:rPr lang="en-US" dirty="0" smtClean="0"/>
              <a:t> </a:t>
            </a:r>
            <a:r>
              <a:rPr lang="en-US" dirty="0" err="1" smtClean="0"/>
              <a:t>e</a:t>
            </a:r>
            <a:r>
              <a:rPr lang="en-US" baseline="-25000" dirty="0" err="1" smtClean="0"/>
              <a:t>i</a:t>
            </a:r>
            <a:r>
              <a:rPr lang="en-US" dirty="0" smtClean="0"/>
              <a:t>(</a:t>
            </a:r>
            <a:r>
              <a:rPr lang="en-US" dirty="0" err="1"/>
              <a:t>θ</a:t>
            </a:r>
            <a:r>
              <a:rPr lang="en-US" dirty="0" smtClean="0"/>
              <a:t>)</a:t>
            </a:r>
            <a:endParaRPr lang="en-US" dirty="0"/>
          </a:p>
        </p:txBody>
      </p:sp>
      <p:sp>
        <p:nvSpPr>
          <p:cNvPr id="3" name="Content Placeholder 2"/>
          <p:cNvSpPr>
            <a:spLocks noGrp="1"/>
          </p:cNvSpPr>
          <p:nvPr>
            <p:ph idx="1"/>
          </p:nvPr>
        </p:nvSpPr>
        <p:spPr>
          <a:xfrm>
            <a:off x="242887" y="1776824"/>
            <a:ext cx="8672513" cy="3768843"/>
          </a:xfrm>
        </p:spPr>
        <p:txBody>
          <a:bodyPr/>
          <a:lstStyle/>
          <a:p>
            <a:pPr marL="0" indent="0" algn="ctr">
              <a:buNone/>
            </a:pPr>
            <a:r>
              <a:rPr lang="en-US" dirty="0" smtClean="0"/>
              <a:t>Three 2-point functions:</a:t>
            </a:r>
          </a:p>
          <a:p>
            <a:r>
              <a:rPr lang="en-US" dirty="0" smtClean="0"/>
              <a:t>Angular correlation function w(</a:t>
            </a:r>
            <a:r>
              <a:rPr lang="en-US" dirty="0" err="1" smtClean="0"/>
              <a:t>θ</a:t>
            </a:r>
            <a:r>
              <a:rPr lang="en-US" dirty="0" smtClean="0"/>
              <a:t>)=&lt;</a:t>
            </a:r>
            <a:r>
              <a:rPr lang="en-US" dirty="0" err="1" smtClean="0"/>
              <a:t>δ</a:t>
            </a:r>
            <a:r>
              <a:rPr lang="en-US" baseline="-25000" dirty="0" err="1" smtClean="0"/>
              <a:t>g</a:t>
            </a:r>
            <a:r>
              <a:rPr lang="en-US" dirty="0" err="1" smtClean="0"/>
              <a:t>δ</a:t>
            </a:r>
            <a:r>
              <a:rPr lang="en-US" baseline="-25000" dirty="0" err="1" smtClean="0"/>
              <a:t>g</a:t>
            </a:r>
            <a:r>
              <a:rPr lang="en-US" dirty="0" smtClean="0"/>
              <a:t>&gt;</a:t>
            </a:r>
            <a:br>
              <a:rPr lang="en-US" dirty="0" smtClean="0"/>
            </a:br>
            <a:r>
              <a:rPr lang="en-US" dirty="0" smtClean="0"/>
              <a:t>measures the clustering of </a:t>
            </a:r>
            <a:r>
              <a:rPr lang="en-US" dirty="0" smtClean="0">
                <a:solidFill>
                  <a:srgbClr val="FF0000"/>
                </a:solidFill>
              </a:rPr>
              <a:t>“lens” </a:t>
            </a:r>
            <a:r>
              <a:rPr lang="en-US" dirty="0" smtClean="0"/>
              <a:t>galaxies</a:t>
            </a:r>
            <a:endParaRPr lang="en-US" baseline="-25000" dirty="0" smtClean="0"/>
          </a:p>
          <a:p>
            <a:r>
              <a:rPr lang="en-US" dirty="0" smtClean="0"/>
              <a:t>Galaxy-galaxy lensing </a:t>
            </a:r>
            <a:r>
              <a:rPr lang="en-US" dirty="0" err="1" smtClean="0"/>
              <a:t>γ</a:t>
            </a:r>
            <a:r>
              <a:rPr lang="en-US" baseline="-25000" dirty="0" err="1" smtClean="0"/>
              <a:t>t</a:t>
            </a:r>
            <a:r>
              <a:rPr lang="en-US" dirty="0" smtClean="0"/>
              <a:t>(</a:t>
            </a:r>
            <a:r>
              <a:rPr lang="en-US" dirty="0" err="1"/>
              <a:t>θ</a:t>
            </a:r>
            <a:r>
              <a:rPr lang="en-US" dirty="0" smtClean="0"/>
              <a:t>)=</a:t>
            </a:r>
            <a:r>
              <a:rPr lang="en-US" dirty="0"/>
              <a:t>&lt;</a:t>
            </a:r>
            <a:r>
              <a:rPr lang="en-US" dirty="0" err="1" smtClean="0"/>
              <a:t>δ</a:t>
            </a:r>
            <a:r>
              <a:rPr lang="en-US" baseline="-25000" dirty="0" err="1" smtClean="0"/>
              <a:t>g</a:t>
            </a:r>
            <a:r>
              <a:rPr lang="en-US" dirty="0" err="1" smtClean="0"/>
              <a:t>e</a:t>
            </a:r>
            <a:r>
              <a:rPr lang="en-US" baseline="-25000" dirty="0" err="1" smtClean="0"/>
              <a:t>i</a:t>
            </a:r>
            <a:r>
              <a:rPr lang="en-US" dirty="0" smtClean="0"/>
              <a:t>&gt;</a:t>
            </a:r>
            <a:br>
              <a:rPr lang="en-US" dirty="0" smtClean="0"/>
            </a:br>
            <a:r>
              <a:rPr lang="en-US" dirty="0" smtClean="0"/>
              <a:t>measures the distortions in </a:t>
            </a:r>
            <a:r>
              <a:rPr lang="en-US" dirty="0" smtClean="0">
                <a:solidFill>
                  <a:srgbClr val="FF0000"/>
                </a:solidFill>
              </a:rPr>
              <a:t>“source” </a:t>
            </a:r>
            <a:r>
              <a:rPr lang="en-US" dirty="0" smtClean="0"/>
              <a:t>galaxies by mass associated with </a:t>
            </a:r>
            <a:r>
              <a:rPr lang="en-US" dirty="0" smtClean="0">
                <a:solidFill>
                  <a:srgbClr val="FF0000"/>
                </a:solidFill>
              </a:rPr>
              <a:t>“lens” </a:t>
            </a:r>
            <a:r>
              <a:rPr lang="en-US" dirty="0" smtClean="0"/>
              <a:t>galaxies</a:t>
            </a:r>
          </a:p>
          <a:p>
            <a:r>
              <a:rPr lang="en-US" dirty="0" smtClean="0"/>
              <a:t>Shear correlation function </a:t>
            </a:r>
            <a:r>
              <a:rPr lang="en-US" dirty="0" err="1" smtClean="0"/>
              <a:t>ξ</a:t>
            </a:r>
            <a:r>
              <a:rPr lang="en-US" dirty="0"/>
              <a:t>(</a:t>
            </a:r>
            <a:r>
              <a:rPr lang="en-US" dirty="0" err="1"/>
              <a:t>θ</a:t>
            </a:r>
            <a:r>
              <a:rPr lang="en-US" dirty="0"/>
              <a:t>)=</a:t>
            </a:r>
            <a:r>
              <a:rPr lang="en-US" dirty="0" smtClean="0"/>
              <a:t>&lt;</a:t>
            </a:r>
            <a:r>
              <a:rPr lang="en-US" dirty="0" err="1" smtClean="0"/>
              <a:t>e</a:t>
            </a:r>
            <a:r>
              <a:rPr lang="en-US" baseline="-25000" dirty="0" err="1" smtClean="0"/>
              <a:t>i</a:t>
            </a:r>
            <a:r>
              <a:rPr lang="en-US" dirty="0" err="1" smtClean="0"/>
              <a:t>e</a:t>
            </a:r>
            <a:r>
              <a:rPr lang="en-US" baseline="-25000" dirty="0" err="1"/>
              <a:t>j</a:t>
            </a:r>
            <a:r>
              <a:rPr lang="en-US" dirty="0" smtClean="0"/>
              <a:t>&gt;</a:t>
            </a:r>
            <a:br>
              <a:rPr lang="en-US" dirty="0" smtClean="0"/>
            </a:br>
            <a:r>
              <a:rPr lang="en-US" dirty="0" smtClean="0"/>
              <a:t>measures the correlations between shapes of nearby </a:t>
            </a:r>
            <a:r>
              <a:rPr lang="en-US" dirty="0" smtClean="0">
                <a:solidFill>
                  <a:srgbClr val="FF0000"/>
                </a:solidFill>
              </a:rPr>
              <a:t>“source” </a:t>
            </a:r>
            <a:r>
              <a:rPr lang="en-US" dirty="0" smtClean="0"/>
              <a:t>galaxies due to similar distortions by line-of-sight mass</a:t>
            </a:r>
            <a:endParaRPr lang="en-US" dirty="0"/>
          </a:p>
          <a:p>
            <a:pPr marL="0" indent="0">
              <a:buNone/>
            </a:pPr>
            <a:endParaRPr lang="en-US" dirty="0"/>
          </a:p>
          <a:p>
            <a:pPr marL="0" indent="0">
              <a:buNone/>
            </a:pPr>
            <a:endParaRPr lang="en-US" dirty="0"/>
          </a:p>
        </p:txBody>
      </p:sp>
      <p:sp>
        <p:nvSpPr>
          <p:cNvPr id="4" name="TextBox 3"/>
          <p:cNvSpPr txBox="1"/>
          <p:nvPr/>
        </p:nvSpPr>
        <p:spPr>
          <a:xfrm>
            <a:off x="1255889" y="5545667"/>
            <a:ext cx="6092083" cy="830997"/>
          </a:xfrm>
          <a:prstGeom prst="rect">
            <a:avLst/>
          </a:prstGeom>
          <a:noFill/>
        </p:spPr>
        <p:txBody>
          <a:bodyPr wrap="none" rtlCol="0">
            <a:spAutoFit/>
          </a:bodyPr>
          <a:lstStyle/>
          <a:p>
            <a:r>
              <a:rPr lang="en-US" dirty="0" smtClean="0"/>
              <a:t>So, like the CMB, unlike a spectroscopic survey, </a:t>
            </a:r>
          </a:p>
          <a:p>
            <a:r>
              <a:rPr lang="en-US" dirty="0" smtClean="0"/>
              <a:t>DES measures statistics of 2D fields</a:t>
            </a:r>
            <a:endParaRPr lang="en-US" dirty="0"/>
          </a:p>
        </p:txBody>
      </p:sp>
    </p:spTree>
    <p:extLst>
      <p:ext uri="{BB962C8B-B14F-4D97-AF65-F5344CB8AC3E}">
        <p14:creationId xmlns:p14="http://schemas.microsoft.com/office/powerpoint/2010/main" val="33576566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 is a Photometric Survey: 2D not 3D</a:t>
            </a:r>
            <a:endParaRPr lang="en-US" dirty="0"/>
          </a:p>
        </p:txBody>
      </p:sp>
      <p:sp>
        <p:nvSpPr>
          <p:cNvPr id="3" name="TextBox 2"/>
          <p:cNvSpPr txBox="1"/>
          <p:nvPr/>
        </p:nvSpPr>
        <p:spPr>
          <a:xfrm>
            <a:off x="228600" y="1919111"/>
            <a:ext cx="2342445" cy="3785652"/>
          </a:xfrm>
          <a:prstGeom prst="rect">
            <a:avLst/>
          </a:prstGeom>
          <a:noFill/>
        </p:spPr>
        <p:txBody>
          <a:bodyPr wrap="square" rtlCol="0">
            <a:spAutoFit/>
          </a:bodyPr>
          <a:lstStyle/>
          <a:p>
            <a:r>
              <a:rPr lang="en-US" dirty="0" smtClean="0"/>
              <a:t>Measure fluxes in </a:t>
            </a:r>
            <a:r>
              <a:rPr lang="en-US" b="1" i="1" dirty="0" smtClean="0"/>
              <a:t>bands</a:t>
            </a:r>
            <a:r>
              <a:rPr lang="en-US" dirty="0" smtClean="0"/>
              <a:t>, not complete spectra that would enable us to measure the </a:t>
            </a:r>
            <a:r>
              <a:rPr lang="en-US" b="1" i="1" dirty="0" smtClean="0"/>
              <a:t>redshift</a:t>
            </a:r>
            <a:r>
              <a:rPr lang="en-US" dirty="0" smtClean="0"/>
              <a:t>, and therefore how far away each galaxy is</a:t>
            </a:r>
            <a:endParaRPr lang="en-US" dirty="0"/>
          </a:p>
        </p:txBody>
      </p:sp>
    </p:spTree>
    <p:extLst>
      <p:ext uri="{BB962C8B-B14F-4D97-AF65-F5344CB8AC3E}">
        <p14:creationId xmlns:p14="http://schemas.microsoft.com/office/powerpoint/2010/main" val="33186042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the past 85 years, Neutrinos have surprised us</a:t>
            </a:r>
          </a:p>
        </p:txBody>
      </p:sp>
      <p:pic>
        <p:nvPicPr>
          <p:cNvPr id="5" name="Picture 4"/>
          <p:cNvPicPr>
            <a:picLocks noChangeAspect="1"/>
          </p:cNvPicPr>
          <p:nvPr/>
        </p:nvPicPr>
        <p:blipFill rotWithShape="1">
          <a:blip r:embed="rId2"/>
          <a:srcRect l="4489" t="34279" r="25956" b="5065"/>
          <a:stretch/>
        </p:blipFill>
        <p:spPr>
          <a:xfrm>
            <a:off x="426155" y="1001888"/>
            <a:ext cx="2007629" cy="1411113"/>
          </a:xfrm>
          <a:prstGeom prst="rect">
            <a:avLst/>
          </a:prstGeom>
        </p:spPr>
      </p:pic>
      <p:sp>
        <p:nvSpPr>
          <p:cNvPr id="3" name="TextBox 2"/>
          <p:cNvSpPr txBox="1"/>
          <p:nvPr/>
        </p:nvSpPr>
        <p:spPr>
          <a:xfrm>
            <a:off x="129822" y="2499076"/>
            <a:ext cx="3285067" cy="400110"/>
          </a:xfrm>
          <a:prstGeom prst="rect">
            <a:avLst/>
          </a:prstGeom>
          <a:noFill/>
        </p:spPr>
        <p:txBody>
          <a:bodyPr wrap="square" rtlCol="0">
            <a:spAutoFit/>
          </a:bodyPr>
          <a:lstStyle/>
          <a:p>
            <a:r>
              <a:rPr lang="en-US" sz="2000" dirty="0" smtClean="0"/>
              <a:t>Anomaly in beta spectrum</a:t>
            </a:r>
            <a:endParaRPr lang="en-US" sz="2000" dirty="0"/>
          </a:p>
        </p:txBody>
      </p:sp>
      <p:pic>
        <p:nvPicPr>
          <p:cNvPr id="6" name="Picture 5"/>
          <p:cNvPicPr>
            <a:picLocks noChangeAspect="1"/>
          </p:cNvPicPr>
          <p:nvPr/>
        </p:nvPicPr>
        <p:blipFill>
          <a:blip r:embed="rId3"/>
          <a:stretch>
            <a:fillRect/>
          </a:stretch>
        </p:blipFill>
        <p:spPr>
          <a:xfrm>
            <a:off x="6629214" y="1258712"/>
            <a:ext cx="2176119" cy="1154289"/>
          </a:xfrm>
          <a:prstGeom prst="rect">
            <a:avLst/>
          </a:prstGeom>
        </p:spPr>
      </p:pic>
      <p:pic>
        <p:nvPicPr>
          <p:cNvPr id="7" name="Picture 6"/>
          <p:cNvPicPr>
            <a:picLocks noChangeAspect="1"/>
          </p:cNvPicPr>
          <p:nvPr/>
        </p:nvPicPr>
        <p:blipFill>
          <a:blip r:embed="rId4"/>
          <a:stretch>
            <a:fillRect/>
          </a:stretch>
        </p:blipFill>
        <p:spPr>
          <a:xfrm>
            <a:off x="3019778" y="1001888"/>
            <a:ext cx="3161713" cy="1511299"/>
          </a:xfrm>
          <a:prstGeom prst="rect">
            <a:avLst/>
          </a:prstGeom>
        </p:spPr>
      </p:pic>
      <p:sp>
        <p:nvSpPr>
          <p:cNvPr id="8" name="TextBox 7"/>
          <p:cNvSpPr txBox="1"/>
          <p:nvPr/>
        </p:nvSpPr>
        <p:spPr>
          <a:xfrm>
            <a:off x="3132666" y="2413001"/>
            <a:ext cx="3048824" cy="707886"/>
          </a:xfrm>
          <a:prstGeom prst="rect">
            <a:avLst/>
          </a:prstGeom>
          <a:noFill/>
        </p:spPr>
        <p:txBody>
          <a:bodyPr wrap="square" rtlCol="0">
            <a:spAutoFit/>
          </a:bodyPr>
          <a:lstStyle/>
          <a:p>
            <a:r>
              <a:rPr lang="en-US" sz="2000" dirty="0" smtClean="0"/>
              <a:t>Resolved: introduce a single species of neutrinos</a:t>
            </a:r>
            <a:endParaRPr lang="en-US" sz="2000" dirty="0"/>
          </a:p>
        </p:txBody>
      </p:sp>
      <p:sp>
        <p:nvSpPr>
          <p:cNvPr id="9" name="TextBox 8"/>
          <p:cNvSpPr txBox="1"/>
          <p:nvPr/>
        </p:nvSpPr>
        <p:spPr>
          <a:xfrm>
            <a:off x="6629214" y="2538826"/>
            <a:ext cx="2286186" cy="707886"/>
          </a:xfrm>
          <a:prstGeom prst="rect">
            <a:avLst/>
          </a:prstGeom>
          <a:noFill/>
        </p:spPr>
        <p:txBody>
          <a:bodyPr wrap="square" rtlCol="0">
            <a:spAutoFit/>
          </a:bodyPr>
          <a:lstStyle/>
          <a:p>
            <a:r>
              <a:rPr lang="en-US" sz="2000" dirty="0" smtClean="0"/>
              <a:t>Second species discovered</a:t>
            </a:r>
            <a:endParaRPr lang="en-US" sz="2000" dirty="0"/>
          </a:p>
        </p:txBody>
      </p:sp>
      <p:pic>
        <p:nvPicPr>
          <p:cNvPr id="10" name="Picture 9" descr="p1264"/>
          <p:cNvPicPr>
            <a:picLocks noChangeAspect="1" noChangeArrowheads="1"/>
          </p:cNvPicPr>
          <p:nvPr/>
        </p:nvPicPr>
        <p:blipFill>
          <a:blip r:embed="rId5"/>
          <a:srcRect l="6117" t="22621" r="8737" b="6464"/>
          <a:stretch>
            <a:fillRect/>
          </a:stretch>
        </p:blipFill>
        <p:spPr bwMode="auto">
          <a:xfrm>
            <a:off x="6762398" y="3264137"/>
            <a:ext cx="1621046" cy="1825978"/>
          </a:xfrm>
          <a:prstGeom prst="rect">
            <a:avLst/>
          </a:prstGeom>
          <a:noFill/>
          <a:ln w="9525">
            <a:noFill/>
            <a:miter lim="800000"/>
            <a:headEnd/>
            <a:tailEnd/>
          </a:ln>
        </p:spPr>
      </p:pic>
      <p:sp>
        <p:nvSpPr>
          <p:cNvPr id="11" name="TextBox 10"/>
          <p:cNvSpPr txBox="1"/>
          <p:nvPr/>
        </p:nvSpPr>
        <p:spPr>
          <a:xfrm>
            <a:off x="6181490" y="4982393"/>
            <a:ext cx="2962509" cy="1323439"/>
          </a:xfrm>
          <a:prstGeom prst="rect">
            <a:avLst/>
          </a:prstGeom>
          <a:noFill/>
        </p:spPr>
        <p:txBody>
          <a:bodyPr wrap="square" rtlCol="0">
            <a:spAutoFit/>
          </a:bodyPr>
          <a:lstStyle/>
          <a:p>
            <a:r>
              <a:rPr lang="en-US" sz="2000" dirty="0" smtClean="0"/>
              <a:t>Resolved: SM accommodates multiple generations of  (massless) neutrinos</a:t>
            </a:r>
            <a:endParaRPr lang="en-US" sz="2000" dirty="0"/>
          </a:p>
        </p:txBody>
      </p:sp>
      <p:pic>
        <p:nvPicPr>
          <p:cNvPr id="12" name="Picture 11"/>
          <p:cNvPicPr>
            <a:picLocks noChangeAspect="1"/>
          </p:cNvPicPr>
          <p:nvPr/>
        </p:nvPicPr>
        <p:blipFill>
          <a:blip r:embed="rId6"/>
          <a:stretch>
            <a:fillRect/>
          </a:stretch>
        </p:blipFill>
        <p:spPr>
          <a:xfrm>
            <a:off x="3019778" y="3667223"/>
            <a:ext cx="2855243" cy="2130778"/>
          </a:xfrm>
          <a:prstGeom prst="rect">
            <a:avLst/>
          </a:prstGeom>
        </p:spPr>
      </p:pic>
      <p:sp>
        <p:nvSpPr>
          <p:cNvPr id="13" name="TextBox 12"/>
          <p:cNvSpPr txBox="1"/>
          <p:nvPr/>
        </p:nvSpPr>
        <p:spPr>
          <a:xfrm>
            <a:off x="2589831" y="5506561"/>
            <a:ext cx="3591660" cy="707886"/>
          </a:xfrm>
          <a:prstGeom prst="rect">
            <a:avLst/>
          </a:prstGeom>
          <a:noFill/>
        </p:spPr>
        <p:txBody>
          <a:bodyPr wrap="square" rtlCol="0">
            <a:spAutoFit/>
          </a:bodyPr>
          <a:lstStyle/>
          <a:p>
            <a:r>
              <a:rPr lang="en-US" sz="2000" dirty="0" smtClean="0"/>
              <a:t>Transformations discovered  </a:t>
            </a:r>
            <a:r>
              <a:rPr lang="en-US" sz="2000" dirty="0" smtClean="0">
                <a:sym typeface="Wingdings"/>
              </a:rPr>
              <a:t>  neutrinos have mass</a:t>
            </a:r>
            <a:endParaRPr lang="en-US" sz="2000" dirty="0"/>
          </a:p>
        </p:txBody>
      </p:sp>
    </p:spTree>
    <p:extLst>
      <p:ext uri="{BB962C8B-B14F-4D97-AF65-F5344CB8AC3E}">
        <p14:creationId xmlns:p14="http://schemas.microsoft.com/office/powerpoint/2010/main" val="7873791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 is a Photometric Survey: 2D not 3D</a:t>
            </a:r>
            <a:endParaRPr lang="en-US" dirty="0"/>
          </a:p>
        </p:txBody>
      </p:sp>
      <p:pic>
        <p:nvPicPr>
          <p:cNvPr id="11" name="Picture 10"/>
          <p:cNvPicPr>
            <a:picLocks noChangeAspect="1"/>
          </p:cNvPicPr>
          <p:nvPr/>
        </p:nvPicPr>
        <p:blipFill>
          <a:blip r:embed="rId2"/>
          <a:stretch>
            <a:fillRect/>
          </a:stretch>
        </p:blipFill>
        <p:spPr>
          <a:xfrm>
            <a:off x="2895600" y="1524000"/>
            <a:ext cx="3784600" cy="5046133"/>
          </a:xfrm>
          <a:prstGeom prst="rect">
            <a:avLst/>
          </a:prstGeom>
        </p:spPr>
      </p:pic>
      <p:sp>
        <p:nvSpPr>
          <p:cNvPr id="3" name="TextBox 2"/>
          <p:cNvSpPr txBox="1"/>
          <p:nvPr/>
        </p:nvSpPr>
        <p:spPr>
          <a:xfrm>
            <a:off x="228600" y="1919111"/>
            <a:ext cx="2342445" cy="3785652"/>
          </a:xfrm>
          <a:prstGeom prst="rect">
            <a:avLst/>
          </a:prstGeom>
          <a:noFill/>
        </p:spPr>
        <p:txBody>
          <a:bodyPr wrap="square" rtlCol="0">
            <a:spAutoFit/>
          </a:bodyPr>
          <a:lstStyle/>
          <a:p>
            <a:r>
              <a:rPr lang="en-US" dirty="0" smtClean="0"/>
              <a:t>Measure fluxes in </a:t>
            </a:r>
            <a:r>
              <a:rPr lang="en-US" b="1" i="1" dirty="0" smtClean="0"/>
              <a:t>bands</a:t>
            </a:r>
            <a:r>
              <a:rPr lang="en-US" dirty="0" smtClean="0"/>
              <a:t>, not complete spectra that would enable us to measure the </a:t>
            </a:r>
            <a:r>
              <a:rPr lang="en-US" b="1" i="1" dirty="0" smtClean="0"/>
              <a:t>redshift</a:t>
            </a:r>
            <a:r>
              <a:rPr lang="en-US" dirty="0" smtClean="0"/>
              <a:t>, and therefore how far away each galaxy is</a:t>
            </a:r>
            <a:endParaRPr lang="en-US" dirty="0"/>
          </a:p>
        </p:txBody>
      </p:sp>
    </p:spTree>
    <p:extLst>
      <p:ext uri="{BB962C8B-B14F-4D97-AF65-F5344CB8AC3E}">
        <p14:creationId xmlns:p14="http://schemas.microsoft.com/office/powerpoint/2010/main" val="163471228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77333"/>
          </a:xfrm>
        </p:spPr>
        <p:txBody>
          <a:bodyPr/>
          <a:lstStyle/>
          <a:p>
            <a:r>
              <a:rPr lang="en-US" b="1" dirty="0"/>
              <a:t>r</a:t>
            </a:r>
            <a:r>
              <a:rPr lang="en-US" b="1" dirty="0" smtClean="0"/>
              <a:t>ed Ma</a:t>
            </a:r>
            <a:r>
              <a:rPr lang="en-US" sz="1600" dirty="0" smtClean="0"/>
              <a:t>tched-Filter </a:t>
            </a:r>
            <a:r>
              <a:rPr lang="en-US" b="1" dirty="0" smtClean="0"/>
              <a:t>G</a:t>
            </a:r>
            <a:r>
              <a:rPr lang="en-US" sz="1600" dirty="0" smtClean="0"/>
              <a:t>alaxy</a:t>
            </a:r>
            <a:r>
              <a:rPr lang="en-US" dirty="0" smtClean="0"/>
              <a:t> </a:t>
            </a:r>
            <a:r>
              <a:rPr lang="en-US" b="1" dirty="0" smtClean="0"/>
              <a:t>C</a:t>
            </a:r>
            <a:r>
              <a:rPr lang="en-US" sz="1600" dirty="0" smtClean="0"/>
              <a:t>atalog</a:t>
            </a:r>
            <a:endParaRPr lang="en-US" sz="1600" dirty="0"/>
          </a:p>
        </p:txBody>
      </p:sp>
      <p:pic>
        <p:nvPicPr>
          <p:cNvPr id="4" name="Picture 3"/>
          <p:cNvPicPr>
            <a:picLocks noChangeAspect="1"/>
          </p:cNvPicPr>
          <p:nvPr/>
        </p:nvPicPr>
        <p:blipFill>
          <a:blip r:embed="rId2"/>
          <a:stretch>
            <a:fillRect/>
          </a:stretch>
        </p:blipFill>
        <p:spPr>
          <a:xfrm>
            <a:off x="2895600" y="1524000"/>
            <a:ext cx="5969000" cy="4944412"/>
          </a:xfrm>
          <a:prstGeom prst="rect">
            <a:avLst/>
          </a:prstGeom>
        </p:spPr>
      </p:pic>
      <p:sp>
        <p:nvSpPr>
          <p:cNvPr id="5" name="TextBox 4"/>
          <p:cNvSpPr txBox="1"/>
          <p:nvPr/>
        </p:nvSpPr>
        <p:spPr>
          <a:xfrm>
            <a:off x="0" y="2133600"/>
            <a:ext cx="2895600" cy="3416320"/>
          </a:xfrm>
          <a:prstGeom prst="rect">
            <a:avLst/>
          </a:prstGeom>
          <a:noFill/>
        </p:spPr>
        <p:txBody>
          <a:bodyPr wrap="square" rtlCol="0">
            <a:spAutoFit/>
          </a:bodyPr>
          <a:lstStyle/>
          <a:p>
            <a:pPr algn="l"/>
            <a:r>
              <a:rPr lang="en-US" sz="2400" dirty="0" smtClean="0">
                <a:latin typeface="Calibri"/>
              </a:rPr>
              <a:t>Eduardo </a:t>
            </a:r>
            <a:r>
              <a:rPr lang="en-US" sz="2400" dirty="0" err="1" smtClean="0">
                <a:latin typeface="Calibri"/>
              </a:rPr>
              <a:t>Rozo</a:t>
            </a:r>
            <a:r>
              <a:rPr lang="en-US" sz="2400" dirty="0" smtClean="0">
                <a:latin typeface="Calibri"/>
              </a:rPr>
              <a:t> et al. 2015 devised an algorithm to find old, red galaxies and  -- using the position of the 4000 </a:t>
            </a:r>
            <a:r>
              <a:rPr lang="en-US" sz="2400" dirty="0" err="1" smtClean="0">
                <a:latin typeface="Calibri"/>
              </a:rPr>
              <a:t>Ang</a:t>
            </a:r>
            <a:r>
              <a:rPr lang="en-US" sz="2400" dirty="0" smtClean="0">
                <a:latin typeface="Calibri"/>
              </a:rPr>
              <a:t> break – determine their </a:t>
            </a:r>
            <a:r>
              <a:rPr lang="en-US" sz="2400" dirty="0" smtClean="0">
                <a:latin typeface="Calibri"/>
              </a:rPr>
              <a:t>redshifts very accurately</a:t>
            </a:r>
            <a:endParaRPr lang="en-US" sz="2400" dirty="0" smtClean="0">
              <a:latin typeface="Calibri"/>
            </a:endParaRPr>
          </a:p>
        </p:txBody>
      </p:sp>
    </p:spTree>
    <p:extLst>
      <p:ext uri="{BB962C8B-B14F-4D97-AF65-F5344CB8AC3E}">
        <p14:creationId xmlns:p14="http://schemas.microsoft.com/office/powerpoint/2010/main" val="20743767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Well-measured redshifts</a:t>
            </a:r>
            <a:endParaRPr lang="en-US" dirty="0"/>
          </a:p>
        </p:txBody>
      </p:sp>
      <p:pic>
        <p:nvPicPr>
          <p:cNvPr id="4" name="Picture 3"/>
          <p:cNvPicPr>
            <a:picLocks noChangeAspect="1"/>
          </p:cNvPicPr>
          <p:nvPr/>
        </p:nvPicPr>
        <p:blipFill>
          <a:blip r:embed="rId2"/>
          <a:stretch>
            <a:fillRect/>
          </a:stretch>
        </p:blipFill>
        <p:spPr>
          <a:xfrm>
            <a:off x="2133600" y="1905000"/>
            <a:ext cx="4787900" cy="3873500"/>
          </a:xfrm>
          <a:prstGeom prst="rect">
            <a:avLst/>
          </a:prstGeom>
        </p:spPr>
      </p:pic>
      <p:sp>
        <p:nvSpPr>
          <p:cNvPr id="5" name="TextBox 4"/>
          <p:cNvSpPr txBox="1"/>
          <p:nvPr/>
        </p:nvSpPr>
        <p:spPr>
          <a:xfrm>
            <a:off x="3492500" y="5795433"/>
            <a:ext cx="3429000" cy="338554"/>
          </a:xfrm>
          <a:prstGeom prst="rect">
            <a:avLst/>
          </a:prstGeom>
          <a:noFill/>
        </p:spPr>
        <p:txBody>
          <a:bodyPr wrap="square" rtlCol="0">
            <a:spAutoFit/>
          </a:bodyPr>
          <a:lstStyle/>
          <a:p>
            <a:pPr algn="l"/>
            <a:r>
              <a:rPr lang="en-US" sz="1600" dirty="0" smtClean="0">
                <a:latin typeface="Calibri"/>
              </a:rPr>
              <a:t>Eduardo </a:t>
            </a:r>
            <a:r>
              <a:rPr lang="en-US" sz="1600" dirty="0" err="1" smtClean="0">
                <a:latin typeface="Calibri"/>
              </a:rPr>
              <a:t>Rozo</a:t>
            </a:r>
            <a:r>
              <a:rPr lang="en-US" sz="1600" dirty="0" smtClean="0">
                <a:latin typeface="Calibri"/>
              </a:rPr>
              <a:t> et al. 2015</a:t>
            </a:r>
          </a:p>
        </p:txBody>
      </p:sp>
    </p:spTree>
    <p:extLst>
      <p:ext uri="{BB962C8B-B14F-4D97-AF65-F5344CB8AC3E}">
        <p14:creationId xmlns:p14="http://schemas.microsoft.com/office/powerpoint/2010/main" val="184919063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660,000 </a:t>
            </a:r>
            <a:r>
              <a:rPr lang="en-US" dirty="0" err="1" smtClean="0"/>
              <a:t>redMaGiC</a:t>
            </a:r>
            <a:r>
              <a:rPr lang="en-US" dirty="0" smtClean="0"/>
              <a:t> galaxies are the “lenses”, divided into 5 tomographic bins</a:t>
            </a:r>
            <a:endParaRPr lang="en-US" dirty="0"/>
          </a:p>
        </p:txBody>
      </p:sp>
      <p:pic>
        <p:nvPicPr>
          <p:cNvPr id="5" name="Picture 4"/>
          <p:cNvPicPr>
            <a:picLocks noChangeAspect="1"/>
          </p:cNvPicPr>
          <p:nvPr/>
        </p:nvPicPr>
        <p:blipFill>
          <a:blip r:embed="rId2"/>
          <a:stretch>
            <a:fillRect/>
          </a:stretch>
        </p:blipFill>
        <p:spPr>
          <a:xfrm>
            <a:off x="3005666" y="4274933"/>
            <a:ext cx="2819400" cy="2158133"/>
          </a:xfrm>
          <a:prstGeom prst="rect">
            <a:avLst/>
          </a:prstGeom>
        </p:spPr>
      </p:pic>
      <p:sp>
        <p:nvSpPr>
          <p:cNvPr id="6" name="TextBox 5"/>
          <p:cNvSpPr txBox="1"/>
          <p:nvPr/>
        </p:nvSpPr>
        <p:spPr>
          <a:xfrm>
            <a:off x="5279293" y="6433066"/>
            <a:ext cx="3182219" cy="369332"/>
          </a:xfrm>
          <a:prstGeom prst="rect">
            <a:avLst/>
          </a:prstGeom>
          <a:noFill/>
        </p:spPr>
        <p:txBody>
          <a:bodyPr wrap="none" rtlCol="0">
            <a:spAutoFit/>
          </a:bodyPr>
          <a:lstStyle/>
          <a:p>
            <a:pPr algn="l"/>
            <a:r>
              <a:rPr lang="en-US" sz="1800" dirty="0" smtClean="0">
                <a:latin typeface="Calibri"/>
              </a:rPr>
              <a:t>DES: Jack Elvin-Poole et al. 2017</a:t>
            </a:r>
          </a:p>
        </p:txBody>
      </p:sp>
      <p:pic>
        <p:nvPicPr>
          <p:cNvPr id="7" name="Picture 6"/>
          <p:cNvPicPr>
            <a:picLocks noChangeAspect="1"/>
          </p:cNvPicPr>
          <p:nvPr/>
        </p:nvPicPr>
        <p:blipFill>
          <a:blip r:embed="rId3"/>
          <a:stretch>
            <a:fillRect/>
          </a:stretch>
        </p:blipFill>
        <p:spPr>
          <a:xfrm>
            <a:off x="1371043" y="1114778"/>
            <a:ext cx="5941335" cy="2935386"/>
          </a:xfrm>
          <a:prstGeom prst="rect">
            <a:avLst/>
          </a:prstGeom>
        </p:spPr>
      </p:pic>
    </p:spTree>
    <p:extLst>
      <p:ext uri="{BB962C8B-B14F-4D97-AF65-F5344CB8AC3E}">
        <p14:creationId xmlns:p14="http://schemas.microsoft.com/office/powerpoint/2010/main" val="11844282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There are 457 data </a:t>
            </a:r>
            <a:r>
              <a:rPr lang="en-US" dirty="0" smtClean="0"/>
              <a:t>points: </a:t>
            </a:r>
            <a:br>
              <a:rPr lang="en-US" dirty="0" smtClean="0"/>
            </a:br>
            <a:r>
              <a:rPr lang="en-US" dirty="0" smtClean="0"/>
              <a:t>Angular Correlation Function in 5 </a:t>
            </a:r>
            <a:r>
              <a:rPr lang="en-US" dirty="0" smtClean="0"/>
              <a:t>lens </a:t>
            </a:r>
            <a:r>
              <a:rPr lang="en-US" dirty="0" smtClean="0"/>
              <a:t>bins</a:t>
            </a:r>
            <a:endParaRPr lang="en-US" dirty="0"/>
          </a:p>
        </p:txBody>
      </p:sp>
      <p:sp>
        <p:nvSpPr>
          <p:cNvPr id="5" name="TextBox 4"/>
          <p:cNvSpPr txBox="1"/>
          <p:nvPr/>
        </p:nvSpPr>
        <p:spPr>
          <a:xfrm>
            <a:off x="2514600" y="6396335"/>
            <a:ext cx="4181403" cy="461665"/>
          </a:xfrm>
          <a:prstGeom prst="rect">
            <a:avLst/>
          </a:prstGeom>
          <a:noFill/>
        </p:spPr>
        <p:txBody>
          <a:bodyPr wrap="none" rtlCol="0">
            <a:spAutoFit/>
          </a:bodyPr>
          <a:lstStyle/>
          <a:p>
            <a:r>
              <a:rPr lang="en-US" dirty="0">
                <a:latin typeface="Calibri"/>
              </a:rPr>
              <a:t>DES: Jack Elvin-Poole et al. 2017</a:t>
            </a:r>
          </a:p>
        </p:txBody>
      </p:sp>
      <p:pic>
        <p:nvPicPr>
          <p:cNvPr id="6" name="Picture 5" descr="wthet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666" y="959557"/>
            <a:ext cx="6804446" cy="5365044"/>
          </a:xfrm>
          <a:prstGeom prst="rect">
            <a:avLst/>
          </a:prstGeom>
        </p:spPr>
      </p:pic>
    </p:spTree>
    <p:extLst>
      <p:ext uri="{BB962C8B-B14F-4D97-AF65-F5344CB8AC3E}">
        <p14:creationId xmlns:p14="http://schemas.microsoft.com/office/powerpoint/2010/main" val="11406885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There are 457 data </a:t>
            </a:r>
            <a:r>
              <a:rPr lang="en-US" dirty="0" smtClean="0"/>
              <a:t>points: </a:t>
            </a:r>
            <a:br>
              <a:rPr lang="en-US" dirty="0" smtClean="0"/>
            </a:br>
            <a:r>
              <a:rPr lang="en-US" dirty="0" smtClean="0"/>
              <a:t>Galaxy-galaxy lensing in 4 source bins x 5 lens bins</a:t>
            </a:r>
            <a:endParaRPr lang="en-US" dirty="0"/>
          </a:p>
        </p:txBody>
      </p:sp>
      <p:pic>
        <p:nvPicPr>
          <p:cNvPr id="7" name="Picture 6" descr="gamma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02" y="917221"/>
            <a:ext cx="6694031" cy="5265329"/>
          </a:xfrm>
          <a:prstGeom prst="rect">
            <a:avLst/>
          </a:prstGeom>
        </p:spPr>
      </p:pic>
      <p:sp>
        <p:nvSpPr>
          <p:cNvPr id="8" name="TextBox 7"/>
          <p:cNvSpPr txBox="1"/>
          <p:nvPr/>
        </p:nvSpPr>
        <p:spPr>
          <a:xfrm>
            <a:off x="2743611" y="6288221"/>
            <a:ext cx="3672800" cy="307777"/>
          </a:xfrm>
          <a:prstGeom prst="rect">
            <a:avLst/>
          </a:prstGeom>
          <a:noFill/>
        </p:spPr>
        <p:txBody>
          <a:bodyPr wrap="none" rtlCol="0">
            <a:spAutoFit/>
          </a:bodyPr>
          <a:lstStyle/>
          <a:p>
            <a:r>
              <a:rPr lang="en-US" sz="1400" dirty="0" smtClean="0">
                <a:solidFill>
                  <a:schemeClr val="tx1"/>
                </a:solidFill>
                <a:latin typeface="Helvetica"/>
                <a:cs typeface="Helvetica"/>
              </a:rPr>
              <a:t>DES: </a:t>
            </a:r>
            <a:r>
              <a:rPr lang="en-US" sz="1400" dirty="0" err="1" smtClean="0">
                <a:solidFill>
                  <a:schemeClr val="tx1"/>
                </a:solidFill>
                <a:latin typeface="Helvetica"/>
                <a:cs typeface="Helvetica"/>
              </a:rPr>
              <a:t>Judit</a:t>
            </a:r>
            <a:r>
              <a:rPr lang="en-US" sz="1400" dirty="0" smtClean="0">
                <a:solidFill>
                  <a:schemeClr val="tx1"/>
                </a:solidFill>
                <a:latin typeface="Helvetica"/>
                <a:cs typeface="Helvetica"/>
              </a:rPr>
              <a:t> </a:t>
            </a:r>
            <a:r>
              <a:rPr lang="en-US" sz="1400" dirty="0" err="1" smtClean="0">
                <a:solidFill>
                  <a:schemeClr val="tx1"/>
                </a:solidFill>
                <a:latin typeface="Helvetica"/>
                <a:cs typeface="Helvetica"/>
              </a:rPr>
              <a:t>Prat</a:t>
            </a:r>
            <a:r>
              <a:rPr lang="en-US" sz="1400" dirty="0" smtClean="0">
                <a:solidFill>
                  <a:schemeClr val="tx1"/>
                </a:solidFill>
                <a:latin typeface="Helvetica"/>
                <a:cs typeface="Helvetica"/>
              </a:rPr>
              <a:t>, </a:t>
            </a:r>
            <a:r>
              <a:rPr lang="en-US" sz="1400" dirty="0" err="1" smtClean="0">
                <a:solidFill>
                  <a:schemeClr val="tx1"/>
                </a:solidFill>
                <a:latin typeface="Helvetica"/>
                <a:cs typeface="Helvetica"/>
              </a:rPr>
              <a:t>Carles</a:t>
            </a:r>
            <a:r>
              <a:rPr lang="en-US" sz="1400" dirty="0" smtClean="0">
                <a:solidFill>
                  <a:schemeClr val="tx1"/>
                </a:solidFill>
                <a:latin typeface="Helvetica"/>
                <a:cs typeface="Helvetica"/>
              </a:rPr>
              <a:t> Sanchez et al. 2017</a:t>
            </a:r>
          </a:p>
        </p:txBody>
      </p:sp>
      <p:pic>
        <p:nvPicPr>
          <p:cNvPr id="9" name="Picture 8" descr="tangential_she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17222"/>
            <a:ext cx="1315562" cy="1295400"/>
          </a:xfrm>
          <a:prstGeom prst="rect">
            <a:avLst/>
          </a:prstGeom>
        </p:spPr>
      </p:pic>
    </p:spTree>
    <p:extLst>
      <p:ext uri="{BB962C8B-B14F-4D97-AF65-F5344CB8AC3E}">
        <p14:creationId xmlns:p14="http://schemas.microsoft.com/office/powerpoint/2010/main" val="40405485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There are 457 data </a:t>
            </a:r>
            <a:r>
              <a:rPr lang="en-US" dirty="0" smtClean="0"/>
              <a:t>points: </a:t>
            </a:r>
            <a:br>
              <a:rPr lang="en-US" dirty="0" smtClean="0"/>
            </a:br>
            <a:r>
              <a:rPr lang="en-US" dirty="0" smtClean="0"/>
              <a:t>Lensing Correlation Function in 4 source bins x 4 source bins</a:t>
            </a:r>
            <a:endParaRPr lang="en-US" dirty="0"/>
          </a:p>
        </p:txBody>
      </p:sp>
      <p:pic>
        <p:nvPicPr>
          <p:cNvPr id="5" name="Picture 4" descr="xip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66" y="1236134"/>
            <a:ext cx="7367960" cy="4903800"/>
          </a:xfrm>
          <a:prstGeom prst="rect">
            <a:avLst/>
          </a:prstGeom>
        </p:spPr>
      </p:pic>
      <p:sp>
        <p:nvSpPr>
          <p:cNvPr id="6" name="TextBox 5"/>
          <p:cNvSpPr txBox="1"/>
          <p:nvPr/>
        </p:nvSpPr>
        <p:spPr>
          <a:xfrm>
            <a:off x="2878667" y="6139934"/>
            <a:ext cx="3418123" cy="369332"/>
          </a:xfrm>
          <a:prstGeom prst="rect">
            <a:avLst/>
          </a:prstGeom>
          <a:noFill/>
        </p:spPr>
        <p:txBody>
          <a:bodyPr wrap="none" rtlCol="0">
            <a:spAutoFit/>
          </a:bodyPr>
          <a:lstStyle/>
          <a:p>
            <a:r>
              <a:rPr lang="en-US" sz="1800" dirty="0" smtClean="0">
                <a:solidFill>
                  <a:schemeClr val="tx1"/>
                </a:solidFill>
                <a:latin typeface="Helvetica"/>
                <a:cs typeface="Helvetica"/>
              </a:rPr>
              <a:t>DES: Michael </a:t>
            </a:r>
            <a:r>
              <a:rPr lang="en-US" sz="1800" dirty="0" err="1" smtClean="0">
                <a:solidFill>
                  <a:schemeClr val="tx1"/>
                </a:solidFill>
                <a:latin typeface="Helvetica"/>
                <a:cs typeface="Helvetica"/>
              </a:rPr>
              <a:t>Troxel</a:t>
            </a:r>
            <a:r>
              <a:rPr lang="en-US" sz="1800" dirty="0" smtClean="0">
                <a:solidFill>
                  <a:schemeClr val="tx1"/>
                </a:solidFill>
                <a:latin typeface="Helvetica"/>
                <a:cs typeface="Helvetica"/>
              </a:rPr>
              <a:t> et al. 2017</a:t>
            </a:r>
          </a:p>
        </p:txBody>
      </p:sp>
    </p:spTree>
    <p:extLst>
      <p:ext uri="{BB962C8B-B14F-4D97-AF65-F5344CB8AC3E}">
        <p14:creationId xmlns:p14="http://schemas.microsoft.com/office/powerpoint/2010/main" val="262903191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_3x2p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223" y="1100667"/>
            <a:ext cx="6660444" cy="4995333"/>
          </a:xfrm>
          <a:prstGeom prst="rect">
            <a:avLst/>
          </a:prstGeom>
        </p:spPr>
      </p:pic>
      <p:sp>
        <p:nvSpPr>
          <p:cNvPr id="5" name="TextBox 4"/>
          <p:cNvSpPr txBox="1"/>
          <p:nvPr/>
        </p:nvSpPr>
        <p:spPr>
          <a:xfrm>
            <a:off x="2514600" y="6396335"/>
            <a:ext cx="4975791" cy="461665"/>
          </a:xfrm>
          <a:prstGeom prst="rect">
            <a:avLst/>
          </a:prstGeom>
          <a:noFill/>
        </p:spPr>
        <p:txBody>
          <a:bodyPr wrap="none" rtlCol="0">
            <a:spAutoFit/>
          </a:bodyPr>
          <a:lstStyle/>
          <a:p>
            <a:pPr algn="l"/>
            <a:r>
              <a:rPr lang="en-US" sz="2400" dirty="0" smtClean="0">
                <a:latin typeface="+mn-lt"/>
              </a:rPr>
              <a:t>Elisabeth Krause et al. 1706.09359 </a:t>
            </a:r>
          </a:p>
        </p:txBody>
      </p:sp>
      <p:sp>
        <p:nvSpPr>
          <p:cNvPr id="8" name="Title 1"/>
          <p:cNvSpPr>
            <a:spLocks noGrp="1"/>
          </p:cNvSpPr>
          <p:nvPr>
            <p:ph type="title"/>
          </p:nvPr>
        </p:nvSpPr>
        <p:spPr>
          <a:xfrm>
            <a:off x="228600" y="103664"/>
            <a:ext cx="8686800" cy="641739"/>
          </a:xfrm>
        </p:spPr>
        <p:txBody>
          <a:bodyPr/>
          <a:lstStyle/>
          <a:p>
            <a:pPr algn="ctr"/>
            <a:r>
              <a:rPr lang="en-US" dirty="0" smtClean="0"/>
              <a:t>There are 457 data </a:t>
            </a:r>
            <a:r>
              <a:rPr lang="en-US" dirty="0" smtClean="0"/>
              <a:t>points: </a:t>
            </a:r>
            <a:br>
              <a:rPr lang="en-US" dirty="0" smtClean="0"/>
            </a:br>
            <a:r>
              <a:rPr lang="en-US" dirty="0" smtClean="0"/>
              <a:t>Need a Covariance Matrix</a:t>
            </a:r>
            <a:endParaRPr lang="en-US" dirty="0"/>
          </a:p>
        </p:txBody>
      </p:sp>
    </p:spTree>
    <p:extLst>
      <p:ext uri="{BB962C8B-B14F-4D97-AF65-F5344CB8AC3E}">
        <p14:creationId xmlns:p14="http://schemas.microsoft.com/office/powerpoint/2010/main" val="32034147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457 data </a:t>
            </a:r>
            <a:r>
              <a:rPr lang="en-US" dirty="0" smtClean="0"/>
              <a:t>points need </a:t>
            </a:r>
            <a:r>
              <a:rPr lang="en-US" dirty="0" smtClean="0"/>
              <a:t>a covariance matrix</a:t>
            </a:r>
            <a:endParaRPr lang="en-US" dirty="0"/>
          </a:p>
        </p:txBody>
      </p:sp>
      <p:pic>
        <p:nvPicPr>
          <p:cNvPr id="4" name="Picture 3" descr="cor_3x2p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981200"/>
            <a:ext cx="5486400" cy="4114800"/>
          </a:xfrm>
          <a:prstGeom prst="rect">
            <a:avLst/>
          </a:prstGeom>
        </p:spPr>
      </p:pic>
      <p:sp>
        <p:nvSpPr>
          <p:cNvPr id="5" name="TextBox 4"/>
          <p:cNvSpPr txBox="1"/>
          <p:nvPr/>
        </p:nvSpPr>
        <p:spPr>
          <a:xfrm>
            <a:off x="2514600" y="6396335"/>
            <a:ext cx="4975791" cy="461665"/>
          </a:xfrm>
          <a:prstGeom prst="rect">
            <a:avLst/>
          </a:prstGeom>
          <a:noFill/>
        </p:spPr>
        <p:txBody>
          <a:bodyPr wrap="none" rtlCol="0">
            <a:spAutoFit/>
          </a:bodyPr>
          <a:lstStyle/>
          <a:p>
            <a:pPr algn="l"/>
            <a:r>
              <a:rPr lang="en-US" sz="2400" dirty="0" smtClean="0">
                <a:latin typeface="+mn-lt"/>
              </a:rPr>
              <a:t>Elisabeth Krause et al. 1706.09359 </a:t>
            </a:r>
          </a:p>
        </p:txBody>
      </p:sp>
      <p:sp>
        <p:nvSpPr>
          <p:cNvPr id="3" name="TextBox 2"/>
          <p:cNvSpPr txBox="1"/>
          <p:nvPr/>
        </p:nvSpPr>
        <p:spPr>
          <a:xfrm>
            <a:off x="479778" y="1270000"/>
            <a:ext cx="2428870" cy="1200328"/>
          </a:xfrm>
          <a:prstGeom prst="rect">
            <a:avLst/>
          </a:prstGeom>
          <a:noFill/>
        </p:spPr>
        <p:txBody>
          <a:bodyPr wrap="none" rtlCol="0">
            <a:spAutoFit/>
          </a:bodyPr>
          <a:lstStyle/>
          <a:p>
            <a:r>
              <a:rPr lang="en-US" dirty="0" err="1" smtClean="0"/>
              <a:t>w</a:t>
            </a:r>
            <a:r>
              <a:rPr lang="en-US" baseline="-25000" dirty="0" err="1" smtClean="0"/>
              <a:t>i</a:t>
            </a:r>
            <a:r>
              <a:rPr lang="en-US" dirty="0" smtClean="0"/>
              <a:t>(</a:t>
            </a:r>
            <a:r>
              <a:rPr lang="en-US" dirty="0" err="1" smtClean="0"/>
              <a:t>θ</a:t>
            </a:r>
            <a:r>
              <a:rPr lang="en-US" dirty="0" smtClean="0"/>
              <a:t>)  </a:t>
            </a:r>
            <a:r>
              <a:rPr lang="en-US" dirty="0" err="1" smtClean="0"/>
              <a:t>i</a:t>
            </a:r>
            <a:r>
              <a:rPr lang="en-US" dirty="0" smtClean="0"/>
              <a:t>=1,5</a:t>
            </a:r>
          </a:p>
          <a:p>
            <a:r>
              <a:rPr lang="el-GR" dirty="0" smtClean="0"/>
              <a:t>γ</a:t>
            </a:r>
            <a:r>
              <a:rPr lang="en-US" baseline="-25000" dirty="0" err="1" smtClean="0"/>
              <a:t>t</a:t>
            </a:r>
            <a:r>
              <a:rPr lang="en-US" baseline="30000" dirty="0" err="1" smtClean="0"/>
              <a:t>ij</a:t>
            </a:r>
            <a:r>
              <a:rPr lang="en-US" dirty="0" smtClean="0"/>
              <a:t>(</a:t>
            </a:r>
            <a:r>
              <a:rPr lang="en-US" dirty="0" err="1"/>
              <a:t>θ</a:t>
            </a:r>
            <a:r>
              <a:rPr lang="en-US" dirty="0"/>
              <a:t>)  </a:t>
            </a:r>
            <a:r>
              <a:rPr lang="en-US" dirty="0" err="1"/>
              <a:t>i</a:t>
            </a:r>
            <a:r>
              <a:rPr lang="en-US" dirty="0"/>
              <a:t>=</a:t>
            </a:r>
            <a:r>
              <a:rPr lang="en-US" dirty="0" smtClean="0"/>
              <a:t>1,5; j=1,4</a:t>
            </a:r>
            <a:endParaRPr lang="en-US" dirty="0"/>
          </a:p>
          <a:p>
            <a:r>
              <a:rPr lang="en-US" dirty="0" err="1" smtClean="0"/>
              <a:t>ξ</a:t>
            </a:r>
            <a:r>
              <a:rPr lang="en-US" baseline="-25000" dirty="0" err="1" smtClean="0"/>
              <a:t>±</a:t>
            </a:r>
            <a:r>
              <a:rPr lang="en-US" baseline="30000" dirty="0" err="1" smtClean="0"/>
              <a:t>jk</a:t>
            </a:r>
            <a:r>
              <a:rPr lang="en-US" dirty="0" smtClean="0"/>
              <a:t>(</a:t>
            </a:r>
            <a:r>
              <a:rPr lang="en-US" dirty="0" err="1"/>
              <a:t>θ</a:t>
            </a:r>
            <a:r>
              <a:rPr lang="en-US" dirty="0"/>
              <a:t>) </a:t>
            </a:r>
            <a:r>
              <a:rPr lang="en-US" dirty="0" err="1" smtClean="0"/>
              <a:t>j,k</a:t>
            </a:r>
            <a:r>
              <a:rPr lang="en-US" dirty="0" smtClean="0"/>
              <a:t>=</a:t>
            </a:r>
            <a:r>
              <a:rPr lang="en-US" dirty="0"/>
              <a:t>1,4</a:t>
            </a:r>
            <a:endParaRPr lang="en-US" baseline="-25000" dirty="0"/>
          </a:p>
        </p:txBody>
      </p:sp>
    </p:spTree>
    <p:extLst>
      <p:ext uri="{BB962C8B-B14F-4D97-AF65-F5344CB8AC3E}">
        <p14:creationId xmlns:p14="http://schemas.microsoft.com/office/powerpoint/2010/main" val="114068857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Unblinding</a:t>
            </a:r>
            <a:r>
              <a:rPr lang="en-US" dirty="0" smtClean="0"/>
              <a:t>: July 7, 2017</a:t>
            </a:r>
            <a:endParaRPr lang="en-US" dirty="0"/>
          </a:p>
        </p:txBody>
      </p:sp>
      <p:pic>
        <p:nvPicPr>
          <p:cNvPr id="4" name="Picture 3" descr="Screen Shot 2017-07-14 at 1.57.0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905000"/>
            <a:ext cx="6934200" cy="4333875"/>
          </a:xfrm>
          <a:prstGeom prst="rect">
            <a:avLst/>
          </a:prstGeom>
        </p:spPr>
      </p:pic>
    </p:spTree>
    <p:extLst>
      <p:ext uri="{BB962C8B-B14F-4D97-AF65-F5344CB8AC3E}">
        <p14:creationId xmlns:p14="http://schemas.microsoft.com/office/powerpoint/2010/main" val="33296556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the past 85 years, Neutrinos have surprised us</a:t>
            </a:r>
          </a:p>
        </p:txBody>
      </p:sp>
      <p:pic>
        <p:nvPicPr>
          <p:cNvPr id="5" name="Picture 4"/>
          <p:cNvPicPr>
            <a:picLocks noChangeAspect="1"/>
          </p:cNvPicPr>
          <p:nvPr/>
        </p:nvPicPr>
        <p:blipFill rotWithShape="1">
          <a:blip r:embed="rId2"/>
          <a:srcRect l="4489" t="34279" r="25956" b="5065"/>
          <a:stretch/>
        </p:blipFill>
        <p:spPr>
          <a:xfrm>
            <a:off x="426155" y="1001888"/>
            <a:ext cx="2007629" cy="1411113"/>
          </a:xfrm>
          <a:prstGeom prst="rect">
            <a:avLst/>
          </a:prstGeom>
        </p:spPr>
      </p:pic>
      <p:sp>
        <p:nvSpPr>
          <p:cNvPr id="3" name="TextBox 2"/>
          <p:cNvSpPr txBox="1"/>
          <p:nvPr/>
        </p:nvSpPr>
        <p:spPr>
          <a:xfrm>
            <a:off x="129822" y="2499076"/>
            <a:ext cx="3285067" cy="400110"/>
          </a:xfrm>
          <a:prstGeom prst="rect">
            <a:avLst/>
          </a:prstGeom>
          <a:noFill/>
        </p:spPr>
        <p:txBody>
          <a:bodyPr wrap="square" rtlCol="0">
            <a:spAutoFit/>
          </a:bodyPr>
          <a:lstStyle/>
          <a:p>
            <a:r>
              <a:rPr lang="en-US" sz="2000" dirty="0" smtClean="0"/>
              <a:t>Anomaly in beta spectrum</a:t>
            </a:r>
            <a:endParaRPr lang="en-US" sz="2000" dirty="0"/>
          </a:p>
        </p:txBody>
      </p:sp>
      <p:pic>
        <p:nvPicPr>
          <p:cNvPr id="6" name="Picture 5"/>
          <p:cNvPicPr>
            <a:picLocks noChangeAspect="1"/>
          </p:cNvPicPr>
          <p:nvPr/>
        </p:nvPicPr>
        <p:blipFill>
          <a:blip r:embed="rId3"/>
          <a:stretch>
            <a:fillRect/>
          </a:stretch>
        </p:blipFill>
        <p:spPr>
          <a:xfrm>
            <a:off x="6629214" y="1258712"/>
            <a:ext cx="2176119" cy="1154289"/>
          </a:xfrm>
          <a:prstGeom prst="rect">
            <a:avLst/>
          </a:prstGeom>
        </p:spPr>
      </p:pic>
      <p:pic>
        <p:nvPicPr>
          <p:cNvPr id="7" name="Picture 6"/>
          <p:cNvPicPr>
            <a:picLocks noChangeAspect="1"/>
          </p:cNvPicPr>
          <p:nvPr/>
        </p:nvPicPr>
        <p:blipFill>
          <a:blip r:embed="rId4"/>
          <a:stretch>
            <a:fillRect/>
          </a:stretch>
        </p:blipFill>
        <p:spPr>
          <a:xfrm>
            <a:off x="3019778" y="1001888"/>
            <a:ext cx="3161713" cy="1511299"/>
          </a:xfrm>
          <a:prstGeom prst="rect">
            <a:avLst/>
          </a:prstGeom>
        </p:spPr>
      </p:pic>
      <p:sp>
        <p:nvSpPr>
          <p:cNvPr id="8" name="TextBox 7"/>
          <p:cNvSpPr txBox="1"/>
          <p:nvPr/>
        </p:nvSpPr>
        <p:spPr>
          <a:xfrm>
            <a:off x="3132666" y="2413001"/>
            <a:ext cx="3048824" cy="707886"/>
          </a:xfrm>
          <a:prstGeom prst="rect">
            <a:avLst/>
          </a:prstGeom>
          <a:noFill/>
        </p:spPr>
        <p:txBody>
          <a:bodyPr wrap="square" rtlCol="0">
            <a:spAutoFit/>
          </a:bodyPr>
          <a:lstStyle/>
          <a:p>
            <a:r>
              <a:rPr lang="en-US" sz="2000" dirty="0" smtClean="0"/>
              <a:t>Resolved: introduce a single species of neutrinos</a:t>
            </a:r>
            <a:endParaRPr lang="en-US" sz="2000" dirty="0"/>
          </a:p>
        </p:txBody>
      </p:sp>
      <p:sp>
        <p:nvSpPr>
          <p:cNvPr id="9" name="TextBox 8"/>
          <p:cNvSpPr txBox="1"/>
          <p:nvPr/>
        </p:nvSpPr>
        <p:spPr>
          <a:xfrm>
            <a:off x="6629214" y="2538826"/>
            <a:ext cx="2286186" cy="707886"/>
          </a:xfrm>
          <a:prstGeom prst="rect">
            <a:avLst/>
          </a:prstGeom>
          <a:noFill/>
        </p:spPr>
        <p:txBody>
          <a:bodyPr wrap="square" rtlCol="0">
            <a:spAutoFit/>
          </a:bodyPr>
          <a:lstStyle/>
          <a:p>
            <a:r>
              <a:rPr lang="en-US" sz="2000" dirty="0" smtClean="0"/>
              <a:t>Second species discovered</a:t>
            </a:r>
            <a:endParaRPr lang="en-US" sz="2000" dirty="0"/>
          </a:p>
        </p:txBody>
      </p:sp>
      <p:pic>
        <p:nvPicPr>
          <p:cNvPr id="10" name="Picture 9" descr="p1264"/>
          <p:cNvPicPr>
            <a:picLocks noChangeAspect="1" noChangeArrowheads="1"/>
          </p:cNvPicPr>
          <p:nvPr/>
        </p:nvPicPr>
        <p:blipFill>
          <a:blip r:embed="rId5"/>
          <a:srcRect l="6117" t="22621" r="8737" b="6464"/>
          <a:stretch>
            <a:fillRect/>
          </a:stretch>
        </p:blipFill>
        <p:spPr bwMode="auto">
          <a:xfrm>
            <a:off x="6762398" y="3264137"/>
            <a:ext cx="1621046" cy="1825978"/>
          </a:xfrm>
          <a:prstGeom prst="rect">
            <a:avLst/>
          </a:prstGeom>
          <a:noFill/>
          <a:ln w="9525">
            <a:noFill/>
            <a:miter lim="800000"/>
            <a:headEnd/>
            <a:tailEnd/>
          </a:ln>
        </p:spPr>
      </p:pic>
      <p:sp>
        <p:nvSpPr>
          <p:cNvPr id="11" name="TextBox 10"/>
          <p:cNvSpPr txBox="1"/>
          <p:nvPr/>
        </p:nvSpPr>
        <p:spPr>
          <a:xfrm>
            <a:off x="6181490" y="4982393"/>
            <a:ext cx="2962509" cy="1323439"/>
          </a:xfrm>
          <a:prstGeom prst="rect">
            <a:avLst/>
          </a:prstGeom>
          <a:noFill/>
        </p:spPr>
        <p:txBody>
          <a:bodyPr wrap="square" rtlCol="0">
            <a:spAutoFit/>
          </a:bodyPr>
          <a:lstStyle/>
          <a:p>
            <a:r>
              <a:rPr lang="en-US" sz="2000" dirty="0" smtClean="0"/>
              <a:t>Resolved: SM accommodates multiple generations of  (massless) neutrinos</a:t>
            </a:r>
            <a:endParaRPr lang="en-US" sz="2000" dirty="0"/>
          </a:p>
        </p:txBody>
      </p:sp>
      <p:pic>
        <p:nvPicPr>
          <p:cNvPr id="12" name="Picture 11"/>
          <p:cNvPicPr>
            <a:picLocks noChangeAspect="1"/>
          </p:cNvPicPr>
          <p:nvPr/>
        </p:nvPicPr>
        <p:blipFill>
          <a:blip r:embed="rId6"/>
          <a:stretch>
            <a:fillRect/>
          </a:stretch>
        </p:blipFill>
        <p:spPr>
          <a:xfrm>
            <a:off x="3019778" y="3667223"/>
            <a:ext cx="2855243" cy="2130778"/>
          </a:xfrm>
          <a:prstGeom prst="rect">
            <a:avLst/>
          </a:prstGeom>
        </p:spPr>
      </p:pic>
      <p:sp>
        <p:nvSpPr>
          <p:cNvPr id="13" name="TextBox 12"/>
          <p:cNvSpPr txBox="1"/>
          <p:nvPr/>
        </p:nvSpPr>
        <p:spPr>
          <a:xfrm>
            <a:off x="2589831" y="5506561"/>
            <a:ext cx="3591660" cy="707886"/>
          </a:xfrm>
          <a:prstGeom prst="rect">
            <a:avLst/>
          </a:prstGeom>
          <a:noFill/>
        </p:spPr>
        <p:txBody>
          <a:bodyPr wrap="square" rtlCol="0">
            <a:spAutoFit/>
          </a:bodyPr>
          <a:lstStyle/>
          <a:p>
            <a:r>
              <a:rPr lang="en-US" sz="2000" dirty="0" smtClean="0"/>
              <a:t>Transformations discovered  </a:t>
            </a:r>
            <a:r>
              <a:rPr lang="en-US" sz="2000" dirty="0" smtClean="0">
                <a:sym typeface="Wingdings"/>
              </a:rPr>
              <a:t>  neutrinos have mass</a:t>
            </a:r>
            <a:endParaRPr lang="en-US" sz="2000" dirty="0"/>
          </a:p>
        </p:txBody>
      </p:sp>
      <p:pic>
        <p:nvPicPr>
          <p:cNvPr id="14" name="Picture 13"/>
          <p:cNvPicPr>
            <a:picLocks noChangeAspect="1"/>
          </p:cNvPicPr>
          <p:nvPr/>
        </p:nvPicPr>
        <p:blipFill>
          <a:blip r:embed="rId7"/>
          <a:stretch>
            <a:fillRect/>
          </a:stretch>
        </p:blipFill>
        <p:spPr>
          <a:xfrm>
            <a:off x="426155" y="3514739"/>
            <a:ext cx="1486883" cy="1803019"/>
          </a:xfrm>
          <a:prstGeom prst="rect">
            <a:avLst/>
          </a:prstGeom>
        </p:spPr>
      </p:pic>
      <p:sp>
        <p:nvSpPr>
          <p:cNvPr id="15" name="TextBox 14"/>
          <p:cNvSpPr txBox="1"/>
          <p:nvPr/>
        </p:nvSpPr>
        <p:spPr>
          <a:xfrm>
            <a:off x="129822" y="5290169"/>
            <a:ext cx="2433784" cy="1015663"/>
          </a:xfrm>
          <a:prstGeom prst="rect">
            <a:avLst/>
          </a:prstGeom>
          <a:noFill/>
        </p:spPr>
        <p:txBody>
          <a:bodyPr wrap="square" rtlCol="0">
            <a:spAutoFit/>
          </a:bodyPr>
          <a:lstStyle/>
          <a:p>
            <a:r>
              <a:rPr lang="en-US" sz="2000" dirty="0" smtClean="0"/>
              <a:t>Resolved: 2 mass squared differences, three light neutrinos</a:t>
            </a:r>
            <a:endParaRPr lang="en-US" sz="2000" dirty="0"/>
          </a:p>
        </p:txBody>
      </p:sp>
    </p:spTree>
    <p:extLst>
      <p:ext uri="{BB962C8B-B14F-4D97-AF65-F5344CB8AC3E}">
        <p14:creationId xmlns:p14="http://schemas.microsoft.com/office/powerpoint/2010/main" val="7873791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Release August 3; 9 papers on </a:t>
            </a:r>
            <a:r>
              <a:rPr lang="en-US" dirty="0" err="1" smtClean="0"/>
              <a:t>arXiv</a:t>
            </a:r>
            <a:r>
              <a:rPr lang="en-US" dirty="0" smtClean="0"/>
              <a:t> </a:t>
            </a:r>
            <a:r>
              <a:rPr lang="en-US" dirty="0" smtClean="0"/>
              <a:t>last week</a:t>
            </a:r>
            <a:endParaRPr lang="en-US" dirty="0"/>
          </a:p>
        </p:txBody>
      </p:sp>
      <p:pic>
        <p:nvPicPr>
          <p:cNvPr id="5" name="Picture 4" descr="Screen Shot 2017-08-06 at 8.30.52 PM.png"/>
          <p:cNvPicPr>
            <a:picLocks noChangeAspect="1"/>
          </p:cNvPicPr>
          <p:nvPr/>
        </p:nvPicPr>
        <p:blipFill rotWithShape="1">
          <a:blip r:embed="rId2">
            <a:extLst>
              <a:ext uri="{28A0092B-C50C-407E-A947-70E740481C1C}">
                <a14:useLocalDpi xmlns:a14="http://schemas.microsoft.com/office/drawing/2010/main" val="0"/>
              </a:ext>
            </a:extLst>
          </a:blip>
          <a:srcRect l="3584" t="7611" r="32522" b="38938"/>
          <a:stretch/>
        </p:blipFill>
        <p:spPr>
          <a:xfrm>
            <a:off x="101600" y="1114778"/>
            <a:ext cx="4075289" cy="2130778"/>
          </a:xfrm>
          <a:prstGeom prst="rect">
            <a:avLst/>
          </a:prstGeom>
        </p:spPr>
      </p:pic>
      <p:pic>
        <p:nvPicPr>
          <p:cNvPr id="6" name="Picture 5" descr="Screen Shot 2017-08-06 at 8.30.30 PM.png"/>
          <p:cNvPicPr>
            <a:picLocks noChangeAspect="1"/>
          </p:cNvPicPr>
          <p:nvPr/>
        </p:nvPicPr>
        <p:blipFill rotWithShape="1">
          <a:blip r:embed="rId3">
            <a:extLst>
              <a:ext uri="{28A0092B-C50C-407E-A947-70E740481C1C}">
                <a14:useLocalDpi xmlns:a14="http://schemas.microsoft.com/office/drawing/2010/main" val="0"/>
              </a:ext>
            </a:extLst>
          </a:blip>
          <a:srcRect l="10802" t="8519" r="14043" b="19136"/>
          <a:stretch/>
        </p:blipFill>
        <p:spPr>
          <a:xfrm>
            <a:off x="4025179" y="1929694"/>
            <a:ext cx="4890221" cy="2942167"/>
          </a:xfrm>
          <a:prstGeom prst="rect">
            <a:avLst/>
          </a:prstGeom>
        </p:spPr>
      </p:pic>
      <p:pic>
        <p:nvPicPr>
          <p:cNvPr id="7" name="Picture 6" descr="Screen Shot 2017-08-06 at 8.30.14 PM.png"/>
          <p:cNvPicPr>
            <a:picLocks noChangeAspect="1"/>
          </p:cNvPicPr>
          <p:nvPr/>
        </p:nvPicPr>
        <p:blipFill rotWithShape="1">
          <a:blip r:embed="rId4">
            <a:extLst>
              <a:ext uri="{28A0092B-C50C-407E-A947-70E740481C1C}">
                <a14:useLocalDpi xmlns:a14="http://schemas.microsoft.com/office/drawing/2010/main" val="0"/>
              </a:ext>
            </a:extLst>
          </a:blip>
          <a:srcRect l="8629" t="8141" r="38275" b="16815"/>
          <a:stretch/>
        </p:blipFill>
        <p:spPr>
          <a:xfrm>
            <a:off x="395111" y="3725333"/>
            <a:ext cx="3386668" cy="2991555"/>
          </a:xfrm>
          <a:prstGeom prst="rect">
            <a:avLst/>
          </a:prstGeom>
        </p:spPr>
      </p:pic>
    </p:spTree>
    <p:extLst>
      <p:ext uri="{BB962C8B-B14F-4D97-AF65-F5344CB8AC3E}">
        <p14:creationId xmlns:p14="http://schemas.microsoft.com/office/powerpoint/2010/main" val="405972357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Release August 3; 9 papers on </a:t>
            </a:r>
            <a:r>
              <a:rPr lang="en-US" dirty="0" err="1" smtClean="0"/>
              <a:t>arXiv</a:t>
            </a:r>
            <a:r>
              <a:rPr lang="en-US" dirty="0" smtClean="0"/>
              <a:t> </a:t>
            </a:r>
            <a:r>
              <a:rPr lang="en-US" dirty="0" smtClean="0"/>
              <a:t>last week</a:t>
            </a:r>
            <a:endParaRPr lang="en-US" dirty="0"/>
          </a:p>
        </p:txBody>
      </p:sp>
      <p:pic>
        <p:nvPicPr>
          <p:cNvPr id="4" name="Picture 3" descr="Screen Shot 2017-08-06 at 8.29.51 PM.png"/>
          <p:cNvPicPr>
            <a:picLocks noChangeAspect="1"/>
          </p:cNvPicPr>
          <p:nvPr/>
        </p:nvPicPr>
        <p:blipFill rotWithShape="1">
          <a:blip r:embed="rId2">
            <a:extLst>
              <a:ext uri="{28A0092B-C50C-407E-A947-70E740481C1C}">
                <a14:useLocalDpi xmlns:a14="http://schemas.microsoft.com/office/drawing/2010/main" val="0"/>
              </a:ext>
            </a:extLst>
          </a:blip>
          <a:srcRect l="8180" r="36265" b="24074"/>
          <a:stretch/>
        </p:blipFill>
        <p:spPr>
          <a:xfrm>
            <a:off x="1862665" y="1375834"/>
            <a:ext cx="5080001" cy="4339167"/>
          </a:xfrm>
          <a:prstGeom prst="rect">
            <a:avLst/>
          </a:prstGeom>
        </p:spPr>
      </p:pic>
    </p:spTree>
    <p:extLst>
      <p:ext uri="{BB962C8B-B14F-4D97-AF65-F5344CB8AC3E}">
        <p14:creationId xmlns:p14="http://schemas.microsoft.com/office/powerpoint/2010/main" val="388643921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will focus on three parameters</a:t>
            </a:r>
            <a:endParaRPr lang="en-US" dirty="0"/>
          </a:p>
        </p:txBody>
      </p:sp>
      <p:sp>
        <p:nvSpPr>
          <p:cNvPr id="3" name="Content Placeholder 2"/>
          <p:cNvSpPr>
            <a:spLocks noGrp="1"/>
          </p:cNvSpPr>
          <p:nvPr>
            <p:ph idx="1"/>
          </p:nvPr>
        </p:nvSpPr>
        <p:spPr/>
        <p:txBody>
          <a:bodyPr/>
          <a:lstStyle/>
          <a:p>
            <a:r>
              <a:rPr lang="en-US" sz="2800" b="1" i="1" dirty="0" err="1" smtClean="0"/>
              <a:t>Σm</a:t>
            </a:r>
            <a:r>
              <a:rPr lang="en-US" sz="2800" b="1" i="1" baseline="-25000" dirty="0" err="1" smtClean="0"/>
              <a:t>ν</a:t>
            </a:r>
            <a:r>
              <a:rPr lang="en-US" sz="2800" b="1" i="1" baseline="-25000" dirty="0" smtClean="0"/>
              <a:t> </a:t>
            </a:r>
            <a:r>
              <a:rPr lang="en-US" sz="2800" dirty="0" smtClean="0"/>
              <a:t>The sum of the neutrino masses</a:t>
            </a:r>
            <a:endParaRPr lang="en-US" sz="2800" b="1" i="1" baseline="-25000" dirty="0" smtClean="0"/>
          </a:p>
          <a:p>
            <a:r>
              <a:rPr lang="en-US" sz="2800" b="1" i="1" dirty="0" err="1" smtClean="0"/>
              <a:t>Ω</a:t>
            </a:r>
            <a:r>
              <a:rPr lang="en-US" sz="2800" b="1" i="1" baseline="-25000" dirty="0" err="1" smtClean="0"/>
              <a:t>m</a:t>
            </a:r>
            <a:r>
              <a:rPr lang="en-US" sz="2800" b="1" i="1" dirty="0" smtClean="0"/>
              <a:t> </a:t>
            </a:r>
            <a:r>
              <a:rPr lang="en-US" sz="2800" i="1" dirty="0" smtClean="0"/>
              <a:t> </a:t>
            </a:r>
            <a:r>
              <a:rPr lang="en-US" sz="2800" dirty="0" smtClean="0"/>
              <a:t>The mass density (stars, neutrinos, atoms, dark matter) in units of the </a:t>
            </a:r>
            <a:r>
              <a:rPr lang="en-US" sz="2800" b="1" i="1" dirty="0" smtClean="0"/>
              <a:t>critical density</a:t>
            </a:r>
          </a:p>
          <a:p>
            <a:r>
              <a:rPr lang="en-US" sz="2800" b="1" i="1" dirty="0" smtClean="0"/>
              <a:t>σ</a:t>
            </a:r>
            <a:r>
              <a:rPr lang="en-US" sz="2800" b="1" i="1" baseline="-25000" dirty="0" smtClean="0"/>
              <a:t>8  </a:t>
            </a:r>
            <a:r>
              <a:rPr lang="en-US" sz="2800" b="1" i="1" dirty="0" smtClean="0"/>
              <a:t> </a:t>
            </a:r>
            <a:r>
              <a:rPr lang="en-US" sz="2800" dirty="0" smtClean="0"/>
              <a:t>The root mean square of the fluctuations in the mass density smoothed over scales of 8 h</a:t>
            </a:r>
            <a:r>
              <a:rPr lang="en-US" sz="2800" baseline="30000" dirty="0" smtClean="0"/>
              <a:t>-1</a:t>
            </a:r>
            <a:r>
              <a:rPr lang="en-US" sz="2800" dirty="0" smtClean="0"/>
              <a:t>  </a:t>
            </a:r>
            <a:r>
              <a:rPr lang="en-US" sz="2800" dirty="0" err="1" smtClean="0"/>
              <a:t>Mpc</a:t>
            </a:r>
            <a:r>
              <a:rPr lang="en-US" sz="2800" dirty="0" smtClean="0"/>
              <a:t> </a:t>
            </a:r>
            <a:r>
              <a:rPr lang="en-US" sz="2800" b="1" i="1" dirty="0" smtClean="0"/>
              <a:t>today</a:t>
            </a:r>
            <a:endParaRPr lang="en-US" sz="2800" i="1" dirty="0"/>
          </a:p>
        </p:txBody>
      </p:sp>
    </p:spTree>
    <p:extLst>
      <p:ext uri="{BB962C8B-B14F-4D97-AF65-F5344CB8AC3E}">
        <p14:creationId xmlns:p14="http://schemas.microsoft.com/office/powerpoint/2010/main" val="264525549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111" y="674511"/>
            <a:ext cx="7803445" cy="1143000"/>
          </a:xfrm>
        </p:spPr>
        <p:txBody>
          <a:bodyPr/>
          <a:lstStyle/>
          <a:p>
            <a:r>
              <a:rPr lang="en-US" dirty="0" smtClean="0">
                <a:latin typeface="Calibri"/>
                <a:cs typeface="Calibri"/>
              </a:rPr>
              <a:t>Although we quote σ</a:t>
            </a:r>
            <a:r>
              <a:rPr lang="en-US" baseline="-25000" dirty="0" smtClean="0">
                <a:latin typeface="Calibri"/>
                <a:cs typeface="Calibri"/>
              </a:rPr>
              <a:t>8</a:t>
            </a:r>
            <a:r>
              <a:rPr lang="en-US" dirty="0" smtClean="0">
                <a:latin typeface="Calibri"/>
                <a:cs typeface="Calibri"/>
              </a:rPr>
              <a:t>, the amplitude of the fluctuations today, this is </a:t>
            </a:r>
            <a:r>
              <a:rPr lang="en-US" dirty="0" smtClean="0">
                <a:cs typeface="Calibri"/>
              </a:rPr>
              <a:t>a </a:t>
            </a:r>
            <a:r>
              <a:rPr lang="en-US" i="1" dirty="0" smtClean="0">
                <a:cs typeface="Calibri"/>
              </a:rPr>
              <a:t>parameter</a:t>
            </a:r>
            <a:r>
              <a:rPr lang="en-US" dirty="0" smtClean="0">
                <a:cs typeface="Calibri"/>
              </a:rPr>
              <a:t>, so when measured by CMB experiments, it is 3 orders of magnitude smaller!</a:t>
            </a:r>
            <a:endParaRPr lang="en-US" dirty="0">
              <a:latin typeface="Calibri"/>
              <a:cs typeface="Calibri"/>
            </a:endParaRPr>
          </a:p>
        </p:txBody>
      </p:sp>
      <p:pic>
        <p:nvPicPr>
          <p:cNvPr id="5" name="Picture 4" descr="grow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051755"/>
            <a:ext cx="6248400" cy="4686300"/>
          </a:xfrm>
          <a:prstGeom prst="rect">
            <a:avLst/>
          </a:prstGeom>
        </p:spPr>
      </p:pic>
    </p:spTree>
    <p:extLst>
      <p:ext uri="{BB962C8B-B14F-4D97-AF65-F5344CB8AC3E}">
        <p14:creationId xmlns:p14="http://schemas.microsoft.com/office/powerpoint/2010/main" val="123674081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143000"/>
          </a:xfrm>
        </p:spPr>
        <p:txBody>
          <a:bodyPr/>
          <a:lstStyle/>
          <a:p>
            <a:r>
              <a:rPr lang="en-US" dirty="0" smtClean="0"/>
              <a:t>DES Science Verification Data tested this </a:t>
            </a:r>
            <a:r>
              <a:rPr lang="is-IS" dirty="0" smtClean="0"/>
              <a:t>…</a:t>
            </a:r>
            <a:endParaRPr lang="en-US" dirty="0"/>
          </a:p>
        </p:txBody>
      </p:sp>
      <p:pic>
        <p:nvPicPr>
          <p:cNvPr id="4" name="Picture 3"/>
          <p:cNvPicPr>
            <a:picLocks noChangeAspect="1"/>
          </p:cNvPicPr>
          <p:nvPr/>
        </p:nvPicPr>
        <p:blipFill>
          <a:blip r:embed="rId2"/>
          <a:stretch>
            <a:fillRect/>
          </a:stretch>
        </p:blipFill>
        <p:spPr>
          <a:xfrm>
            <a:off x="1981200" y="1828800"/>
            <a:ext cx="5549900" cy="4279900"/>
          </a:xfrm>
          <a:prstGeom prst="rect">
            <a:avLst/>
          </a:prstGeom>
        </p:spPr>
      </p:pic>
      <p:sp>
        <p:nvSpPr>
          <p:cNvPr id="5" name="TextBox 4"/>
          <p:cNvSpPr txBox="1"/>
          <p:nvPr/>
        </p:nvSpPr>
        <p:spPr>
          <a:xfrm rot="16200000">
            <a:off x="549412" y="3733800"/>
            <a:ext cx="2308745" cy="461665"/>
          </a:xfrm>
          <a:prstGeom prst="rect">
            <a:avLst/>
          </a:prstGeom>
          <a:noFill/>
        </p:spPr>
        <p:txBody>
          <a:bodyPr wrap="none" rtlCol="0">
            <a:spAutoFit/>
          </a:bodyPr>
          <a:lstStyle/>
          <a:p>
            <a:pPr algn="l"/>
            <a:r>
              <a:rPr lang="en-US" sz="2400" dirty="0" smtClean="0">
                <a:solidFill>
                  <a:srgbClr val="FFFFFF"/>
                </a:solidFill>
                <a:latin typeface="Calibri"/>
              </a:rPr>
              <a:t>RMS fluctuations</a:t>
            </a:r>
          </a:p>
        </p:txBody>
      </p:sp>
      <p:sp>
        <p:nvSpPr>
          <p:cNvPr id="3" name="TextBox 2"/>
          <p:cNvSpPr txBox="1"/>
          <p:nvPr/>
        </p:nvSpPr>
        <p:spPr>
          <a:xfrm>
            <a:off x="6858000" y="6324600"/>
            <a:ext cx="1989146" cy="338554"/>
          </a:xfrm>
          <a:prstGeom prst="rect">
            <a:avLst/>
          </a:prstGeom>
          <a:noFill/>
        </p:spPr>
        <p:txBody>
          <a:bodyPr wrap="none" rtlCol="0">
            <a:spAutoFit/>
          </a:bodyPr>
          <a:lstStyle/>
          <a:p>
            <a:pPr algn="l"/>
            <a:r>
              <a:rPr lang="en-US" sz="1600" dirty="0" smtClean="0">
                <a:solidFill>
                  <a:srgbClr val="FFFFFF"/>
                </a:solidFill>
                <a:latin typeface="Calibri"/>
              </a:rPr>
              <a:t>DES: Kwan et al. 2016</a:t>
            </a:r>
          </a:p>
        </p:txBody>
      </p:sp>
      <p:sp>
        <p:nvSpPr>
          <p:cNvPr id="6" name="TextBox 5"/>
          <p:cNvSpPr txBox="1"/>
          <p:nvPr/>
        </p:nvSpPr>
        <p:spPr>
          <a:xfrm>
            <a:off x="3810000" y="6096000"/>
            <a:ext cx="1917262" cy="461665"/>
          </a:xfrm>
          <a:prstGeom prst="rect">
            <a:avLst/>
          </a:prstGeom>
          <a:noFill/>
        </p:spPr>
        <p:txBody>
          <a:bodyPr wrap="none" rtlCol="0">
            <a:spAutoFit/>
          </a:bodyPr>
          <a:lstStyle/>
          <a:p>
            <a:pPr algn="l"/>
            <a:r>
              <a:rPr lang="en-US" sz="2400" dirty="0" smtClean="0">
                <a:solidFill>
                  <a:srgbClr val="FFFFFF"/>
                </a:solidFill>
                <a:latin typeface="Calibri"/>
              </a:rPr>
              <a:t>Mean Density</a:t>
            </a:r>
          </a:p>
        </p:txBody>
      </p:sp>
    </p:spTree>
    <p:extLst>
      <p:ext uri="{BB962C8B-B14F-4D97-AF65-F5344CB8AC3E}">
        <p14:creationId xmlns:p14="http://schemas.microsoft.com/office/powerpoint/2010/main" val="46700643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experiments have reported tension</a:t>
            </a:r>
            <a:endParaRPr lang="en-US" dirty="0"/>
          </a:p>
        </p:txBody>
      </p:sp>
      <p:pic>
        <p:nvPicPr>
          <p:cNvPr id="4" name="Picture 3"/>
          <p:cNvPicPr>
            <a:picLocks noChangeAspect="1"/>
          </p:cNvPicPr>
          <p:nvPr/>
        </p:nvPicPr>
        <p:blipFill>
          <a:blip r:embed="rId2"/>
          <a:stretch>
            <a:fillRect/>
          </a:stretch>
        </p:blipFill>
        <p:spPr>
          <a:xfrm>
            <a:off x="1828800" y="1905000"/>
            <a:ext cx="5194300" cy="3962400"/>
          </a:xfrm>
          <a:prstGeom prst="rect">
            <a:avLst/>
          </a:prstGeom>
        </p:spPr>
      </p:pic>
      <p:sp>
        <p:nvSpPr>
          <p:cNvPr id="5" name="TextBox 4"/>
          <p:cNvSpPr txBox="1"/>
          <p:nvPr/>
        </p:nvSpPr>
        <p:spPr>
          <a:xfrm>
            <a:off x="3352800" y="6019800"/>
            <a:ext cx="2148044" cy="338554"/>
          </a:xfrm>
          <a:prstGeom prst="rect">
            <a:avLst/>
          </a:prstGeom>
          <a:noFill/>
        </p:spPr>
        <p:txBody>
          <a:bodyPr wrap="none" rtlCol="0">
            <a:spAutoFit/>
          </a:bodyPr>
          <a:lstStyle/>
          <a:p>
            <a:pPr algn="l"/>
            <a:r>
              <a:rPr lang="en-US" sz="1600" dirty="0" smtClean="0">
                <a:solidFill>
                  <a:srgbClr val="FFFFFF"/>
                </a:solidFill>
                <a:latin typeface="Calibri"/>
              </a:rPr>
              <a:t>Hildebrandt et al. 2016</a:t>
            </a:r>
          </a:p>
        </p:txBody>
      </p:sp>
    </p:spTree>
    <p:extLst>
      <p:ext uri="{BB962C8B-B14F-4D97-AF65-F5344CB8AC3E}">
        <p14:creationId xmlns:p14="http://schemas.microsoft.com/office/powerpoint/2010/main" val="31127930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 Y1 Results: Power a bit lower than expected</a:t>
            </a:r>
            <a:endParaRPr lang="en-US" dirty="0"/>
          </a:p>
        </p:txBody>
      </p:sp>
      <p:pic>
        <p:nvPicPr>
          <p:cNvPr id="4" name="Picture 3" descr="dani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777" y="959554"/>
            <a:ext cx="6011333" cy="5864317"/>
          </a:xfrm>
          <a:prstGeom prst="rect">
            <a:avLst/>
          </a:prstGeom>
        </p:spPr>
      </p:pic>
    </p:spTree>
    <p:extLst>
      <p:ext uri="{BB962C8B-B14F-4D97-AF65-F5344CB8AC3E}">
        <p14:creationId xmlns:p14="http://schemas.microsoft.com/office/powerpoint/2010/main" val="384457405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 Y1 Results: Can accommodate with larger neutrino mass</a:t>
            </a:r>
            <a:endParaRPr lang="en-US" dirty="0"/>
          </a:p>
        </p:txBody>
      </p:sp>
      <p:pic>
        <p:nvPicPr>
          <p:cNvPr id="4" name="Picture 3" descr="de_nu.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217" y="952499"/>
            <a:ext cx="5870223" cy="5552053"/>
          </a:xfrm>
          <a:prstGeom prst="rect">
            <a:avLst/>
          </a:prstGeom>
        </p:spPr>
      </p:pic>
      <p:sp>
        <p:nvSpPr>
          <p:cNvPr id="5" name="TextBox 4"/>
          <p:cNvSpPr txBox="1"/>
          <p:nvPr/>
        </p:nvSpPr>
        <p:spPr>
          <a:xfrm>
            <a:off x="437444" y="1524000"/>
            <a:ext cx="2003773" cy="3785652"/>
          </a:xfrm>
          <a:prstGeom prst="rect">
            <a:avLst/>
          </a:prstGeom>
          <a:noFill/>
        </p:spPr>
        <p:txBody>
          <a:bodyPr wrap="square" rtlCol="0">
            <a:spAutoFit/>
          </a:bodyPr>
          <a:lstStyle/>
          <a:p>
            <a:r>
              <a:rPr lang="en-US" dirty="0" smtClean="0"/>
              <a:t>So, the 95% CL upper limit on the sum of the neutrino masses actually gets looser by ~20% when adding in DES Y1 data: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649853331"/>
              </p:ext>
            </p:extLst>
          </p:nvPr>
        </p:nvGraphicFramePr>
        <p:xfrm>
          <a:off x="437444" y="5573888"/>
          <a:ext cx="1941104" cy="547491"/>
        </p:xfrm>
        <a:graphic>
          <a:graphicData uri="http://schemas.openxmlformats.org/presentationml/2006/ole">
            <mc:AlternateContent xmlns:mc="http://schemas.openxmlformats.org/markup-compatibility/2006">
              <mc:Choice xmlns:v="urn:schemas-microsoft-com:vml" Requires="v">
                <p:oleObj spid="_x0000_s98322" name="Equation" r:id="rId4" imgW="990600" imgH="279400" progId="Equation.3">
                  <p:embed/>
                </p:oleObj>
              </mc:Choice>
              <mc:Fallback>
                <p:oleObj name="Equation" r:id="rId4" imgW="990600" imgH="279400" progId="Equation.3">
                  <p:embed/>
                  <p:pic>
                    <p:nvPicPr>
                      <p:cNvPr id="0" name=""/>
                      <p:cNvPicPr/>
                      <p:nvPr/>
                    </p:nvPicPr>
                    <p:blipFill>
                      <a:blip r:embed="rId5"/>
                      <a:stretch>
                        <a:fillRect/>
                      </a:stretch>
                    </p:blipFill>
                    <p:spPr>
                      <a:xfrm>
                        <a:off x="437444" y="5573888"/>
                        <a:ext cx="1941104" cy="547491"/>
                      </a:xfrm>
                      <a:prstGeom prst="rect">
                        <a:avLst/>
                      </a:prstGeom>
                    </p:spPr>
                  </p:pic>
                </p:oleObj>
              </mc:Fallback>
            </mc:AlternateContent>
          </a:graphicData>
        </a:graphic>
      </p:graphicFrame>
    </p:spTree>
    <p:extLst>
      <p:ext uri="{BB962C8B-B14F-4D97-AF65-F5344CB8AC3E}">
        <p14:creationId xmlns:p14="http://schemas.microsoft.com/office/powerpoint/2010/main" val="375225503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 Y1 Results: </a:t>
            </a:r>
            <a:r>
              <a:rPr lang="en-US" dirty="0" smtClean="0"/>
              <a:t>We would like to know the neutrino mass</a:t>
            </a:r>
            <a:endParaRPr lang="en-US" dirty="0"/>
          </a:p>
        </p:txBody>
      </p:sp>
      <p:pic>
        <p:nvPicPr>
          <p:cNvPr id="3" name="Picture 2" descr="dpnl_fixednu.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973667"/>
            <a:ext cx="5740400" cy="5600010"/>
          </a:xfrm>
          <a:prstGeom prst="rect">
            <a:avLst/>
          </a:prstGeom>
        </p:spPr>
      </p:pic>
    </p:spTree>
    <p:extLst>
      <p:ext uri="{BB962C8B-B14F-4D97-AF65-F5344CB8AC3E}">
        <p14:creationId xmlns:p14="http://schemas.microsoft.com/office/powerpoint/2010/main" val="288995039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pic>
        <p:nvPicPr>
          <p:cNvPr id="4" name="Picture 3"/>
          <p:cNvPicPr>
            <a:picLocks noChangeAspect="1"/>
          </p:cNvPicPr>
          <p:nvPr/>
        </p:nvPicPr>
        <p:blipFill>
          <a:blip r:embed="rId2"/>
          <a:stretch>
            <a:fillRect/>
          </a:stretch>
        </p:blipFill>
        <p:spPr>
          <a:xfrm>
            <a:off x="0" y="1454034"/>
            <a:ext cx="4703039" cy="3327400"/>
          </a:xfrm>
          <a:prstGeom prst="rect">
            <a:avLst/>
          </a:prstGeom>
        </p:spPr>
      </p:pic>
      <p:sp>
        <p:nvSpPr>
          <p:cNvPr id="5" name="TextBox 4"/>
          <p:cNvSpPr txBox="1"/>
          <p:nvPr/>
        </p:nvSpPr>
        <p:spPr>
          <a:xfrm>
            <a:off x="338667" y="5031390"/>
            <a:ext cx="4473222" cy="830997"/>
          </a:xfrm>
          <a:prstGeom prst="rect">
            <a:avLst/>
          </a:prstGeom>
          <a:noFill/>
        </p:spPr>
        <p:txBody>
          <a:bodyPr wrap="square" rtlCol="0">
            <a:spAutoFit/>
          </a:bodyPr>
          <a:lstStyle/>
          <a:p>
            <a:r>
              <a:rPr lang="en-US" dirty="0" smtClean="0"/>
              <a:t>Neutrinos raise doubts about this iconic “set-in-stone” chart</a:t>
            </a:r>
            <a:endParaRPr lang="en-US" dirty="0"/>
          </a:p>
        </p:txBody>
      </p:sp>
    </p:spTree>
    <p:extLst>
      <p:ext uri="{BB962C8B-B14F-4D97-AF65-F5344CB8AC3E}">
        <p14:creationId xmlns:p14="http://schemas.microsoft.com/office/powerpoint/2010/main" val="30388694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now have a model that explains all the data</a:t>
            </a:r>
            <a:endParaRPr lang="en-US" dirty="0"/>
          </a:p>
        </p:txBody>
      </p:sp>
      <p:pic>
        <p:nvPicPr>
          <p:cNvPr id="4" name="Picture 3"/>
          <p:cNvPicPr>
            <a:picLocks noChangeAspect="1"/>
          </p:cNvPicPr>
          <p:nvPr/>
        </p:nvPicPr>
        <p:blipFill>
          <a:blip r:embed="rId2"/>
          <a:stretch>
            <a:fillRect/>
          </a:stretch>
        </p:blipFill>
        <p:spPr>
          <a:xfrm>
            <a:off x="2768599" y="1038229"/>
            <a:ext cx="3482623" cy="4223086"/>
          </a:xfrm>
          <a:prstGeom prst="rect">
            <a:avLst/>
          </a:prstGeom>
        </p:spPr>
      </p:pic>
      <p:sp>
        <p:nvSpPr>
          <p:cNvPr id="5" name="TextBox 4"/>
          <p:cNvSpPr txBox="1"/>
          <p:nvPr/>
        </p:nvSpPr>
        <p:spPr>
          <a:xfrm>
            <a:off x="3894666" y="5540611"/>
            <a:ext cx="1916961" cy="461665"/>
          </a:xfrm>
          <a:prstGeom prst="rect">
            <a:avLst/>
          </a:prstGeom>
          <a:noFill/>
        </p:spPr>
        <p:txBody>
          <a:bodyPr wrap="none" rtlCol="0">
            <a:spAutoFit/>
          </a:bodyPr>
          <a:lstStyle/>
          <a:p>
            <a:r>
              <a:rPr lang="en-US" dirty="0" smtClean="0"/>
              <a:t>Are we done?</a:t>
            </a:r>
            <a:endParaRPr lang="en-US" dirty="0"/>
          </a:p>
        </p:txBody>
      </p:sp>
    </p:spTree>
    <p:extLst>
      <p:ext uri="{BB962C8B-B14F-4D97-AF65-F5344CB8AC3E}">
        <p14:creationId xmlns:p14="http://schemas.microsoft.com/office/powerpoint/2010/main" val="8732561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pic>
        <p:nvPicPr>
          <p:cNvPr id="4" name="Picture 3"/>
          <p:cNvPicPr>
            <a:picLocks noChangeAspect="1"/>
          </p:cNvPicPr>
          <p:nvPr/>
        </p:nvPicPr>
        <p:blipFill>
          <a:blip r:embed="rId2"/>
          <a:stretch>
            <a:fillRect/>
          </a:stretch>
        </p:blipFill>
        <p:spPr>
          <a:xfrm>
            <a:off x="0" y="1454034"/>
            <a:ext cx="4703039" cy="3327400"/>
          </a:xfrm>
          <a:prstGeom prst="rect">
            <a:avLst/>
          </a:prstGeom>
        </p:spPr>
      </p:pic>
      <p:sp>
        <p:nvSpPr>
          <p:cNvPr id="5" name="TextBox 4"/>
          <p:cNvSpPr txBox="1"/>
          <p:nvPr/>
        </p:nvSpPr>
        <p:spPr>
          <a:xfrm>
            <a:off x="338667" y="5031390"/>
            <a:ext cx="4473222" cy="830997"/>
          </a:xfrm>
          <a:prstGeom prst="rect">
            <a:avLst/>
          </a:prstGeom>
          <a:noFill/>
        </p:spPr>
        <p:txBody>
          <a:bodyPr wrap="square" rtlCol="0">
            <a:spAutoFit/>
          </a:bodyPr>
          <a:lstStyle/>
          <a:p>
            <a:r>
              <a:rPr lang="en-US" dirty="0" smtClean="0">
                <a:solidFill>
                  <a:srgbClr val="800000"/>
                </a:solidFill>
              </a:rPr>
              <a:t>Neutrinos raise doubts about this iconic “set-in-stone” chart</a:t>
            </a:r>
            <a:endParaRPr lang="en-US" dirty="0">
              <a:solidFill>
                <a:srgbClr val="800000"/>
              </a:solidFill>
            </a:endParaRPr>
          </a:p>
        </p:txBody>
      </p:sp>
      <p:sp>
        <p:nvSpPr>
          <p:cNvPr id="3" name="TextBox 2"/>
          <p:cNvSpPr txBox="1"/>
          <p:nvPr/>
        </p:nvSpPr>
        <p:spPr>
          <a:xfrm>
            <a:off x="4811889" y="1050498"/>
            <a:ext cx="4332111" cy="1107996"/>
          </a:xfrm>
          <a:prstGeom prst="rect">
            <a:avLst/>
          </a:prstGeom>
          <a:noFill/>
        </p:spPr>
        <p:txBody>
          <a:bodyPr wrap="square" rtlCol="0">
            <a:spAutoFit/>
          </a:bodyPr>
          <a:lstStyle/>
          <a:p>
            <a:pPr marL="342900" indent="-342900">
              <a:buFont typeface="Arial"/>
              <a:buChar char="•"/>
            </a:pPr>
            <a:r>
              <a:rPr lang="en-US" sz="2200" dirty="0" smtClean="0"/>
              <a:t>At the simplest level, </a:t>
            </a:r>
            <a:r>
              <a:rPr lang="en-US" sz="2200" dirty="0" err="1" smtClean="0"/>
              <a:t>keV</a:t>
            </a:r>
            <a:r>
              <a:rPr lang="en-US" sz="2200" dirty="0" smtClean="0"/>
              <a:t> sterile neutrinos could be the Dark Matter</a:t>
            </a:r>
          </a:p>
        </p:txBody>
      </p:sp>
    </p:spTree>
    <p:extLst>
      <p:ext uri="{BB962C8B-B14F-4D97-AF65-F5344CB8AC3E}">
        <p14:creationId xmlns:p14="http://schemas.microsoft.com/office/powerpoint/2010/main" val="88884485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pic>
        <p:nvPicPr>
          <p:cNvPr id="4" name="Picture 3"/>
          <p:cNvPicPr>
            <a:picLocks noChangeAspect="1"/>
          </p:cNvPicPr>
          <p:nvPr/>
        </p:nvPicPr>
        <p:blipFill>
          <a:blip r:embed="rId2"/>
          <a:stretch>
            <a:fillRect/>
          </a:stretch>
        </p:blipFill>
        <p:spPr>
          <a:xfrm>
            <a:off x="0" y="1454034"/>
            <a:ext cx="4703039" cy="3327400"/>
          </a:xfrm>
          <a:prstGeom prst="rect">
            <a:avLst/>
          </a:prstGeom>
        </p:spPr>
      </p:pic>
      <p:sp>
        <p:nvSpPr>
          <p:cNvPr id="5" name="TextBox 4"/>
          <p:cNvSpPr txBox="1"/>
          <p:nvPr/>
        </p:nvSpPr>
        <p:spPr>
          <a:xfrm>
            <a:off x="338667" y="5031390"/>
            <a:ext cx="4473222" cy="830997"/>
          </a:xfrm>
          <a:prstGeom prst="rect">
            <a:avLst/>
          </a:prstGeom>
          <a:noFill/>
        </p:spPr>
        <p:txBody>
          <a:bodyPr wrap="square" rtlCol="0">
            <a:spAutoFit/>
          </a:bodyPr>
          <a:lstStyle/>
          <a:p>
            <a:r>
              <a:rPr lang="en-US" dirty="0" smtClean="0">
                <a:solidFill>
                  <a:srgbClr val="800000"/>
                </a:solidFill>
              </a:rPr>
              <a:t>Neutrinos raise doubts about this iconic “set-in-stone” chart</a:t>
            </a:r>
            <a:endParaRPr lang="en-US" dirty="0">
              <a:solidFill>
                <a:srgbClr val="800000"/>
              </a:solidFill>
            </a:endParaRPr>
          </a:p>
        </p:txBody>
      </p:sp>
      <p:sp>
        <p:nvSpPr>
          <p:cNvPr id="3" name="TextBox 2"/>
          <p:cNvSpPr txBox="1"/>
          <p:nvPr/>
        </p:nvSpPr>
        <p:spPr>
          <a:xfrm>
            <a:off x="4811889" y="1050498"/>
            <a:ext cx="4332111" cy="2462212"/>
          </a:xfrm>
          <a:prstGeom prst="rect">
            <a:avLst/>
          </a:prstGeom>
          <a:noFill/>
        </p:spPr>
        <p:txBody>
          <a:bodyPr wrap="square" rtlCol="0">
            <a:spAutoFit/>
          </a:bodyPr>
          <a:lstStyle/>
          <a:p>
            <a:pPr marL="342900" indent="-342900">
              <a:buFont typeface="Arial"/>
              <a:buChar char="•"/>
            </a:pPr>
            <a:r>
              <a:rPr lang="en-US" sz="2200" dirty="0" smtClean="0"/>
              <a:t>At the simplest level, </a:t>
            </a:r>
            <a:r>
              <a:rPr lang="en-US" sz="2200" dirty="0" err="1" smtClean="0"/>
              <a:t>keV</a:t>
            </a:r>
            <a:r>
              <a:rPr lang="en-US" sz="2200" dirty="0" smtClean="0"/>
              <a:t> sterile neutrinos could be the Dark Matter</a:t>
            </a:r>
          </a:p>
          <a:p>
            <a:pPr marL="342900" indent="-342900">
              <a:buFont typeface="Arial"/>
              <a:buChar char="•"/>
            </a:pPr>
            <a:r>
              <a:rPr lang="en-US" sz="2200" dirty="0" smtClean="0"/>
              <a:t>More importantly, we have learned from neutrinos that when we think we know everything, we don’t</a:t>
            </a:r>
          </a:p>
        </p:txBody>
      </p:sp>
    </p:spTree>
    <p:extLst>
      <p:ext uri="{BB962C8B-B14F-4D97-AF65-F5344CB8AC3E}">
        <p14:creationId xmlns:p14="http://schemas.microsoft.com/office/powerpoint/2010/main" val="56788365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pic>
        <p:nvPicPr>
          <p:cNvPr id="4" name="Picture 3"/>
          <p:cNvPicPr>
            <a:picLocks noChangeAspect="1"/>
          </p:cNvPicPr>
          <p:nvPr/>
        </p:nvPicPr>
        <p:blipFill>
          <a:blip r:embed="rId2"/>
          <a:stretch>
            <a:fillRect/>
          </a:stretch>
        </p:blipFill>
        <p:spPr>
          <a:xfrm>
            <a:off x="0" y="1454034"/>
            <a:ext cx="4703039" cy="3327400"/>
          </a:xfrm>
          <a:prstGeom prst="rect">
            <a:avLst/>
          </a:prstGeom>
        </p:spPr>
      </p:pic>
      <p:sp>
        <p:nvSpPr>
          <p:cNvPr id="5" name="TextBox 4"/>
          <p:cNvSpPr txBox="1"/>
          <p:nvPr/>
        </p:nvSpPr>
        <p:spPr>
          <a:xfrm>
            <a:off x="338667" y="5031390"/>
            <a:ext cx="4473222" cy="830997"/>
          </a:xfrm>
          <a:prstGeom prst="rect">
            <a:avLst/>
          </a:prstGeom>
          <a:noFill/>
        </p:spPr>
        <p:txBody>
          <a:bodyPr wrap="square" rtlCol="0">
            <a:spAutoFit/>
          </a:bodyPr>
          <a:lstStyle/>
          <a:p>
            <a:r>
              <a:rPr lang="en-US" dirty="0" smtClean="0">
                <a:solidFill>
                  <a:srgbClr val="800000"/>
                </a:solidFill>
              </a:rPr>
              <a:t>Neutrinos raise doubts about this iconic “set-in-stone” chart</a:t>
            </a:r>
            <a:endParaRPr lang="en-US" dirty="0">
              <a:solidFill>
                <a:srgbClr val="800000"/>
              </a:solidFill>
            </a:endParaRPr>
          </a:p>
        </p:txBody>
      </p:sp>
      <p:sp>
        <p:nvSpPr>
          <p:cNvPr id="3" name="TextBox 2"/>
          <p:cNvSpPr txBox="1"/>
          <p:nvPr/>
        </p:nvSpPr>
        <p:spPr>
          <a:xfrm>
            <a:off x="4811889" y="1050498"/>
            <a:ext cx="4332111" cy="4832092"/>
          </a:xfrm>
          <a:prstGeom prst="rect">
            <a:avLst/>
          </a:prstGeom>
          <a:noFill/>
        </p:spPr>
        <p:txBody>
          <a:bodyPr wrap="square" rtlCol="0">
            <a:spAutoFit/>
          </a:bodyPr>
          <a:lstStyle/>
          <a:p>
            <a:pPr marL="342900" indent="-342900">
              <a:buFont typeface="Arial"/>
              <a:buChar char="•"/>
            </a:pPr>
            <a:r>
              <a:rPr lang="en-US" sz="2200" dirty="0" smtClean="0"/>
              <a:t>At the simplest level, </a:t>
            </a:r>
            <a:r>
              <a:rPr lang="en-US" sz="2200" dirty="0" err="1" smtClean="0"/>
              <a:t>keV</a:t>
            </a:r>
            <a:r>
              <a:rPr lang="en-US" sz="2200" dirty="0" smtClean="0"/>
              <a:t> sterile neutrinos could be the Dark Matter</a:t>
            </a:r>
          </a:p>
          <a:p>
            <a:pPr marL="342900" indent="-342900">
              <a:buFont typeface="Arial"/>
              <a:buChar char="•"/>
            </a:pPr>
            <a:r>
              <a:rPr lang="en-US" sz="2200" dirty="0" smtClean="0"/>
              <a:t>More importantly, we have learned from neutrinos that when we think we know everything, we don’t</a:t>
            </a:r>
          </a:p>
          <a:p>
            <a:pPr marL="342900" indent="-342900">
              <a:buFont typeface="Arial"/>
              <a:buChar char="•"/>
            </a:pPr>
            <a:r>
              <a:rPr lang="en-US" sz="2200" dirty="0" smtClean="0"/>
              <a:t>We think we have a simple* cosmological model that fits everything. Maybe we don’t … and </a:t>
            </a:r>
            <a:r>
              <a:rPr lang="en-US" sz="2200" dirty="0" smtClean="0"/>
              <a:t>neutrino experiments will </a:t>
            </a:r>
            <a:r>
              <a:rPr lang="en-US" sz="2200" dirty="0" smtClean="0"/>
              <a:t>lead the way to a better understanding of the evolution of the universe</a:t>
            </a:r>
            <a:endParaRPr lang="en-US" sz="2200" dirty="0"/>
          </a:p>
        </p:txBody>
      </p:sp>
      <p:sp>
        <p:nvSpPr>
          <p:cNvPr id="6" name="TextBox 5"/>
          <p:cNvSpPr txBox="1"/>
          <p:nvPr/>
        </p:nvSpPr>
        <p:spPr>
          <a:xfrm>
            <a:off x="338666" y="6440758"/>
            <a:ext cx="8099777" cy="338554"/>
          </a:xfrm>
          <a:prstGeom prst="rect">
            <a:avLst/>
          </a:prstGeom>
          <a:noFill/>
        </p:spPr>
        <p:txBody>
          <a:bodyPr wrap="square" rtlCol="0">
            <a:spAutoFit/>
          </a:bodyPr>
          <a:lstStyle/>
          <a:p>
            <a:r>
              <a:rPr lang="en-US" sz="1600" dirty="0" smtClean="0"/>
              <a:t>* with 3 new ingredients invented to fit the data and disconnected from the rest of physics</a:t>
            </a:r>
            <a:endParaRPr lang="en-US" sz="1600" dirty="0"/>
          </a:p>
        </p:txBody>
      </p:sp>
    </p:spTree>
    <p:extLst>
      <p:ext uri="{BB962C8B-B14F-4D97-AF65-F5344CB8AC3E}">
        <p14:creationId xmlns:p14="http://schemas.microsoft.com/office/powerpoint/2010/main" val="56788365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Complementarity with </a:t>
            </a:r>
            <a:r>
              <a:rPr lang="en-US" dirty="0" err="1" smtClean="0"/>
              <a:t>neutrinoless</a:t>
            </a:r>
            <a:r>
              <a:rPr lang="en-US" dirty="0" smtClean="0"/>
              <a:t> double beta decay</a:t>
            </a:r>
            <a:endParaRPr lang="en-US" dirty="0"/>
          </a:p>
        </p:txBody>
      </p:sp>
      <p:pic>
        <p:nvPicPr>
          <p:cNvPr id="5" name="Picture 4" descr="numass_n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89" y="938389"/>
            <a:ext cx="6210300" cy="5207000"/>
          </a:xfrm>
          <a:prstGeom prst="rect">
            <a:avLst/>
          </a:prstGeom>
        </p:spPr>
      </p:pic>
      <p:sp>
        <p:nvSpPr>
          <p:cNvPr id="6" name="TextBox 5"/>
          <p:cNvSpPr txBox="1"/>
          <p:nvPr/>
        </p:nvSpPr>
        <p:spPr>
          <a:xfrm>
            <a:off x="4529667" y="3443112"/>
            <a:ext cx="1985727" cy="307777"/>
          </a:xfrm>
          <a:prstGeom prst="rect">
            <a:avLst/>
          </a:prstGeom>
          <a:noFill/>
        </p:spPr>
        <p:txBody>
          <a:bodyPr wrap="none" rtlCol="0">
            <a:spAutoFit/>
          </a:bodyPr>
          <a:lstStyle/>
          <a:p>
            <a:r>
              <a:rPr lang="en-US" sz="1400" dirty="0" smtClean="0"/>
              <a:t>Dodelson &amp; </a:t>
            </a:r>
            <a:r>
              <a:rPr lang="en-US" sz="1400" dirty="0" err="1" smtClean="0"/>
              <a:t>Lykken</a:t>
            </a:r>
            <a:r>
              <a:rPr lang="en-US" sz="1400" dirty="0" smtClean="0"/>
              <a:t> 2014</a:t>
            </a:r>
            <a:endParaRPr lang="en-US" sz="1400" dirty="0"/>
          </a:p>
        </p:txBody>
      </p:sp>
      <p:sp>
        <p:nvSpPr>
          <p:cNvPr id="3" name="TextBox 2"/>
          <p:cNvSpPr txBox="1"/>
          <p:nvPr/>
        </p:nvSpPr>
        <p:spPr>
          <a:xfrm>
            <a:off x="1492955" y="6139281"/>
            <a:ext cx="7507111" cy="646331"/>
          </a:xfrm>
          <a:prstGeom prst="rect">
            <a:avLst/>
          </a:prstGeom>
          <a:solidFill>
            <a:schemeClr val="bg1"/>
          </a:solidFill>
          <a:ln>
            <a:solidFill>
              <a:schemeClr val="tx1">
                <a:lumMod val="50000"/>
              </a:schemeClr>
            </a:solidFill>
          </a:ln>
        </p:spPr>
        <p:txBody>
          <a:bodyPr wrap="square" rtlCol="0">
            <a:spAutoFit/>
          </a:bodyPr>
          <a:lstStyle/>
          <a:p>
            <a:r>
              <a:rPr lang="en-US" sz="1800" i="1" dirty="0" smtClean="0"/>
              <a:t>“At least one good thing will have come out of P5” </a:t>
            </a:r>
          </a:p>
          <a:p>
            <a:r>
              <a:rPr lang="en-US" sz="1800" dirty="0" smtClean="0"/>
              <a:t>(Anonymous member of P5 in the depths of “consensus building”)</a:t>
            </a:r>
            <a:endParaRPr lang="en-US" sz="1800" dirty="0"/>
          </a:p>
        </p:txBody>
      </p:sp>
    </p:spTree>
    <p:extLst>
      <p:ext uri="{BB962C8B-B14F-4D97-AF65-F5344CB8AC3E}">
        <p14:creationId xmlns:p14="http://schemas.microsoft.com/office/powerpoint/2010/main" val="95857268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assumptions are made?</a:t>
            </a:r>
            <a:endParaRPr lang="en-US" dirty="0"/>
          </a:p>
        </p:txBody>
      </p:sp>
      <p:sp>
        <p:nvSpPr>
          <p:cNvPr id="3" name="Content Placeholder 2"/>
          <p:cNvSpPr>
            <a:spLocks noGrp="1"/>
          </p:cNvSpPr>
          <p:nvPr>
            <p:ph idx="1"/>
          </p:nvPr>
        </p:nvSpPr>
        <p:spPr>
          <a:xfrm>
            <a:off x="76200" y="2286000"/>
            <a:ext cx="4343400" cy="4114800"/>
          </a:xfrm>
        </p:spPr>
        <p:txBody>
          <a:bodyPr/>
          <a:lstStyle/>
          <a:p>
            <a:pPr>
              <a:buFont typeface="Arial"/>
              <a:buChar char="•"/>
            </a:pPr>
            <a:r>
              <a:rPr lang="en-US" sz="2400" dirty="0" smtClean="0"/>
              <a:t>Within the simple (hyper-successful) cosmological ΛCDM model, theoretical assumptions are: standard weak interactions, general relativity, statistical mechanics</a:t>
            </a:r>
          </a:p>
        </p:txBody>
      </p:sp>
    </p:spTree>
    <p:extLst>
      <p:ext uri="{BB962C8B-B14F-4D97-AF65-F5344CB8AC3E}">
        <p14:creationId xmlns:p14="http://schemas.microsoft.com/office/powerpoint/2010/main" val="117097427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assumptions are made?</a:t>
            </a:r>
            <a:endParaRPr lang="en-US" dirty="0"/>
          </a:p>
        </p:txBody>
      </p:sp>
      <p:sp>
        <p:nvSpPr>
          <p:cNvPr id="3" name="Content Placeholder 2"/>
          <p:cNvSpPr>
            <a:spLocks noGrp="1"/>
          </p:cNvSpPr>
          <p:nvPr>
            <p:ph idx="1"/>
          </p:nvPr>
        </p:nvSpPr>
        <p:spPr>
          <a:xfrm>
            <a:off x="76200" y="2286000"/>
            <a:ext cx="4343400" cy="4114800"/>
          </a:xfrm>
        </p:spPr>
        <p:txBody>
          <a:bodyPr/>
          <a:lstStyle/>
          <a:p>
            <a:pPr>
              <a:buFont typeface="Arial"/>
              <a:buChar char="•"/>
            </a:pPr>
            <a:r>
              <a:rPr lang="en-US" sz="2400" dirty="0" smtClean="0"/>
              <a:t>Within the simple (hyper-successful) cosmological ΛCDM model, theoretical assumptions are: standard weak interactions, general relativity, statistical mechanics</a:t>
            </a:r>
          </a:p>
          <a:p>
            <a:pPr>
              <a:buFont typeface="Arial"/>
              <a:buChar char="•"/>
            </a:pPr>
            <a:r>
              <a:rPr lang="en-US" sz="2400" dirty="0" smtClean="0"/>
              <a:t>Relaxing priors on the model lead to looser constraints</a:t>
            </a:r>
            <a:endParaRPr lang="en-US" sz="2400" dirty="0"/>
          </a:p>
        </p:txBody>
      </p:sp>
      <p:pic>
        <p:nvPicPr>
          <p:cNvPr id="4" name="Picture 3"/>
          <p:cNvPicPr>
            <a:picLocks noChangeAspect="1"/>
          </p:cNvPicPr>
          <p:nvPr/>
        </p:nvPicPr>
        <p:blipFill>
          <a:blip r:embed="rId2"/>
          <a:stretch>
            <a:fillRect/>
          </a:stretch>
        </p:blipFill>
        <p:spPr>
          <a:xfrm>
            <a:off x="4648200" y="2286000"/>
            <a:ext cx="4419600" cy="3735958"/>
          </a:xfrm>
          <a:prstGeom prst="rect">
            <a:avLst/>
          </a:prstGeom>
        </p:spPr>
      </p:pic>
      <p:sp>
        <p:nvSpPr>
          <p:cNvPr id="5" name="TextBox 4"/>
          <p:cNvSpPr txBox="1"/>
          <p:nvPr/>
        </p:nvSpPr>
        <p:spPr>
          <a:xfrm>
            <a:off x="5410200" y="2514600"/>
            <a:ext cx="2438400" cy="307777"/>
          </a:xfrm>
          <a:prstGeom prst="rect">
            <a:avLst/>
          </a:prstGeom>
          <a:noFill/>
        </p:spPr>
        <p:txBody>
          <a:bodyPr wrap="square" rtlCol="0">
            <a:spAutoFit/>
          </a:bodyPr>
          <a:lstStyle/>
          <a:p>
            <a:pPr algn="l"/>
            <a:r>
              <a:rPr lang="en-US" sz="1400" dirty="0" smtClean="0">
                <a:solidFill>
                  <a:schemeClr val="tx1"/>
                </a:solidFill>
                <a:latin typeface="Calibri"/>
              </a:rPr>
              <a:t>Zhao et al 2013</a:t>
            </a:r>
            <a:endParaRPr lang="en-US" sz="1400" dirty="0">
              <a:solidFill>
                <a:schemeClr val="tx1"/>
              </a:solidFill>
              <a:latin typeface="Calibri"/>
            </a:endParaRPr>
          </a:p>
        </p:txBody>
      </p:sp>
    </p:spTree>
    <p:extLst>
      <p:ext uri="{BB962C8B-B14F-4D97-AF65-F5344CB8AC3E}">
        <p14:creationId xmlns:p14="http://schemas.microsoft.com/office/powerpoint/2010/main" val="258667321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Sterile Neutrinos as Dark Matter </a:t>
            </a:r>
            <a:r>
              <a:rPr lang="en-US" sz="1400" dirty="0" smtClean="0"/>
              <a:t>(Dodelson &amp; </a:t>
            </a:r>
            <a:r>
              <a:rPr lang="en-US" sz="1400" dirty="0" err="1" smtClean="0"/>
              <a:t>Widrow</a:t>
            </a:r>
            <a:r>
              <a:rPr lang="en-US" sz="1400" dirty="0" smtClean="0"/>
              <a:t> 1994)</a:t>
            </a:r>
            <a:endParaRPr lang="en-US" sz="1400" dirty="0"/>
          </a:p>
        </p:txBody>
      </p:sp>
      <p:pic>
        <p:nvPicPr>
          <p:cNvPr id="4" name="Picture 3"/>
          <p:cNvPicPr>
            <a:picLocks noChangeAspect="1"/>
          </p:cNvPicPr>
          <p:nvPr/>
        </p:nvPicPr>
        <p:blipFill>
          <a:blip r:embed="rId2"/>
          <a:stretch>
            <a:fillRect/>
          </a:stretch>
        </p:blipFill>
        <p:spPr>
          <a:xfrm>
            <a:off x="659796" y="2441222"/>
            <a:ext cx="7924800" cy="1027289"/>
          </a:xfrm>
          <a:prstGeom prst="rect">
            <a:avLst/>
          </a:prstGeom>
        </p:spPr>
      </p:pic>
      <p:sp>
        <p:nvSpPr>
          <p:cNvPr id="5" name="TextBox 4"/>
          <p:cNvSpPr txBox="1"/>
          <p:nvPr/>
        </p:nvSpPr>
        <p:spPr>
          <a:xfrm>
            <a:off x="437445" y="3781779"/>
            <a:ext cx="7944555" cy="2308324"/>
          </a:xfrm>
          <a:prstGeom prst="rect">
            <a:avLst/>
          </a:prstGeom>
          <a:noFill/>
        </p:spPr>
        <p:txBody>
          <a:bodyPr wrap="square" rtlCol="0">
            <a:spAutoFit/>
          </a:bodyPr>
          <a:lstStyle/>
          <a:p>
            <a:pPr marL="342900" indent="-342900">
              <a:buFont typeface="Arial"/>
              <a:buChar char="•"/>
            </a:pPr>
            <a:r>
              <a:rPr lang="en-US" dirty="0" smtClean="0"/>
              <a:t>Production rate inversely proportional to M, so </a:t>
            </a:r>
            <a:r>
              <a:rPr lang="en-US" dirty="0" err="1" smtClean="0"/>
              <a:t>Ω</a:t>
            </a:r>
            <a:r>
              <a:rPr lang="en-US" baseline="-25000" dirty="0" err="1" smtClean="0"/>
              <a:t>s</a:t>
            </a:r>
            <a:r>
              <a:rPr lang="en-US" dirty="0" smtClean="0"/>
              <a:t> independent of mass, determined by mixing to active neutrinos. </a:t>
            </a:r>
          </a:p>
          <a:p>
            <a:pPr marL="342900" indent="-342900">
              <a:buFont typeface="Arial"/>
              <a:buChar char="•"/>
            </a:pPr>
            <a:r>
              <a:rPr lang="en-US" dirty="0" smtClean="0"/>
              <a:t>Easy to get correct DM abundance</a:t>
            </a:r>
          </a:p>
          <a:p>
            <a:pPr marL="342900" indent="-342900">
              <a:buFont typeface="Arial"/>
              <a:buChar char="•"/>
            </a:pPr>
            <a:r>
              <a:rPr lang="en-US" dirty="0" smtClean="0"/>
              <a:t>Abundance much lower than thermal neutrinos and mass higher, so not constrained by standard CMB search</a:t>
            </a:r>
            <a:endParaRPr lang="en-US" dirty="0"/>
          </a:p>
        </p:txBody>
      </p:sp>
      <p:sp>
        <p:nvSpPr>
          <p:cNvPr id="6" name="TextBox 5"/>
          <p:cNvSpPr txBox="1"/>
          <p:nvPr/>
        </p:nvSpPr>
        <p:spPr>
          <a:xfrm>
            <a:off x="437446" y="1340556"/>
            <a:ext cx="6660444" cy="830997"/>
          </a:xfrm>
          <a:prstGeom prst="rect">
            <a:avLst/>
          </a:prstGeom>
          <a:noFill/>
        </p:spPr>
        <p:txBody>
          <a:bodyPr wrap="square" rtlCol="0">
            <a:spAutoFit/>
          </a:bodyPr>
          <a:lstStyle/>
          <a:p>
            <a:r>
              <a:rPr lang="en-US" dirty="0" smtClean="0"/>
              <a:t>Heavier sterile neutrinos (~</a:t>
            </a:r>
            <a:r>
              <a:rPr lang="en-US" dirty="0" err="1" smtClean="0"/>
              <a:t>keV</a:t>
            </a:r>
            <a:r>
              <a:rPr lang="en-US" dirty="0" smtClean="0"/>
              <a:t>) could be produced sub-thermally and be the dark matter</a:t>
            </a:r>
            <a:endParaRPr lang="en-US" dirty="0"/>
          </a:p>
        </p:txBody>
      </p:sp>
    </p:spTree>
    <p:extLst>
      <p:ext uri="{BB962C8B-B14F-4D97-AF65-F5344CB8AC3E}">
        <p14:creationId xmlns:p14="http://schemas.microsoft.com/office/powerpoint/2010/main" val="68998243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Sterile Neutrinos as Dark Matter</a:t>
            </a:r>
            <a:endParaRPr lang="en-US" sz="1400" dirty="0"/>
          </a:p>
        </p:txBody>
      </p:sp>
      <p:sp>
        <p:nvSpPr>
          <p:cNvPr id="3" name="TextBox 2"/>
          <p:cNvSpPr txBox="1"/>
          <p:nvPr/>
        </p:nvSpPr>
        <p:spPr>
          <a:xfrm>
            <a:off x="437445" y="928890"/>
            <a:ext cx="8283222" cy="3785652"/>
          </a:xfrm>
          <a:prstGeom prst="rect">
            <a:avLst/>
          </a:prstGeom>
          <a:noFill/>
        </p:spPr>
        <p:txBody>
          <a:bodyPr wrap="square" rtlCol="0">
            <a:spAutoFit/>
          </a:bodyPr>
          <a:lstStyle/>
          <a:p>
            <a:r>
              <a:rPr lang="en-US" dirty="0" smtClean="0"/>
              <a:t>					Two Main Signatures:</a:t>
            </a:r>
            <a:br>
              <a:rPr lang="en-US" dirty="0" smtClean="0"/>
            </a:br>
            <a:endParaRPr lang="en-US" dirty="0" smtClean="0"/>
          </a:p>
          <a:p>
            <a:pPr marL="342900" indent="-342900">
              <a:buFont typeface="Arial"/>
              <a:buChar char="•"/>
            </a:pPr>
            <a:r>
              <a:rPr lang="en-US" dirty="0" smtClean="0"/>
              <a:t>Decay to light neutrino + photon</a:t>
            </a:r>
          </a:p>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a:p>
            <a:pPr marL="342900" indent="-342900">
              <a:buFont typeface="Arial"/>
              <a:buChar char="•"/>
            </a:pPr>
            <a:r>
              <a:rPr lang="en-US" dirty="0" err="1" smtClean="0"/>
              <a:t>keV</a:t>
            </a:r>
            <a:r>
              <a:rPr lang="en-US" dirty="0" smtClean="0"/>
              <a:t> Dark Matter particle damps structure on small scales</a:t>
            </a:r>
            <a:endParaRPr lang="en-US" dirty="0"/>
          </a:p>
        </p:txBody>
      </p:sp>
      <p:pic>
        <p:nvPicPr>
          <p:cNvPr id="6" name="Picture 5"/>
          <p:cNvPicPr>
            <a:picLocks noChangeAspect="1"/>
          </p:cNvPicPr>
          <p:nvPr/>
        </p:nvPicPr>
        <p:blipFill>
          <a:blip r:embed="rId2"/>
          <a:stretch>
            <a:fillRect/>
          </a:stretch>
        </p:blipFill>
        <p:spPr>
          <a:xfrm>
            <a:off x="2539999" y="2215445"/>
            <a:ext cx="1741560" cy="1834444"/>
          </a:xfrm>
          <a:prstGeom prst="rect">
            <a:avLst/>
          </a:prstGeom>
        </p:spPr>
      </p:pic>
      <p:pic>
        <p:nvPicPr>
          <p:cNvPr id="7" name="Picture 6"/>
          <p:cNvPicPr>
            <a:picLocks noChangeAspect="1"/>
          </p:cNvPicPr>
          <p:nvPr/>
        </p:nvPicPr>
        <p:blipFill>
          <a:blip r:embed="rId3"/>
          <a:stretch>
            <a:fillRect/>
          </a:stretch>
        </p:blipFill>
        <p:spPr>
          <a:xfrm>
            <a:off x="2201331" y="4686320"/>
            <a:ext cx="3048002" cy="1578430"/>
          </a:xfrm>
          <a:prstGeom prst="rect">
            <a:avLst/>
          </a:prstGeom>
        </p:spPr>
      </p:pic>
      <p:pic>
        <p:nvPicPr>
          <p:cNvPr id="8" name="Picture 7"/>
          <p:cNvPicPr>
            <a:picLocks noChangeAspect="1"/>
          </p:cNvPicPr>
          <p:nvPr/>
        </p:nvPicPr>
        <p:blipFill>
          <a:blip r:embed="rId4"/>
          <a:stretch>
            <a:fillRect/>
          </a:stretch>
        </p:blipFill>
        <p:spPr>
          <a:xfrm>
            <a:off x="5832808" y="4883875"/>
            <a:ext cx="1739213" cy="1279858"/>
          </a:xfrm>
          <a:prstGeom prst="rect">
            <a:avLst/>
          </a:prstGeom>
        </p:spPr>
      </p:pic>
    </p:spTree>
    <p:extLst>
      <p:ext uri="{BB962C8B-B14F-4D97-AF65-F5344CB8AC3E}">
        <p14:creationId xmlns:p14="http://schemas.microsoft.com/office/powerpoint/2010/main" val="19272080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Constraints on Sterile Neutrino as Dark Matter</a:t>
            </a:r>
            <a:endParaRPr lang="en-US" dirty="0"/>
          </a:p>
        </p:txBody>
      </p:sp>
      <p:pic>
        <p:nvPicPr>
          <p:cNvPr id="5" name="Picture 4"/>
          <p:cNvPicPr>
            <a:picLocks noChangeAspect="1"/>
          </p:cNvPicPr>
          <p:nvPr/>
        </p:nvPicPr>
        <p:blipFill>
          <a:blip r:embed="rId2"/>
          <a:stretch>
            <a:fillRect/>
          </a:stretch>
        </p:blipFill>
        <p:spPr>
          <a:xfrm>
            <a:off x="1778001" y="1391354"/>
            <a:ext cx="6745110" cy="4721577"/>
          </a:xfrm>
          <a:prstGeom prst="rect">
            <a:avLst/>
          </a:prstGeom>
        </p:spPr>
      </p:pic>
      <p:sp>
        <p:nvSpPr>
          <p:cNvPr id="6" name="TextBox 5"/>
          <p:cNvSpPr txBox="1"/>
          <p:nvPr/>
        </p:nvSpPr>
        <p:spPr>
          <a:xfrm>
            <a:off x="6152444" y="1140022"/>
            <a:ext cx="1806892" cy="307777"/>
          </a:xfrm>
          <a:prstGeom prst="rect">
            <a:avLst/>
          </a:prstGeom>
          <a:noFill/>
        </p:spPr>
        <p:txBody>
          <a:bodyPr wrap="none" rtlCol="0">
            <a:spAutoFit/>
          </a:bodyPr>
          <a:lstStyle/>
          <a:p>
            <a:r>
              <a:rPr lang="en-US" sz="1400" dirty="0" err="1" smtClean="0"/>
              <a:t>Abazajian</a:t>
            </a:r>
            <a:r>
              <a:rPr lang="en-US" sz="1400" dirty="0" smtClean="0"/>
              <a:t> et al. (2012) </a:t>
            </a:r>
            <a:endParaRPr lang="en-US" sz="1400" dirty="0"/>
          </a:p>
        </p:txBody>
      </p:sp>
      <p:cxnSp>
        <p:nvCxnSpPr>
          <p:cNvPr id="8" name="Straight Connector 7"/>
          <p:cNvCxnSpPr/>
          <p:nvPr/>
        </p:nvCxnSpPr>
        <p:spPr>
          <a:xfrm>
            <a:off x="3513667" y="1989667"/>
            <a:ext cx="4600222" cy="1467555"/>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219222" y="2271890"/>
            <a:ext cx="493444" cy="338554"/>
          </a:xfrm>
          <a:prstGeom prst="rect">
            <a:avLst/>
          </a:prstGeom>
          <a:noFill/>
        </p:spPr>
        <p:txBody>
          <a:bodyPr wrap="none" rtlCol="0">
            <a:spAutoFit/>
          </a:bodyPr>
          <a:lstStyle/>
          <a:p>
            <a:r>
              <a:rPr lang="en-US" sz="1600" dirty="0" smtClean="0">
                <a:solidFill>
                  <a:srgbClr val="404040"/>
                </a:solidFill>
              </a:rPr>
              <a:t>DW</a:t>
            </a:r>
            <a:endParaRPr lang="en-US" sz="1600" dirty="0">
              <a:solidFill>
                <a:srgbClr val="404040"/>
              </a:solidFill>
            </a:endParaRPr>
          </a:p>
        </p:txBody>
      </p:sp>
    </p:spTree>
    <p:extLst>
      <p:ext uri="{BB962C8B-B14F-4D97-AF65-F5344CB8AC3E}">
        <p14:creationId xmlns:p14="http://schemas.microsoft.com/office/powerpoint/2010/main" val="101321567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hints for X-ray excess</a:t>
            </a:r>
            <a:endParaRPr lang="en-US" dirty="0"/>
          </a:p>
        </p:txBody>
      </p:sp>
      <p:sp>
        <p:nvSpPr>
          <p:cNvPr id="5" name="TextBox 4"/>
          <p:cNvSpPr txBox="1"/>
          <p:nvPr/>
        </p:nvSpPr>
        <p:spPr>
          <a:xfrm>
            <a:off x="539045" y="1735667"/>
            <a:ext cx="3016955" cy="830997"/>
          </a:xfrm>
          <a:prstGeom prst="rect">
            <a:avLst/>
          </a:prstGeom>
          <a:noFill/>
        </p:spPr>
        <p:txBody>
          <a:bodyPr wrap="square" rtlCol="0">
            <a:spAutoFit/>
          </a:bodyPr>
          <a:lstStyle/>
          <a:p>
            <a:r>
              <a:rPr lang="en-US" dirty="0" smtClean="0"/>
              <a:t>Stacked signal from many galaxy clusters</a:t>
            </a:r>
            <a:endParaRPr lang="en-US" dirty="0"/>
          </a:p>
        </p:txBody>
      </p:sp>
      <p:sp>
        <p:nvSpPr>
          <p:cNvPr id="6" name="TextBox 5"/>
          <p:cNvSpPr txBox="1"/>
          <p:nvPr/>
        </p:nvSpPr>
        <p:spPr>
          <a:xfrm>
            <a:off x="5136444" y="4529667"/>
            <a:ext cx="1519003" cy="307777"/>
          </a:xfrm>
          <a:prstGeom prst="rect">
            <a:avLst/>
          </a:prstGeom>
          <a:noFill/>
        </p:spPr>
        <p:txBody>
          <a:bodyPr wrap="none" rtlCol="0">
            <a:spAutoFit/>
          </a:bodyPr>
          <a:lstStyle/>
          <a:p>
            <a:r>
              <a:rPr lang="en-US" sz="1400" dirty="0" smtClean="0"/>
              <a:t>Bulbul et al (2014)</a:t>
            </a:r>
            <a:endParaRPr lang="en-US" sz="1400" dirty="0"/>
          </a:p>
        </p:txBody>
      </p:sp>
      <p:pic>
        <p:nvPicPr>
          <p:cNvPr id="8" name="Picture 7"/>
          <p:cNvPicPr>
            <a:picLocks noChangeAspect="1"/>
          </p:cNvPicPr>
          <p:nvPr/>
        </p:nvPicPr>
        <p:blipFill>
          <a:blip r:embed="rId2"/>
          <a:stretch>
            <a:fillRect/>
          </a:stretch>
        </p:blipFill>
        <p:spPr>
          <a:xfrm>
            <a:off x="4031546" y="948923"/>
            <a:ext cx="4217810" cy="2955622"/>
          </a:xfrm>
          <a:prstGeom prst="rect">
            <a:avLst/>
          </a:prstGeom>
        </p:spPr>
      </p:pic>
      <p:sp>
        <p:nvSpPr>
          <p:cNvPr id="9" name="TextBox 8"/>
          <p:cNvSpPr txBox="1"/>
          <p:nvPr/>
        </p:nvSpPr>
        <p:spPr>
          <a:xfrm>
            <a:off x="4639733" y="1739745"/>
            <a:ext cx="1519003" cy="307777"/>
          </a:xfrm>
          <a:prstGeom prst="rect">
            <a:avLst/>
          </a:prstGeom>
          <a:noFill/>
        </p:spPr>
        <p:txBody>
          <a:bodyPr wrap="none" rtlCol="0">
            <a:spAutoFit/>
          </a:bodyPr>
          <a:lstStyle/>
          <a:p>
            <a:r>
              <a:rPr lang="en-US" sz="1400" dirty="0" smtClean="0"/>
              <a:t>Bulbul et al (2014)</a:t>
            </a:r>
            <a:endParaRPr lang="en-US" sz="1400" dirty="0"/>
          </a:p>
        </p:txBody>
      </p:sp>
      <p:pic>
        <p:nvPicPr>
          <p:cNvPr id="3" name="Picture 2"/>
          <p:cNvPicPr>
            <a:picLocks noChangeAspect="1"/>
          </p:cNvPicPr>
          <p:nvPr/>
        </p:nvPicPr>
        <p:blipFill>
          <a:blip r:embed="rId3"/>
          <a:stretch>
            <a:fillRect/>
          </a:stretch>
        </p:blipFill>
        <p:spPr>
          <a:xfrm>
            <a:off x="3656836" y="4073878"/>
            <a:ext cx="5003800" cy="1854200"/>
          </a:xfrm>
          <a:prstGeom prst="rect">
            <a:avLst/>
          </a:prstGeom>
        </p:spPr>
      </p:pic>
      <p:sp>
        <p:nvSpPr>
          <p:cNvPr id="10" name="TextBox 9"/>
          <p:cNvSpPr txBox="1"/>
          <p:nvPr/>
        </p:nvSpPr>
        <p:spPr>
          <a:xfrm>
            <a:off x="539045" y="4421945"/>
            <a:ext cx="3016955" cy="461665"/>
          </a:xfrm>
          <a:prstGeom prst="rect">
            <a:avLst/>
          </a:prstGeom>
          <a:noFill/>
        </p:spPr>
        <p:txBody>
          <a:bodyPr wrap="square" rtlCol="0">
            <a:spAutoFit/>
          </a:bodyPr>
          <a:lstStyle/>
          <a:p>
            <a:r>
              <a:rPr lang="en-US" dirty="0" smtClean="0"/>
              <a:t>And from Andromeda</a:t>
            </a:r>
            <a:endParaRPr lang="en-US" dirty="0"/>
          </a:p>
        </p:txBody>
      </p:sp>
    </p:spTree>
    <p:extLst>
      <p:ext uri="{BB962C8B-B14F-4D97-AF65-F5344CB8AC3E}">
        <p14:creationId xmlns:p14="http://schemas.microsoft.com/office/powerpoint/2010/main" val="3362678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not: Neutrino Masses are off-the-charts weird</a:t>
            </a:r>
            <a:endParaRPr lang="en-US" dirty="0"/>
          </a:p>
        </p:txBody>
      </p:sp>
      <p:pic>
        <p:nvPicPr>
          <p:cNvPr id="4" name="Picture 3" descr="ma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672" y="1242013"/>
            <a:ext cx="6843639" cy="465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6999111" y="4713111"/>
            <a:ext cx="0" cy="564445"/>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2461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hints for X-ray excess</a:t>
            </a:r>
            <a:endParaRPr lang="en-US" dirty="0"/>
          </a:p>
        </p:txBody>
      </p:sp>
      <p:pic>
        <p:nvPicPr>
          <p:cNvPr id="4" name="Picture 3"/>
          <p:cNvPicPr>
            <a:picLocks noChangeAspect="1"/>
          </p:cNvPicPr>
          <p:nvPr/>
        </p:nvPicPr>
        <p:blipFill>
          <a:blip r:embed="rId2"/>
          <a:stretch>
            <a:fillRect/>
          </a:stretch>
        </p:blipFill>
        <p:spPr>
          <a:xfrm>
            <a:off x="3965565" y="1092199"/>
            <a:ext cx="5072602" cy="5017911"/>
          </a:xfrm>
          <a:prstGeom prst="rect">
            <a:avLst/>
          </a:prstGeom>
        </p:spPr>
      </p:pic>
      <p:sp>
        <p:nvSpPr>
          <p:cNvPr id="5" name="TextBox 4"/>
          <p:cNvSpPr txBox="1"/>
          <p:nvPr/>
        </p:nvSpPr>
        <p:spPr>
          <a:xfrm>
            <a:off x="228601" y="1735667"/>
            <a:ext cx="3524956" cy="3046988"/>
          </a:xfrm>
          <a:prstGeom prst="rect">
            <a:avLst/>
          </a:prstGeom>
          <a:noFill/>
        </p:spPr>
        <p:txBody>
          <a:bodyPr wrap="square" rtlCol="0">
            <a:spAutoFit/>
          </a:bodyPr>
          <a:lstStyle/>
          <a:p>
            <a:r>
              <a:rPr lang="en-US" dirty="0" smtClean="0"/>
              <a:t>If interpreted as sterile neutrino decay, mixing angle is too small for them to be produced enough in the early universe in the standard scenario, but alternatives abound: resonances, etc.</a:t>
            </a:r>
            <a:endParaRPr lang="en-US" dirty="0"/>
          </a:p>
        </p:txBody>
      </p:sp>
      <p:sp>
        <p:nvSpPr>
          <p:cNvPr id="6" name="TextBox 5"/>
          <p:cNvSpPr txBox="1"/>
          <p:nvPr/>
        </p:nvSpPr>
        <p:spPr>
          <a:xfrm>
            <a:off x="5136444" y="4529667"/>
            <a:ext cx="1519003" cy="307777"/>
          </a:xfrm>
          <a:prstGeom prst="rect">
            <a:avLst/>
          </a:prstGeom>
          <a:noFill/>
        </p:spPr>
        <p:txBody>
          <a:bodyPr wrap="none" rtlCol="0">
            <a:spAutoFit/>
          </a:bodyPr>
          <a:lstStyle/>
          <a:p>
            <a:r>
              <a:rPr lang="en-US" sz="1400" dirty="0" smtClean="0"/>
              <a:t>Bulbul et al (2014)</a:t>
            </a:r>
            <a:endParaRPr lang="en-US" sz="1400" dirty="0"/>
          </a:p>
        </p:txBody>
      </p:sp>
    </p:spTree>
    <p:extLst>
      <p:ext uri="{BB962C8B-B14F-4D97-AF65-F5344CB8AC3E}">
        <p14:creationId xmlns:p14="http://schemas.microsoft.com/office/powerpoint/2010/main" val="230511538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responded</a:t>
            </a:r>
            <a:endParaRPr lang="en-US" dirty="0"/>
          </a:p>
        </p:txBody>
      </p:sp>
      <p:pic>
        <p:nvPicPr>
          <p:cNvPr id="4" name="Picture 3" descr="Screen Shot 2015-02-18 at 12.35.26 PM.png"/>
          <p:cNvPicPr>
            <a:picLocks noChangeAspect="1"/>
          </p:cNvPicPr>
          <p:nvPr/>
        </p:nvPicPr>
        <p:blipFill rotWithShape="1">
          <a:blip r:embed="rId2">
            <a:extLst>
              <a:ext uri="{28A0092B-C50C-407E-A947-70E740481C1C}">
                <a14:useLocalDpi xmlns:a14="http://schemas.microsoft.com/office/drawing/2010/main" val="0"/>
              </a:ext>
            </a:extLst>
          </a:blip>
          <a:srcRect l="31739" t="23827" r="33816" b="42238"/>
          <a:stretch/>
        </p:blipFill>
        <p:spPr>
          <a:xfrm>
            <a:off x="536223" y="1044038"/>
            <a:ext cx="3781778" cy="2328518"/>
          </a:xfrm>
          <a:prstGeom prst="rect">
            <a:avLst/>
          </a:prstGeom>
        </p:spPr>
      </p:pic>
    </p:spTree>
    <p:extLst>
      <p:ext uri="{BB962C8B-B14F-4D97-AF65-F5344CB8AC3E}">
        <p14:creationId xmlns:p14="http://schemas.microsoft.com/office/powerpoint/2010/main" val="281235958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responded</a:t>
            </a:r>
            <a:endParaRPr lang="en-US" dirty="0"/>
          </a:p>
        </p:txBody>
      </p:sp>
      <p:pic>
        <p:nvPicPr>
          <p:cNvPr id="4" name="Picture 3" descr="Screen Shot 2015-02-18 at 12.35.26 PM.png"/>
          <p:cNvPicPr>
            <a:picLocks noChangeAspect="1"/>
          </p:cNvPicPr>
          <p:nvPr/>
        </p:nvPicPr>
        <p:blipFill rotWithShape="1">
          <a:blip r:embed="rId2">
            <a:extLst>
              <a:ext uri="{28A0092B-C50C-407E-A947-70E740481C1C}">
                <a14:useLocalDpi xmlns:a14="http://schemas.microsoft.com/office/drawing/2010/main" val="0"/>
              </a:ext>
            </a:extLst>
          </a:blip>
          <a:srcRect l="31739" t="23827" r="33816" b="42238"/>
          <a:stretch/>
        </p:blipFill>
        <p:spPr>
          <a:xfrm>
            <a:off x="536223" y="1044038"/>
            <a:ext cx="3781778" cy="2328518"/>
          </a:xfrm>
          <a:prstGeom prst="rect">
            <a:avLst/>
          </a:prstGeom>
        </p:spPr>
      </p:pic>
      <p:sp>
        <p:nvSpPr>
          <p:cNvPr id="5" name="TextBox 4"/>
          <p:cNvSpPr txBox="1"/>
          <p:nvPr/>
        </p:nvSpPr>
        <p:spPr>
          <a:xfrm>
            <a:off x="5207001" y="1072261"/>
            <a:ext cx="3418574" cy="461665"/>
          </a:xfrm>
          <a:prstGeom prst="rect">
            <a:avLst/>
          </a:prstGeom>
          <a:noFill/>
        </p:spPr>
        <p:txBody>
          <a:bodyPr wrap="none" rtlCol="0">
            <a:spAutoFit/>
          </a:bodyPr>
          <a:lstStyle/>
          <a:p>
            <a:r>
              <a:rPr lang="en-US" dirty="0"/>
              <a:t>w</a:t>
            </a:r>
            <a:r>
              <a:rPr lang="en-US" dirty="0" smtClean="0"/>
              <a:t>ith predictable results …</a:t>
            </a:r>
            <a:endParaRPr lang="en-US" dirty="0"/>
          </a:p>
        </p:txBody>
      </p:sp>
      <p:pic>
        <p:nvPicPr>
          <p:cNvPr id="6" name="Picture 5" descr="Screen Shot 2015-02-18 at 12.36.19 PM.png"/>
          <p:cNvPicPr>
            <a:picLocks noChangeAspect="1"/>
          </p:cNvPicPr>
          <p:nvPr/>
        </p:nvPicPr>
        <p:blipFill rotWithShape="1">
          <a:blip r:embed="rId3">
            <a:extLst>
              <a:ext uri="{28A0092B-C50C-407E-A947-70E740481C1C}">
                <a14:useLocalDpi xmlns:a14="http://schemas.microsoft.com/office/drawing/2010/main" val="0"/>
              </a:ext>
            </a:extLst>
          </a:blip>
          <a:srcRect l="40278" t="32963" r="21450" b="19629"/>
          <a:stretch/>
        </p:blipFill>
        <p:spPr>
          <a:xfrm>
            <a:off x="4040299" y="1727663"/>
            <a:ext cx="5040946" cy="3902670"/>
          </a:xfrm>
          <a:prstGeom prst="rect">
            <a:avLst/>
          </a:prstGeom>
        </p:spPr>
      </p:pic>
      <p:sp>
        <p:nvSpPr>
          <p:cNvPr id="7" name="Rectangle 6"/>
          <p:cNvSpPr/>
          <p:nvPr/>
        </p:nvSpPr>
        <p:spPr>
          <a:xfrm>
            <a:off x="4040299" y="1727663"/>
            <a:ext cx="1279590" cy="2478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8" name="Rectangle 7"/>
          <p:cNvSpPr/>
          <p:nvPr/>
        </p:nvSpPr>
        <p:spPr>
          <a:xfrm>
            <a:off x="3941522" y="2839619"/>
            <a:ext cx="1279590" cy="2478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9" name="Rectangle 8"/>
          <p:cNvSpPr/>
          <p:nvPr/>
        </p:nvSpPr>
        <p:spPr>
          <a:xfrm>
            <a:off x="3983855" y="4264841"/>
            <a:ext cx="1279590" cy="2478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
        <p:nvSpPr>
          <p:cNvPr id="10" name="Rectangle 9"/>
          <p:cNvSpPr/>
          <p:nvPr/>
        </p:nvSpPr>
        <p:spPr>
          <a:xfrm>
            <a:off x="6477000" y="1727663"/>
            <a:ext cx="465667" cy="2478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Tree>
    <p:extLst>
      <p:ext uri="{BB962C8B-B14F-4D97-AF65-F5344CB8AC3E}">
        <p14:creationId xmlns:p14="http://schemas.microsoft.com/office/powerpoint/2010/main" val="258420176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importantly, no signal seen in other areas</a:t>
            </a:r>
            <a:endParaRPr lang="en-US" dirty="0"/>
          </a:p>
        </p:txBody>
      </p:sp>
      <p:pic>
        <p:nvPicPr>
          <p:cNvPr id="4" name="Picture 3"/>
          <p:cNvPicPr>
            <a:picLocks noChangeAspect="1"/>
          </p:cNvPicPr>
          <p:nvPr/>
        </p:nvPicPr>
        <p:blipFill>
          <a:blip r:embed="rId2"/>
          <a:stretch>
            <a:fillRect/>
          </a:stretch>
        </p:blipFill>
        <p:spPr>
          <a:xfrm>
            <a:off x="0" y="1594556"/>
            <a:ext cx="4978400" cy="3619500"/>
          </a:xfrm>
          <a:prstGeom prst="rect">
            <a:avLst/>
          </a:prstGeom>
        </p:spPr>
      </p:pic>
      <p:sp>
        <p:nvSpPr>
          <p:cNvPr id="5" name="TextBox 4"/>
          <p:cNvSpPr txBox="1"/>
          <p:nvPr/>
        </p:nvSpPr>
        <p:spPr>
          <a:xfrm>
            <a:off x="781496" y="1315745"/>
            <a:ext cx="3517008" cy="461665"/>
          </a:xfrm>
          <a:prstGeom prst="rect">
            <a:avLst/>
          </a:prstGeom>
          <a:noFill/>
        </p:spPr>
        <p:txBody>
          <a:bodyPr wrap="none" rtlCol="0">
            <a:spAutoFit/>
          </a:bodyPr>
          <a:lstStyle/>
          <a:p>
            <a:r>
              <a:rPr lang="en-US" dirty="0" smtClean="0"/>
              <a:t>Stacked Dwarf </a:t>
            </a:r>
            <a:r>
              <a:rPr lang="en-US" dirty="0" err="1" smtClean="0"/>
              <a:t>Spheroidals</a:t>
            </a:r>
            <a:endParaRPr lang="en-US" dirty="0"/>
          </a:p>
        </p:txBody>
      </p:sp>
      <p:sp>
        <p:nvSpPr>
          <p:cNvPr id="6" name="TextBox 5"/>
          <p:cNvSpPr txBox="1"/>
          <p:nvPr/>
        </p:nvSpPr>
        <p:spPr>
          <a:xfrm>
            <a:off x="649111" y="5060167"/>
            <a:ext cx="1752891" cy="307777"/>
          </a:xfrm>
          <a:prstGeom prst="rect">
            <a:avLst/>
          </a:prstGeom>
          <a:noFill/>
        </p:spPr>
        <p:txBody>
          <a:bodyPr wrap="none" rtlCol="0">
            <a:spAutoFit/>
          </a:bodyPr>
          <a:lstStyle/>
          <a:p>
            <a:r>
              <a:rPr lang="en-US" sz="1400" dirty="0" err="1" smtClean="0"/>
              <a:t>Malyshev</a:t>
            </a:r>
            <a:r>
              <a:rPr lang="en-US" sz="1400" dirty="0" smtClean="0"/>
              <a:t> et al (2014)</a:t>
            </a:r>
            <a:endParaRPr lang="en-US" sz="1400" dirty="0"/>
          </a:p>
        </p:txBody>
      </p:sp>
      <p:sp>
        <p:nvSpPr>
          <p:cNvPr id="8" name="TextBox 7"/>
          <p:cNvSpPr txBox="1"/>
          <p:nvPr/>
        </p:nvSpPr>
        <p:spPr>
          <a:xfrm>
            <a:off x="2130778" y="5681723"/>
            <a:ext cx="5073474" cy="461665"/>
          </a:xfrm>
          <a:prstGeom prst="rect">
            <a:avLst/>
          </a:prstGeom>
          <a:noFill/>
        </p:spPr>
        <p:txBody>
          <a:bodyPr wrap="none" rtlCol="0">
            <a:spAutoFit/>
          </a:bodyPr>
          <a:lstStyle/>
          <a:p>
            <a:r>
              <a:rPr lang="en-US" dirty="0" smtClean="0"/>
              <a:t>7-keV vs. r=0.1 vs. Galactic Center DM? </a:t>
            </a:r>
            <a:endParaRPr lang="en-US" dirty="0"/>
          </a:p>
        </p:txBody>
      </p:sp>
      <p:pic>
        <p:nvPicPr>
          <p:cNvPr id="9" name="Picture 8"/>
          <p:cNvPicPr>
            <a:picLocks noChangeAspect="1"/>
          </p:cNvPicPr>
          <p:nvPr/>
        </p:nvPicPr>
        <p:blipFill>
          <a:blip r:embed="rId3"/>
          <a:stretch>
            <a:fillRect/>
          </a:stretch>
        </p:blipFill>
        <p:spPr>
          <a:xfrm>
            <a:off x="4980827" y="1806222"/>
            <a:ext cx="3934573" cy="3033888"/>
          </a:xfrm>
          <a:prstGeom prst="rect">
            <a:avLst/>
          </a:prstGeom>
        </p:spPr>
      </p:pic>
      <p:sp>
        <p:nvSpPr>
          <p:cNvPr id="10" name="TextBox 9"/>
          <p:cNvSpPr txBox="1"/>
          <p:nvPr/>
        </p:nvSpPr>
        <p:spPr>
          <a:xfrm>
            <a:off x="5915118" y="1363723"/>
            <a:ext cx="2268169" cy="461665"/>
          </a:xfrm>
          <a:prstGeom prst="rect">
            <a:avLst/>
          </a:prstGeom>
          <a:noFill/>
        </p:spPr>
        <p:txBody>
          <a:bodyPr wrap="none" rtlCol="0">
            <a:spAutoFit/>
          </a:bodyPr>
          <a:lstStyle/>
          <a:p>
            <a:r>
              <a:rPr lang="en-US" dirty="0" smtClean="0"/>
              <a:t>Stacked Galaxies</a:t>
            </a:r>
            <a:endParaRPr lang="en-US" dirty="0"/>
          </a:p>
        </p:txBody>
      </p:sp>
      <p:sp>
        <p:nvSpPr>
          <p:cNvPr id="11" name="TextBox 10"/>
          <p:cNvSpPr txBox="1"/>
          <p:nvPr/>
        </p:nvSpPr>
        <p:spPr>
          <a:xfrm>
            <a:off x="6022622" y="5077178"/>
            <a:ext cx="1759641" cy="307777"/>
          </a:xfrm>
          <a:prstGeom prst="rect">
            <a:avLst/>
          </a:prstGeom>
          <a:noFill/>
        </p:spPr>
        <p:txBody>
          <a:bodyPr wrap="none" rtlCol="0">
            <a:spAutoFit/>
          </a:bodyPr>
          <a:lstStyle/>
          <a:p>
            <a:r>
              <a:rPr lang="en-US" sz="1400" dirty="0" smtClean="0"/>
              <a:t>Anderson et al (2014)</a:t>
            </a:r>
            <a:endParaRPr lang="en-US" sz="1400" dirty="0"/>
          </a:p>
        </p:txBody>
      </p:sp>
    </p:spTree>
    <p:extLst>
      <p:ext uri="{BB962C8B-B14F-4D97-AF65-F5344CB8AC3E}">
        <p14:creationId xmlns:p14="http://schemas.microsoft.com/office/powerpoint/2010/main" val="83164307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Neutrino-less Double Beta Decay</a:t>
            </a:r>
            <a:endParaRPr lang="en-US" dirty="0"/>
          </a:p>
        </p:txBody>
      </p:sp>
      <p:pic>
        <p:nvPicPr>
          <p:cNvPr id="4" name="Picture 3"/>
          <p:cNvPicPr>
            <a:picLocks noChangeAspect="1"/>
          </p:cNvPicPr>
          <p:nvPr/>
        </p:nvPicPr>
        <p:blipFill rotWithShape="1">
          <a:blip r:embed="rId2"/>
          <a:srcRect l="51080" t="-5332"/>
          <a:stretch/>
        </p:blipFill>
        <p:spPr>
          <a:xfrm>
            <a:off x="4515557" y="985291"/>
            <a:ext cx="4473222" cy="5095256"/>
          </a:xfrm>
          <a:prstGeom prst="rect">
            <a:avLst/>
          </a:prstGeom>
        </p:spPr>
      </p:pic>
      <p:sp>
        <p:nvSpPr>
          <p:cNvPr id="5" name="TextBox 4"/>
          <p:cNvSpPr txBox="1"/>
          <p:nvPr/>
        </p:nvSpPr>
        <p:spPr>
          <a:xfrm>
            <a:off x="522112" y="1919111"/>
            <a:ext cx="3880556" cy="1200328"/>
          </a:xfrm>
          <a:prstGeom prst="rect">
            <a:avLst/>
          </a:prstGeom>
          <a:noFill/>
        </p:spPr>
        <p:txBody>
          <a:bodyPr wrap="square" rtlCol="0">
            <a:spAutoFit/>
          </a:bodyPr>
          <a:lstStyle/>
          <a:p>
            <a:r>
              <a:rPr lang="en-US" dirty="0" smtClean="0"/>
              <a:t>Rate must be proportional to the </a:t>
            </a:r>
            <a:r>
              <a:rPr lang="en-US" dirty="0" err="1" smtClean="0"/>
              <a:t>Majorana</a:t>
            </a:r>
            <a:r>
              <a:rPr lang="en-US" dirty="0" smtClean="0"/>
              <a:t> masses of the neutrino:</a:t>
            </a:r>
            <a:endParaRPr lang="en-US" dirty="0"/>
          </a:p>
        </p:txBody>
      </p:sp>
      <p:pic>
        <p:nvPicPr>
          <p:cNvPr id="6" name="Picture 5"/>
          <p:cNvPicPr>
            <a:picLocks noChangeAspect="1"/>
          </p:cNvPicPr>
          <p:nvPr/>
        </p:nvPicPr>
        <p:blipFill>
          <a:blip r:embed="rId3"/>
          <a:stretch>
            <a:fillRect/>
          </a:stretch>
        </p:blipFill>
        <p:spPr>
          <a:xfrm>
            <a:off x="522112" y="3767666"/>
            <a:ext cx="5283200" cy="1016000"/>
          </a:xfrm>
          <a:prstGeom prst="rect">
            <a:avLst/>
          </a:prstGeom>
        </p:spPr>
      </p:pic>
      <p:sp>
        <p:nvSpPr>
          <p:cNvPr id="7" name="Rectangle 6"/>
          <p:cNvSpPr/>
          <p:nvPr/>
        </p:nvSpPr>
        <p:spPr>
          <a:xfrm>
            <a:off x="5362222" y="4289778"/>
            <a:ext cx="443090" cy="493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Tree>
    <p:extLst>
      <p:ext uri="{BB962C8B-B14F-4D97-AF65-F5344CB8AC3E}">
        <p14:creationId xmlns:p14="http://schemas.microsoft.com/office/powerpoint/2010/main" val="53821413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pic>
        <p:nvPicPr>
          <p:cNvPr id="4" name="Picture 3"/>
          <p:cNvPicPr>
            <a:picLocks noChangeAspect="1"/>
          </p:cNvPicPr>
          <p:nvPr/>
        </p:nvPicPr>
        <p:blipFill>
          <a:blip r:embed="rId2"/>
          <a:stretch>
            <a:fillRect/>
          </a:stretch>
        </p:blipFill>
        <p:spPr>
          <a:xfrm>
            <a:off x="1185333" y="1159933"/>
            <a:ext cx="6324600" cy="4506386"/>
          </a:xfrm>
          <a:prstGeom prst="rect">
            <a:avLst/>
          </a:prstGeom>
        </p:spPr>
      </p:pic>
    </p:spTree>
    <p:extLst>
      <p:ext uri="{BB962C8B-B14F-4D97-AF65-F5344CB8AC3E}">
        <p14:creationId xmlns:p14="http://schemas.microsoft.com/office/powerpoint/2010/main" val="87538712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3" name="Content Placeholder 2"/>
          <p:cNvSpPr>
            <a:spLocks noGrp="1"/>
          </p:cNvSpPr>
          <p:nvPr>
            <p:ph idx="1"/>
          </p:nvPr>
        </p:nvSpPr>
        <p:spPr>
          <a:xfrm>
            <a:off x="685800" y="1600200"/>
            <a:ext cx="7772400" cy="4114800"/>
          </a:xfrm>
        </p:spPr>
        <p:txBody>
          <a:bodyPr/>
          <a:lstStyle/>
          <a:p>
            <a:pPr>
              <a:buFont typeface="Arial"/>
              <a:buChar char="•"/>
            </a:pPr>
            <a:r>
              <a:rPr lang="en-US" sz="2400" dirty="0" smtClean="0"/>
              <a:t>Determine zero order cosmology using Einstein equations and energy-momentum conservation</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pPr marL="0" indent="0">
              <a:buNone/>
            </a:pPr>
            <a:endParaRPr lang="en-US" sz="24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090025023"/>
              </p:ext>
            </p:extLst>
          </p:nvPr>
        </p:nvGraphicFramePr>
        <p:xfrm>
          <a:off x="2133600" y="2667000"/>
          <a:ext cx="1206500" cy="620486"/>
        </p:xfrm>
        <a:graphic>
          <a:graphicData uri="http://schemas.openxmlformats.org/presentationml/2006/ole">
            <mc:AlternateContent xmlns:mc="http://schemas.openxmlformats.org/markup-compatibility/2006">
              <mc:Choice xmlns:v="urn:schemas-microsoft-com:vml" Requires="v">
                <p:oleObj spid="_x0000_s65657" name="Equation" r:id="rId3" imgW="889000" imgH="457200" progId="Equation.3">
                  <p:embed/>
                </p:oleObj>
              </mc:Choice>
              <mc:Fallback>
                <p:oleObj name="Equation" r:id="rId3" imgW="889000" imgH="457200" progId="Equation.3">
                  <p:embed/>
                  <p:pic>
                    <p:nvPicPr>
                      <p:cNvPr id="0" name=""/>
                      <p:cNvPicPr/>
                      <p:nvPr/>
                    </p:nvPicPr>
                    <p:blipFill>
                      <a:blip r:embed="rId4"/>
                      <a:stretch>
                        <a:fillRect/>
                      </a:stretch>
                    </p:blipFill>
                    <p:spPr>
                      <a:xfrm>
                        <a:off x="2133600" y="2667000"/>
                        <a:ext cx="1206500" cy="620486"/>
                      </a:xfrm>
                      <a:prstGeom prst="rect">
                        <a:avLst/>
                      </a:prstGeom>
                      <a:solidFill>
                        <a:srgbClr val="FFFFFF"/>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09082028"/>
              </p:ext>
            </p:extLst>
          </p:nvPr>
        </p:nvGraphicFramePr>
        <p:xfrm>
          <a:off x="4495800" y="2667000"/>
          <a:ext cx="1741488" cy="534987"/>
        </p:xfrm>
        <a:graphic>
          <a:graphicData uri="http://schemas.openxmlformats.org/presentationml/2006/ole">
            <mc:AlternateContent xmlns:mc="http://schemas.openxmlformats.org/markup-compatibility/2006">
              <mc:Choice xmlns:v="urn:schemas-microsoft-com:vml" Requires="v">
                <p:oleObj spid="_x0000_s65658" name="Equation" r:id="rId5" imgW="1282700" imgH="393700" progId="Equation.3">
                  <p:embed/>
                </p:oleObj>
              </mc:Choice>
              <mc:Fallback>
                <p:oleObj name="Equation" r:id="rId5" imgW="1282700" imgH="393700" progId="Equation.3">
                  <p:embed/>
                  <p:pic>
                    <p:nvPicPr>
                      <p:cNvPr id="0" name=""/>
                      <p:cNvPicPr/>
                      <p:nvPr/>
                    </p:nvPicPr>
                    <p:blipFill>
                      <a:blip r:embed="rId6"/>
                      <a:stretch>
                        <a:fillRect/>
                      </a:stretch>
                    </p:blipFill>
                    <p:spPr>
                      <a:xfrm>
                        <a:off x="4495800" y="2667000"/>
                        <a:ext cx="1741488" cy="534987"/>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68815298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3" name="Content Placeholder 2"/>
          <p:cNvSpPr>
            <a:spLocks noGrp="1"/>
          </p:cNvSpPr>
          <p:nvPr>
            <p:ph idx="1"/>
          </p:nvPr>
        </p:nvSpPr>
        <p:spPr>
          <a:xfrm>
            <a:off x="685800" y="1600200"/>
            <a:ext cx="7772400" cy="4114800"/>
          </a:xfrm>
        </p:spPr>
        <p:txBody>
          <a:bodyPr/>
          <a:lstStyle/>
          <a:p>
            <a:pPr>
              <a:buFont typeface="Arial"/>
              <a:buChar char="•"/>
            </a:pPr>
            <a:r>
              <a:rPr lang="en-US" sz="2400" dirty="0" smtClean="0"/>
              <a:t>Determine zero order cosmology using Einstein equations and energy-momentum conservation</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pPr>
              <a:buFont typeface="Arial"/>
              <a:buChar char="•"/>
            </a:pPr>
            <a:r>
              <a:rPr lang="en-US" sz="2400" dirty="0" smtClean="0"/>
              <a:t>On large scales (small </a:t>
            </a:r>
            <a:r>
              <a:rPr lang="en-US" sz="2400" i="1" dirty="0" smtClean="0"/>
              <a:t>k)</a:t>
            </a:r>
            <a:r>
              <a:rPr lang="en-US" sz="2400" dirty="0" smtClean="0"/>
              <a:t> perturbations are small, so solve linear perturbation theory using coupled Einstein- Boltzmann equations</a:t>
            </a:r>
            <a:r>
              <a:rPr lang="en-US" sz="2400" dirty="0"/>
              <a:t/>
            </a:r>
            <a:br>
              <a:rPr lang="en-US" sz="2400" dirty="0"/>
            </a:br>
            <a:r>
              <a:rPr lang="en-US" sz="2400" dirty="0" smtClean="0"/>
              <a:t/>
            </a:r>
            <a:br>
              <a:rPr lang="en-US" sz="2400" dirty="0" smtClean="0"/>
            </a:br>
            <a:endParaRPr lang="en-US" sz="2400" dirty="0"/>
          </a:p>
          <a:p>
            <a:pPr>
              <a:buFont typeface="Arial"/>
              <a:buChar char="•"/>
            </a:pPr>
            <a:r>
              <a:rPr lang="en-US" sz="2400" dirty="0" smtClean="0"/>
              <a:t>Perturbed </a:t>
            </a:r>
            <a:r>
              <a:rPr lang="en-US" sz="2400" i="1" dirty="0"/>
              <a:t>f</a:t>
            </a:r>
            <a:r>
              <a:rPr lang="en-US" sz="2400" dirty="0"/>
              <a:t> can be used to compute </a:t>
            </a:r>
            <a:r>
              <a:rPr lang="en-US" sz="2400" i="1" dirty="0" err="1"/>
              <a:t>δ</a:t>
            </a:r>
            <a:r>
              <a:rPr lang="en-US" sz="2400" i="1" dirty="0"/>
              <a:t>(</a:t>
            </a:r>
            <a:r>
              <a:rPr lang="en-US" sz="2400" i="1" dirty="0" err="1"/>
              <a:t>k,t</a:t>
            </a:r>
            <a:r>
              <a:rPr lang="en-US" sz="2400" i="1" dirty="0" smtClean="0"/>
              <a:t>); </a:t>
            </a:r>
            <a:r>
              <a:rPr lang="en-US" sz="2400" dirty="0"/>
              <a:t>t</a:t>
            </a:r>
            <a:r>
              <a:rPr lang="en-US" sz="2400" dirty="0" smtClean="0"/>
              <a:t>he </a:t>
            </a:r>
            <a:r>
              <a:rPr lang="en-US" sz="2400" dirty="0"/>
              <a:t>predicted power spectrum is </a:t>
            </a:r>
            <a:r>
              <a:rPr lang="en-US" sz="2400" i="1" dirty="0"/>
              <a:t>|</a:t>
            </a:r>
            <a:r>
              <a:rPr lang="en-US" sz="2400" i="1" dirty="0" err="1"/>
              <a:t>δ</a:t>
            </a:r>
            <a:r>
              <a:rPr lang="en-US" sz="2400" i="1" dirty="0"/>
              <a:t>(</a:t>
            </a:r>
            <a:r>
              <a:rPr lang="en-US" sz="2400" i="1" dirty="0" err="1"/>
              <a:t>k,t</a:t>
            </a:r>
            <a:r>
              <a:rPr lang="en-US" sz="2400" i="1" dirty="0"/>
              <a:t>)|</a:t>
            </a:r>
            <a:r>
              <a:rPr lang="en-US" sz="2400" i="1" baseline="30000" dirty="0"/>
              <a:t>2</a:t>
            </a:r>
            <a:endParaRPr lang="en-US" sz="2400" i="1" dirty="0"/>
          </a:p>
          <a:p>
            <a:pPr marL="0" indent="0">
              <a:buNone/>
            </a:pPr>
            <a:endParaRPr lang="en-US" sz="24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075837235"/>
              </p:ext>
            </p:extLst>
          </p:nvPr>
        </p:nvGraphicFramePr>
        <p:xfrm>
          <a:off x="2133600" y="2667000"/>
          <a:ext cx="1206500" cy="620486"/>
        </p:xfrm>
        <a:graphic>
          <a:graphicData uri="http://schemas.openxmlformats.org/presentationml/2006/ole">
            <mc:AlternateContent xmlns:mc="http://schemas.openxmlformats.org/markup-compatibility/2006">
              <mc:Choice xmlns:v="urn:schemas-microsoft-com:vml" Requires="v">
                <p:oleObj spid="_x0000_s66737" name="Equation" r:id="rId3" imgW="889000" imgH="457200" progId="Equation.3">
                  <p:embed/>
                </p:oleObj>
              </mc:Choice>
              <mc:Fallback>
                <p:oleObj name="Equation" r:id="rId3" imgW="889000" imgH="457200" progId="Equation.3">
                  <p:embed/>
                  <p:pic>
                    <p:nvPicPr>
                      <p:cNvPr id="0" name=""/>
                      <p:cNvPicPr/>
                      <p:nvPr/>
                    </p:nvPicPr>
                    <p:blipFill>
                      <a:blip r:embed="rId4"/>
                      <a:stretch>
                        <a:fillRect/>
                      </a:stretch>
                    </p:blipFill>
                    <p:spPr>
                      <a:xfrm>
                        <a:off x="2133600" y="2667000"/>
                        <a:ext cx="1206500" cy="620486"/>
                      </a:xfrm>
                      <a:prstGeom prst="rect">
                        <a:avLst/>
                      </a:prstGeom>
                      <a:solidFill>
                        <a:srgbClr val="FFFFFF"/>
                      </a:solid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35863466"/>
              </p:ext>
            </p:extLst>
          </p:nvPr>
        </p:nvGraphicFramePr>
        <p:xfrm>
          <a:off x="4495800" y="2667000"/>
          <a:ext cx="1741488" cy="534987"/>
        </p:xfrm>
        <a:graphic>
          <a:graphicData uri="http://schemas.openxmlformats.org/presentationml/2006/ole">
            <mc:AlternateContent xmlns:mc="http://schemas.openxmlformats.org/markup-compatibility/2006">
              <mc:Choice xmlns:v="urn:schemas-microsoft-com:vml" Requires="v">
                <p:oleObj spid="_x0000_s66738" name="Equation" r:id="rId5" imgW="1282700" imgH="393700" progId="Equation.3">
                  <p:embed/>
                </p:oleObj>
              </mc:Choice>
              <mc:Fallback>
                <p:oleObj name="Equation" r:id="rId5" imgW="1282700" imgH="393700" progId="Equation.3">
                  <p:embed/>
                  <p:pic>
                    <p:nvPicPr>
                      <p:cNvPr id="0" name=""/>
                      <p:cNvPicPr/>
                      <p:nvPr/>
                    </p:nvPicPr>
                    <p:blipFill>
                      <a:blip r:embed="rId6"/>
                      <a:stretch>
                        <a:fillRect/>
                      </a:stretch>
                    </p:blipFill>
                    <p:spPr>
                      <a:xfrm>
                        <a:off x="4495800" y="2667000"/>
                        <a:ext cx="1741488" cy="534987"/>
                      </a:xfrm>
                      <a:prstGeom prst="rect">
                        <a:avLst/>
                      </a:prstGeom>
                      <a:solidFill>
                        <a:srgbClr val="FFFFFF"/>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1572787"/>
              </p:ext>
            </p:extLst>
          </p:nvPr>
        </p:nvGraphicFramePr>
        <p:xfrm>
          <a:off x="4114800" y="4419600"/>
          <a:ext cx="4002088" cy="891021"/>
        </p:xfrm>
        <a:graphic>
          <a:graphicData uri="http://schemas.openxmlformats.org/presentationml/2006/ole">
            <mc:AlternateContent xmlns:mc="http://schemas.openxmlformats.org/markup-compatibility/2006">
              <mc:Choice xmlns:v="urn:schemas-microsoft-com:vml" Requires="v">
                <p:oleObj spid="_x0000_s66739" name="Equation" r:id="rId7" imgW="1943100" imgH="431800" progId="Equation.3">
                  <p:embed/>
                </p:oleObj>
              </mc:Choice>
              <mc:Fallback>
                <p:oleObj name="Equation" r:id="rId7" imgW="1943100" imgH="431800" progId="Equation.3">
                  <p:embed/>
                  <p:pic>
                    <p:nvPicPr>
                      <p:cNvPr id="0" name=""/>
                      <p:cNvPicPr/>
                      <p:nvPr/>
                    </p:nvPicPr>
                    <p:blipFill>
                      <a:blip r:embed="rId8"/>
                      <a:stretch>
                        <a:fillRect/>
                      </a:stretch>
                    </p:blipFill>
                    <p:spPr>
                      <a:xfrm>
                        <a:off x="4114800" y="4419600"/>
                        <a:ext cx="4002088" cy="891021"/>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87101444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Planck constraints on sterile massive neutrinos</a:t>
            </a:r>
            <a:endParaRPr lang="en-US" dirty="0"/>
          </a:p>
        </p:txBody>
      </p:sp>
      <p:pic>
        <p:nvPicPr>
          <p:cNvPr id="4" name="Picture 3"/>
          <p:cNvPicPr>
            <a:picLocks noChangeAspect="1"/>
          </p:cNvPicPr>
          <p:nvPr/>
        </p:nvPicPr>
        <p:blipFill>
          <a:blip r:embed="rId2"/>
          <a:stretch>
            <a:fillRect/>
          </a:stretch>
        </p:blipFill>
        <p:spPr>
          <a:xfrm>
            <a:off x="1514121" y="1308099"/>
            <a:ext cx="6091767" cy="4773079"/>
          </a:xfrm>
          <a:prstGeom prst="rect">
            <a:avLst/>
          </a:prstGeom>
        </p:spPr>
      </p:pic>
    </p:spTree>
    <p:extLst>
      <p:ext uri="{BB962C8B-B14F-4D97-AF65-F5344CB8AC3E}">
        <p14:creationId xmlns:p14="http://schemas.microsoft.com/office/powerpoint/2010/main" val="3199974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 new mass </a:t>
            </a:r>
            <a:br>
              <a:rPr lang="en-US" dirty="0" smtClean="0"/>
            </a:br>
            <a:r>
              <a:rPr lang="en-US" dirty="0" smtClean="0"/>
              <a:t>squared difference</a:t>
            </a:r>
            <a:endParaRPr lang="en-US" dirty="0"/>
          </a:p>
        </p:txBody>
      </p:sp>
      <p:pic>
        <p:nvPicPr>
          <p:cNvPr id="5" name="Picture 4"/>
          <p:cNvPicPr>
            <a:picLocks noChangeAspect="1"/>
          </p:cNvPicPr>
          <p:nvPr/>
        </p:nvPicPr>
        <p:blipFill>
          <a:blip r:embed="rId2"/>
          <a:stretch>
            <a:fillRect/>
          </a:stretch>
        </p:blipFill>
        <p:spPr>
          <a:xfrm>
            <a:off x="4746977" y="311242"/>
            <a:ext cx="3790245" cy="5905019"/>
          </a:xfrm>
          <a:prstGeom prst="rect">
            <a:avLst/>
          </a:prstGeom>
        </p:spPr>
      </p:pic>
      <p:sp>
        <p:nvSpPr>
          <p:cNvPr id="6" name="TextBox 5"/>
          <p:cNvSpPr txBox="1"/>
          <p:nvPr/>
        </p:nvSpPr>
        <p:spPr>
          <a:xfrm>
            <a:off x="423333" y="2441222"/>
            <a:ext cx="3767667" cy="1200328"/>
          </a:xfrm>
          <a:prstGeom prst="rect">
            <a:avLst/>
          </a:prstGeom>
          <a:noFill/>
        </p:spPr>
        <p:txBody>
          <a:bodyPr wrap="square" rtlCol="0">
            <a:spAutoFit/>
          </a:bodyPr>
          <a:lstStyle/>
          <a:p>
            <a:r>
              <a:rPr lang="en-US" dirty="0" smtClean="0"/>
              <a:t>Three mass squared differences imply at least 4 light neutrinos</a:t>
            </a:r>
            <a:endParaRPr lang="en-US" dirty="0"/>
          </a:p>
        </p:txBody>
      </p:sp>
      <p:sp>
        <p:nvSpPr>
          <p:cNvPr id="3" name="Oval 2"/>
          <p:cNvSpPr/>
          <p:nvPr/>
        </p:nvSpPr>
        <p:spPr>
          <a:xfrm>
            <a:off x="4859865" y="801848"/>
            <a:ext cx="4168423" cy="1004374"/>
          </a:xfrm>
          <a:prstGeom prst="ellipse">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endParaRPr>
          </a:p>
        </p:txBody>
      </p:sp>
    </p:spTree>
    <p:extLst>
      <p:ext uri="{BB962C8B-B14F-4D97-AF65-F5344CB8AC3E}">
        <p14:creationId xmlns:p14="http://schemas.microsoft.com/office/powerpoint/2010/main" val="40904207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FNAL_TemplateMac_060514.potx</Template>
  <TotalTime>9950</TotalTime>
  <Words>2839</Words>
  <Application>Microsoft Macintosh PowerPoint</Application>
  <PresentationFormat>On-screen Show (4:3)</PresentationFormat>
  <Paragraphs>326</Paragraphs>
  <Slides>102</Slides>
  <Notes>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05" baseType="lpstr">
      <vt:lpstr>FNAL_TemplateMac_060514</vt:lpstr>
      <vt:lpstr>Fermilab: Footer Only</vt:lpstr>
      <vt:lpstr>Equation</vt:lpstr>
      <vt:lpstr>Neutrinos in Cosmology</vt:lpstr>
      <vt:lpstr>Over the past 85 years, Neutrinos have surprised us</vt:lpstr>
      <vt:lpstr>Over the past 85 years, Neutrinos have surprised us</vt:lpstr>
      <vt:lpstr>Over the past 85 years, Neutrinos have surprised us</vt:lpstr>
      <vt:lpstr>Over the past 85 years, Neutrinos have surprised us</vt:lpstr>
      <vt:lpstr>Over the past 85 years, Neutrinos have surprised us</vt:lpstr>
      <vt:lpstr>Over the past 85 years, Neutrinos have surprised us</vt:lpstr>
      <vt:lpstr>We now have a model that explains all the data</vt:lpstr>
      <vt:lpstr>Maybe not: Neutrino Masses are off-the-charts weird</vt:lpstr>
      <vt:lpstr>Also, How Do Neutrinos Get Mass?</vt:lpstr>
      <vt:lpstr>There is another way …</vt:lpstr>
      <vt:lpstr>There is another way …</vt:lpstr>
      <vt:lpstr>Maybe one or more of the right-handed neutrinos is light</vt:lpstr>
      <vt:lpstr>Recent hints for X-ray excess might be coming from keV sterile neutrinos</vt:lpstr>
      <vt:lpstr>Opens up many possibilities for cosmology</vt:lpstr>
      <vt:lpstr>Standard Model neutrinos are produced in the early universe</vt:lpstr>
      <vt:lpstr>Standard Model neutrinos are produced in the early universe</vt:lpstr>
      <vt:lpstr>Compare this to the expansion rate</vt:lpstr>
      <vt:lpstr>So at early times, neutrinos were in equilibrium with the rest of the cosmic plasma</vt:lpstr>
      <vt:lpstr>Calibrate off the well-known photon temperature to get the prediction</vt:lpstr>
      <vt:lpstr>Sterile Neutrinos produced in the early universe via oscillations</vt:lpstr>
      <vt:lpstr>Cosmic Neutrinos cannot be detected directly*</vt:lpstr>
      <vt:lpstr>Neutrinos leave a subtle imprint on the sky</vt:lpstr>
      <vt:lpstr> Acoustic Oscillations</vt:lpstr>
      <vt:lpstr> Acoustic Oscillations and Damping</vt:lpstr>
      <vt:lpstr> Acoustic Oscillations and Damping</vt:lpstr>
      <vt:lpstr>Power Spectrum of CMB Temperature Anisotropy</vt:lpstr>
      <vt:lpstr>Technical Digression: Power Spectra and Fluctuations</vt:lpstr>
      <vt:lpstr>Ratio of Acoustic Scale to Damping scale</vt:lpstr>
      <vt:lpstr>Ratio of Acoustic Scale to Damping scale</vt:lpstr>
      <vt:lpstr>Neutrinos contribute to energy density of the early Universe</vt:lpstr>
      <vt:lpstr>More neutrinos  More Damping   Less power on small scales</vt:lpstr>
      <vt:lpstr>CMB Anisotropies measured for over 20 years</vt:lpstr>
      <vt:lpstr>Planck Results</vt:lpstr>
      <vt:lpstr>(Indirect) Detection of Cosmic Neutrino Background!</vt:lpstr>
      <vt:lpstr>SPTPol Results from 3 weeks ago</vt:lpstr>
      <vt:lpstr>CMB also polarized, with imprint from acoustic peaks</vt:lpstr>
      <vt:lpstr>Light Sterile Neutrino Disfavored at ~3-sigma</vt:lpstr>
      <vt:lpstr>Stage-4 CMB will get very tight limits</vt:lpstr>
      <vt:lpstr>Maps of the Universe at different times inform us about the constituents of the Universe … in particular neutrinos</vt:lpstr>
      <vt:lpstr>Maps of the Universe at different times inform us about the constituents of the Universe … in particular neutrinos</vt:lpstr>
      <vt:lpstr>Maps of the Universe at different times inform us about the constituents of the Universe … in particular neutrinos</vt:lpstr>
      <vt:lpstr>Neutrinos Inhibit Small Scale Structure</vt:lpstr>
      <vt:lpstr>Neutrinos Inhibit Small Scale Structure</vt:lpstr>
      <vt:lpstr>Technical Aside</vt:lpstr>
      <vt:lpstr>Technical Aside</vt:lpstr>
      <vt:lpstr>Technical Aside</vt:lpstr>
      <vt:lpstr>Probes of Structure</vt:lpstr>
      <vt:lpstr>Probes of Structure</vt:lpstr>
      <vt:lpstr>Dark Energy Survey</vt:lpstr>
      <vt:lpstr>1800 square degrees in the Southern Sky: 2-10 larger than previous similar surveys</vt:lpstr>
      <vt:lpstr>How to measure mass when we see only light?</vt:lpstr>
      <vt:lpstr>Weak Gravitational Lensing:  Galaxy Shapes are Distorted by intervening Mass</vt:lpstr>
      <vt:lpstr>137 Million Objects in the Gold Catalog</vt:lpstr>
      <vt:lpstr>Shapes: True galaxy shapes are convolved with the  “Point Spread Function”</vt:lpstr>
      <vt:lpstr>We aim to measure shapes at the percent level</vt:lpstr>
      <vt:lpstr>Two different pipelines account for PSF in different ways</vt:lpstr>
      <vt:lpstr>Two fields: Galaxy over-density δg(θ) Galaxy ellipticity ei(θ)</vt:lpstr>
      <vt:lpstr>DES is a Photometric Survey: 2D not 3D</vt:lpstr>
      <vt:lpstr>DES is a Photometric Survey: 2D not 3D</vt:lpstr>
      <vt:lpstr>red Matched-Filter Galaxy Catalog</vt:lpstr>
      <vt:lpstr>Well-measured redshifts</vt:lpstr>
      <vt:lpstr>660,000 redMaGiC galaxies are the “lenses”, divided into 5 tomographic bins</vt:lpstr>
      <vt:lpstr>There are 457 data points:  Angular Correlation Function in 5 lens bins</vt:lpstr>
      <vt:lpstr>There are 457 data points:  Galaxy-galaxy lensing in 4 source bins x 5 lens bins</vt:lpstr>
      <vt:lpstr>There are 457 data points:  Lensing Correlation Function in 4 source bins x 4 source bins</vt:lpstr>
      <vt:lpstr>There are 457 data points:  Need a Covariance Matrix</vt:lpstr>
      <vt:lpstr>There are 457 data points need a covariance matrix</vt:lpstr>
      <vt:lpstr>Unblinding: July 7, 2017</vt:lpstr>
      <vt:lpstr>Data Release August 3; 9 papers on arXiv last week</vt:lpstr>
      <vt:lpstr>Data Release August 3; 9 papers on arXiv last week</vt:lpstr>
      <vt:lpstr>We will focus on three parameters</vt:lpstr>
      <vt:lpstr>Although we quote σ8, the amplitude of the fluctuations today, this is a parameter, so when measured by CMB experiments, it is 3 orders of magnitude smaller!</vt:lpstr>
      <vt:lpstr>DES Science Verification Data tested this …</vt:lpstr>
      <vt:lpstr>Other experiments have reported tension</vt:lpstr>
      <vt:lpstr>DES Y1 Results: Power a bit lower than expected</vt:lpstr>
      <vt:lpstr>DES Y1 Results: Can accommodate with larger neutrino mass</vt:lpstr>
      <vt:lpstr>DES Y1 Results: We would like to know the neutrino mass</vt:lpstr>
      <vt:lpstr>Conclusion</vt:lpstr>
      <vt:lpstr>Conclusion</vt:lpstr>
      <vt:lpstr>Conclusion</vt:lpstr>
      <vt:lpstr>Conclusion</vt:lpstr>
      <vt:lpstr>Complementarity with neutrinoless double beta decay</vt:lpstr>
      <vt:lpstr>What assumptions are made?</vt:lpstr>
      <vt:lpstr>What assumptions are made?</vt:lpstr>
      <vt:lpstr>Sterile Neutrinos as Dark Matter (Dodelson &amp; Widrow 1994)</vt:lpstr>
      <vt:lpstr>Sterile Neutrinos as Dark Matter</vt:lpstr>
      <vt:lpstr>Constraints on Sterile Neutrino as Dark Matter</vt:lpstr>
      <vt:lpstr>Recent hints for X-ray excess</vt:lpstr>
      <vt:lpstr>Recent hints for X-ray excess</vt:lpstr>
      <vt:lpstr>Social Media responded</vt:lpstr>
      <vt:lpstr>Social Media responded</vt:lpstr>
      <vt:lpstr>More importantly, no signal seen in other areas</vt:lpstr>
      <vt:lpstr>Neutrino-less Double Beta Decay</vt:lpstr>
      <vt:lpstr>Theory</vt:lpstr>
      <vt:lpstr>Theory</vt:lpstr>
      <vt:lpstr>Theory</vt:lpstr>
      <vt:lpstr>Planck constraints on sterile massive neutrinos</vt:lpstr>
      <vt:lpstr>With a new mass  squared difference</vt:lpstr>
      <vt:lpstr>And there are other hints …</vt:lpstr>
      <vt:lpstr>Pointing to possibly another mass squared difference</vt:lpstr>
      <vt:lpstr>If you open up the possibility of right-handed neutrinos …</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Scott Dodelson</cp:lastModifiedBy>
  <cp:revision>371</cp:revision>
  <cp:lastPrinted>2014-01-20T19:40:21Z</cp:lastPrinted>
  <dcterms:created xsi:type="dcterms:W3CDTF">2014-01-03T20:18:13Z</dcterms:created>
  <dcterms:modified xsi:type="dcterms:W3CDTF">2017-08-18T13:25:50Z</dcterms:modified>
</cp:coreProperties>
</file>