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408" r:id="rId2"/>
    <p:sldId id="407" r:id="rId3"/>
    <p:sldId id="381" r:id="rId4"/>
    <p:sldId id="367" r:id="rId5"/>
    <p:sldId id="353" r:id="rId6"/>
    <p:sldId id="361" r:id="rId7"/>
    <p:sldId id="380" r:id="rId8"/>
    <p:sldId id="406" r:id="rId9"/>
    <p:sldId id="376" r:id="rId10"/>
    <p:sldId id="377" r:id="rId11"/>
    <p:sldId id="378" r:id="rId12"/>
    <p:sldId id="379" r:id="rId13"/>
    <p:sldId id="387" r:id="rId14"/>
    <p:sldId id="388" r:id="rId15"/>
    <p:sldId id="389" r:id="rId16"/>
    <p:sldId id="405" r:id="rId17"/>
    <p:sldId id="390" r:id="rId18"/>
    <p:sldId id="391" r:id="rId19"/>
    <p:sldId id="393" r:id="rId20"/>
    <p:sldId id="394" r:id="rId21"/>
    <p:sldId id="396" r:id="rId22"/>
    <p:sldId id="397" r:id="rId23"/>
    <p:sldId id="398" r:id="rId24"/>
    <p:sldId id="399" r:id="rId25"/>
    <p:sldId id="395" r:id="rId26"/>
    <p:sldId id="404" r:id="rId27"/>
    <p:sldId id="403" r:id="rId28"/>
    <p:sldId id="401" r:id="rId29"/>
    <p:sldId id="409" r:id="rId30"/>
    <p:sldId id="410" r:id="rId31"/>
    <p:sldId id="411" r:id="rId32"/>
    <p:sldId id="402" r:id="rId3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00F1"/>
    <a:srgbClr val="EAFEFF"/>
    <a:srgbClr val="259FEA"/>
    <a:srgbClr val="1D3636"/>
    <a:srgbClr val="24C2EB"/>
    <a:srgbClr val="46FFC7"/>
    <a:srgbClr val="52BFAF"/>
    <a:srgbClr val="27FFB8"/>
    <a:srgbClr val="A8FF9C"/>
    <a:srgbClr val="BAFF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5225" autoAdjust="0"/>
  </p:normalViewPr>
  <p:slideViewPr>
    <p:cSldViewPr snapToGrid="0" snapToObjects="1">
      <p:cViewPr>
        <p:scale>
          <a:sx n="75" d="100"/>
          <a:sy n="75" d="100"/>
        </p:scale>
        <p:origin x="-1416" y="-8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0C05FE-D7D5-C34D-848D-B13F4F54F470}" type="doc">
      <dgm:prSet loTypeId="urn:microsoft.com/office/officeart/2005/8/layout/vList2" loCatId="relationship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56A65C6-501D-1246-8E9D-65E25FA8E1E4}">
      <dgm:prSet/>
      <dgm:spPr/>
      <dgm:t>
        <a:bodyPr/>
        <a:lstStyle/>
        <a:p>
          <a:pPr rtl="0"/>
          <a:r>
            <a:rPr lang="en-US" u="sng" dirty="0" smtClean="0"/>
            <a:t>Generative Modeling</a:t>
          </a:r>
          <a:endParaRPr lang="en-US" u="sng" dirty="0">
            <a:latin typeface="Futura"/>
            <a:cs typeface="Futura"/>
          </a:endParaRPr>
        </a:p>
      </dgm:t>
    </dgm:pt>
    <dgm:pt modelId="{0EDD4255-2F64-7949-B4CE-59773B374A04}" type="parTrans" cxnId="{598C1BF5-6E6E-1445-89C7-EEB1106A95D7}">
      <dgm:prSet/>
      <dgm:spPr/>
      <dgm:t>
        <a:bodyPr/>
        <a:lstStyle/>
        <a:p>
          <a:endParaRPr lang="en-US"/>
        </a:p>
      </dgm:t>
    </dgm:pt>
    <dgm:pt modelId="{329FBBF1-2356-F54F-8726-BCF8E600DE6E}" type="sibTrans" cxnId="{598C1BF5-6E6E-1445-89C7-EEB1106A95D7}">
      <dgm:prSet/>
      <dgm:spPr/>
      <dgm:t>
        <a:bodyPr/>
        <a:lstStyle/>
        <a:p>
          <a:endParaRPr lang="en-US"/>
        </a:p>
      </dgm:t>
    </dgm:pt>
    <dgm:pt modelId="{309D41DD-68FE-6D4F-902E-3F46F669AD0F}">
      <dgm:prSet/>
      <dgm:spPr/>
      <dgm:t>
        <a:bodyPr/>
        <a:lstStyle/>
        <a:p>
          <a:r>
            <a:rPr lang="en-US" u="none" dirty="0" smtClean="0"/>
            <a:t>Generative Adversarial Networks</a:t>
          </a:r>
          <a:endParaRPr lang="en-US" u="none" dirty="0"/>
        </a:p>
      </dgm:t>
    </dgm:pt>
    <dgm:pt modelId="{69CE8F0A-010A-2049-BCDE-405A3B82B48A}" type="parTrans" cxnId="{EDF8E6CF-489E-9542-BC8E-BAD459405147}">
      <dgm:prSet/>
      <dgm:spPr/>
      <dgm:t>
        <a:bodyPr/>
        <a:lstStyle/>
        <a:p>
          <a:endParaRPr lang="en-US"/>
        </a:p>
      </dgm:t>
    </dgm:pt>
    <dgm:pt modelId="{18D22688-6889-E348-904C-0936223FA2BB}" type="sibTrans" cxnId="{EDF8E6CF-489E-9542-BC8E-BAD459405147}">
      <dgm:prSet/>
      <dgm:spPr/>
      <dgm:t>
        <a:bodyPr/>
        <a:lstStyle/>
        <a:p>
          <a:endParaRPr lang="en-US"/>
        </a:p>
      </dgm:t>
    </dgm:pt>
    <dgm:pt modelId="{D369E234-7D85-CA4C-9EBF-F60D3AA38477}">
      <dgm:prSet/>
      <dgm:spPr/>
      <dgm:t>
        <a:bodyPr/>
        <a:lstStyle/>
        <a:p>
          <a:r>
            <a:rPr lang="en-US" u="none" dirty="0" smtClean="0"/>
            <a:t>Tips and Tricks</a:t>
          </a:r>
          <a:endParaRPr lang="en-US" u="none" dirty="0"/>
        </a:p>
      </dgm:t>
    </dgm:pt>
    <dgm:pt modelId="{A8CE177E-23C5-8B48-9ECF-0AF85295DD6B}" type="parTrans" cxnId="{EC77FA23-F924-4E45-BA67-F62B5820F7EF}">
      <dgm:prSet/>
      <dgm:spPr/>
      <dgm:t>
        <a:bodyPr/>
        <a:lstStyle/>
        <a:p>
          <a:endParaRPr lang="en-US"/>
        </a:p>
      </dgm:t>
    </dgm:pt>
    <dgm:pt modelId="{EC3E166D-0A23-2A40-AD9A-827E2214194D}" type="sibTrans" cxnId="{EC77FA23-F924-4E45-BA67-F62B5820F7EF}">
      <dgm:prSet/>
      <dgm:spPr/>
      <dgm:t>
        <a:bodyPr/>
        <a:lstStyle/>
        <a:p>
          <a:endParaRPr lang="en-US"/>
        </a:p>
      </dgm:t>
    </dgm:pt>
    <dgm:pt modelId="{F26D40C7-7B02-504E-BB2B-37679D0B220D}">
      <dgm:prSet/>
      <dgm:spPr/>
      <dgm:t>
        <a:bodyPr/>
        <a:lstStyle/>
        <a:p>
          <a:r>
            <a:rPr lang="en-US" u="none" dirty="0" smtClean="0"/>
            <a:t>Applications and Extensions</a:t>
          </a:r>
          <a:endParaRPr lang="en-US" u="none" dirty="0"/>
        </a:p>
      </dgm:t>
    </dgm:pt>
    <dgm:pt modelId="{398933A3-0A6A-B949-95CB-C85A86C61FE7}" type="parTrans" cxnId="{0E4F990D-8D48-784C-89EB-83093FBB8B1F}">
      <dgm:prSet/>
      <dgm:spPr/>
      <dgm:t>
        <a:bodyPr/>
        <a:lstStyle/>
        <a:p>
          <a:endParaRPr lang="en-US"/>
        </a:p>
      </dgm:t>
    </dgm:pt>
    <dgm:pt modelId="{FB4D737F-32F6-6A40-9511-172C5961255B}" type="sibTrans" cxnId="{0E4F990D-8D48-784C-89EB-83093FBB8B1F}">
      <dgm:prSet/>
      <dgm:spPr/>
      <dgm:t>
        <a:bodyPr/>
        <a:lstStyle/>
        <a:p>
          <a:endParaRPr lang="en-US"/>
        </a:p>
      </dgm:t>
    </dgm:pt>
    <dgm:pt modelId="{941087C4-B32B-B643-A3CA-BE595DEFE5D5}" type="pres">
      <dgm:prSet presAssocID="{540C05FE-D7D5-C34D-848D-B13F4F54F47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CD25944-3126-924D-8626-327B0406994B}" type="pres">
      <dgm:prSet presAssocID="{D56A65C6-501D-1246-8E9D-65E25FA8E1E4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F9C2F7-687C-0E42-88FC-3FA0DA71AF4C}" type="pres">
      <dgm:prSet presAssocID="{329FBBF1-2356-F54F-8726-BCF8E600DE6E}" presName="spacer" presStyleCnt="0"/>
      <dgm:spPr/>
    </dgm:pt>
    <dgm:pt modelId="{84FB990C-7378-CB41-8F52-23043DAF4649}" type="pres">
      <dgm:prSet presAssocID="{309D41DD-68FE-6D4F-902E-3F46F669AD0F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3DAD6D-A716-C843-B3F1-C6BEBF7292CC}" type="pres">
      <dgm:prSet presAssocID="{18D22688-6889-E348-904C-0936223FA2BB}" presName="spacer" presStyleCnt="0"/>
      <dgm:spPr/>
    </dgm:pt>
    <dgm:pt modelId="{CB186CB9-C79A-DE41-A485-7DD7DFA659B5}" type="pres">
      <dgm:prSet presAssocID="{D369E234-7D85-CA4C-9EBF-F60D3AA38477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106348-7793-DA4D-BBEC-F5A9A5321E72}" type="pres">
      <dgm:prSet presAssocID="{EC3E166D-0A23-2A40-AD9A-827E2214194D}" presName="spacer" presStyleCnt="0"/>
      <dgm:spPr/>
    </dgm:pt>
    <dgm:pt modelId="{05A3B642-7421-B244-8F1E-0AE65C05C9C4}" type="pres">
      <dgm:prSet presAssocID="{F26D40C7-7B02-504E-BB2B-37679D0B220D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E75D675-799C-6F41-8778-0011C7AC1A8C}" type="presOf" srcId="{540C05FE-D7D5-C34D-848D-B13F4F54F470}" destId="{941087C4-B32B-B643-A3CA-BE595DEFE5D5}" srcOrd="0" destOrd="0" presId="urn:microsoft.com/office/officeart/2005/8/layout/vList2"/>
    <dgm:cxn modelId="{AECCF6DE-1506-6B48-9814-454BDFAECF0B}" type="presOf" srcId="{309D41DD-68FE-6D4F-902E-3F46F669AD0F}" destId="{84FB990C-7378-CB41-8F52-23043DAF4649}" srcOrd="0" destOrd="0" presId="urn:microsoft.com/office/officeart/2005/8/layout/vList2"/>
    <dgm:cxn modelId="{AF0C640B-F55B-A843-AFD0-3B0CDF4165F4}" type="presOf" srcId="{F26D40C7-7B02-504E-BB2B-37679D0B220D}" destId="{05A3B642-7421-B244-8F1E-0AE65C05C9C4}" srcOrd="0" destOrd="0" presId="urn:microsoft.com/office/officeart/2005/8/layout/vList2"/>
    <dgm:cxn modelId="{A506E30F-8574-C247-A702-E6A2D81A60EA}" type="presOf" srcId="{D56A65C6-501D-1246-8E9D-65E25FA8E1E4}" destId="{2CD25944-3126-924D-8626-327B0406994B}" srcOrd="0" destOrd="0" presId="urn:microsoft.com/office/officeart/2005/8/layout/vList2"/>
    <dgm:cxn modelId="{EC77FA23-F924-4E45-BA67-F62B5820F7EF}" srcId="{540C05FE-D7D5-C34D-848D-B13F4F54F470}" destId="{D369E234-7D85-CA4C-9EBF-F60D3AA38477}" srcOrd="2" destOrd="0" parTransId="{A8CE177E-23C5-8B48-9ECF-0AF85295DD6B}" sibTransId="{EC3E166D-0A23-2A40-AD9A-827E2214194D}"/>
    <dgm:cxn modelId="{68701576-E846-064B-97F3-988A9F73129E}" type="presOf" srcId="{D369E234-7D85-CA4C-9EBF-F60D3AA38477}" destId="{CB186CB9-C79A-DE41-A485-7DD7DFA659B5}" srcOrd="0" destOrd="0" presId="urn:microsoft.com/office/officeart/2005/8/layout/vList2"/>
    <dgm:cxn modelId="{EDF8E6CF-489E-9542-BC8E-BAD459405147}" srcId="{540C05FE-D7D5-C34D-848D-B13F4F54F470}" destId="{309D41DD-68FE-6D4F-902E-3F46F669AD0F}" srcOrd="1" destOrd="0" parTransId="{69CE8F0A-010A-2049-BCDE-405A3B82B48A}" sibTransId="{18D22688-6889-E348-904C-0936223FA2BB}"/>
    <dgm:cxn modelId="{0E4F990D-8D48-784C-89EB-83093FBB8B1F}" srcId="{540C05FE-D7D5-C34D-848D-B13F4F54F470}" destId="{F26D40C7-7B02-504E-BB2B-37679D0B220D}" srcOrd="3" destOrd="0" parTransId="{398933A3-0A6A-B949-95CB-C85A86C61FE7}" sibTransId="{FB4D737F-32F6-6A40-9511-172C5961255B}"/>
    <dgm:cxn modelId="{598C1BF5-6E6E-1445-89C7-EEB1106A95D7}" srcId="{540C05FE-D7D5-C34D-848D-B13F4F54F470}" destId="{D56A65C6-501D-1246-8E9D-65E25FA8E1E4}" srcOrd="0" destOrd="0" parTransId="{0EDD4255-2F64-7949-B4CE-59773B374A04}" sibTransId="{329FBBF1-2356-F54F-8726-BCF8E600DE6E}"/>
    <dgm:cxn modelId="{1B0CF8AA-22A4-3F45-8B64-E7FB6CA75D86}" type="presParOf" srcId="{941087C4-B32B-B643-A3CA-BE595DEFE5D5}" destId="{2CD25944-3126-924D-8626-327B0406994B}" srcOrd="0" destOrd="0" presId="urn:microsoft.com/office/officeart/2005/8/layout/vList2"/>
    <dgm:cxn modelId="{201D5289-9E8B-A44C-860B-EBEB8D6DFBA2}" type="presParOf" srcId="{941087C4-B32B-B643-A3CA-BE595DEFE5D5}" destId="{ABF9C2F7-687C-0E42-88FC-3FA0DA71AF4C}" srcOrd="1" destOrd="0" presId="urn:microsoft.com/office/officeart/2005/8/layout/vList2"/>
    <dgm:cxn modelId="{D0FF0E10-2F33-624B-84F5-52D16CC0EE84}" type="presParOf" srcId="{941087C4-B32B-B643-A3CA-BE595DEFE5D5}" destId="{84FB990C-7378-CB41-8F52-23043DAF4649}" srcOrd="2" destOrd="0" presId="urn:microsoft.com/office/officeart/2005/8/layout/vList2"/>
    <dgm:cxn modelId="{A3286403-3417-144F-85C6-973EB26FD9C3}" type="presParOf" srcId="{941087C4-B32B-B643-A3CA-BE595DEFE5D5}" destId="{833DAD6D-A716-C843-B3F1-C6BEBF7292CC}" srcOrd="3" destOrd="0" presId="urn:microsoft.com/office/officeart/2005/8/layout/vList2"/>
    <dgm:cxn modelId="{A22E0231-60AE-964E-ADA0-ECF0578C1A02}" type="presParOf" srcId="{941087C4-B32B-B643-A3CA-BE595DEFE5D5}" destId="{CB186CB9-C79A-DE41-A485-7DD7DFA659B5}" srcOrd="4" destOrd="0" presId="urn:microsoft.com/office/officeart/2005/8/layout/vList2"/>
    <dgm:cxn modelId="{B6FD16BE-320C-6445-ADC3-1891ABD117A9}" type="presParOf" srcId="{941087C4-B32B-B643-A3CA-BE595DEFE5D5}" destId="{D0106348-7793-DA4D-BBEC-F5A9A5321E72}" srcOrd="5" destOrd="0" presId="urn:microsoft.com/office/officeart/2005/8/layout/vList2"/>
    <dgm:cxn modelId="{5CF9C5C7-6FDD-9349-ACF9-6E015497A9D1}" type="presParOf" srcId="{941087C4-B32B-B643-A3CA-BE595DEFE5D5}" destId="{05A3B642-7421-B244-8F1E-0AE65C05C9C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0C05FE-D7D5-C34D-848D-B13F4F54F470}" type="doc">
      <dgm:prSet loTypeId="urn:microsoft.com/office/officeart/2005/8/layout/vList2" loCatId="relationship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56A65C6-501D-1246-8E9D-65E25FA8E1E4}">
      <dgm:prSet/>
      <dgm:spPr/>
      <dgm:t>
        <a:bodyPr/>
        <a:lstStyle/>
        <a:p>
          <a:pPr rtl="0"/>
          <a:r>
            <a:rPr lang="en-US" u="none" dirty="0" smtClean="0"/>
            <a:t>Generative Modeling</a:t>
          </a:r>
          <a:endParaRPr lang="en-US" u="none" dirty="0">
            <a:latin typeface="Futura"/>
            <a:cs typeface="Futura"/>
          </a:endParaRPr>
        </a:p>
      </dgm:t>
    </dgm:pt>
    <dgm:pt modelId="{0EDD4255-2F64-7949-B4CE-59773B374A04}" type="parTrans" cxnId="{598C1BF5-6E6E-1445-89C7-EEB1106A95D7}">
      <dgm:prSet/>
      <dgm:spPr/>
      <dgm:t>
        <a:bodyPr/>
        <a:lstStyle/>
        <a:p>
          <a:endParaRPr lang="en-US"/>
        </a:p>
      </dgm:t>
    </dgm:pt>
    <dgm:pt modelId="{329FBBF1-2356-F54F-8726-BCF8E600DE6E}" type="sibTrans" cxnId="{598C1BF5-6E6E-1445-89C7-EEB1106A95D7}">
      <dgm:prSet/>
      <dgm:spPr/>
      <dgm:t>
        <a:bodyPr/>
        <a:lstStyle/>
        <a:p>
          <a:endParaRPr lang="en-US"/>
        </a:p>
      </dgm:t>
    </dgm:pt>
    <dgm:pt modelId="{309D41DD-68FE-6D4F-902E-3F46F669AD0F}">
      <dgm:prSet/>
      <dgm:spPr/>
      <dgm:t>
        <a:bodyPr/>
        <a:lstStyle/>
        <a:p>
          <a:r>
            <a:rPr lang="en-US" u="sng" dirty="0" smtClean="0"/>
            <a:t>Generative Adversarial Networks</a:t>
          </a:r>
          <a:endParaRPr lang="en-US" u="sng" dirty="0"/>
        </a:p>
      </dgm:t>
    </dgm:pt>
    <dgm:pt modelId="{69CE8F0A-010A-2049-BCDE-405A3B82B48A}" type="parTrans" cxnId="{EDF8E6CF-489E-9542-BC8E-BAD459405147}">
      <dgm:prSet/>
      <dgm:spPr/>
      <dgm:t>
        <a:bodyPr/>
        <a:lstStyle/>
        <a:p>
          <a:endParaRPr lang="en-US"/>
        </a:p>
      </dgm:t>
    </dgm:pt>
    <dgm:pt modelId="{18D22688-6889-E348-904C-0936223FA2BB}" type="sibTrans" cxnId="{EDF8E6CF-489E-9542-BC8E-BAD459405147}">
      <dgm:prSet/>
      <dgm:spPr/>
      <dgm:t>
        <a:bodyPr/>
        <a:lstStyle/>
        <a:p>
          <a:endParaRPr lang="en-US"/>
        </a:p>
      </dgm:t>
    </dgm:pt>
    <dgm:pt modelId="{D369E234-7D85-CA4C-9EBF-F60D3AA38477}">
      <dgm:prSet/>
      <dgm:spPr/>
      <dgm:t>
        <a:bodyPr/>
        <a:lstStyle/>
        <a:p>
          <a:r>
            <a:rPr lang="en-US" u="none" dirty="0" smtClean="0"/>
            <a:t>Tips and Tricks</a:t>
          </a:r>
          <a:endParaRPr lang="en-US" u="none" dirty="0"/>
        </a:p>
      </dgm:t>
    </dgm:pt>
    <dgm:pt modelId="{A8CE177E-23C5-8B48-9ECF-0AF85295DD6B}" type="parTrans" cxnId="{EC77FA23-F924-4E45-BA67-F62B5820F7EF}">
      <dgm:prSet/>
      <dgm:spPr/>
      <dgm:t>
        <a:bodyPr/>
        <a:lstStyle/>
        <a:p>
          <a:endParaRPr lang="en-US"/>
        </a:p>
      </dgm:t>
    </dgm:pt>
    <dgm:pt modelId="{EC3E166D-0A23-2A40-AD9A-827E2214194D}" type="sibTrans" cxnId="{EC77FA23-F924-4E45-BA67-F62B5820F7EF}">
      <dgm:prSet/>
      <dgm:spPr/>
      <dgm:t>
        <a:bodyPr/>
        <a:lstStyle/>
        <a:p>
          <a:endParaRPr lang="en-US"/>
        </a:p>
      </dgm:t>
    </dgm:pt>
    <dgm:pt modelId="{F26D40C7-7B02-504E-BB2B-37679D0B220D}">
      <dgm:prSet/>
      <dgm:spPr/>
      <dgm:t>
        <a:bodyPr/>
        <a:lstStyle/>
        <a:p>
          <a:r>
            <a:rPr lang="en-US" u="none" dirty="0" smtClean="0"/>
            <a:t>Applications and Extensions</a:t>
          </a:r>
          <a:endParaRPr lang="en-US" u="none" dirty="0"/>
        </a:p>
      </dgm:t>
    </dgm:pt>
    <dgm:pt modelId="{398933A3-0A6A-B949-95CB-C85A86C61FE7}" type="parTrans" cxnId="{0E4F990D-8D48-784C-89EB-83093FBB8B1F}">
      <dgm:prSet/>
      <dgm:spPr/>
      <dgm:t>
        <a:bodyPr/>
        <a:lstStyle/>
        <a:p>
          <a:endParaRPr lang="en-US"/>
        </a:p>
      </dgm:t>
    </dgm:pt>
    <dgm:pt modelId="{FB4D737F-32F6-6A40-9511-172C5961255B}" type="sibTrans" cxnId="{0E4F990D-8D48-784C-89EB-83093FBB8B1F}">
      <dgm:prSet/>
      <dgm:spPr/>
      <dgm:t>
        <a:bodyPr/>
        <a:lstStyle/>
        <a:p>
          <a:endParaRPr lang="en-US"/>
        </a:p>
      </dgm:t>
    </dgm:pt>
    <dgm:pt modelId="{941087C4-B32B-B643-A3CA-BE595DEFE5D5}" type="pres">
      <dgm:prSet presAssocID="{540C05FE-D7D5-C34D-848D-B13F4F54F47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CD25944-3126-924D-8626-327B0406994B}" type="pres">
      <dgm:prSet presAssocID="{D56A65C6-501D-1246-8E9D-65E25FA8E1E4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F9C2F7-687C-0E42-88FC-3FA0DA71AF4C}" type="pres">
      <dgm:prSet presAssocID="{329FBBF1-2356-F54F-8726-BCF8E600DE6E}" presName="spacer" presStyleCnt="0"/>
      <dgm:spPr/>
    </dgm:pt>
    <dgm:pt modelId="{84FB990C-7378-CB41-8F52-23043DAF4649}" type="pres">
      <dgm:prSet presAssocID="{309D41DD-68FE-6D4F-902E-3F46F669AD0F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3DAD6D-A716-C843-B3F1-C6BEBF7292CC}" type="pres">
      <dgm:prSet presAssocID="{18D22688-6889-E348-904C-0936223FA2BB}" presName="spacer" presStyleCnt="0"/>
      <dgm:spPr/>
    </dgm:pt>
    <dgm:pt modelId="{CB186CB9-C79A-DE41-A485-7DD7DFA659B5}" type="pres">
      <dgm:prSet presAssocID="{D369E234-7D85-CA4C-9EBF-F60D3AA38477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106348-7793-DA4D-BBEC-F5A9A5321E72}" type="pres">
      <dgm:prSet presAssocID="{EC3E166D-0A23-2A40-AD9A-827E2214194D}" presName="spacer" presStyleCnt="0"/>
      <dgm:spPr/>
    </dgm:pt>
    <dgm:pt modelId="{05A3B642-7421-B244-8F1E-0AE65C05C9C4}" type="pres">
      <dgm:prSet presAssocID="{F26D40C7-7B02-504E-BB2B-37679D0B220D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DF8E6CF-489E-9542-BC8E-BAD459405147}" srcId="{540C05FE-D7D5-C34D-848D-B13F4F54F470}" destId="{309D41DD-68FE-6D4F-902E-3F46F669AD0F}" srcOrd="1" destOrd="0" parTransId="{69CE8F0A-010A-2049-BCDE-405A3B82B48A}" sibTransId="{18D22688-6889-E348-904C-0936223FA2BB}"/>
    <dgm:cxn modelId="{B595A6F3-8E9C-0542-B47A-BA5A0F08E9DC}" type="presOf" srcId="{540C05FE-D7D5-C34D-848D-B13F4F54F470}" destId="{941087C4-B32B-B643-A3CA-BE595DEFE5D5}" srcOrd="0" destOrd="0" presId="urn:microsoft.com/office/officeart/2005/8/layout/vList2"/>
    <dgm:cxn modelId="{C7460A2F-C715-C249-9B83-ACF78FD7B114}" type="presOf" srcId="{D369E234-7D85-CA4C-9EBF-F60D3AA38477}" destId="{CB186CB9-C79A-DE41-A485-7DD7DFA659B5}" srcOrd="0" destOrd="0" presId="urn:microsoft.com/office/officeart/2005/8/layout/vList2"/>
    <dgm:cxn modelId="{A9E70C4D-67DD-6F41-9608-68FA6FF9277F}" type="presOf" srcId="{D56A65C6-501D-1246-8E9D-65E25FA8E1E4}" destId="{2CD25944-3126-924D-8626-327B0406994B}" srcOrd="0" destOrd="0" presId="urn:microsoft.com/office/officeart/2005/8/layout/vList2"/>
    <dgm:cxn modelId="{EC77FA23-F924-4E45-BA67-F62B5820F7EF}" srcId="{540C05FE-D7D5-C34D-848D-B13F4F54F470}" destId="{D369E234-7D85-CA4C-9EBF-F60D3AA38477}" srcOrd="2" destOrd="0" parTransId="{A8CE177E-23C5-8B48-9ECF-0AF85295DD6B}" sibTransId="{EC3E166D-0A23-2A40-AD9A-827E2214194D}"/>
    <dgm:cxn modelId="{D1FE8A87-196B-E74A-BF89-55D7855CED88}" type="presOf" srcId="{F26D40C7-7B02-504E-BB2B-37679D0B220D}" destId="{05A3B642-7421-B244-8F1E-0AE65C05C9C4}" srcOrd="0" destOrd="0" presId="urn:microsoft.com/office/officeart/2005/8/layout/vList2"/>
    <dgm:cxn modelId="{0E1AB08A-9A60-BA46-A3D3-7F431D0CD999}" type="presOf" srcId="{309D41DD-68FE-6D4F-902E-3F46F669AD0F}" destId="{84FB990C-7378-CB41-8F52-23043DAF4649}" srcOrd="0" destOrd="0" presId="urn:microsoft.com/office/officeart/2005/8/layout/vList2"/>
    <dgm:cxn modelId="{598C1BF5-6E6E-1445-89C7-EEB1106A95D7}" srcId="{540C05FE-D7D5-C34D-848D-B13F4F54F470}" destId="{D56A65C6-501D-1246-8E9D-65E25FA8E1E4}" srcOrd="0" destOrd="0" parTransId="{0EDD4255-2F64-7949-B4CE-59773B374A04}" sibTransId="{329FBBF1-2356-F54F-8726-BCF8E600DE6E}"/>
    <dgm:cxn modelId="{0E4F990D-8D48-784C-89EB-83093FBB8B1F}" srcId="{540C05FE-D7D5-C34D-848D-B13F4F54F470}" destId="{F26D40C7-7B02-504E-BB2B-37679D0B220D}" srcOrd="3" destOrd="0" parTransId="{398933A3-0A6A-B949-95CB-C85A86C61FE7}" sibTransId="{FB4D737F-32F6-6A40-9511-172C5961255B}"/>
    <dgm:cxn modelId="{4E17505C-7A9A-434F-892A-15438C182047}" type="presParOf" srcId="{941087C4-B32B-B643-A3CA-BE595DEFE5D5}" destId="{2CD25944-3126-924D-8626-327B0406994B}" srcOrd="0" destOrd="0" presId="urn:microsoft.com/office/officeart/2005/8/layout/vList2"/>
    <dgm:cxn modelId="{7DB40C4E-A044-C743-B6F2-46A1E8E673E2}" type="presParOf" srcId="{941087C4-B32B-B643-A3CA-BE595DEFE5D5}" destId="{ABF9C2F7-687C-0E42-88FC-3FA0DA71AF4C}" srcOrd="1" destOrd="0" presId="urn:microsoft.com/office/officeart/2005/8/layout/vList2"/>
    <dgm:cxn modelId="{B225C339-0EE6-9A46-8EE4-164B7224CC90}" type="presParOf" srcId="{941087C4-B32B-B643-A3CA-BE595DEFE5D5}" destId="{84FB990C-7378-CB41-8F52-23043DAF4649}" srcOrd="2" destOrd="0" presId="urn:microsoft.com/office/officeart/2005/8/layout/vList2"/>
    <dgm:cxn modelId="{E050AA1A-7F77-614F-9F1B-CBC6C054AFEE}" type="presParOf" srcId="{941087C4-B32B-B643-A3CA-BE595DEFE5D5}" destId="{833DAD6D-A716-C843-B3F1-C6BEBF7292CC}" srcOrd="3" destOrd="0" presId="urn:microsoft.com/office/officeart/2005/8/layout/vList2"/>
    <dgm:cxn modelId="{51471BA3-05E5-E244-A4ED-F0F6BC621254}" type="presParOf" srcId="{941087C4-B32B-B643-A3CA-BE595DEFE5D5}" destId="{CB186CB9-C79A-DE41-A485-7DD7DFA659B5}" srcOrd="4" destOrd="0" presId="urn:microsoft.com/office/officeart/2005/8/layout/vList2"/>
    <dgm:cxn modelId="{F11282C3-C444-6348-B437-54EACD917C9B}" type="presParOf" srcId="{941087C4-B32B-B643-A3CA-BE595DEFE5D5}" destId="{D0106348-7793-DA4D-BBEC-F5A9A5321E72}" srcOrd="5" destOrd="0" presId="urn:microsoft.com/office/officeart/2005/8/layout/vList2"/>
    <dgm:cxn modelId="{7202D0F9-C71B-3949-9CAD-AE4EA676E474}" type="presParOf" srcId="{941087C4-B32B-B643-A3CA-BE595DEFE5D5}" destId="{05A3B642-7421-B244-8F1E-0AE65C05C9C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40C05FE-D7D5-C34D-848D-B13F4F54F470}" type="doc">
      <dgm:prSet loTypeId="urn:microsoft.com/office/officeart/2005/8/layout/vList2" loCatId="relationship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56A65C6-501D-1246-8E9D-65E25FA8E1E4}">
      <dgm:prSet/>
      <dgm:spPr/>
      <dgm:t>
        <a:bodyPr/>
        <a:lstStyle/>
        <a:p>
          <a:pPr rtl="0"/>
          <a:r>
            <a:rPr lang="en-US" u="none" dirty="0" smtClean="0"/>
            <a:t>Generative Modeling</a:t>
          </a:r>
          <a:endParaRPr lang="en-US" u="none" dirty="0">
            <a:latin typeface="Futura"/>
            <a:cs typeface="Futura"/>
          </a:endParaRPr>
        </a:p>
      </dgm:t>
    </dgm:pt>
    <dgm:pt modelId="{0EDD4255-2F64-7949-B4CE-59773B374A04}" type="parTrans" cxnId="{598C1BF5-6E6E-1445-89C7-EEB1106A95D7}">
      <dgm:prSet/>
      <dgm:spPr/>
      <dgm:t>
        <a:bodyPr/>
        <a:lstStyle/>
        <a:p>
          <a:endParaRPr lang="en-US"/>
        </a:p>
      </dgm:t>
    </dgm:pt>
    <dgm:pt modelId="{329FBBF1-2356-F54F-8726-BCF8E600DE6E}" type="sibTrans" cxnId="{598C1BF5-6E6E-1445-89C7-EEB1106A95D7}">
      <dgm:prSet/>
      <dgm:spPr/>
      <dgm:t>
        <a:bodyPr/>
        <a:lstStyle/>
        <a:p>
          <a:endParaRPr lang="en-US"/>
        </a:p>
      </dgm:t>
    </dgm:pt>
    <dgm:pt modelId="{309D41DD-68FE-6D4F-902E-3F46F669AD0F}">
      <dgm:prSet/>
      <dgm:spPr/>
      <dgm:t>
        <a:bodyPr/>
        <a:lstStyle/>
        <a:p>
          <a:r>
            <a:rPr lang="en-US" u="none" dirty="0" smtClean="0"/>
            <a:t>Generative Adversarial Networks</a:t>
          </a:r>
          <a:endParaRPr lang="en-US" u="none" dirty="0"/>
        </a:p>
      </dgm:t>
    </dgm:pt>
    <dgm:pt modelId="{69CE8F0A-010A-2049-BCDE-405A3B82B48A}" type="parTrans" cxnId="{EDF8E6CF-489E-9542-BC8E-BAD459405147}">
      <dgm:prSet/>
      <dgm:spPr/>
      <dgm:t>
        <a:bodyPr/>
        <a:lstStyle/>
        <a:p>
          <a:endParaRPr lang="en-US"/>
        </a:p>
      </dgm:t>
    </dgm:pt>
    <dgm:pt modelId="{18D22688-6889-E348-904C-0936223FA2BB}" type="sibTrans" cxnId="{EDF8E6CF-489E-9542-BC8E-BAD459405147}">
      <dgm:prSet/>
      <dgm:spPr/>
      <dgm:t>
        <a:bodyPr/>
        <a:lstStyle/>
        <a:p>
          <a:endParaRPr lang="en-US"/>
        </a:p>
      </dgm:t>
    </dgm:pt>
    <dgm:pt modelId="{D369E234-7D85-CA4C-9EBF-F60D3AA38477}">
      <dgm:prSet/>
      <dgm:spPr/>
      <dgm:t>
        <a:bodyPr/>
        <a:lstStyle/>
        <a:p>
          <a:r>
            <a:rPr lang="en-US" u="sng" dirty="0" smtClean="0"/>
            <a:t>Tips and Tricks</a:t>
          </a:r>
          <a:endParaRPr lang="en-US" u="sng" dirty="0"/>
        </a:p>
      </dgm:t>
    </dgm:pt>
    <dgm:pt modelId="{A8CE177E-23C5-8B48-9ECF-0AF85295DD6B}" type="parTrans" cxnId="{EC77FA23-F924-4E45-BA67-F62B5820F7EF}">
      <dgm:prSet/>
      <dgm:spPr/>
      <dgm:t>
        <a:bodyPr/>
        <a:lstStyle/>
        <a:p>
          <a:endParaRPr lang="en-US"/>
        </a:p>
      </dgm:t>
    </dgm:pt>
    <dgm:pt modelId="{EC3E166D-0A23-2A40-AD9A-827E2214194D}" type="sibTrans" cxnId="{EC77FA23-F924-4E45-BA67-F62B5820F7EF}">
      <dgm:prSet/>
      <dgm:spPr/>
      <dgm:t>
        <a:bodyPr/>
        <a:lstStyle/>
        <a:p>
          <a:endParaRPr lang="en-US"/>
        </a:p>
      </dgm:t>
    </dgm:pt>
    <dgm:pt modelId="{F26D40C7-7B02-504E-BB2B-37679D0B220D}">
      <dgm:prSet/>
      <dgm:spPr/>
      <dgm:t>
        <a:bodyPr/>
        <a:lstStyle/>
        <a:p>
          <a:r>
            <a:rPr lang="en-US" u="none" dirty="0" smtClean="0"/>
            <a:t>Applications and Extensions</a:t>
          </a:r>
          <a:endParaRPr lang="en-US" u="none" dirty="0"/>
        </a:p>
      </dgm:t>
    </dgm:pt>
    <dgm:pt modelId="{398933A3-0A6A-B949-95CB-C85A86C61FE7}" type="parTrans" cxnId="{0E4F990D-8D48-784C-89EB-83093FBB8B1F}">
      <dgm:prSet/>
      <dgm:spPr/>
      <dgm:t>
        <a:bodyPr/>
        <a:lstStyle/>
        <a:p>
          <a:endParaRPr lang="en-US"/>
        </a:p>
      </dgm:t>
    </dgm:pt>
    <dgm:pt modelId="{FB4D737F-32F6-6A40-9511-172C5961255B}" type="sibTrans" cxnId="{0E4F990D-8D48-784C-89EB-83093FBB8B1F}">
      <dgm:prSet/>
      <dgm:spPr/>
      <dgm:t>
        <a:bodyPr/>
        <a:lstStyle/>
        <a:p>
          <a:endParaRPr lang="en-US"/>
        </a:p>
      </dgm:t>
    </dgm:pt>
    <dgm:pt modelId="{941087C4-B32B-B643-A3CA-BE595DEFE5D5}" type="pres">
      <dgm:prSet presAssocID="{540C05FE-D7D5-C34D-848D-B13F4F54F47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CD25944-3126-924D-8626-327B0406994B}" type="pres">
      <dgm:prSet presAssocID="{D56A65C6-501D-1246-8E9D-65E25FA8E1E4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F9C2F7-687C-0E42-88FC-3FA0DA71AF4C}" type="pres">
      <dgm:prSet presAssocID="{329FBBF1-2356-F54F-8726-BCF8E600DE6E}" presName="spacer" presStyleCnt="0"/>
      <dgm:spPr/>
    </dgm:pt>
    <dgm:pt modelId="{84FB990C-7378-CB41-8F52-23043DAF4649}" type="pres">
      <dgm:prSet presAssocID="{309D41DD-68FE-6D4F-902E-3F46F669AD0F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3DAD6D-A716-C843-B3F1-C6BEBF7292CC}" type="pres">
      <dgm:prSet presAssocID="{18D22688-6889-E348-904C-0936223FA2BB}" presName="spacer" presStyleCnt="0"/>
      <dgm:spPr/>
    </dgm:pt>
    <dgm:pt modelId="{CB186CB9-C79A-DE41-A485-7DD7DFA659B5}" type="pres">
      <dgm:prSet presAssocID="{D369E234-7D85-CA4C-9EBF-F60D3AA38477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106348-7793-DA4D-BBEC-F5A9A5321E72}" type="pres">
      <dgm:prSet presAssocID="{EC3E166D-0A23-2A40-AD9A-827E2214194D}" presName="spacer" presStyleCnt="0"/>
      <dgm:spPr/>
    </dgm:pt>
    <dgm:pt modelId="{05A3B642-7421-B244-8F1E-0AE65C05C9C4}" type="pres">
      <dgm:prSet presAssocID="{F26D40C7-7B02-504E-BB2B-37679D0B220D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48FA12B-3086-0B48-84E1-287DF786829E}" type="presOf" srcId="{309D41DD-68FE-6D4F-902E-3F46F669AD0F}" destId="{84FB990C-7378-CB41-8F52-23043DAF4649}" srcOrd="0" destOrd="0" presId="urn:microsoft.com/office/officeart/2005/8/layout/vList2"/>
    <dgm:cxn modelId="{75E27D65-EE2D-DF42-8F06-A7A01D0CBFC6}" type="presOf" srcId="{F26D40C7-7B02-504E-BB2B-37679D0B220D}" destId="{05A3B642-7421-B244-8F1E-0AE65C05C9C4}" srcOrd="0" destOrd="0" presId="urn:microsoft.com/office/officeart/2005/8/layout/vList2"/>
    <dgm:cxn modelId="{EC77FA23-F924-4E45-BA67-F62B5820F7EF}" srcId="{540C05FE-D7D5-C34D-848D-B13F4F54F470}" destId="{D369E234-7D85-CA4C-9EBF-F60D3AA38477}" srcOrd="2" destOrd="0" parTransId="{A8CE177E-23C5-8B48-9ECF-0AF85295DD6B}" sibTransId="{EC3E166D-0A23-2A40-AD9A-827E2214194D}"/>
    <dgm:cxn modelId="{EDF8E6CF-489E-9542-BC8E-BAD459405147}" srcId="{540C05FE-D7D5-C34D-848D-B13F4F54F470}" destId="{309D41DD-68FE-6D4F-902E-3F46F669AD0F}" srcOrd="1" destOrd="0" parTransId="{69CE8F0A-010A-2049-BCDE-405A3B82B48A}" sibTransId="{18D22688-6889-E348-904C-0936223FA2BB}"/>
    <dgm:cxn modelId="{0E4F990D-8D48-784C-89EB-83093FBB8B1F}" srcId="{540C05FE-D7D5-C34D-848D-B13F4F54F470}" destId="{F26D40C7-7B02-504E-BB2B-37679D0B220D}" srcOrd="3" destOrd="0" parTransId="{398933A3-0A6A-B949-95CB-C85A86C61FE7}" sibTransId="{FB4D737F-32F6-6A40-9511-172C5961255B}"/>
    <dgm:cxn modelId="{55E621C0-7A73-C04A-A1D0-D0A72399DDDB}" type="presOf" srcId="{540C05FE-D7D5-C34D-848D-B13F4F54F470}" destId="{941087C4-B32B-B643-A3CA-BE595DEFE5D5}" srcOrd="0" destOrd="0" presId="urn:microsoft.com/office/officeart/2005/8/layout/vList2"/>
    <dgm:cxn modelId="{598C1BF5-6E6E-1445-89C7-EEB1106A95D7}" srcId="{540C05FE-D7D5-C34D-848D-B13F4F54F470}" destId="{D56A65C6-501D-1246-8E9D-65E25FA8E1E4}" srcOrd="0" destOrd="0" parTransId="{0EDD4255-2F64-7949-B4CE-59773B374A04}" sibTransId="{329FBBF1-2356-F54F-8726-BCF8E600DE6E}"/>
    <dgm:cxn modelId="{2BF6C72C-8A60-CA46-8815-35D8936670DF}" type="presOf" srcId="{D369E234-7D85-CA4C-9EBF-F60D3AA38477}" destId="{CB186CB9-C79A-DE41-A485-7DD7DFA659B5}" srcOrd="0" destOrd="0" presId="urn:microsoft.com/office/officeart/2005/8/layout/vList2"/>
    <dgm:cxn modelId="{B1068C70-D44D-494D-BC31-9A74208BA54D}" type="presOf" srcId="{D56A65C6-501D-1246-8E9D-65E25FA8E1E4}" destId="{2CD25944-3126-924D-8626-327B0406994B}" srcOrd="0" destOrd="0" presId="urn:microsoft.com/office/officeart/2005/8/layout/vList2"/>
    <dgm:cxn modelId="{EDB178D9-F099-0747-B2C1-C1FC1544A512}" type="presParOf" srcId="{941087C4-B32B-B643-A3CA-BE595DEFE5D5}" destId="{2CD25944-3126-924D-8626-327B0406994B}" srcOrd="0" destOrd="0" presId="urn:microsoft.com/office/officeart/2005/8/layout/vList2"/>
    <dgm:cxn modelId="{872774FC-9131-7641-B7BE-956CD8C19DDD}" type="presParOf" srcId="{941087C4-B32B-B643-A3CA-BE595DEFE5D5}" destId="{ABF9C2F7-687C-0E42-88FC-3FA0DA71AF4C}" srcOrd="1" destOrd="0" presId="urn:microsoft.com/office/officeart/2005/8/layout/vList2"/>
    <dgm:cxn modelId="{C3EBBF7F-390D-EF46-A983-5E3A941A9D06}" type="presParOf" srcId="{941087C4-B32B-B643-A3CA-BE595DEFE5D5}" destId="{84FB990C-7378-CB41-8F52-23043DAF4649}" srcOrd="2" destOrd="0" presId="urn:microsoft.com/office/officeart/2005/8/layout/vList2"/>
    <dgm:cxn modelId="{07AEA2E8-4FAC-5246-AB4E-E58F78E2543F}" type="presParOf" srcId="{941087C4-B32B-B643-A3CA-BE595DEFE5D5}" destId="{833DAD6D-A716-C843-B3F1-C6BEBF7292CC}" srcOrd="3" destOrd="0" presId="urn:microsoft.com/office/officeart/2005/8/layout/vList2"/>
    <dgm:cxn modelId="{09AB7393-E49D-CD4F-A6E4-E75D3EDC070B}" type="presParOf" srcId="{941087C4-B32B-B643-A3CA-BE595DEFE5D5}" destId="{CB186CB9-C79A-DE41-A485-7DD7DFA659B5}" srcOrd="4" destOrd="0" presId="urn:microsoft.com/office/officeart/2005/8/layout/vList2"/>
    <dgm:cxn modelId="{040D8FDE-1CB4-3D4E-B3D2-B42B71D4BA9E}" type="presParOf" srcId="{941087C4-B32B-B643-A3CA-BE595DEFE5D5}" destId="{D0106348-7793-DA4D-BBEC-F5A9A5321E72}" srcOrd="5" destOrd="0" presId="urn:microsoft.com/office/officeart/2005/8/layout/vList2"/>
    <dgm:cxn modelId="{F62FBA0C-7CB9-CE4B-A779-F4292932DE81}" type="presParOf" srcId="{941087C4-B32B-B643-A3CA-BE595DEFE5D5}" destId="{05A3B642-7421-B244-8F1E-0AE65C05C9C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40C05FE-D7D5-C34D-848D-B13F4F54F470}" type="doc">
      <dgm:prSet loTypeId="urn:microsoft.com/office/officeart/2005/8/layout/vList2" loCatId="relationship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56A65C6-501D-1246-8E9D-65E25FA8E1E4}">
      <dgm:prSet/>
      <dgm:spPr/>
      <dgm:t>
        <a:bodyPr/>
        <a:lstStyle/>
        <a:p>
          <a:pPr rtl="0"/>
          <a:r>
            <a:rPr lang="en-US" u="none" dirty="0" smtClean="0"/>
            <a:t>Generative Modeling</a:t>
          </a:r>
          <a:endParaRPr lang="en-US" u="none" dirty="0">
            <a:latin typeface="Futura"/>
            <a:cs typeface="Futura"/>
          </a:endParaRPr>
        </a:p>
      </dgm:t>
    </dgm:pt>
    <dgm:pt modelId="{0EDD4255-2F64-7949-B4CE-59773B374A04}" type="parTrans" cxnId="{598C1BF5-6E6E-1445-89C7-EEB1106A95D7}">
      <dgm:prSet/>
      <dgm:spPr/>
      <dgm:t>
        <a:bodyPr/>
        <a:lstStyle/>
        <a:p>
          <a:endParaRPr lang="en-US"/>
        </a:p>
      </dgm:t>
    </dgm:pt>
    <dgm:pt modelId="{329FBBF1-2356-F54F-8726-BCF8E600DE6E}" type="sibTrans" cxnId="{598C1BF5-6E6E-1445-89C7-EEB1106A95D7}">
      <dgm:prSet/>
      <dgm:spPr/>
      <dgm:t>
        <a:bodyPr/>
        <a:lstStyle/>
        <a:p>
          <a:endParaRPr lang="en-US"/>
        </a:p>
      </dgm:t>
    </dgm:pt>
    <dgm:pt modelId="{309D41DD-68FE-6D4F-902E-3F46F669AD0F}">
      <dgm:prSet/>
      <dgm:spPr/>
      <dgm:t>
        <a:bodyPr/>
        <a:lstStyle/>
        <a:p>
          <a:r>
            <a:rPr lang="en-US" u="none" dirty="0" smtClean="0"/>
            <a:t>Generative Adversarial Networks</a:t>
          </a:r>
          <a:endParaRPr lang="en-US" u="none" dirty="0"/>
        </a:p>
      </dgm:t>
    </dgm:pt>
    <dgm:pt modelId="{69CE8F0A-010A-2049-BCDE-405A3B82B48A}" type="parTrans" cxnId="{EDF8E6CF-489E-9542-BC8E-BAD459405147}">
      <dgm:prSet/>
      <dgm:spPr/>
      <dgm:t>
        <a:bodyPr/>
        <a:lstStyle/>
        <a:p>
          <a:endParaRPr lang="en-US"/>
        </a:p>
      </dgm:t>
    </dgm:pt>
    <dgm:pt modelId="{18D22688-6889-E348-904C-0936223FA2BB}" type="sibTrans" cxnId="{EDF8E6CF-489E-9542-BC8E-BAD459405147}">
      <dgm:prSet/>
      <dgm:spPr/>
      <dgm:t>
        <a:bodyPr/>
        <a:lstStyle/>
        <a:p>
          <a:endParaRPr lang="en-US"/>
        </a:p>
      </dgm:t>
    </dgm:pt>
    <dgm:pt modelId="{D369E234-7D85-CA4C-9EBF-F60D3AA38477}">
      <dgm:prSet/>
      <dgm:spPr/>
      <dgm:t>
        <a:bodyPr/>
        <a:lstStyle/>
        <a:p>
          <a:r>
            <a:rPr lang="en-US" u="none" dirty="0" smtClean="0"/>
            <a:t>Tips and Tricks</a:t>
          </a:r>
          <a:endParaRPr lang="en-US" u="none" dirty="0"/>
        </a:p>
      </dgm:t>
    </dgm:pt>
    <dgm:pt modelId="{A8CE177E-23C5-8B48-9ECF-0AF85295DD6B}" type="parTrans" cxnId="{EC77FA23-F924-4E45-BA67-F62B5820F7EF}">
      <dgm:prSet/>
      <dgm:spPr/>
      <dgm:t>
        <a:bodyPr/>
        <a:lstStyle/>
        <a:p>
          <a:endParaRPr lang="en-US"/>
        </a:p>
      </dgm:t>
    </dgm:pt>
    <dgm:pt modelId="{EC3E166D-0A23-2A40-AD9A-827E2214194D}" type="sibTrans" cxnId="{EC77FA23-F924-4E45-BA67-F62B5820F7EF}">
      <dgm:prSet/>
      <dgm:spPr/>
      <dgm:t>
        <a:bodyPr/>
        <a:lstStyle/>
        <a:p>
          <a:endParaRPr lang="en-US"/>
        </a:p>
      </dgm:t>
    </dgm:pt>
    <dgm:pt modelId="{F26D40C7-7B02-504E-BB2B-37679D0B220D}">
      <dgm:prSet/>
      <dgm:spPr/>
      <dgm:t>
        <a:bodyPr/>
        <a:lstStyle/>
        <a:p>
          <a:r>
            <a:rPr lang="en-US" u="sng" dirty="0" smtClean="0"/>
            <a:t>Applications and Extensions</a:t>
          </a:r>
          <a:endParaRPr lang="en-US" u="sng" dirty="0"/>
        </a:p>
      </dgm:t>
    </dgm:pt>
    <dgm:pt modelId="{398933A3-0A6A-B949-95CB-C85A86C61FE7}" type="parTrans" cxnId="{0E4F990D-8D48-784C-89EB-83093FBB8B1F}">
      <dgm:prSet/>
      <dgm:spPr/>
      <dgm:t>
        <a:bodyPr/>
        <a:lstStyle/>
        <a:p>
          <a:endParaRPr lang="en-US"/>
        </a:p>
      </dgm:t>
    </dgm:pt>
    <dgm:pt modelId="{FB4D737F-32F6-6A40-9511-172C5961255B}" type="sibTrans" cxnId="{0E4F990D-8D48-784C-89EB-83093FBB8B1F}">
      <dgm:prSet/>
      <dgm:spPr/>
      <dgm:t>
        <a:bodyPr/>
        <a:lstStyle/>
        <a:p>
          <a:endParaRPr lang="en-US"/>
        </a:p>
      </dgm:t>
    </dgm:pt>
    <dgm:pt modelId="{941087C4-B32B-B643-A3CA-BE595DEFE5D5}" type="pres">
      <dgm:prSet presAssocID="{540C05FE-D7D5-C34D-848D-B13F4F54F47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CD25944-3126-924D-8626-327B0406994B}" type="pres">
      <dgm:prSet presAssocID="{D56A65C6-501D-1246-8E9D-65E25FA8E1E4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F9C2F7-687C-0E42-88FC-3FA0DA71AF4C}" type="pres">
      <dgm:prSet presAssocID="{329FBBF1-2356-F54F-8726-BCF8E600DE6E}" presName="spacer" presStyleCnt="0"/>
      <dgm:spPr/>
    </dgm:pt>
    <dgm:pt modelId="{84FB990C-7378-CB41-8F52-23043DAF4649}" type="pres">
      <dgm:prSet presAssocID="{309D41DD-68FE-6D4F-902E-3F46F669AD0F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3DAD6D-A716-C843-B3F1-C6BEBF7292CC}" type="pres">
      <dgm:prSet presAssocID="{18D22688-6889-E348-904C-0936223FA2BB}" presName="spacer" presStyleCnt="0"/>
      <dgm:spPr/>
    </dgm:pt>
    <dgm:pt modelId="{CB186CB9-C79A-DE41-A485-7DD7DFA659B5}" type="pres">
      <dgm:prSet presAssocID="{D369E234-7D85-CA4C-9EBF-F60D3AA38477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106348-7793-DA4D-BBEC-F5A9A5321E72}" type="pres">
      <dgm:prSet presAssocID="{EC3E166D-0A23-2A40-AD9A-827E2214194D}" presName="spacer" presStyleCnt="0"/>
      <dgm:spPr/>
    </dgm:pt>
    <dgm:pt modelId="{05A3B642-7421-B244-8F1E-0AE65C05C9C4}" type="pres">
      <dgm:prSet presAssocID="{F26D40C7-7B02-504E-BB2B-37679D0B220D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DF8E6CF-489E-9542-BC8E-BAD459405147}" srcId="{540C05FE-D7D5-C34D-848D-B13F4F54F470}" destId="{309D41DD-68FE-6D4F-902E-3F46F669AD0F}" srcOrd="1" destOrd="0" parTransId="{69CE8F0A-010A-2049-BCDE-405A3B82B48A}" sibTransId="{18D22688-6889-E348-904C-0936223FA2BB}"/>
    <dgm:cxn modelId="{192E6DEF-0582-2E4A-ABF2-7E815F8642D8}" type="presOf" srcId="{D56A65C6-501D-1246-8E9D-65E25FA8E1E4}" destId="{2CD25944-3126-924D-8626-327B0406994B}" srcOrd="0" destOrd="0" presId="urn:microsoft.com/office/officeart/2005/8/layout/vList2"/>
    <dgm:cxn modelId="{BBDCC474-6A02-7443-941E-02C949467477}" type="presOf" srcId="{540C05FE-D7D5-C34D-848D-B13F4F54F470}" destId="{941087C4-B32B-B643-A3CA-BE595DEFE5D5}" srcOrd="0" destOrd="0" presId="urn:microsoft.com/office/officeart/2005/8/layout/vList2"/>
    <dgm:cxn modelId="{70E5CE3B-18EE-0542-9018-604C583E2A1E}" type="presOf" srcId="{D369E234-7D85-CA4C-9EBF-F60D3AA38477}" destId="{CB186CB9-C79A-DE41-A485-7DD7DFA659B5}" srcOrd="0" destOrd="0" presId="urn:microsoft.com/office/officeart/2005/8/layout/vList2"/>
    <dgm:cxn modelId="{EC77FA23-F924-4E45-BA67-F62B5820F7EF}" srcId="{540C05FE-D7D5-C34D-848D-B13F4F54F470}" destId="{D369E234-7D85-CA4C-9EBF-F60D3AA38477}" srcOrd="2" destOrd="0" parTransId="{A8CE177E-23C5-8B48-9ECF-0AF85295DD6B}" sibTransId="{EC3E166D-0A23-2A40-AD9A-827E2214194D}"/>
    <dgm:cxn modelId="{C9601F8D-DD66-F34F-9167-04ACE76DB4C4}" type="presOf" srcId="{F26D40C7-7B02-504E-BB2B-37679D0B220D}" destId="{05A3B642-7421-B244-8F1E-0AE65C05C9C4}" srcOrd="0" destOrd="0" presId="urn:microsoft.com/office/officeart/2005/8/layout/vList2"/>
    <dgm:cxn modelId="{072F50EF-93E7-8542-A8FE-01B379FD72FC}" type="presOf" srcId="{309D41DD-68FE-6D4F-902E-3F46F669AD0F}" destId="{84FB990C-7378-CB41-8F52-23043DAF4649}" srcOrd="0" destOrd="0" presId="urn:microsoft.com/office/officeart/2005/8/layout/vList2"/>
    <dgm:cxn modelId="{598C1BF5-6E6E-1445-89C7-EEB1106A95D7}" srcId="{540C05FE-D7D5-C34D-848D-B13F4F54F470}" destId="{D56A65C6-501D-1246-8E9D-65E25FA8E1E4}" srcOrd="0" destOrd="0" parTransId="{0EDD4255-2F64-7949-B4CE-59773B374A04}" sibTransId="{329FBBF1-2356-F54F-8726-BCF8E600DE6E}"/>
    <dgm:cxn modelId="{0E4F990D-8D48-784C-89EB-83093FBB8B1F}" srcId="{540C05FE-D7D5-C34D-848D-B13F4F54F470}" destId="{F26D40C7-7B02-504E-BB2B-37679D0B220D}" srcOrd="3" destOrd="0" parTransId="{398933A3-0A6A-B949-95CB-C85A86C61FE7}" sibTransId="{FB4D737F-32F6-6A40-9511-172C5961255B}"/>
    <dgm:cxn modelId="{853A495F-849A-A14F-9C6B-2728089BB488}" type="presParOf" srcId="{941087C4-B32B-B643-A3CA-BE595DEFE5D5}" destId="{2CD25944-3126-924D-8626-327B0406994B}" srcOrd="0" destOrd="0" presId="urn:microsoft.com/office/officeart/2005/8/layout/vList2"/>
    <dgm:cxn modelId="{9BF8058B-F4F3-B84F-A375-0B08F83A9AE0}" type="presParOf" srcId="{941087C4-B32B-B643-A3CA-BE595DEFE5D5}" destId="{ABF9C2F7-687C-0E42-88FC-3FA0DA71AF4C}" srcOrd="1" destOrd="0" presId="urn:microsoft.com/office/officeart/2005/8/layout/vList2"/>
    <dgm:cxn modelId="{02C49187-9706-3849-9D4D-8003F3E2A2BF}" type="presParOf" srcId="{941087C4-B32B-B643-A3CA-BE595DEFE5D5}" destId="{84FB990C-7378-CB41-8F52-23043DAF4649}" srcOrd="2" destOrd="0" presId="urn:microsoft.com/office/officeart/2005/8/layout/vList2"/>
    <dgm:cxn modelId="{509B6ED5-2D0D-4D42-8F27-92BD2009D87D}" type="presParOf" srcId="{941087C4-B32B-B643-A3CA-BE595DEFE5D5}" destId="{833DAD6D-A716-C843-B3F1-C6BEBF7292CC}" srcOrd="3" destOrd="0" presId="urn:microsoft.com/office/officeart/2005/8/layout/vList2"/>
    <dgm:cxn modelId="{A0B1B514-93AB-7C46-B50F-1B469722735C}" type="presParOf" srcId="{941087C4-B32B-B643-A3CA-BE595DEFE5D5}" destId="{CB186CB9-C79A-DE41-A485-7DD7DFA659B5}" srcOrd="4" destOrd="0" presId="urn:microsoft.com/office/officeart/2005/8/layout/vList2"/>
    <dgm:cxn modelId="{5D3A2A7E-B6D9-B344-9A10-1B778F495C3F}" type="presParOf" srcId="{941087C4-B32B-B643-A3CA-BE595DEFE5D5}" destId="{D0106348-7793-DA4D-BBEC-F5A9A5321E72}" srcOrd="5" destOrd="0" presId="urn:microsoft.com/office/officeart/2005/8/layout/vList2"/>
    <dgm:cxn modelId="{A6ACC3DC-B0BE-3941-A696-57BFED0002EA}" type="presParOf" srcId="{941087C4-B32B-B643-A3CA-BE595DEFE5D5}" destId="{05A3B642-7421-B244-8F1E-0AE65C05C9C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40C05FE-D7D5-C34D-848D-B13F4F54F470}" type="doc">
      <dgm:prSet loTypeId="urn:microsoft.com/office/officeart/2005/8/layout/vList2" loCatId="relationship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56A65C6-501D-1246-8E9D-65E25FA8E1E4}">
      <dgm:prSet/>
      <dgm:spPr/>
      <dgm:t>
        <a:bodyPr/>
        <a:lstStyle/>
        <a:p>
          <a:pPr rtl="0"/>
          <a:r>
            <a:rPr lang="en-US" u="none" dirty="0" smtClean="0"/>
            <a:t>Generative Modeling</a:t>
          </a:r>
          <a:endParaRPr lang="en-US" u="none" dirty="0">
            <a:latin typeface="Futura"/>
            <a:cs typeface="Futura"/>
          </a:endParaRPr>
        </a:p>
      </dgm:t>
    </dgm:pt>
    <dgm:pt modelId="{0EDD4255-2F64-7949-B4CE-59773B374A04}" type="parTrans" cxnId="{598C1BF5-6E6E-1445-89C7-EEB1106A95D7}">
      <dgm:prSet/>
      <dgm:spPr/>
      <dgm:t>
        <a:bodyPr/>
        <a:lstStyle/>
        <a:p>
          <a:endParaRPr lang="en-US"/>
        </a:p>
      </dgm:t>
    </dgm:pt>
    <dgm:pt modelId="{329FBBF1-2356-F54F-8726-BCF8E600DE6E}" type="sibTrans" cxnId="{598C1BF5-6E6E-1445-89C7-EEB1106A95D7}">
      <dgm:prSet/>
      <dgm:spPr/>
      <dgm:t>
        <a:bodyPr/>
        <a:lstStyle/>
        <a:p>
          <a:endParaRPr lang="en-US"/>
        </a:p>
      </dgm:t>
    </dgm:pt>
    <dgm:pt modelId="{309D41DD-68FE-6D4F-902E-3F46F669AD0F}">
      <dgm:prSet/>
      <dgm:spPr/>
      <dgm:t>
        <a:bodyPr/>
        <a:lstStyle/>
        <a:p>
          <a:r>
            <a:rPr lang="en-US" u="none" dirty="0" smtClean="0"/>
            <a:t>Generative Adversarial Networks</a:t>
          </a:r>
          <a:endParaRPr lang="en-US" u="none" dirty="0"/>
        </a:p>
      </dgm:t>
    </dgm:pt>
    <dgm:pt modelId="{69CE8F0A-010A-2049-BCDE-405A3B82B48A}" type="parTrans" cxnId="{EDF8E6CF-489E-9542-BC8E-BAD459405147}">
      <dgm:prSet/>
      <dgm:spPr/>
      <dgm:t>
        <a:bodyPr/>
        <a:lstStyle/>
        <a:p>
          <a:endParaRPr lang="en-US"/>
        </a:p>
      </dgm:t>
    </dgm:pt>
    <dgm:pt modelId="{18D22688-6889-E348-904C-0936223FA2BB}" type="sibTrans" cxnId="{EDF8E6CF-489E-9542-BC8E-BAD459405147}">
      <dgm:prSet/>
      <dgm:spPr/>
      <dgm:t>
        <a:bodyPr/>
        <a:lstStyle/>
        <a:p>
          <a:endParaRPr lang="en-US"/>
        </a:p>
      </dgm:t>
    </dgm:pt>
    <dgm:pt modelId="{D369E234-7D85-CA4C-9EBF-F60D3AA38477}">
      <dgm:prSet/>
      <dgm:spPr/>
      <dgm:t>
        <a:bodyPr/>
        <a:lstStyle/>
        <a:p>
          <a:r>
            <a:rPr lang="en-US" u="none" dirty="0" smtClean="0"/>
            <a:t>Tips and Tricks</a:t>
          </a:r>
          <a:endParaRPr lang="en-US" u="none" dirty="0"/>
        </a:p>
      </dgm:t>
    </dgm:pt>
    <dgm:pt modelId="{A8CE177E-23C5-8B48-9ECF-0AF85295DD6B}" type="parTrans" cxnId="{EC77FA23-F924-4E45-BA67-F62B5820F7EF}">
      <dgm:prSet/>
      <dgm:spPr/>
      <dgm:t>
        <a:bodyPr/>
        <a:lstStyle/>
        <a:p>
          <a:endParaRPr lang="en-US"/>
        </a:p>
      </dgm:t>
    </dgm:pt>
    <dgm:pt modelId="{EC3E166D-0A23-2A40-AD9A-827E2214194D}" type="sibTrans" cxnId="{EC77FA23-F924-4E45-BA67-F62B5820F7EF}">
      <dgm:prSet/>
      <dgm:spPr/>
      <dgm:t>
        <a:bodyPr/>
        <a:lstStyle/>
        <a:p>
          <a:endParaRPr lang="en-US"/>
        </a:p>
      </dgm:t>
    </dgm:pt>
    <dgm:pt modelId="{F26D40C7-7B02-504E-BB2B-37679D0B220D}">
      <dgm:prSet/>
      <dgm:spPr/>
      <dgm:t>
        <a:bodyPr/>
        <a:lstStyle/>
        <a:p>
          <a:r>
            <a:rPr lang="en-US" u="none" dirty="0" smtClean="0"/>
            <a:t>Applications and Extensions</a:t>
          </a:r>
          <a:endParaRPr lang="en-US" u="none" dirty="0"/>
        </a:p>
      </dgm:t>
    </dgm:pt>
    <dgm:pt modelId="{398933A3-0A6A-B949-95CB-C85A86C61FE7}" type="parTrans" cxnId="{0E4F990D-8D48-784C-89EB-83093FBB8B1F}">
      <dgm:prSet/>
      <dgm:spPr/>
      <dgm:t>
        <a:bodyPr/>
        <a:lstStyle/>
        <a:p>
          <a:endParaRPr lang="en-US"/>
        </a:p>
      </dgm:t>
    </dgm:pt>
    <dgm:pt modelId="{FB4D737F-32F6-6A40-9511-172C5961255B}" type="sibTrans" cxnId="{0E4F990D-8D48-784C-89EB-83093FBB8B1F}">
      <dgm:prSet/>
      <dgm:spPr/>
      <dgm:t>
        <a:bodyPr/>
        <a:lstStyle/>
        <a:p>
          <a:endParaRPr lang="en-US"/>
        </a:p>
      </dgm:t>
    </dgm:pt>
    <dgm:pt modelId="{941087C4-B32B-B643-A3CA-BE595DEFE5D5}" type="pres">
      <dgm:prSet presAssocID="{540C05FE-D7D5-C34D-848D-B13F4F54F47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CD25944-3126-924D-8626-327B0406994B}" type="pres">
      <dgm:prSet presAssocID="{D56A65C6-501D-1246-8E9D-65E25FA8E1E4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F9C2F7-687C-0E42-88FC-3FA0DA71AF4C}" type="pres">
      <dgm:prSet presAssocID="{329FBBF1-2356-F54F-8726-BCF8E600DE6E}" presName="spacer" presStyleCnt="0"/>
      <dgm:spPr/>
    </dgm:pt>
    <dgm:pt modelId="{84FB990C-7378-CB41-8F52-23043DAF4649}" type="pres">
      <dgm:prSet presAssocID="{309D41DD-68FE-6D4F-902E-3F46F669AD0F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3DAD6D-A716-C843-B3F1-C6BEBF7292CC}" type="pres">
      <dgm:prSet presAssocID="{18D22688-6889-E348-904C-0936223FA2BB}" presName="spacer" presStyleCnt="0"/>
      <dgm:spPr/>
    </dgm:pt>
    <dgm:pt modelId="{CB186CB9-C79A-DE41-A485-7DD7DFA659B5}" type="pres">
      <dgm:prSet presAssocID="{D369E234-7D85-CA4C-9EBF-F60D3AA38477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106348-7793-DA4D-BBEC-F5A9A5321E72}" type="pres">
      <dgm:prSet presAssocID="{EC3E166D-0A23-2A40-AD9A-827E2214194D}" presName="spacer" presStyleCnt="0"/>
      <dgm:spPr/>
    </dgm:pt>
    <dgm:pt modelId="{05A3B642-7421-B244-8F1E-0AE65C05C9C4}" type="pres">
      <dgm:prSet presAssocID="{F26D40C7-7B02-504E-BB2B-37679D0B220D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C7FFCC2-BD5F-7543-ACEC-9080E18BF79E}" type="presOf" srcId="{D56A65C6-501D-1246-8E9D-65E25FA8E1E4}" destId="{2CD25944-3126-924D-8626-327B0406994B}" srcOrd="0" destOrd="0" presId="urn:microsoft.com/office/officeart/2005/8/layout/vList2"/>
    <dgm:cxn modelId="{D7C89FAB-520F-6B47-9897-468DF88318AF}" type="presOf" srcId="{D369E234-7D85-CA4C-9EBF-F60D3AA38477}" destId="{CB186CB9-C79A-DE41-A485-7DD7DFA659B5}" srcOrd="0" destOrd="0" presId="urn:microsoft.com/office/officeart/2005/8/layout/vList2"/>
    <dgm:cxn modelId="{B8849562-B099-5342-9521-637C4D295618}" type="presOf" srcId="{540C05FE-D7D5-C34D-848D-B13F4F54F470}" destId="{941087C4-B32B-B643-A3CA-BE595DEFE5D5}" srcOrd="0" destOrd="0" presId="urn:microsoft.com/office/officeart/2005/8/layout/vList2"/>
    <dgm:cxn modelId="{455A6ABE-3419-D149-A7A2-5BF21F97BB78}" type="presOf" srcId="{309D41DD-68FE-6D4F-902E-3F46F669AD0F}" destId="{84FB990C-7378-CB41-8F52-23043DAF4649}" srcOrd="0" destOrd="0" presId="urn:microsoft.com/office/officeart/2005/8/layout/vList2"/>
    <dgm:cxn modelId="{EC77FA23-F924-4E45-BA67-F62B5820F7EF}" srcId="{540C05FE-D7D5-C34D-848D-B13F4F54F470}" destId="{D369E234-7D85-CA4C-9EBF-F60D3AA38477}" srcOrd="2" destOrd="0" parTransId="{A8CE177E-23C5-8B48-9ECF-0AF85295DD6B}" sibTransId="{EC3E166D-0A23-2A40-AD9A-827E2214194D}"/>
    <dgm:cxn modelId="{1D0E4AF0-CFC3-2A40-A78A-A2FC9F9E51D0}" type="presOf" srcId="{F26D40C7-7B02-504E-BB2B-37679D0B220D}" destId="{05A3B642-7421-B244-8F1E-0AE65C05C9C4}" srcOrd="0" destOrd="0" presId="urn:microsoft.com/office/officeart/2005/8/layout/vList2"/>
    <dgm:cxn modelId="{EDF8E6CF-489E-9542-BC8E-BAD459405147}" srcId="{540C05FE-D7D5-C34D-848D-B13F4F54F470}" destId="{309D41DD-68FE-6D4F-902E-3F46F669AD0F}" srcOrd="1" destOrd="0" parTransId="{69CE8F0A-010A-2049-BCDE-405A3B82B48A}" sibTransId="{18D22688-6889-E348-904C-0936223FA2BB}"/>
    <dgm:cxn modelId="{0E4F990D-8D48-784C-89EB-83093FBB8B1F}" srcId="{540C05FE-D7D5-C34D-848D-B13F4F54F470}" destId="{F26D40C7-7B02-504E-BB2B-37679D0B220D}" srcOrd="3" destOrd="0" parTransId="{398933A3-0A6A-B949-95CB-C85A86C61FE7}" sibTransId="{FB4D737F-32F6-6A40-9511-172C5961255B}"/>
    <dgm:cxn modelId="{598C1BF5-6E6E-1445-89C7-EEB1106A95D7}" srcId="{540C05FE-D7D5-C34D-848D-B13F4F54F470}" destId="{D56A65C6-501D-1246-8E9D-65E25FA8E1E4}" srcOrd="0" destOrd="0" parTransId="{0EDD4255-2F64-7949-B4CE-59773B374A04}" sibTransId="{329FBBF1-2356-F54F-8726-BCF8E600DE6E}"/>
    <dgm:cxn modelId="{56950B3E-C50D-8341-BDD6-E0304B05FF6F}" type="presParOf" srcId="{941087C4-B32B-B643-A3CA-BE595DEFE5D5}" destId="{2CD25944-3126-924D-8626-327B0406994B}" srcOrd="0" destOrd="0" presId="urn:microsoft.com/office/officeart/2005/8/layout/vList2"/>
    <dgm:cxn modelId="{651C0A69-4578-6E46-BFCD-5793118F2E1D}" type="presParOf" srcId="{941087C4-B32B-B643-A3CA-BE595DEFE5D5}" destId="{ABF9C2F7-687C-0E42-88FC-3FA0DA71AF4C}" srcOrd="1" destOrd="0" presId="urn:microsoft.com/office/officeart/2005/8/layout/vList2"/>
    <dgm:cxn modelId="{0E98A503-D8A6-C845-92A3-4810C30831EC}" type="presParOf" srcId="{941087C4-B32B-B643-A3CA-BE595DEFE5D5}" destId="{84FB990C-7378-CB41-8F52-23043DAF4649}" srcOrd="2" destOrd="0" presId="urn:microsoft.com/office/officeart/2005/8/layout/vList2"/>
    <dgm:cxn modelId="{E0C64AB5-B745-B340-99F8-AA4E99037F43}" type="presParOf" srcId="{941087C4-B32B-B643-A3CA-BE595DEFE5D5}" destId="{833DAD6D-A716-C843-B3F1-C6BEBF7292CC}" srcOrd="3" destOrd="0" presId="urn:microsoft.com/office/officeart/2005/8/layout/vList2"/>
    <dgm:cxn modelId="{30D3E4B2-456E-7D4C-8810-AAB0D158E0C2}" type="presParOf" srcId="{941087C4-B32B-B643-A3CA-BE595DEFE5D5}" destId="{CB186CB9-C79A-DE41-A485-7DD7DFA659B5}" srcOrd="4" destOrd="0" presId="urn:microsoft.com/office/officeart/2005/8/layout/vList2"/>
    <dgm:cxn modelId="{98D20CB1-CF63-B34F-9A29-40B6D71448FF}" type="presParOf" srcId="{941087C4-B32B-B643-A3CA-BE595DEFE5D5}" destId="{D0106348-7793-DA4D-BBEC-F5A9A5321E72}" srcOrd="5" destOrd="0" presId="urn:microsoft.com/office/officeart/2005/8/layout/vList2"/>
    <dgm:cxn modelId="{E06CCE52-DE2D-5E46-AB14-833061D88C66}" type="presParOf" srcId="{941087C4-B32B-B643-A3CA-BE595DEFE5D5}" destId="{05A3B642-7421-B244-8F1E-0AE65C05C9C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D25944-3126-924D-8626-327B0406994B}">
      <dsp:nvSpPr>
        <dsp:cNvPr id="0" name=""/>
        <dsp:cNvSpPr/>
      </dsp:nvSpPr>
      <dsp:spPr>
        <a:xfrm>
          <a:off x="0" y="54635"/>
          <a:ext cx="6841067" cy="88744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u="sng" kern="1200" dirty="0" smtClean="0"/>
            <a:t>Generative Modeling</a:t>
          </a:r>
          <a:endParaRPr lang="en-US" sz="3700" u="sng" kern="1200" dirty="0">
            <a:latin typeface="Futura"/>
            <a:cs typeface="Futura"/>
          </a:endParaRPr>
        </a:p>
      </dsp:txBody>
      <dsp:txXfrm>
        <a:off x="43321" y="97956"/>
        <a:ext cx="6754425" cy="800803"/>
      </dsp:txXfrm>
    </dsp:sp>
    <dsp:sp modelId="{84FB990C-7378-CB41-8F52-23043DAF4649}">
      <dsp:nvSpPr>
        <dsp:cNvPr id="0" name=""/>
        <dsp:cNvSpPr/>
      </dsp:nvSpPr>
      <dsp:spPr>
        <a:xfrm>
          <a:off x="0" y="1048641"/>
          <a:ext cx="6841067" cy="887445"/>
        </a:xfrm>
        <a:prstGeom prst="roundRect">
          <a:avLst/>
        </a:prstGeom>
        <a:gradFill rotWithShape="0">
          <a:gsLst>
            <a:gs pos="0">
              <a:schemeClr val="accent2">
                <a:hueOff val="1560507"/>
                <a:satOff val="-1946"/>
                <a:lumOff val="458"/>
                <a:alphaOff val="0"/>
                <a:shade val="51000"/>
                <a:satMod val="130000"/>
              </a:schemeClr>
            </a:gs>
            <a:gs pos="80000">
              <a:schemeClr val="accent2">
                <a:hueOff val="1560507"/>
                <a:satOff val="-1946"/>
                <a:lumOff val="458"/>
                <a:alphaOff val="0"/>
                <a:shade val="93000"/>
                <a:satMod val="130000"/>
              </a:schemeClr>
            </a:gs>
            <a:gs pos="100000">
              <a:schemeClr val="accent2">
                <a:hueOff val="1560507"/>
                <a:satOff val="-1946"/>
                <a:lumOff val="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u="none" kern="1200" dirty="0" smtClean="0"/>
            <a:t>Generative Adversarial Networks</a:t>
          </a:r>
          <a:endParaRPr lang="en-US" sz="3700" u="none" kern="1200" dirty="0"/>
        </a:p>
      </dsp:txBody>
      <dsp:txXfrm>
        <a:off x="43321" y="1091962"/>
        <a:ext cx="6754425" cy="800803"/>
      </dsp:txXfrm>
    </dsp:sp>
    <dsp:sp modelId="{CB186CB9-C79A-DE41-A485-7DD7DFA659B5}">
      <dsp:nvSpPr>
        <dsp:cNvPr id="0" name=""/>
        <dsp:cNvSpPr/>
      </dsp:nvSpPr>
      <dsp:spPr>
        <a:xfrm>
          <a:off x="0" y="2042646"/>
          <a:ext cx="6841067" cy="887445"/>
        </a:xfrm>
        <a:prstGeom prst="roundRect">
          <a:avLst/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shade val="51000"/>
                <a:satMod val="130000"/>
              </a:schemeClr>
            </a:gs>
            <a:gs pos="80000">
              <a:schemeClr val="accent2">
                <a:hueOff val="3121013"/>
                <a:satOff val="-3893"/>
                <a:lumOff val="915"/>
                <a:alphaOff val="0"/>
                <a:shade val="93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u="none" kern="1200" dirty="0" smtClean="0"/>
            <a:t>Tips and Tricks</a:t>
          </a:r>
          <a:endParaRPr lang="en-US" sz="3700" u="none" kern="1200" dirty="0"/>
        </a:p>
      </dsp:txBody>
      <dsp:txXfrm>
        <a:off x="43321" y="2085967"/>
        <a:ext cx="6754425" cy="800803"/>
      </dsp:txXfrm>
    </dsp:sp>
    <dsp:sp modelId="{05A3B642-7421-B244-8F1E-0AE65C05C9C4}">
      <dsp:nvSpPr>
        <dsp:cNvPr id="0" name=""/>
        <dsp:cNvSpPr/>
      </dsp:nvSpPr>
      <dsp:spPr>
        <a:xfrm>
          <a:off x="0" y="3036651"/>
          <a:ext cx="6841067" cy="887445"/>
        </a:xfrm>
        <a:prstGeom prst="roundRect">
          <a:avLst/>
        </a:prstGeom>
        <a:gradFill rotWithShape="0">
          <a:gsLst>
            <a:gs pos="0">
              <a:schemeClr val="accent2">
                <a:hueOff val="4681520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20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20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u="none" kern="1200" dirty="0" smtClean="0"/>
            <a:t>Applications and Extensions</a:t>
          </a:r>
          <a:endParaRPr lang="en-US" sz="3700" u="none" kern="1200" dirty="0"/>
        </a:p>
      </dsp:txBody>
      <dsp:txXfrm>
        <a:off x="43321" y="3079972"/>
        <a:ext cx="6754425" cy="8008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D25944-3126-924D-8626-327B0406994B}">
      <dsp:nvSpPr>
        <dsp:cNvPr id="0" name=""/>
        <dsp:cNvSpPr/>
      </dsp:nvSpPr>
      <dsp:spPr>
        <a:xfrm>
          <a:off x="0" y="54635"/>
          <a:ext cx="6841067" cy="88744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u="none" kern="1200" dirty="0" smtClean="0"/>
            <a:t>Generative Modeling</a:t>
          </a:r>
          <a:endParaRPr lang="en-US" sz="3700" u="none" kern="1200" dirty="0">
            <a:latin typeface="Futura"/>
            <a:cs typeface="Futura"/>
          </a:endParaRPr>
        </a:p>
      </dsp:txBody>
      <dsp:txXfrm>
        <a:off x="43321" y="97956"/>
        <a:ext cx="6754425" cy="800803"/>
      </dsp:txXfrm>
    </dsp:sp>
    <dsp:sp modelId="{84FB990C-7378-CB41-8F52-23043DAF4649}">
      <dsp:nvSpPr>
        <dsp:cNvPr id="0" name=""/>
        <dsp:cNvSpPr/>
      </dsp:nvSpPr>
      <dsp:spPr>
        <a:xfrm>
          <a:off x="0" y="1048641"/>
          <a:ext cx="6841067" cy="887445"/>
        </a:xfrm>
        <a:prstGeom prst="roundRect">
          <a:avLst/>
        </a:prstGeom>
        <a:gradFill rotWithShape="0">
          <a:gsLst>
            <a:gs pos="0">
              <a:schemeClr val="accent2">
                <a:hueOff val="1560507"/>
                <a:satOff val="-1946"/>
                <a:lumOff val="458"/>
                <a:alphaOff val="0"/>
                <a:shade val="51000"/>
                <a:satMod val="130000"/>
              </a:schemeClr>
            </a:gs>
            <a:gs pos="80000">
              <a:schemeClr val="accent2">
                <a:hueOff val="1560507"/>
                <a:satOff val="-1946"/>
                <a:lumOff val="458"/>
                <a:alphaOff val="0"/>
                <a:shade val="93000"/>
                <a:satMod val="130000"/>
              </a:schemeClr>
            </a:gs>
            <a:gs pos="100000">
              <a:schemeClr val="accent2">
                <a:hueOff val="1560507"/>
                <a:satOff val="-1946"/>
                <a:lumOff val="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u="sng" kern="1200" dirty="0" smtClean="0"/>
            <a:t>Generative Adversarial Networks</a:t>
          </a:r>
          <a:endParaRPr lang="en-US" sz="3700" u="sng" kern="1200" dirty="0"/>
        </a:p>
      </dsp:txBody>
      <dsp:txXfrm>
        <a:off x="43321" y="1091962"/>
        <a:ext cx="6754425" cy="800803"/>
      </dsp:txXfrm>
    </dsp:sp>
    <dsp:sp modelId="{CB186CB9-C79A-DE41-A485-7DD7DFA659B5}">
      <dsp:nvSpPr>
        <dsp:cNvPr id="0" name=""/>
        <dsp:cNvSpPr/>
      </dsp:nvSpPr>
      <dsp:spPr>
        <a:xfrm>
          <a:off x="0" y="2042646"/>
          <a:ext cx="6841067" cy="887445"/>
        </a:xfrm>
        <a:prstGeom prst="roundRect">
          <a:avLst/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shade val="51000"/>
                <a:satMod val="130000"/>
              </a:schemeClr>
            </a:gs>
            <a:gs pos="80000">
              <a:schemeClr val="accent2">
                <a:hueOff val="3121013"/>
                <a:satOff val="-3893"/>
                <a:lumOff val="915"/>
                <a:alphaOff val="0"/>
                <a:shade val="93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u="none" kern="1200" dirty="0" smtClean="0"/>
            <a:t>Tips and Tricks</a:t>
          </a:r>
          <a:endParaRPr lang="en-US" sz="3700" u="none" kern="1200" dirty="0"/>
        </a:p>
      </dsp:txBody>
      <dsp:txXfrm>
        <a:off x="43321" y="2085967"/>
        <a:ext cx="6754425" cy="800803"/>
      </dsp:txXfrm>
    </dsp:sp>
    <dsp:sp modelId="{05A3B642-7421-B244-8F1E-0AE65C05C9C4}">
      <dsp:nvSpPr>
        <dsp:cNvPr id="0" name=""/>
        <dsp:cNvSpPr/>
      </dsp:nvSpPr>
      <dsp:spPr>
        <a:xfrm>
          <a:off x="0" y="3036651"/>
          <a:ext cx="6841067" cy="887445"/>
        </a:xfrm>
        <a:prstGeom prst="roundRect">
          <a:avLst/>
        </a:prstGeom>
        <a:gradFill rotWithShape="0">
          <a:gsLst>
            <a:gs pos="0">
              <a:schemeClr val="accent2">
                <a:hueOff val="4681520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20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20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u="none" kern="1200" dirty="0" smtClean="0"/>
            <a:t>Applications and Extensions</a:t>
          </a:r>
          <a:endParaRPr lang="en-US" sz="3700" u="none" kern="1200" dirty="0"/>
        </a:p>
      </dsp:txBody>
      <dsp:txXfrm>
        <a:off x="43321" y="3079972"/>
        <a:ext cx="6754425" cy="8008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D25944-3126-924D-8626-327B0406994B}">
      <dsp:nvSpPr>
        <dsp:cNvPr id="0" name=""/>
        <dsp:cNvSpPr/>
      </dsp:nvSpPr>
      <dsp:spPr>
        <a:xfrm>
          <a:off x="0" y="54635"/>
          <a:ext cx="6841067" cy="88744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u="none" kern="1200" dirty="0" smtClean="0"/>
            <a:t>Generative Modeling</a:t>
          </a:r>
          <a:endParaRPr lang="en-US" sz="3700" u="none" kern="1200" dirty="0">
            <a:latin typeface="Futura"/>
            <a:cs typeface="Futura"/>
          </a:endParaRPr>
        </a:p>
      </dsp:txBody>
      <dsp:txXfrm>
        <a:off x="43321" y="97956"/>
        <a:ext cx="6754425" cy="800803"/>
      </dsp:txXfrm>
    </dsp:sp>
    <dsp:sp modelId="{84FB990C-7378-CB41-8F52-23043DAF4649}">
      <dsp:nvSpPr>
        <dsp:cNvPr id="0" name=""/>
        <dsp:cNvSpPr/>
      </dsp:nvSpPr>
      <dsp:spPr>
        <a:xfrm>
          <a:off x="0" y="1048641"/>
          <a:ext cx="6841067" cy="887445"/>
        </a:xfrm>
        <a:prstGeom prst="roundRect">
          <a:avLst/>
        </a:prstGeom>
        <a:gradFill rotWithShape="0">
          <a:gsLst>
            <a:gs pos="0">
              <a:schemeClr val="accent2">
                <a:hueOff val="1560507"/>
                <a:satOff val="-1946"/>
                <a:lumOff val="458"/>
                <a:alphaOff val="0"/>
                <a:shade val="51000"/>
                <a:satMod val="130000"/>
              </a:schemeClr>
            </a:gs>
            <a:gs pos="80000">
              <a:schemeClr val="accent2">
                <a:hueOff val="1560507"/>
                <a:satOff val="-1946"/>
                <a:lumOff val="458"/>
                <a:alphaOff val="0"/>
                <a:shade val="93000"/>
                <a:satMod val="130000"/>
              </a:schemeClr>
            </a:gs>
            <a:gs pos="100000">
              <a:schemeClr val="accent2">
                <a:hueOff val="1560507"/>
                <a:satOff val="-1946"/>
                <a:lumOff val="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u="none" kern="1200" dirty="0" smtClean="0"/>
            <a:t>Generative Adversarial Networks</a:t>
          </a:r>
          <a:endParaRPr lang="en-US" sz="3700" u="none" kern="1200" dirty="0"/>
        </a:p>
      </dsp:txBody>
      <dsp:txXfrm>
        <a:off x="43321" y="1091962"/>
        <a:ext cx="6754425" cy="800803"/>
      </dsp:txXfrm>
    </dsp:sp>
    <dsp:sp modelId="{CB186CB9-C79A-DE41-A485-7DD7DFA659B5}">
      <dsp:nvSpPr>
        <dsp:cNvPr id="0" name=""/>
        <dsp:cNvSpPr/>
      </dsp:nvSpPr>
      <dsp:spPr>
        <a:xfrm>
          <a:off x="0" y="2042646"/>
          <a:ext cx="6841067" cy="887445"/>
        </a:xfrm>
        <a:prstGeom prst="roundRect">
          <a:avLst/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shade val="51000"/>
                <a:satMod val="130000"/>
              </a:schemeClr>
            </a:gs>
            <a:gs pos="80000">
              <a:schemeClr val="accent2">
                <a:hueOff val="3121013"/>
                <a:satOff val="-3893"/>
                <a:lumOff val="915"/>
                <a:alphaOff val="0"/>
                <a:shade val="93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u="sng" kern="1200" dirty="0" smtClean="0"/>
            <a:t>Tips and Tricks</a:t>
          </a:r>
          <a:endParaRPr lang="en-US" sz="3700" u="sng" kern="1200" dirty="0"/>
        </a:p>
      </dsp:txBody>
      <dsp:txXfrm>
        <a:off x="43321" y="2085967"/>
        <a:ext cx="6754425" cy="800803"/>
      </dsp:txXfrm>
    </dsp:sp>
    <dsp:sp modelId="{05A3B642-7421-B244-8F1E-0AE65C05C9C4}">
      <dsp:nvSpPr>
        <dsp:cNvPr id="0" name=""/>
        <dsp:cNvSpPr/>
      </dsp:nvSpPr>
      <dsp:spPr>
        <a:xfrm>
          <a:off x="0" y="3036651"/>
          <a:ext cx="6841067" cy="887445"/>
        </a:xfrm>
        <a:prstGeom prst="roundRect">
          <a:avLst/>
        </a:prstGeom>
        <a:gradFill rotWithShape="0">
          <a:gsLst>
            <a:gs pos="0">
              <a:schemeClr val="accent2">
                <a:hueOff val="4681520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20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20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u="none" kern="1200" dirty="0" smtClean="0"/>
            <a:t>Applications and Extensions</a:t>
          </a:r>
          <a:endParaRPr lang="en-US" sz="3700" u="none" kern="1200" dirty="0"/>
        </a:p>
      </dsp:txBody>
      <dsp:txXfrm>
        <a:off x="43321" y="3079972"/>
        <a:ext cx="6754425" cy="8008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D25944-3126-924D-8626-327B0406994B}">
      <dsp:nvSpPr>
        <dsp:cNvPr id="0" name=""/>
        <dsp:cNvSpPr/>
      </dsp:nvSpPr>
      <dsp:spPr>
        <a:xfrm>
          <a:off x="0" y="54635"/>
          <a:ext cx="6841067" cy="88744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u="none" kern="1200" dirty="0" smtClean="0"/>
            <a:t>Generative Modeling</a:t>
          </a:r>
          <a:endParaRPr lang="en-US" sz="3700" u="none" kern="1200" dirty="0">
            <a:latin typeface="Futura"/>
            <a:cs typeface="Futura"/>
          </a:endParaRPr>
        </a:p>
      </dsp:txBody>
      <dsp:txXfrm>
        <a:off x="43321" y="97956"/>
        <a:ext cx="6754425" cy="800803"/>
      </dsp:txXfrm>
    </dsp:sp>
    <dsp:sp modelId="{84FB990C-7378-CB41-8F52-23043DAF4649}">
      <dsp:nvSpPr>
        <dsp:cNvPr id="0" name=""/>
        <dsp:cNvSpPr/>
      </dsp:nvSpPr>
      <dsp:spPr>
        <a:xfrm>
          <a:off x="0" y="1048641"/>
          <a:ext cx="6841067" cy="887445"/>
        </a:xfrm>
        <a:prstGeom prst="roundRect">
          <a:avLst/>
        </a:prstGeom>
        <a:gradFill rotWithShape="0">
          <a:gsLst>
            <a:gs pos="0">
              <a:schemeClr val="accent2">
                <a:hueOff val="1560507"/>
                <a:satOff val="-1946"/>
                <a:lumOff val="458"/>
                <a:alphaOff val="0"/>
                <a:shade val="51000"/>
                <a:satMod val="130000"/>
              </a:schemeClr>
            </a:gs>
            <a:gs pos="80000">
              <a:schemeClr val="accent2">
                <a:hueOff val="1560507"/>
                <a:satOff val="-1946"/>
                <a:lumOff val="458"/>
                <a:alphaOff val="0"/>
                <a:shade val="93000"/>
                <a:satMod val="130000"/>
              </a:schemeClr>
            </a:gs>
            <a:gs pos="100000">
              <a:schemeClr val="accent2">
                <a:hueOff val="1560507"/>
                <a:satOff val="-1946"/>
                <a:lumOff val="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u="none" kern="1200" dirty="0" smtClean="0"/>
            <a:t>Generative Adversarial Networks</a:t>
          </a:r>
          <a:endParaRPr lang="en-US" sz="3700" u="none" kern="1200" dirty="0"/>
        </a:p>
      </dsp:txBody>
      <dsp:txXfrm>
        <a:off x="43321" y="1091962"/>
        <a:ext cx="6754425" cy="800803"/>
      </dsp:txXfrm>
    </dsp:sp>
    <dsp:sp modelId="{CB186CB9-C79A-DE41-A485-7DD7DFA659B5}">
      <dsp:nvSpPr>
        <dsp:cNvPr id="0" name=""/>
        <dsp:cNvSpPr/>
      </dsp:nvSpPr>
      <dsp:spPr>
        <a:xfrm>
          <a:off x="0" y="2042646"/>
          <a:ext cx="6841067" cy="887445"/>
        </a:xfrm>
        <a:prstGeom prst="roundRect">
          <a:avLst/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shade val="51000"/>
                <a:satMod val="130000"/>
              </a:schemeClr>
            </a:gs>
            <a:gs pos="80000">
              <a:schemeClr val="accent2">
                <a:hueOff val="3121013"/>
                <a:satOff val="-3893"/>
                <a:lumOff val="915"/>
                <a:alphaOff val="0"/>
                <a:shade val="93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u="none" kern="1200" dirty="0" smtClean="0"/>
            <a:t>Tips and Tricks</a:t>
          </a:r>
          <a:endParaRPr lang="en-US" sz="3700" u="none" kern="1200" dirty="0"/>
        </a:p>
      </dsp:txBody>
      <dsp:txXfrm>
        <a:off x="43321" y="2085967"/>
        <a:ext cx="6754425" cy="800803"/>
      </dsp:txXfrm>
    </dsp:sp>
    <dsp:sp modelId="{05A3B642-7421-B244-8F1E-0AE65C05C9C4}">
      <dsp:nvSpPr>
        <dsp:cNvPr id="0" name=""/>
        <dsp:cNvSpPr/>
      </dsp:nvSpPr>
      <dsp:spPr>
        <a:xfrm>
          <a:off x="0" y="3036651"/>
          <a:ext cx="6841067" cy="887445"/>
        </a:xfrm>
        <a:prstGeom prst="roundRect">
          <a:avLst/>
        </a:prstGeom>
        <a:gradFill rotWithShape="0">
          <a:gsLst>
            <a:gs pos="0">
              <a:schemeClr val="accent2">
                <a:hueOff val="4681520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20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20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u="sng" kern="1200" dirty="0" smtClean="0"/>
            <a:t>Applications and Extensions</a:t>
          </a:r>
          <a:endParaRPr lang="en-US" sz="3700" u="sng" kern="1200" dirty="0"/>
        </a:p>
      </dsp:txBody>
      <dsp:txXfrm>
        <a:off x="43321" y="3079972"/>
        <a:ext cx="6754425" cy="80080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D25944-3126-924D-8626-327B0406994B}">
      <dsp:nvSpPr>
        <dsp:cNvPr id="0" name=""/>
        <dsp:cNvSpPr/>
      </dsp:nvSpPr>
      <dsp:spPr>
        <a:xfrm>
          <a:off x="0" y="54635"/>
          <a:ext cx="6841067" cy="88744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u="none" kern="1200" dirty="0" smtClean="0"/>
            <a:t>Generative Modeling</a:t>
          </a:r>
          <a:endParaRPr lang="en-US" sz="3700" u="none" kern="1200" dirty="0">
            <a:latin typeface="Futura"/>
            <a:cs typeface="Futura"/>
          </a:endParaRPr>
        </a:p>
      </dsp:txBody>
      <dsp:txXfrm>
        <a:off x="43321" y="97956"/>
        <a:ext cx="6754425" cy="800803"/>
      </dsp:txXfrm>
    </dsp:sp>
    <dsp:sp modelId="{84FB990C-7378-CB41-8F52-23043DAF4649}">
      <dsp:nvSpPr>
        <dsp:cNvPr id="0" name=""/>
        <dsp:cNvSpPr/>
      </dsp:nvSpPr>
      <dsp:spPr>
        <a:xfrm>
          <a:off x="0" y="1048641"/>
          <a:ext cx="6841067" cy="887445"/>
        </a:xfrm>
        <a:prstGeom prst="roundRect">
          <a:avLst/>
        </a:prstGeom>
        <a:gradFill rotWithShape="0">
          <a:gsLst>
            <a:gs pos="0">
              <a:schemeClr val="accent2">
                <a:hueOff val="1560507"/>
                <a:satOff val="-1946"/>
                <a:lumOff val="458"/>
                <a:alphaOff val="0"/>
                <a:shade val="51000"/>
                <a:satMod val="130000"/>
              </a:schemeClr>
            </a:gs>
            <a:gs pos="80000">
              <a:schemeClr val="accent2">
                <a:hueOff val="1560507"/>
                <a:satOff val="-1946"/>
                <a:lumOff val="458"/>
                <a:alphaOff val="0"/>
                <a:shade val="93000"/>
                <a:satMod val="130000"/>
              </a:schemeClr>
            </a:gs>
            <a:gs pos="100000">
              <a:schemeClr val="accent2">
                <a:hueOff val="1560507"/>
                <a:satOff val="-1946"/>
                <a:lumOff val="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u="none" kern="1200" dirty="0" smtClean="0"/>
            <a:t>Generative Adversarial Networks</a:t>
          </a:r>
          <a:endParaRPr lang="en-US" sz="3700" u="none" kern="1200" dirty="0"/>
        </a:p>
      </dsp:txBody>
      <dsp:txXfrm>
        <a:off x="43321" y="1091962"/>
        <a:ext cx="6754425" cy="800803"/>
      </dsp:txXfrm>
    </dsp:sp>
    <dsp:sp modelId="{CB186CB9-C79A-DE41-A485-7DD7DFA659B5}">
      <dsp:nvSpPr>
        <dsp:cNvPr id="0" name=""/>
        <dsp:cNvSpPr/>
      </dsp:nvSpPr>
      <dsp:spPr>
        <a:xfrm>
          <a:off x="0" y="2042646"/>
          <a:ext cx="6841067" cy="887445"/>
        </a:xfrm>
        <a:prstGeom prst="roundRect">
          <a:avLst/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shade val="51000"/>
                <a:satMod val="130000"/>
              </a:schemeClr>
            </a:gs>
            <a:gs pos="80000">
              <a:schemeClr val="accent2">
                <a:hueOff val="3121013"/>
                <a:satOff val="-3893"/>
                <a:lumOff val="915"/>
                <a:alphaOff val="0"/>
                <a:shade val="93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u="none" kern="1200" dirty="0" smtClean="0"/>
            <a:t>Tips and Tricks</a:t>
          </a:r>
          <a:endParaRPr lang="en-US" sz="3700" u="none" kern="1200" dirty="0"/>
        </a:p>
      </dsp:txBody>
      <dsp:txXfrm>
        <a:off x="43321" y="2085967"/>
        <a:ext cx="6754425" cy="800803"/>
      </dsp:txXfrm>
    </dsp:sp>
    <dsp:sp modelId="{05A3B642-7421-B244-8F1E-0AE65C05C9C4}">
      <dsp:nvSpPr>
        <dsp:cNvPr id="0" name=""/>
        <dsp:cNvSpPr/>
      </dsp:nvSpPr>
      <dsp:spPr>
        <a:xfrm>
          <a:off x="0" y="3036651"/>
          <a:ext cx="6841067" cy="887445"/>
        </a:xfrm>
        <a:prstGeom prst="roundRect">
          <a:avLst/>
        </a:prstGeom>
        <a:gradFill rotWithShape="0">
          <a:gsLst>
            <a:gs pos="0">
              <a:schemeClr val="accent2">
                <a:hueOff val="4681520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20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20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u="none" kern="1200" dirty="0" smtClean="0"/>
            <a:t>Applications and Extensions</a:t>
          </a:r>
          <a:endParaRPr lang="en-US" sz="3700" u="none" kern="1200" dirty="0"/>
        </a:p>
      </dsp:txBody>
      <dsp:txXfrm>
        <a:off x="43321" y="3079972"/>
        <a:ext cx="6754425" cy="8008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D1335B-A3B4-A44A-B0C5-4DD8991FA0E0}" type="datetimeFigureOut">
              <a:rPr lang="en-US" smtClean="0"/>
              <a:t>5/9/17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F470BB-8578-CA44-9EE4-18EAA27B9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240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Data</a:t>
            </a:r>
          </a:p>
          <a:p>
            <a:r>
              <a:rPr lang="en-US" smtClean="0"/>
              <a:t>Complexity</a:t>
            </a:r>
          </a:p>
          <a:p>
            <a:r>
              <a:rPr lang="en-US" smtClean="0"/>
              <a:t>Humans</a:t>
            </a:r>
          </a:p>
          <a:p>
            <a:r>
              <a:rPr lang="en-US" smtClean="0"/>
              <a:t>Optimization</a:t>
            </a:r>
          </a:p>
          <a:p>
            <a:r>
              <a:rPr lang="en-US" smtClean="0"/>
              <a:t>Real-time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470BB-8578-CA44-9EE4-18EAA27B96F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5729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Data</a:t>
            </a:r>
          </a:p>
          <a:p>
            <a:r>
              <a:rPr lang="en-US" smtClean="0"/>
              <a:t>Complexity</a:t>
            </a:r>
          </a:p>
          <a:p>
            <a:r>
              <a:rPr lang="en-US" smtClean="0"/>
              <a:t>Humans</a:t>
            </a:r>
          </a:p>
          <a:p>
            <a:r>
              <a:rPr lang="en-US" smtClean="0"/>
              <a:t>Optimization</a:t>
            </a:r>
          </a:p>
          <a:p>
            <a:r>
              <a:rPr lang="en-US" smtClean="0"/>
              <a:t>Real-time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470BB-8578-CA44-9EE4-18EAA27B96F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5729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Data</a:t>
            </a:r>
          </a:p>
          <a:p>
            <a:r>
              <a:rPr lang="en-US" smtClean="0"/>
              <a:t>Complexity</a:t>
            </a:r>
          </a:p>
          <a:p>
            <a:r>
              <a:rPr lang="en-US" smtClean="0"/>
              <a:t>Humans</a:t>
            </a:r>
          </a:p>
          <a:p>
            <a:r>
              <a:rPr lang="en-US" smtClean="0"/>
              <a:t>Optimization</a:t>
            </a:r>
          </a:p>
          <a:p>
            <a:r>
              <a:rPr lang="en-US" smtClean="0"/>
              <a:t>Real-time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470BB-8578-CA44-9EE4-18EAA27B96F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5729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625D9-2AE3-E344-B6BF-06A1F8B94A2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6633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470BB-8578-CA44-9EE4-18EAA27B96F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509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Take a lot of training examples </a:t>
            </a:r>
          </a:p>
          <a:p>
            <a:r>
              <a:rPr lang="en-US" dirty="0" smtClean="0"/>
              <a:t>	learn the probability distribution</a:t>
            </a:r>
          </a:p>
          <a:p>
            <a:endParaRPr lang="en-US" dirty="0" smtClean="0"/>
          </a:p>
          <a:p>
            <a:r>
              <a:rPr lang="en-US" dirty="0" smtClean="0"/>
              <a:t>Estimate</a:t>
            </a:r>
            <a:r>
              <a:rPr lang="en-US" baseline="0" dirty="0" smtClean="0"/>
              <a:t> </a:t>
            </a:r>
            <a:r>
              <a:rPr lang="en-US" dirty="0" smtClean="0"/>
              <a:t>of the function of that defines the distribution</a:t>
            </a:r>
          </a:p>
          <a:p>
            <a:r>
              <a:rPr lang="en-US" dirty="0" smtClean="0"/>
              <a:t>New samples from the </a:t>
            </a:r>
            <a:r>
              <a:rPr lang="en-US" dirty="0" err="1" smtClean="0"/>
              <a:t>distributon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470BB-8578-CA44-9EE4-18EAA27B96F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833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470BB-8578-CA44-9EE4-18EAA27B96F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572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Source: https</a:t>
            </a:r>
            <a:r>
              <a:rPr lang="en-US" dirty="0" smtClean="0"/>
              <a:t>://</a:t>
            </a:r>
            <a:r>
              <a:rPr lang="en-US" dirty="0" err="1" smtClean="0"/>
              <a:t>ishmaelbelghazi.github.io</a:t>
            </a:r>
            <a:r>
              <a:rPr lang="en-US" dirty="0" smtClean="0"/>
              <a:t>/ALI/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470BB-8578-CA44-9EE4-18EAA27B96F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23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ishmaelbelghazi.github.io</a:t>
            </a:r>
            <a:r>
              <a:rPr lang="en-US" dirty="0" smtClean="0"/>
              <a:t>/ALI/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470BB-8578-CA44-9EE4-18EAA27B96F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23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470BB-8578-CA44-9EE4-18EAA27B96F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7776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www.rricard.me</a:t>
            </a:r>
            <a:r>
              <a:rPr lang="en-US" dirty="0" smtClean="0"/>
              <a:t>/machine/learning/generative/adversarial/networks/2017/04/05/gans-part1.html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470BB-8578-CA44-9EE4-18EAA27B96F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5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Data</a:t>
            </a:r>
          </a:p>
          <a:p>
            <a:r>
              <a:rPr lang="en-US" smtClean="0"/>
              <a:t>Complexity</a:t>
            </a:r>
          </a:p>
          <a:p>
            <a:r>
              <a:rPr lang="en-US" smtClean="0"/>
              <a:t>Humans</a:t>
            </a:r>
          </a:p>
          <a:p>
            <a:r>
              <a:rPr lang="en-US" smtClean="0"/>
              <a:t>Optimization</a:t>
            </a:r>
          </a:p>
          <a:p>
            <a:r>
              <a:rPr lang="en-US" smtClean="0"/>
              <a:t>Real-time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470BB-8578-CA44-9EE4-18EAA27B96F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5729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arxiv.org</a:t>
            </a:r>
            <a:r>
              <a:rPr lang="en-US" dirty="0" smtClean="0"/>
              <a:t>/</a:t>
            </a:r>
            <a:r>
              <a:rPr lang="en-US" dirty="0" err="1" smtClean="0"/>
              <a:t>pdf</a:t>
            </a:r>
            <a:r>
              <a:rPr lang="en-US" dirty="0" smtClean="0"/>
              <a:t>/1606.03498.pdf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470BB-8578-CA44-9EE4-18EAA27B96F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100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5/9/17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github.com/soumith/ganhack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4" Type="http://schemas.openxmlformats.org/officeDocument/2006/relationships/diagramLayout" Target="../diagrams/layout5.xml"/><Relationship Id="rId5" Type="http://schemas.openxmlformats.org/officeDocument/2006/relationships/diagramQuickStyle" Target="../diagrams/quickStyle5.xml"/><Relationship Id="rId6" Type="http://schemas.openxmlformats.org/officeDocument/2006/relationships/diagramColors" Target="../diagrams/colors5.xml"/><Relationship Id="rId7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ishmaelbelghazi.github.io/ALI/" TargetMode="External"/><Relationship Id="rId4" Type="http://schemas.openxmlformats.org/officeDocument/2006/relationships/hyperlink" Target="https://github.com/soumith/ganhacks" TargetMode="External"/><Relationship Id="rId5" Type="http://schemas.openxmlformats.org/officeDocument/2006/relationships/hyperlink" Target="http://www.rricard.me/machine/learning/generative/adversarial/networks/2017/04/05/gans-part1.html" TargetMode="External"/><Relationship Id="rId6" Type="http://schemas.openxmlformats.org/officeDocument/2006/relationships/hyperlink" Target="https://blog.openai.com/generative-models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iangoodfellow.com/presentations.html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cf.anl.gov/alcf-data-science-program" TargetMode="External"/><Relationship Id="rId4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tiff"/><Relationship Id="rId5" Type="http://schemas.openxmlformats.org/officeDocument/2006/relationships/image" Target="../media/image29.tiff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72896"/>
            <a:ext cx="7772400" cy="1102519"/>
          </a:xfrm>
        </p:spPr>
        <p:txBody>
          <a:bodyPr/>
          <a:lstStyle/>
          <a:p>
            <a:r>
              <a:rPr lang="en-US" dirty="0" smtClean="0"/>
              <a:t>Generative Adversarial Networks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222885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Prasanna Balaprakash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Assistant Computer Scientist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Mathematics and Computer Science Division &amp;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Leadership Computing Facility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Argonne National Laboratory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457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Adversarial Networks</a:t>
            </a:r>
          </a:p>
        </p:txBody>
      </p:sp>
      <p:pic>
        <p:nvPicPr>
          <p:cNvPr id="4" name="Picture 3" descr="gan-prob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2" r="7778"/>
          <a:stretch/>
        </p:blipFill>
        <p:spPr>
          <a:xfrm>
            <a:off x="4538132" y="1370971"/>
            <a:ext cx="4572002" cy="22410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gan-simple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6" r="3741"/>
          <a:stretch/>
        </p:blipFill>
        <p:spPr>
          <a:xfrm>
            <a:off x="50802" y="1354038"/>
            <a:ext cx="4402665" cy="22410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0803" y="3813201"/>
            <a:ext cx="905933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GAN pits two neural networks against each other</a:t>
            </a:r>
            <a:r>
              <a:rPr lang="en-US" sz="2400" dirty="0" smtClean="0"/>
              <a:t>: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/>
              <a:t>a discriminator network D(x</a:t>
            </a:r>
            <a:r>
              <a:rPr lang="en-US" sz="2400" dirty="0" smtClean="0"/>
              <a:t>)</a:t>
            </a:r>
            <a:endParaRPr lang="en-US" sz="2400" dirty="0" smtClean="0"/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a </a:t>
            </a:r>
            <a:r>
              <a:rPr lang="en-US" sz="2400" dirty="0"/>
              <a:t>generator </a:t>
            </a:r>
            <a:r>
              <a:rPr lang="en-US" sz="2400" dirty="0" smtClean="0"/>
              <a:t>network G(z</a:t>
            </a:r>
            <a:r>
              <a:rPr lang="en-US" sz="2400" dirty="0" smtClean="0"/>
              <a:t>)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383521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866" y="4575641"/>
            <a:ext cx="1583266" cy="5678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Adversarial Networks</a:t>
            </a:r>
          </a:p>
        </p:txBody>
      </p:sp>
      <p:pic>
        <p:nvPicPr>
          <p:cNvPr id="4" name="Picture 3" descr="minma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99" y="1012430"/>
            <a:ext cx="7518401" cy="6943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optimal-disc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" t="10714" r="6619" b="14047"/>
          <a:stretch/>
        </p:blipFill>
        <p:spPr>
          <a:xfrm>
            <a:off x="2573869" y="4575641"/>
            <a:ext cx="2013378" cy="567859"/>
          </a:xfrm>
          <a:prstGeom prst="rect">
            <a:avLst/>
          </a:prstGeom>
        </p:spPr>
      </p:pic>
      <p:pic>
        <p:nvPicPr>
          <p:cNvPr id="7" name="Picture 6" descr="Screen Shot 2017-05-09 at 1.41.07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99" y="2417948"/>
            <a:ext cx="7484533" cy="21915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35872" y="1711869"/>
            <a:ext cx="2573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Maximize discrimination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5841997" y="1711869"/>
            <a:ext cx="2573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Minimize </a:t>
            </a:r>
          </a:p>
          <a:p>
            <a:r>
              <a:rPr lang="en-US" sz="2000" dirty="0" smtClean="0"/>
              <a:t>getting caught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52112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Adversarial Networks</a:t>
            </a:r>
          </a:p>
        </p:txBody>
      </p:sp>
      <p:pic>
        <p:nvPicPr>
          <p:cNvPr id="10" name="Picture 9" descr="gan-training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408" y="1042509"/>
            <a:ext cx="2167463" cy="4080485"/>
          </a:xfrm>
          <a:prstGeom prst="rect">
            <a:avLst/>
          </a:prstGeom>
        </p:spPr>
      </p:pic>
      <p:pic>
        <p:nvPicPr>
          <p:cNvPr id="11" name="Picture 10" descr="gan-training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296" y="1063228"/>
            <a:ext cx="2194637" cy="40804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799" y="2529231"/>
            <a:ext cx="167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Step1:</a:t>
            </a:r>
          </a:p>
          <a:p>
            <a:pPr algn="ctr"/>
            <a:r>
              <a:rPr lang="en-US" sz="2000" b="1" dirty="0" smtClean="0"/>
              <a:t>Train </a:t>
            </a:r>
            <a:r>
              <a:rPr lang="en-US" sz="2000" b="1" dirty="0" smtClean="0"/>
              <a:t>the discriminator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301074" y="2519171"/>
            <a:ext cx="24553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Step2:</a:t>
            </a:r>
          </a:p>
          <a:p>
            <a:pPr algn="ctr"/>
            <a:r>
              <a:rPr lang="en-US" sz="2000" b="1" dirty="0" smtClean="0"/>
              <a:t>Train </a:t>
            </a:r>
            <a:r>
              <a:rPr lang="en-US" sz="2000" b="1" dirty="0"/>
              <a:t>the generator </a:t>
            </a:r>
            <a:r>
              <a:rPr lang="en-US" sz="2000" b="1" dirty="0" smtClean="0"/>
              <a:t>via</a:t>
            </a:r>
          </a:p>
          <a:p>
            <a:pPr algn="ctr"/>
            <a:r>
              <a:rPr lang="en-US" sz="2000" b="1" dirty="0" smtClean="0"/>
              <a:t> </a:t>
            </a:r>
            <a:r>
              <a:rPr lang="en-US" sz="2000" b="1" dirty="0" smtClean="0"/>
              <a:t>chained </a:t>
            </a:r>
            <a:r>
              <a:rPr lang="en-US" sz="2000" b="1" dirty="0"/>
              <a:t>models</a:t>
            </a:r>
          </a:p>
        </p:txBody>
      </p:sp>
    </p:spTree>
    <p:extLst>
      <p:ext uri="{BB962C8B-B14F-4D97-AF65-F5344CB8AC3E}">
        <p14:creationId xmlns:p14="http://schemas.microsoft.com/office/powerpoint/2010/main" val="2466592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DCGAN Architecture</a:t>
            </a:r>
            <a:endParaRPr lang="en-US" dirty="0"/>
          </a:p>
        </p:txBody>
      </p:sp>
      <p:pic>
        <p:nvPicPr>
          <p:cNvPr id="5" name="Picture 4" descr="Screen Shot 2017-05-09 at 3.56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266" y="995497"/>
            <a:ext cx="6790268" cy="28090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07065" y="3962402"/>
            <a:ext cx="6710641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De-convolution: convolution run backwards (with stride &gt; 1)</a:t>
            </a:r>
          </a:p>
          <a:p>
            <a:r>
              <a:rPr lang="en-US" sz="2000" dirty="0" smtClean="0"/>
              <a:t>Batch normalization: faster and stable learning</a:t>
            </a:r>
          </a:p>
          <a:p>
            <a:r>
              <a:rPr lang="en-US" sz="2000" dirty="0" smtClean="0"/>
              <a:t>No pooling layers: because pooling  operation is not invertible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860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DCGAN Architecture</a:t>
            </a:r>
            <a:endParaRPr lang="en-US" dirty="0"/>
          </a:p>
        </p:txBody>
      </p:sp>
      <p:pic>
        <p:nvPicPr>
          <p:cNvPr id="3" name="Picture 2" descr="Screen Shot 2017-05-09 at 4.03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35" y="1130961"/>
            <a:ext cx="3759200" cy="29768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9468" y="4290537"/>
            <a:ext cx="85820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Sample </a:t>
            </a:r>
            <a:r>
              <a:rPr lang="en-US" sz="2000" dirty="0"/>
              <a:t>images of bedrooms generated by a DCGAN trained on the LSUN </a:t>
            </a:r>
            <a:r>
              <a:rPr lang="en-US" sz="2000" dirty="0" smtClean="0"/>
              <a:t>dataset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76667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Vector Space Arithmetic</a:t>
            </a:r>
            <a:endParaRPr lang="en-US" dirty="0"/>
          </a:p>
        </p:txBody>
      </p:sp>
      <p:pic>
        <p:nvPicPr>
          <p:cNvPr id="5" name="Picture 4" descr="Screen Shot 2017-05-09 at 4.07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07" y="1110698"/>
            <a:ext cx="7549427" cy="333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258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716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Futura"/>
                <a:cs typeface="Futura"/>
              </a:rPr>
              <a:t>Outline</a:t>
            </a:r>
            <a:endParaRPr lang="en-US" dirty="0">
              <a:latin typeface="Futura"/>
              <a:cs typeface="Futura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6281665"/>
              </p:ext>
            </p:extLst>
          </p:nvPr>
        </p:nvGraphicFramePr>
        <p:xfrm>
          <a:off x="1286933" y="1046296"/>
          <a:ext cx="6841067" cy="3978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88662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 collapse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</a:t>
            </a:r>
            <a:r>
              <a:rPr lang="en-US" dirty="0" smtClean="0"/>
              <a:t>enerator </a:t>
            </a:r>
            <a:r>
              <a:rPr lang="en-US" dirty="0" smtClean="0"/>
              <a:t>produce </a:t>
            </a:r>
            <a:r>
              <a:rPr lang="en-US" dirty="0" smtClean="0"/>
              <a:t>same image</a:t>
            </a:r>
          </a:p>
          <a:p>
            <a:r>
              <a:rPr lang="en-US" dirty="0"/>
              <a:t>M</a:t>
            </a:r>
            <a:r>
              <a:rPr lang="en-US" dirty="0" smtClean="0"/>
              <a:t>aximize discriminator and minimize </a:t>
            </a:r>
            <a:r>
              <a:rPr lang="en-US" dirty="0" smtClean="0"/>
              <a:t>generator</a:t>
            </a:r>
            <a:endParaRPr lang="en-US" dirty="0" smtClean="0"/>
          </a:p>
          <a:p>
            <a:pPr lvl="1"/>
            <a:r>
              <a:rPr lang="en-US" dirty="0"/>
              <a:t>f</a:t>
            </a:r>
            <a:r>
              <a:rPr lang="en-US" dirty="0" smtClean="0"/>
              <a:t>ully maximize the discriminator first is OK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ully minimize the generator first is NOT OK</a:t>
            </a:r>
          </a:p>
          <a:p>
            <a:pPr lvl="2"/>
            <a:r>
              <a:rPr lang="en-US" dirty="0" smtClean="0"/>
              <a:t>maps the noise to the </a:t>
            </a:r>
            <a:r>
              <a:rPr lang="en-US" dirty="0" err="1" smtClean="0"/>
              <a:t>argmax</a:t>
            </a:r>
            <a:r>
              <a:rPr lang="en-US" dirty="0" smtClean="0"/>
              <a:t> of the discriminator </a:t>
            </a:r>
          </a:p>
          <a:p>
            <a:r>
              <a:rPr lang="en-US" dirty="0"/>
              <a:t>U</a:t>
            </a:r>
            <a:r>
              <a:rPr lang="en-US" dirty="0" smtClean="0"/>
              <a:t>se mini-batch with image diversity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80483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Imagenet</a:t>
            </a:r>
            <a:r>
              <a:rPr lang="en-US" dirty="0"/>
              <a:t> </a:t>
            </a:r>
            <a:r>
              <a:rPr lang="en-US" dirty="0" smtClean="0"/>
              <a:t>and CIFAR10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8027" y="1063230"/>
            <a:ext cx="3509439" cy="35094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893" y="1063229"/>
            <a:ext cx="3509440" cy="350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262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and tricks to make GANs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N</a:t>
            </a:r>
            <a:r>
              <a:rPr lang="en-US" dirty="0" smtClean="0"/>
              <a:t>ormalize </a:t>
            </a:r>
            <a:r>
              <a:rPr lang="en-US" dirty="0"/>
              <a:t>the </a:t>
            </a:r>
            <a:r>
              <a:rPr lang="en-US" dirty="0" smtClean="0"/>
              <a:t>inputs</a:t>
            </a:r>
          </a:p>
          <a:p>
            <a:pPr lvl="1"/>
            <a:r>
              <a:rPr lang="en-US" dirty="0"/>
              <a:t>normalize the images between -1 and 1 </a:t>
            </a:r>
            <a:endParaRPr lang="en-US" dirty="0" smtClean="0"/>
          </a:p>
          <a:p>
            <a:pPr lvl="1"/>
            <a:r>
              <a:rPr lang="en-US" dirty="0" err="1" smtClean="0"/>
              <a:t>Tanh</a:t>
            </a:r>
            <a:r>
              <a:rPr lang="en-US" dirty="0" smtClean="0"/>
              <a:t> </a:t>
            </a:r>
            <a:r>
              <a:rPr lang="en-US" dirty="0"/>
              <a:t>as the last layer of the generator </a:t>
            </a:r>
            <a:r>
              <a:rPr lang="en-US" dirty="0" smtClean="0"/>
              <a:t>output</a:t>
            </a:r>
          </a:p>
          <a:p>
            <a:r>
              <a:rPr lang="en-US" dirty="0"/>
              <a:t>L</a:t>
            </a:r>
            <a:r>
              <a:rPr lang="en-US" dirty="0" smtClean="0"/>
              <a:t>oss </a:t>
            </a:r>
            <a:r>
              <a:rPr lang="en-US" dirty="0"/>
              <a:t>function to optimize G is min (log 1-D), but in practice </a:t>
            </a:r>
            <a:r>
              <a:rPr lang="en-US" dirty="0" smtClean="0"/>
              <a:t>use </a:t>
            </a:r>
            <a:r>
              <a:rPr lang="en-US" dirty="0"/>
              <a:t>max log </a:t>
            </a:r>
            <a:r>
              <a:rPr lang="en-US" dirty="0" smtClean="0"/>
              <a:t>D</a:t>
            </a:r>
          </a:p>
          <a:p>
            <a:r>
              <a:rPr lang="en-US" dirty="0"/>
              <a:t>S</a:t>
            </a:r>
            <a:r>
              <a:rPr lang="en-US" dirty="0" smtClean="0"/>
              <a:t>ample Z from </a:t>
            </a:r>
            <a:r>
              <a:rPr lang="en-US" dirty="0"/>
              <a:t>a </a:t>
            </a:r>
            <a:r>
              <a:rPr lang="en-US" dirty="0" smtClean="0"/>
              <a:t>Gaussian distribution</a:t>
            </a:r>
          </a:p>
          <a:p>
            <a:r>
              <a:rPr lang="en-US" dirty="0"/>
              <a:t>C</a:t>
            </a:r>
            <a:r>
              <a:rPr lang="en-US" dirty="0" smtClean="0"/>
              <a:t>onstruct </a:t>
            </a:r>
            <a:r>
              <a:rPr lang="en-US" dirty="0"/>
              <a:t>different mini-batches for real and </a:t>
            </a:r>
            <a:r>
              <a:rPr lang="en-US" dirty="0" smtClean="0"/>
              <a:t>fake</a:t>
            </a:r>
          </a:p>
          <a:p>
            <a:r>
              <a:rPr lang="en-US" dirty="0"/>
              <a:t>D</a:t>
            </a:r>
            <a:r>
              <a:rPr lang="en-US" dirty="0" smtClean="0"/>
              <a:t>on’t </a:t>
            </a:r>
            <a:r>
              <a:rPr lang="en-US" dirty="0"/>
              <a:t>GAN </a:t>
            </a:r>
            <a:r>
              <a:rPr lang="en-US" dirty="0" smtClean="0"/>
              <a:t>without reading</a:t>
            </a:r>
          </a:p>
          <a:p>
            <a:pPr lvl="1"/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://github.com/soumith/ganhacks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72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716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Futura"/>
                <a:cs typeface="Futura"/>
              </a:rPr>
              <a:t>Outline</a:t>
            </a:r>
            <a:endParaRPr lang="en-US" dirty="0">
              <a:latin typeface="Futura"/>
              <a:cs typeface="Futura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5267243"/>
              </p:ext>
            </p:extLst>
          </p:nvPr>
        </p:nvGraphicFramePr>
        <p:xfrm>
          <a:off x="1286933" y="1046296"/>
          <a:ext cx="6841067" cy="3978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88662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716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Futura"/>
                <a:cs typeface="Futura"/>
              </a:rPr>
              <a:t>Outline</a:t>
            </a:r>
            <a:endParaRPr lang="en-US" dirty="0">
              <a:latin typeface="Futura"/>
              <a:cs typeface="Futura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3707175"/>
              </p:ext>
            </p:extLst>
          </p:nvPr>
        </p:nvGraphicFramePr>
        <p:xfrm>
          <a:off x="1286933" y="1046296"/>
          <a:ext cx="6841067" cy="3978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95879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video frame prediction</a:t>
            </a:r>
            <a:endParaRPr lang="en-US" dirty="0"/>
          </a:p>
        </p:txBody>
      </p:sp>
      <p:sp>
        <p:nvSpPr>
          <p:cNvPr id="6" name="(Lotter et al 2016)"/>
          <p:cNvSpPr/>
          <p:nvPr/>
        </p:nvSpPr>
        <p:spPr>
          <a:xfrm>
            <a:off x="7398855" y="4802104"/>
            <a:ext cx="1745145" cy="341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/>
          <a:p>
            <a:r>
              <a:rPr dirty="0"/>
              <a:t>(Lotter et al 2016)</a:t>
            </a:r>
          </a:p>
        </p:txBody>
      </p:sp>
      <p:pic>
        <p:nvPicPr>
          <p:cNvPr id="4" name="Picture 3" descr="Screen Shot 2017-05-09 at 3.41.05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67" y="982002"/>
            <a:ext cx="8568267" cy="373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46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super</a:t>
            </a:r>
            <a:r>
              <a:rPr lang="en-US" dirty="0"/>
              <a:t> </a:t>
            </a:r>
            <a:r>
              <a:rPr lang="en-US" dirty="0" smtClean="0"/>
              <a:t>resolution</a:t>
            </a:r>
            <a:endParaRPr lang="en-US" dirty="0"/>
          </a:p>
        </p:txBody>
      </p:sp>
      <p:sp>
        <p:nvSpPr>
          <p:cNvPr id="7" name="(Ledig et al 2016)"/>
          <p:cNvSpPr/>
          <p:nvPr/>
        </p:nvSpPr>
        <p:spPr>
          <a:xfrm>
            <a:off x="7464565" y="4802427"/>
            <a:ext cx="1679435" cy="341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/>
          <a:p>
            <a:r>
              <a:rPr dirty="0"/>
              <a:t>(Ledig et al 2016)</a:t>
            </a:r>
          </a:p>
        </p:txBody>
      </p:sp>
      <p:pic>
        <p:nvPicPr>
          <p:cNvPr id="4" name="Picture 3" descr="Screen Shot 2017-05-09 at 3.40.03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4" y="1073407"/>
            <a:ext cx="9025467" cy="335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458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to image translation</a:t>
            </a:r>
            <a:endParaRPr lang="en-US" dirty="0"/>
          </a:p>
        </p:txBody>
      </p:sp>
      <p:sp>
        <p:nvSpPr>
          <p:cNvPr id="5" name="(Isola et al 2016)"/>
          <p:cNvSpPr/>
          <p:nvPr/>
        </p:nvSpPr>
        <p:spPr>
          <a:xfrm>
            <a:off x="7530377" y="4802104"/>
            <a:ext cx="1618345" cy="341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/>
          <a:p>
            <a:r>
              <a:rPr dirty="0"/>
              <a:t>(Isola et al 2016)</a:t>
            </a:r>
          </a:p>
        </p:txBody>
      </p:sp>
      <p:pic>
        <p:nvPicPr>
          <p:cNvPr id="3" name="Picture 2" descr="Screen Shot 2017-05-09 at 3.38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17" y="1063229"/>
            <a:ext cx="7247467" cy="361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82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iGAN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180" y="1063229"/>
            <a:ext cx="5764486" cy="3499043"/>
          </a:xfrm>
          <a:prstGeom prst="rect">
            <a:avLst/>
          </a:prstGeom>
        </p:spPr>
      </p:pic>
      <p:sp>
        <p:nvSpPr>
          <p:cNvPr id="6" name="(Zhu et al 2016)"/>
          <p:cNvSpPr/>
          <p:nvPr/>
        </p:nvSpPr>
        <p:spPr>
          <a:xfrm>
            <a:off x="4831432" y="8938683"/>
            <a:ext cx="334193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(Zhu et al 2016)</a:t>
            </a:r>
          </a:p>
        </p:txBody>
      </p:sp>
      <p:sp>
        <p:nvSpPr>
          <p:cNvPr id="8" name="(Zhu et al 2016)"/>
          <p:cNvSpPr/>
          <p:nvPr/>
        </p:nvSpPr>
        <p:spPr>
          <a:xfrm>
            <a:off x="4983832" y="9091083"/>
            <a:ext cx="334193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(Zhu et al 2016)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7600" y="4656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497995" y="4807467"/>
            <a:ext cx="1655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en-US" dirty="0" smtClean="0"/>
              <a:t>(Zhu et al 2016)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428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Adversarial auto encoders</a:t>
            </a:r>
          </a:p>
          <a:p>
            <a:r>
              <a:rPr lang="en-US" dirty="0" smtClean="0"/>
              <a:t>Semi-supervised learning</a:t>
            </a:r>
          </a:p>
          <a:p>
            <a:r>
              <a:rPr lang="en-US" dirty="0" smtClean="0"/>
              <a:t>Transfer learning</a:t>
            </a:r>
          </a:p>
          <a:p>
            <a:r>
              <a:rPr lang="en-US" dirty="0" smtClean="0"/>
              <a:t>Reinforcement learning</a:t>
            </a:r>
          </a:p>
          <a:p>
            <a:r>
              <a:rPr lang="en-US" dirty="0" smtClean="0"/>
              <a:t>Inverse problems</a:t>
            </a:r>
          </a:p>
          <a:p>
            <a:r>
              <a:rPr lang="mr-IN" dirty="0" smtClean="0"/>
              <a:t>…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07478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716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Futura"/>
                <a:cs typeface="Futura"/>
              </a:rPr>
              <a:t>Outline</a:t>
            </a:r>
            <a:endParaRPr lang="en-US" dirty="0">
              <a:latin typeface="Futura"/>
              <a:cs typeface="Futura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1470882"/>
              </p:ext>
            </p:extLst>
          </p:nvPr>
        </p:nvGraphicFramePr>
        <p:xfrm>
          <a:off x="1286933" y="1046296"/>
          <a:ext cx="6841067" cy="3978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33442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and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>
            <a:noAutofit/>
          </a:bodyPr>
          <a:lstStyle/>
          <a:p>
            <a:r>
              <a:rPr lang="en-US" sz="2000" dirty="0" smtClean="0"/>
              <a:t>GANS </a:t>
            </a:r>
          </a:p>
          <a:p>
            <a:pPr lvl="1"/>
            <a:r>
              <a:rPr lang="en-US" sz="2000" dirty="0" smtClean="0"/>
              <a:t>approximate probability density  </a:t>
            </a:r>
          </a:p>
          <a:p>
            <a:pPr lvl="1"/>
            <a:r>
              <a:rPr lang="en-US" sz="2000" dirty="0" smtClean="0"/>
              <a:t>use </a:t>
            </a:r>
            <a:r>
              <a:rPr lang="en-US" sz="2000" dirty="0"/>
              <a:t>supervised learning to approximate an intractable cost function </a:t>
            </a:r>
            <a:endParaRPr lang="en-US" sz="2000" dirty="0" smtClean="0"/>
          </a:p>
          <a:p>
            <a:pPr lvl="1"/>
            <a:r>
              <a:rPr lang="en-US" sz="2000" dirty="0" smtClean="0"/>
              <a:t>simulate </a:t>
            </a:r>
            <a:r>
              <a:rPr lang="en-US" sz="2000" dirty="0"/>
              <a:t>many cost functions, including the one used for maximum likelihood </a:t>
            </a:r>
            <a:endParaRPr lang="en-US" sz="2000" dirty="0" smtClean="0"/>
          </a:p>
          <a:p>
            <a:pPr lvl="1"/>
            <a:r>
              <a:rPr lang="en-US" sz="2000" dirty="0" smtClean="0"/>
              <a:t>generate  </a:t>
            </a:r>
            <a:r>
              <a:rPr lang="en-US" sz="2000" dirty="0"/>
              <a:t>high resolution samples from diverse image </a:t>
            </a:r>
            <a:r>
              <a:rPr lang="en-US" sz="2000" dirty="0" smtClean="0"/>
              <a:t>classes</a:t>
            </a:r>
          </a:p>
          <a:p>
            <a:r>
              <a:rPr lang="en-US" sz="2000" dirty="0" smtClean="0"/>
              <a:t>Successful in several (image-based) applications</a:t>
            </a:r>
          </a:p>
          <a:p>
            <a:r>
              <a:rPr lang="en-US" sz="2000" dirty="0" smtClean="0"/>
              <a:t>Training is still an art than science </a:t>
            </a:r>
          </a:p>
          <a:p>
            <a:r>
              <a:rPr lang="en-US" sz="2000" dirty="0" smtClean="0"/>
              <a:t>Many interesting research directions and extensions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1089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133" y="1877487"/>
            <a:ext cx="8111067" cy="208491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“</a:t>
            </a:r>
            <a:r>
              <a:rPr lang="en-US" i="1" dirty="0" smtClean="0"/>
              <a:t>Adversarial training is the coolest thing since sliced bread</a:t>
            </a:r>
            <a:r>
              <a:rPr lang="en-US" dirty="0" smtClean="0"/>
              <a:t>.”</a:t>
            </a:r>
          </a:p>
          <a:p>
            <a:pPr marL="914400" lvl="2" indent="0">
              <a:buNone/>
            </a:pPr>
            <a:r>
              <a:rPr lang="en-US" dirty="0" err="1" smtClean="0"/>
              <a:t>Yann</a:t>
            </a:r>
            <a:r>
              <a:rPr lang="en-US" dirty="0" smtClean="0"/>
              <a:t> </a:t>
            </a:r>
            <a:r>
              <a:rPr lang="en-US" dirty="0" err="1"/>
              <a:t>LeCun</a:t>
            </a:r>
            <a:r>
              <a:rPr lang="en-US" dirty="0"/>
              <a:t>, Director of AI Research at Facebook and Professor at NYU</a:t>
            </a:r>
          </a:p>
        </p:txBody>
      </p:sp>
    </p:spTree>
    <p:extLst>
      <p:ext uri="{BB962C8B-B14F-4D97-AF65-F5344CB8AC3E}">
        <p14:creationId xmlns:p14="http://schemas.microsoft.com/office/powerpoint/2010/main" val="1550843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/>
              <a:t>I</a:t>
            </a:r>
            <a:r>
              <a:rPr lang="en-US" dirty="0"/>
              <a:t>. </a:t>
            </a:r>
            <a:r>
              <a:rPr lang="en-US" dirty="0" err="1" smtClean="0"/>
              <a:t>Goodfellow</a:t>
            </a:r>
            <a:r>
              <a:rPr lang="en-US" dirty="0" smtClean="0"/>
              <a:t>, </a:t>
            </a:r>
            <a:r>
              <a:rPr lang="en-US" dirty="0"/>
              <a:t>et al. “Generative adversarial nets.” Advances in neural information processing systems. 2014.</a:t>
            </a:r>
          </a:p>
          <a:p>
            <a:r>
              <a:rPr lang="en-US" dirty="0"/>
              <a:t>T. </a:t>
            </a:r>
            <a:r>
              <a:rPr lang="en-US" dirty="0" err="1"/>
              <a:t>Salimans</a:t>
            </a:r>
            <a:r>
              <a:rPr lang="en-US" dirty="0"/>
              <a:t> et al. “Improved techniques for training </a:t>
            </a:r>
            <a:r>
              <a:rPr lang="en-US" dirty="0" err="1"/>
              <a:t>gans</a:t>
            </a:r>
            <a:r>
              <a:rPr lang="en-US" dirty="0"/>
              <a:t>.” Advances in Neural Information Processing Systems. 2016</a:t>
            </a:r>
            <a:r>
              <a:rPr lang="en-US" dirty="0" smtClean="0"/>
              <a:t>.</a:t>
            </a:r>
          </a:p>
          <a:p>
            <a:r>
              <a:rPr lang="en-US" dirty="0"/>
              <a:t>I. </a:t>
            </a:r>
            <a:r>
              <a:rPr lang="en-US" dirty="0" err="1"/>
              <a:t>Goodfellow</a:t>
            </a:r>
            <a:r>
              <a:rPr lang="en-US" dirty="0"/>
              <a:t>. "NIPS 2016 Tutorial: Generative Adversarial Networks." </a:t>
            </a:r>
            <a:r>
              <a:rPr lang="en-US" dirty="0" err="1"/>
              <a:t>arXiv</a:t>
            </a:r>
            <a:r>
              <a:rPr lang="en-US" dirty="0"/>
              <a:t> preprint arXiv:1701.00160 (2016</a:t>
            </a:r>
            <a:r>
              <a:rPr lang="en-US" dirty="0" smtClean="0"/>
              <a:t>)</a:t>
            </a:r>
          </a:p>
          <a:p>
            <a:r>
              <a:rPr lang="en-US" dirty="0">
                <a:hlinkClick r:id="rId2"/>
              </a:rPr>
              <a:t>http://www.iangoodfellow.com/</a:t>
            </a:r>
            <a:r>
              <a:rPr lang="en-US" dirty="0" smtClean="0">
                <a:hlinkClick r:id="rId2"/>
              </a:rPr>
              <a:t>presentations.html</a:t>
            </a:r>
            <a:endParaRPr lang="en-US" dirty="0"/>
          </a:p>
          <a:p>
            <a:r>
              <a:rPr lang="en-US" dirty="0">
                <a:hlinkClick r:id="rId3"/>
              </a:rPr>
              <a:t>https://ishmaelbelghazi.github.io/ALI</a:t>
            </a:r>
            <a:r>
              <a:rPr lang="en-US" dirty="0" smtClean="0">
                <a:hlinkClick r:id="rId3"/>
              </a:rPr>
              <a:t>/</a:t>
            </a:r>
            <a:endParaRPr lang="en-US" dirty="0"/>
          </a:p>
          <a:p>
            <a:r>
              <a:rPr lang="en-US" dirty="0">
                <a:hlinkClick r:id="rId4"/>
              </a:rPr>
              <a:t>https://github.com/soumith/</a:t>
            </a:r>
            <a:r>
              <a:rPr lang="en-US" dirty="0" smtClean="0">
                <a:hlinkClick r:id="rId4"/>
              </a:rPr>
              <a:t>ganhacks</a:t>
            </a:r>
            <a:endParaRPr lang="en-US" dirty="0"/>
          </a:p>
          <a:p>
            <a:r>
              <a:rPr lang="en-US" dirty="0" smtClean="0">
                <a:hlinkClick r:id="rId5"/>
              </a:rPr>
              <a:t>http</a:t>
            </a:r>
            <a:r>
              <a:rPr lang="en-US" dirty="0">
                <a:hlinkClick r:id="rId5"/>
              </a:rPr>
              <a:t>://www.rricard.me/machine/learning/generative/adversarial/networks/2017/04/05/gans-part1.</a:t>
            </a:r>
            <a:r>
              <a:rPr lang="en-US" dirty="0" smtClean="0">
                <a:hlinkClick r:id="rId5"/>
              </a:rPr>
              <a:t>html</a:t>
            </a:r>
            <a:endParaRPr lang="en-US" dirty="0"/>
          </a:p>
          <a:p>
            <a:r>
              <a:rPr lang="en-US" dirty="0">
                <a:hlinkClick r:id="rId6"/>
              </a:rPr>
              <a:t>https://blog.openai.com/generative-models</a:t>
            </a:r>
            <a:r>
              <a:rPr lang="en-US" dirty="0" smtClean="0">
                <a:hlinkClick r:id="rId6"/>
              </a:rPr>
              <a:t>/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517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Models</a:t>
            </a:r>
          </a:p>
        </p:txBody>
      </p:sp>
      <p:pic>
        <p:nvPicPr>
          <p:cNvPr id="5" name="Picture 4" descr="DNhaf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130" y="1317229"/>
            <a:ext cx="3894670" cy="2921003"/>
          </a:xfrm>
          <a:prstGeom prst="rect">
            <a:avLst/>
          </a:prstGeom>
        </p:spPr>
      </p:pic>
      <p:pic>
        <p:nvPicPr>
          <p:cNvPr id="9" name="Picture 8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68028"/>
            <a:ext cx="2857500" cy="2857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02267" y="4673976"/>
            <a:ext cx="4638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</a:t>
            </a:r>
            <a:r>
              <a:rPr lang="en-US" sz="2400" dirty="0" smtClean="0"/>
              <a:t>odel </a:t>
            </a:r>
            <a:r>
              <a:rPr lang="en-US" sz="2400" dirty="0"/>
              <a:t>how the data was generated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00667" y="4229244"/>
            <a:ext cx="1862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dirty="0" smtClean="0"/>
              <a:t>ample data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912436" y="4212311"/>
            <a:ext cx="1862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</a:t>
            </a:r>
            <a:r>
              <a:rPr lang="en-US" sz="2400" dirty="0" smtClean="0"/>
              <a:t>istribution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54627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5599"/>
            <a:ext cx="8229600" cy="727209"/>
          </a:xfrm>
        </p:spPr>
        <p:txBody>
          <a:bodyPr>
            <a:noAutofit/>
          </a:bodyPr>
          <a:lstStyle/>
          <a:p>
            <a:r>
              <a:rPr lang="en-US" sz="3200" dirty="0"/>
              <a:t>ALCF </a:t>
            </a:r>
            <a:r>
              <a:rPr lang="en-US" sz="3200" dirty="0" smtClean="0"/>
              <a:t>Data Science Program (</a:t>
            </a:r>
            <a:r>
              <a:rPr lang="en-US" sz="3200" dirty="0" smtClean="0"/>
              <a:t>ADSP</a:t>
            </a:r>
            <a:r>
              <a:rPr lang="en-US" sz="3200" dirty="0"/>
              <a:t>)</a:t>
            </a:r>
            <a:r>
              <a:rPr lang="en-US" sz="3200" dirty="0" smtClean="0"/>
              <a:t> </a:t>
            </a:r>
            <a:br>
              <a:rPr lang="en-US" sz="3200" dirty="0" smtClean="0"/>
            </a:br>
            <a:r>
              <a:rPr lang="en-US" sz="3200" dirty="0" smtClean="0"/>
              <a:t>Proposals </a:t>
            </a:r>
            <a:r>
              <a:rPr lang="en-US" sz="3200" dirty="0" smtClean="0"/>
              <a:t>due June 15</a:t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3B383-2342-9040-BD93-8A2A10DFB547}" type="slidenum">
              <a:rPr lang="en-US" smtClean="0"/>
              <a:t>30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457200" y="981211"/>
            <a:ext cx="8555244" cy="3597234"/>
          </a:xfrm>
          <a:prstGeom prst="rect">
            <a:avLst/>
          </a:prstGeom>
        </p:spPr>
        <p:txBody>
          <a:bodyPr lIns="68589" tIns="34295" rIns="68589" bIns="34295">
            <a:normAutofit/>
          </a:bodyPr>
          <a:lstStyle/>
          <a:p>
            <a:r>
              <a:rPr lang="en-US" sz="1400" dirty="0"/>
              <a:t>“Big </a:t>
            </a:r>
            <a:r>
              <a:rPr lang="en-US" sz="1400" dirty="0"/>
              <a:t>D</a:t>
            </a:r>
            <a:r>
              <a:rPr lang="en-US" sz="1400" dirty="0"/>
              <a:t>ata</a:t>
            </a:r>
            <a:r>
              <a:rPr lang="en-US" sz="1400" dirty="0"/>
              <a:t>” science problems that require the scale and performance of leadership computing </a:t>
            </a:r>
            <a:r>
              <a:rPr lang="en-US" sz="1400" dirty="0"/>
              <a:t>resource such as Theta and Aurora, and will </a:t>
            </a:r>
            <a:r>
              <a:rPr lang="en-US" sz="1400" dirty="0"/>
              <a:t>enable new science and novel usage modalities on </a:t>
            </a:r>
            <a:r>
              <a:rPr lang="en-US" sz="1400" dirty="0"/>
              <a:t>these systems</a:t>
            </a:r>
            <a:r>
              <a:rPr lang="en-US" sz="1400" dirty="0"/>
              <a:t>.</a:t>
            </a:r>
            <a:endParaRPr lang="en-US" sz="1400" dirty="0"/>
          </a:p>
          <a:p>
            <a:r>
              <a:rPr lang="en-US" sz="1400" dirty="0"/>
              <a:t>Projects will cover </a:t>
            </a:r>
            <a:r>
              <a:rPr lang="en-US" sz="1400" dirty="0"/>
              <a:t>a wide variety of application domains that span </a:t>
            </a:r>
            <a:r>
              <a:rPr lang="en-US" sz="1400" dirty="0"/>
              <a:t>computational, experimental </a:t>
            </a:r>
            <a:r>
              <a:rPr lang="en-US" sz="1400" dirty="0"/>
              <a:t>and observational </a:t>
            </a:r>
            <a:r>
              <a:rPr lang="en-US" sz="1400" dirty="0"/>
              <a:t>sciences. </a:t>
            </a:r>
          </a:p>
          <a:p>
            <a:r>
              <a:rPr lang="en-US" sz="1400" dirty="0"/>
              <a:t>Focus </a:t>
            </a:r>
            <a:r>
              <a:rPr lang="en-US" sz="1400" dirty="0"/>
              <a:t>on data science techniques including but not limited to </a:t>
            </a:r>
            <a:r>
              <a:rPr lang="en-US" sz="1400" dirty="0"/>
              <a:t>statistics</a:t>
            </a:r>
            <a:r>
              <a:rPr lang="en-US" sz="1400" dirty="0"/>
              <a:t>, machine learning, deep </a:t>
            </a:r>
            <a:r>
              <a:rPr lang="en-US" sz="1400" dirty="0"/>
              <a:t>learning, UQ, image </a:t>
            </a:r>
            <a:r>
              <a:rPr lang="en-US" sz="1400" dirty="0"/>
              <a:t>processing, graph analytics, </a:t>
            </a:r>
            <a:r>
              <a:rPr lang="en-US" sz="1400" dirty="0"/>
              <a:t>complex </a:t>
            </a:r>
            <a:r>
              <a:rPr lang="en-US" sz="1400" dirty="0"/>
              <a:t>and interactive </a:t>
            </a:r>
            <a:r>
              <a:rPr lang="en-US" sz="1400" dirty="0"/>
              <a:t>workflows</a:t>
            </a:r>
            <a:endParaRPr lang="en-US" sz="1400" dirty="0"/>
          </a:p>
          <a:p>
            <a:r>
              <a:rPr lang="en-US" sz="1400" dirty="0"/>
              <a:t>Two-year proposal period and will be renewed annually. Proposals will </a:t>
            </a:r>
            <a:r>
              <a:rPr lang="en-US" sz="1400" dirty="0"/>
              <a:t>target </a:t>
            </a:r>
            <a:r>
              <a:rPr lang="en-US" sz="1400" b="1" dirty="0"/>
              <a:t>science</a:t>
            </a:r>
            <a:r>
              <a:rPr lang="en-US" sz="1400" dirty="0"/>
              <a:t> and </a:t>
            </a:r>
            <a:r>
              <a:rPr lang="en-US" sz="1400" b="1" dirty="0"/>
              <a:t>software technology </a:t>
            </a:r>
            <a:r>
              <a:rPr lang="en-US" sz="1400" dirty="0"/>
              <a:t>scaling </a:t>
            </a:r>
            <a:r>
              <a:rPr lang="en-US" sz="1400" dirty="0"/>
              <a:t>for data science. </a:t>
            </a:r>
            <a:r>
              <a:rPr lang="en-US" sz="1200" dirty="0"/>
              <a:t>In 2016, four projects were funded spanning material science, neuroscience, imaging and high-energy physics.</a:t>
            </a:r>
            <a:endParaRPr lang="en-US" sz="1200" dirty="0"/>
          </a:p>
          <a:p>
            <a:r>
              <a:rPr lang="en-US" sz="1400" dirty="0"/>
              <a:t>Projects receive ALCF staff support in Data and Computational Science. Tier-1 projects will be supported in part with postdoctoral scholars.</a:t>
            </a:r>
          </a:p>
          <a:p>
            <a:r>
              <a:rPr lang="en-US" sz="1400" dirty="0"/>
              <a:t>Yearly call for proposal. </a:t>
            </a:r>
            <a:br>
              <a:rPr lang="en-US" sz="1400" dirty="0"/>
            </a:br>
            <a:r>
              <a:rPr lang="en-US" sz="1400" b="1" i="1" dirty="0"/>
              <a:t>Next deadline – June 15, 2017 (5 PM CST)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>
                <a:hlinkClick r:id="rId3"/>
              </a:rPr>
              <a:t>https</a:t>
            </a:r>
            <a:r>
              <a:rPr lang="en-US" sz="1400" dirty="0">
                <a:hlinkClick r:id="rId3"/>
              </a:rPr>
              <a:t>://</a:t>
            </a:r>
            <a:r>
              <a:rPr lang="en-US" sz="1400" dirty="0">
                <a:hlinkClick r:id="rId3"/>
              </a:rPr>
              <a:t>www.alcf.anl.gov/alcf-data-science-program</a:t>
            </a:r>
            <a:endParaRPr lang="en-US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869" y="3277122"/>
            <a:ext cx="2942084" cy="147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997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446" y="108545"/>
            <a:ext cx="8229600" cy="5460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ADSP System Resources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3B383-2342-9040-BD93-8A2A10DFB547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Placeholder 25" descr="30292D004-72dp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0" r="16690"/>
          <a:stretch>
            <a:fillRect/>
          </a:stretch>
        </p:blipFill>
        <p:spPr>
          <a:xfrm>
            <a:off x="619286" y="793328"/>
            <a:ext cx="1681600" cy="16787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Placeholder 28" descr="coole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0" r="16730"/>
          <a:stretch>
            <a:fillRect/>
          </a:stretch>
        </p:blipFill>
        <p:spPr>
          <a:xfrm>
            <a:off x="2456987" y="801848"/>
            <a:ext cx="1680410" cy="16787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 Placeholder 20"/>
          <p:cNvSpPr txBox="1">
            <a:spLocks/>
          </p:cNvSpPr>
          <p:nvPr/>
        </p:nvSpPr>
        <p:spPr>
          <a:xfrm>
            <a:off x="627625" y="2478061"/>
            <a:ext cx="1667308" cy="959537"/>
          </a:xfrm>
          <a:prstGeom prst="rect">
            <a:avLst/>
          </a:prstGeom>
        </p:spPr>
        <p:txBody>
          <a:bodyPr lIns="68589" tIns="34295" rIns="68589" bIns="34295"/>
          <a:lstStyle>
            <a:lvl1pPr marL="45720" indent="0" algn="l" defTabSz="609493" rtl="0" eaLnBrk="1" latinLnBrk="0" hangingPunct="1">
              <a:spcBef>
                <a:spcPts val="800"/>
              </a:spcBef>
              <a:spcAft>
                <a:spcPts val="0"/>
              </a:spcAft>
              <a:buSzPct val="70000"/>
              <a:buFont typeface="Wingdings" charset="2"/>
              <a:buNone/>
              <a:defRPr lang="en-US" sz="2000" kern="1200" baseline="0" dirty="0" smtClean="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1pPr>
            <a:lvl2pPr marL="541782" indent="-285750" algn="l" defTabSz="609493" rtl="0" eaLnBrk="1" latinLnBrk="0" hangingPunct="1">
              <a:spcBef>
                <a:spcPts val="800"/>
              </a:spcBef>
              <a:buSzPct val="70000"/>
              <a:buFont typeface="Wingdings" charset="2"/>
              <a:buChar char=""/>
              <a:defRPr lang="en-US" sz="1800" kern="1200" baseline="0" dirty="0" smtClean="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2pPr>
            <a:lvl3pPr marL="733806" indent="-285750" algn="l" defTabSz="609493" rtl="0" eaLnBrk="1" latinLnBrk="0" hangingPunct="1">
              <a:spcBef>
                <a:spcPts val="667"/>
              </a:spcBef>
              <a:buSzPct val="70000"/>
              <a:buFont typeface="Wingdings" charset="2"/>
              <a:buChar char=""/>
              <a:defRPr lang="en-US" sz="1600" kern="1200" baseline="0" dirty="0" smtClean="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3pPr>
            <a:lvl4pPr marL="944118" indent="-285750" algn="l" defTabSz="609493" rtl="0" eaLnBrk="1" latinLnBrk="0" hangingPunct="1">
              <a:spcBef>
                <a:spcPts val="533"/>
              </a:spcBef>
              <a:buFont typeface="Arial"/>
              <a:buChar char="–"/>
              <a:defRPr lang="en-US" sz="1400" kern="1200" baseline="0" dirty="0" smtClean="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4pPr>
            <a:lvl5pPr marL="1040130" indent="-171450" algn="l" defTabSz="609493" rtl="0" eaLnBrk="1" latinLnBrk="0" hangingPunct="1">
              <a:spcBef>
                <a:spcPts val="533"/>
              </a:spcBef>
              <a:buFont typeface="Arial"/>
              <a:buChar char="»"/>
              <a:defRPr lang="en-US" sz="1200" kern="1200" baseline="0" dirty="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5pPr>
            <a:lvl6pPr marL="335221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41" lvl="1">
              <a:spcBef>
                <a:spcPct val="20000"/>
              </a:spcBef>
              <a:buSzPct val="90000"/>
            </a:pPr>
            <a:r>
              <a:rPr lang="en-US" sz="1300" dirty="0">
                <a:solidFill>
                  <a:prstClr val="black"/>
                </a:solidFill>
                <a:latin typeface="Trebuchet MS" charset="0"/>
                <a:ea typeface="Trebuchet MS" charset="0"/>
                <a:cs typeface="Trebuchet MS" charset="0"/>
              </a:rPr>
              <a:t>49,152 nodes</a:t>
            </a:r>
          </a:p>
          <a:p>
            <a:pPr marL="214341" lvl="1">
              <a:spcBef>
                <a:spcPct val="20000"/>
              </a:spcBef>
              <a:buSzPct val="90000"/>
            </a:pPr>
            <a:r>
              <a:rPr lang="en-US" sz="1300" dirty="0">
                <a:solidFill>
                  <a:prstClr val="black"/>
                </a:solidFill>
                <a:latin typeface="Trebuchet MS" charset="0"/>
                <a:ea typeface="Trebuchet MS" charset="0"/>
                <a:cs typeface="Trebuchet MS" charset="0"/>
              </a:rPr>
              <a:t>786,432 cores</a:t>
            </a:r>
          </a:p>
          <a:p>
            <a:pPr marL="214341" lvl="1">
              <a:spcBef>
                <a:spcPct val="20000"/>
              </a:spcBef>
              <a:buSzPct val="90000"/>
            </a:pPr>
            <a:r>
              <a:rPr lang="en-US" sz="1300" dirty="0">
                <a:solidFill>
                  <a:prstClr val="black"/>
                </a:solidFill>
                <a:latin typeface="Trebuchet MS" charset="0"/>
                <a:ea typeface="Trebuchet MS" charset="0"/>
                <a:cs typeface="Trebuchet MS" charset="0"/>
              </a:rPr>
              <a:t>786 TB RAM</a:t>
            </a:r>
          </a:p>
          <a:p>
            <a:pPr marL="214341" lvl="1">
              <a:spcBef>
                <a:spcPct val="20000"/>
              </a:spcBef>
              <a:buSzPct val="90000"/>
            </a:pPr>
            <a:r>
              <a:rPr lang="en-US" sz="1300" dirty="0">
                <a:solidFill>
                  <a:prstClr val="black"/>
                </a:solidFill>
                <a:latin typeface="Trebuchet MS" charset="0"/>
                <a:ea typeface="Trebuchet MS" charset="0"/>
                <a:cs typeface="Trebuchet MS" charset="0"/>
              </a:rPr>
              <a:t>10 PF</a:t>
            </a:r>
          </a:p>
          <a:p>
            <a:pPr>
              <a:lnSpc>
                <a:spcPct val="110000"/>
              </a:lnSpc>
            </a:pPr>
            <a:endParaRPr lang="en-US" sz="1300" dirty="0"/>
          </a:p>
        </p:txBody>
      </p:sp>
      <p:sp>
        <p:nvSpPr>
          <p:cNvPr id="10" name="Text Placeholder 20"/>
          <p:cNvSpPr txBox="1">
            <a:spLocks/>
          </p:cNvSpPr>
          <p:nvPr/>
        </p:nvSpPr>
        <p:spPr>
          <a:xfrm>
            <a:off x="2300886" y="2478061"/>
            <a:ext cx="2039896" cy="1164549"/>
          </a:xfrm>
          <a:prstGeom prst="rect">
            <a:avLst/>
          </a:prstGeom>
        </p:spPr>
        <p:txBody>
          <a:bodyPr lIns="68589" tIns="34295" rIns="68589" bIns="34295"/>
          <a:lstStyle>
            <a:lvl1pPr marL="45720" indent="0" algn="l" defTabSz="609493" rtl="0" eaLnBrk="1" latinLnBrk="0" hangingPunct="1">
              <a:spcBef>
                <a:spcPts val="800"/>
              </a:spcBef>
              <a:spcAft>
                <a:spcPts val="0"/>
              </a:spcAft>
              <a:buSzPct val="70000"/>
              <a:buFont typeface="Wingdings" charset="2"/>
              <a:buNone/>
              <a:defRPr lang="en-US" sz="2000" kern="1200" baseline="0" dirty="0" smtClean="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1pPr>
            <a:lvl2pPr marL="541782" indent="-285750" algn="l" defTabSz="609493" rtl="0" eaLnBrk="1" latinLnBrk="0" hangingPunct="1">
              <a:spcBef>
                <a:spcPts val="800"/>
              </a:spcBef>
              <a:buSzPct val="70000"/>
              <a:buFont typeface="Wingdings" charset="2"/>
              <a:buChar char=""/>
              <a:defRPr lang="en-US" sz="1800" kern="1200" baseline="0" dirty="0" smtClean="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2pPr>
            <a:lvl3pPr marL="733806" indent="-285750" algn="l" defTabSz="609493" rtl="0" eaLnBrk="1" latinLnBrk="0" hangingPunct="1">
              <a:spcBef>
                <a:spcPts val="667"/>
              </a:spcBef>
              <a:buSzPct val="70000"/>
              <a:buFont typeface="Wingdings" charset="2"/>
              <a:buChar char=""/>
              <a:defRPr lang="en-US" sz="1600" kern="1200" baseline="0" dirty="0" smtClean="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3pPr>
            <a:lvl4pPr marL="944118" indent="-285750" algn="l" defTabSz="609493" rtl="0" eaLnBrk="1" latinLnBrk="0" hangingPunct="1">
              <a:spcBef>
                <a:spcPts val="533"/>
              </a:spcBef>
              <a:buFont typeface="Arial"/>
              <a:buChar char="–"/>
              <a:defRPr lang="en-US" sz="1400" kern="1200" baseline="0" dirty="0" smtClean="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4pPr>
            <a:lvl5pPr marL="1040130" indent="-171450" algn="l" defTabSz="609493" rtl="0" eaLnBrk="1" latinLnBrk="0" hangingPunct="1">
              <a:spcBef>
                <a:spcPts val="533"/>
              </a:spcBef>
              <a:buFont typeface="Arial"/>
              <a:buChar char="»"/>
              <a:defRPr lang="en-US" sz="1200" kern="1200" baseline="0" dirty="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5pPr>
            <a:lvl6pPr marL="335221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41" lvl="1"/>
            <a:r>
              <a:rPr lang="en-US" sz="1300" dirty="0">
                <a:latin typeface="Trebuchet MS" charset="0"/>
                <a:ea typeface="Trebuchet MS" charset="0"/>
                <a:cs typeface="Trebuchet MS" charset="0"/>
              </a:rPr>
              <a:t>126 nodes (Haswell)</a:t>
            </a:r>
          </a:p>
          <a:p>
            <a:pPr marL="214341" lvl="1"/>
            <a:r>
              <a:rPr lang="en-US" sz="1300" dirty="0">
                <a:latin typeface="Trebuchet MS" charset="0"/>
                <a:ea typeface="Trebuchet MS" charset="0"/>
                <a:cs typeface="Trebuchet MS" charset="0"/>
              </a:rPr>
              <a:t>1512 cores</a:t>
            </a:r>
          </a:p>
          <a:p>
            <a:pPr marL="214341" lvl="1"/>
            <a:r>
              <a:rPr lang="en-US" sz="1300" dirty="0">
                <a:latin typeface="Trebuchet MS" charset="0"/>
                <a:ea typeface="Trebuchet MS" charset="0"/>
                <a:cs typeface="Trebuchet MS" charset="0"/>
              </a:rPr>
              <a:t>126 Tesla K80 </a:t>
            </a:r>
          </a:p>
          <a:p>
            <a:pPr marL="214341" lvl="1"/>
            <a:r>
              <a:rPr lang="en-US" sz="1300" dirty="0">
                <a:latin typeface="Trebuchet MS" charset="0"/>
                <a:ea typeface="Trebuchet MS" charset="0"/>
                <a:cs typeface="Trebuchet MS" charset="0"/>
              </a:rPr>
              <a:t>48 TB RAM (</a:t>
            </a:r>
            <a:r>
              <a:rPr lang="en-US" sz="1100" dirty="0">
                <a:latin typeface="Trebuchet MS" charset="0"/>
                <a:ea typeface="Trebuchet MS" charset="0"/>
                <a:cs typeface="Trebuchet MS" charset="0"/>
              </a:rPr>
              <a:t>3 TB GPU</a:t>
            </a:r>
            <a:r>
              <a:rPr lang="en-US" sz="1300" dirty="0">
                <a:latin typeface="Trebuchet MS" charset="0"/>
                <a:ea typeface="Trebuchet MS" charset="0"/>
                <a:cs typeface="Trebuchet MS" charset="0"/>
              </a:rPr>
              <a:t>)</a:t>
            </a:r>
            <a:endParaRPr lang="en-US" sz="1300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53786" y="2200693"/>
            <a:ext cx="7880378" cy="277368"/>
          </a:xfrm>
          <a:prstGeom prst="rect">
            <a:avLst/>
          </a:prstGeom>
          <a:solidFill>
            <a:srgbClr val="0070C0"/>
          </a:solidFill>
        </p:spPr>
        <p:txBody>
          <a:bodyPr vert="horz" lIns="342946" tIns="0" rIns="68589" bIns="0" rtlCol="0" anchor="ctr">
            <a:normAutofit fontScale="85000" lnSpcReduction="20000"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dirty="0">
              <a:solidFill>
                <a:srgbClr val="FFFFFF"/>
              </a:solidFill>
            </a:endParaRPr>
          </a:p>
        </p:txBody>
      </p:sp>
      <p:sp>
        <p:nvSpPr>
          <p:cNvPr id="15" name="Text Placeholder 11"/>
          <p:cNvSpPr txBox="1">
            <a:spLocks/>
          </p:cNvSpPr>
          <p:nvPr/>
        </p:nvSpPr>
        <p:spPr>
          <a:xfrm>
            <a:off x="616904" y="2235021"/>
            <a:ext cx="1497324" cy="20871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defPPr>
              <a:defRPr lang="en-US"/>
            </a:defPPr>
            <a:lvl1pPr marL="0" algn="r" defTabSz="609493" rtl="0" eaLnBrk="1" latinLnBrk="0" hangingPunct="1">
              <a:defRPr sz="1300" kern="1200">
                <a:solidFill>
                  <a:srgbClr val="FF6600"/>
                </a:solidFill>
                <a:latin typeface="Trebuchet MS"/>
                <a:ea typeface="+mn-ea"/>
                <a:cs typeface="Trebuchet M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solidFill>
                  <a:srgbClr val="FFFFFF"/>
                </a:solidFill>
              </a:rPr>
              <a:t>Mira </a:t>
            </a:r>
            <a:r>
              <a:rPr lang="en-US" sz="1100">
                <a:solidFill>
                  <a:srgbClr val="FFFFFF"/>
                </a:solidFill>
              </a:rPr>
              <a:t>– IBM BG/Q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6" name="Text Placeholder 11"/>
          <p:cNvSpPr txBox="1">
            <a:spLocks/>
          </p:cNvSpPr>
          <p:nvPr/>
        </p:nvSpPr>
        <p:spPr>
          <a:xfrm>
            <a:off x="2344841" y="2235021"/>
            <a:ext cx="1638838" cy="20871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defPPr>
              <a:defRPr lang="en-US"/>
            </a:defPPr>
            <a:lvl1pPr marL="0" algn="r" defTabSz="609493" rtl="0" eaLnBrk="1" latinLnBrk="0" hangingPunct="1">
              <a:defRPr sz="1300" kern="1200">
                <a:solidFill>
                  <a:srgbClr val="FF6600"/>
                </a:solidFill>
                <a:latin typeface="Trebuchet MS"/>
                <a:ea typeface="+mn-ea"/>
                <a:cs typeface="Trebuchet M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FFFF"/>
                </a:solidFill>
              </a:rPr>
              <a:t>Cooley - </a:t>
            </a:r>
            <a:r>
              <a:rPr lang="en-US" sz="1100" dirty="0">
                <a:solidFill>
                  <a:srgbClr val="FFFFFF"/>
                </a:solidFill>
              </a:rPr>
              <a:t>Cray/NVIDIA</a:t>
            </a:r>
            <a:endParaRPr lang="en-US" sz="1100" dirty="0">
              <a:solidFill>
                <a:srgbClr val="FFFFFF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l="79692"/>
          <a:stretch/>
        </p:blipFill>
        <p:spPr>
          <a:xfrm>
            <a:off x="4254948" y="792636"/>
            <a:ext cx="1953973" cy="1431851"/>
          </a:xfrm>
          <a:prstGeom prst="rect">
            <a:avLst/>
          </a:prstGeom>
        </p:spPr>
      </p:pic>
      <p:sp>
        <p:nvSpPr>
          <p:cNvPr id="21" name="Text Placeholder 11"/>
          <p:cNvSpPr txBox="1">
            <a:spLocks/>
          </p:cNvSpPr>
          <p:nvPr/>
        </p:nvSpPr>
        <p:spPr>
          <a:xfrm>
            <a:off x="4504910" y="2210383"/>
            <a:ext cx="1638838" cy="20871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defPPr>
              <a:defRPr lang="en-US"/>
            </a:defPPr>
            <a:lvl1pPr marL="0" algn="r" defTabSz="609493" rtl="0" eaLnBrk="1" latinLnBrk="0" hangingPunct="1">
              <a:defRPr sz="1300" kern="1200">
                <a:solidFill>
                  <a:srgbClr val="FF6600"/>
                </a:solidFill>
                <a:latin typeface="Trebuchet MS"/>
                <a:ea typeface="+mn-ea"/>
                <a:cs typeface="Trebuchet M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FFFF"/>
                </a:solidFill>
              </a:rPr>
              <a:t>Theta- Cray/Intel </a:t>
            </a:r>
            <a:endParaRPr lang="en-US" sz="1400" dirty="0">
              <a:solidFill>
                <a:srgbClr val="FFFFFF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6444023" y="640894"/>
            <a:ext cx="1676426" cy="1698482"/>
            <a:chOff x="8438345" y="667712"/>
            <a:chExt cx="2502222" cy="2469789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32951" y="716590"/>
              <a:ext cx="1307616" cy="242091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35648" y="676746"/>
              <a:ext cx="1307616" cy="242091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38345" y="667712"/>
              <a:ext cx="1307616" cy="2420911"/>
            </a:xfrm>
            <a:prstGeom prst="rect">
              <a:avLst/>
            </a:prstGeom>
          </p:spPr>
        </p:pic>
      </p:grpSp>
      <p:sp>
        <p:nvSpPr>
          <p:cNvPr id="26" name="Text Placeholder 11"/>
          <p:cNvSpPr txBox="1">
            <a:spLocks/>
          </p:cNvSpPr>
          <p:nvPr/>
        </p:nvSpPr>
        <p:spPr>
          <a:xfrm>
            <a:off x="6393711" y="2227409"/>
            <a:ext cx="1771349" cy="216323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defPPr>
              <a:defRPr lang="en-US"/>
            </a:defPPr>
            <a:lvl1pPr marL="0" algn="r" defTabSz="609493" rtl="0" eaLnBrk="1" latinLnBrk="0" hangingPunct="1">
              <a:defRPr sz="1300" kern="1200">
                <a:solidFill>
                  <a:srgbClr val="FF6600"/>
                </a:solidFill>
                <a:latin typeface="Trebuchet MS"/>
                <a:ea typeface="+mn-ea"/>
                <a:cs typeface="Trebuchet M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FFFF"/>
                </a:solidFill>
              </a:rPr>
              <a:t>Sage- Cray </a:t>
            </a:r>
            <a:r>
              <a:rPr lang="en-US" sz="1400" dirty="0" err="1">
                <a:solidFill>
                  <a:srgbClr val="FFFFFF"/>
                </a:solidFill>
              </a:rPr>
              <a:t>Urika</a:t>
            </a:r>
            <a:r>
              <a:rPr lang="en-US" sz="1400" dirty="0">
                <a:solidFill>
                  <a:srgbClr val="FFFFFF"/>
                </a:solidFill>
              </a:rPr>
              <a:t>-GX </a:t>
            </a:r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27" name="Picture 26" descr="Aurora-Aerial-Plain-TransparentBackground-LowRes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7" t="17341" r="6317" b="13946"/>
          <a:stretch/>
        </p:blipFill>
        <p:spPr>
          <a:xfrm>
            <a:off x="879713" y="3778760"/>
            <a:ext cx="2830438" cy="1242864"/>
          </a:xfrm>
          <a:prstGeom prst="rect">
            <a:avLst/>
          </a:prstGeom>
        </p:spPr>
      </p:pic>
      <p:sp>
        <p:nvSpPr>
          <p:cNvPr id="28" name="Text Placeholder 20"/>
          <p:cNvSpPr txBox="1">
            <a:spLocks/>
          </p:cNvSpPr>
          <p:nvPr/>
        </p:nvSpPr>
        <p:spPr>
          <a:xfrm>
            <a:off x="4169025" y="2512390"/>
            <a:ext cx="2039896" cy="1364516"/>
          </a:xfrm>
          <a:prstGeom prst="rect">
            <a:avLst/>
          </a:prstGeom>
        </p:spPr>
        <p:txBody>
          <a:bodyPr lIns="68589" tIns="34295" rIns="68589" bIns="34295"/>
          <a:lstStyle>
            <a:lvl1pPr marL="45720" indent="0" algn="l" defTabSz="609493" rtl="0" eaLnBrk="1" latinLnBrk="0" hangingPunct="1">
              <a:spcBef>
                <a:spcPts val="800"/>
              </a:spcBef>
              <a:spcAft>
                <a:spcPts val="0"/>
              </a:spcAft>
              <a:buSzPct val="70000"/>
              <a:buFont typeface="Wingdings" charset="2"/>
              <a:buNone/>
              <a:defRPr lang="en-US" sz="2000" kern="1200" baseline="0" dirty="0" smtClean="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1pPr>
            <a:lvl2pPr marL="541782" indent="-285750" algn="l" defTabSz="609493" rtl="0" eaLnBrk="1" latinLnBrk="0" hangingPunct="1">
              <a:spcBef>
                <a:spcPts val="800"/>
              </a:spcBef>
              <a:buSzPct val="70000"/>
              <a:buFont typeface="Wingdings" charset="2"/>
              <a:buChar char=""/>
              <a:defRPr lang="en-US" sz="1800" kern="1200" baseline="0" dirty="0" smtClean="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2pPr>
            <a:lvl3pPr marL="733806" indent="-285750" algn="l" defTabSz="609493" rtl="0" eaLnBrk="1" latinLnBrk="0" hangingPunct="1">
              <a:spcBef>
                <a:spcPts val="667"/>
              </a:spcBef>
              <a:buSzPct val="70000"/>
              <a:buFont typeface="Wingdings" charset="2"/>
              <a:buChar char=""/>
              <a:defRPr lang="en-US" sz="1600" kern="1200" baseline="0" dirty="0" smtClean="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3pPr>
            <a:lvl4pPr marL="944118" indent="-285750" algn="l" defTabSz="609493" rtl="0" eaLnBrk="1" latinLnBrk="0" hangingPunct="1">
              <a:spcBef>
                <a:spcPts val="533"/>
              </a:spcBef>
              <a:buFont typeface="Arial"/>
              <a:buChar char="–"/>
              <a:defRPr lang="en-US" sz="1400" kern="1200" baseline="0" dirty="0" smtClean="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4pPr>
            <a:lvl5pPr marL="1040130" indent="-171450" algn="l" defTabSz="609493" rtl="0" eaLnBrk="1" latinLnBrk="0" hangingPunct="1">
              <a:spcBef>
                <a:spcPts val="533"/>
              </a:spcBef>
              <a:buFont typeface="Arial"/>
              <a:buChar char="»"/>
              <a:defRPr lang="en-US" sz="1200" kern="1200" baseline="0" dirty="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5pPr>
            <a:lvl6pPr marL="335221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41" lvl="1"/>
            <a:r>
              <a:rPr lang="en-US" sz="1300" dirty="0">
                <a:latin typeface="Trebuchet MS" charset="0"/>
                <a:ea typeface="Trebuchet MS" charset="0"/>
                <a:cs typeface="Trebuchet MS" charset="0"/>
              </a:rPr>
              <a:t>3240 nodes (KNL)</a:t>
            </a:r>
          </a:p>
          <a:p>
            <a:pPr marL="214341" lvl="1"/>
            <a:r>
              <a:rPr lang="en-US" sz="1300" dirty="0">
                <a:latin typeface="Trebuchet MS" charset="0"/>
                <a:ea typeface="Trebuchet MS" charset="0"/>
                <a:cs typeface="Trebuchet MS" charset="0"/>
              </a:rPr>
              <a:t>829,440 cores</a:t>
            </a:r>
          </a:p>
          <a:p>
            <a:pPr marL="214341" lvl="1"/>
            <a:r>
              <a:rPr lang="en-US" sz="1300" dirty="0">
                <a:latin typeface="Trebuchet MS" charset="0"/>
                <a:ea typeface="Trebuchet MS" charset="0"/>
                <a:cs typeface="Trebuchet MS" charset="0"/>
              </a:rPr>
              <a:t>50.6 TB MCDRAM</a:t>
            </a:r>
          </a:p>
          <a:p>
            <a:pPr marL="214341" lvl="1"/>
            <a:r>
              <a:rPr lang="en-US" sz="1300" dirty="0">
                <a:latin typeface="Trebuchet MS" charset="0"/>
                <a:ea typeface="Trebuchet MS" charset="0"/>
                <a:cs typeface="Trebuchet MS" charset="0"/>
              </a:rPr>
              <a:t>607.5 TB DDR4 RAM</a:t>
            </a:r>
          </a:p>
          <a:p>
            <a:pPr marL="214341" lvl="1"/>
            <a:r>
              <a:rPr lang="en-US" sz="1300" dirty="0">
                <a:latin typeface="Trebuchet MS" charset="0"/>
                <a:ea typeface="Trebuchet MS" charset="0"/>
                <a:cs typeface="Trebuchet MS" charset="0"/>
              </a:rPr>
              <a:t>414.7 TB SSD </a:t>
            </a:r>
            <a:endParaRPr lang="en-US" sz="1300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29" name="Text Placeholder 20"/>
          <p:cNvSpPr txBox="1">
            <a:spLocks/>
          </p:cNvSpPr>
          <p:nvPr/>
        </p:nvSpPr>
        <p:spPr>
          <a:xfrm>
            <a:off x="6444023" y="2574046"/>
            <a:ext cx="2039896" cy="1364516"/>
          </a:xfrm>
          <a:prstGeom prst="rect">
            <a:avLst/>
          </a:prstGeom>
        </p:spPr>
        <p:txBody>
          <a:bodyPr lIns="68589" tIns="34295" rIns="68589" bIns="34295"/>
          <a:lstStyle>
            <a:lvl1pPr marL="45720" indent="0" algn="l" defTabSz="609493" rtl="0" eaLnBrk="1" latinLnBrk="0" hangingPunct="1">
              <a:spcBef>
                <a:spcPts val="800"/>
              </a:spcBef>
              <a:spcAft>
                <a:spcPts val="0"/>
              </a:spcAft>
              <a:buSzPct val="70000"/>
              <a:buFont typeface="Wingdings" charset="2"/>
              <a:buNone/>
              <a:defRPr lang="en-US" sz="2000" kern="1200" baseline="0" dirty="0" smtClean="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1pPr>
            <a:lvl2pPr marL="541782" indent="-285750" algn="l" defTabSz="609493" rtl="0" eaLnBrk="1" latinLnBrk="0" hangingPunct="1">
              <a:spcBef>
                <a:spcPts val="800"/>
              </a:spcBef>
              <a:buSzPct val="70000"/>
              <a:buFont typeface="Wingdings" charset="2"/>
              <a:buChar char=""/>
              <a:defRPr lang="en-US" sz="1800" kern="1200" baseline="0" dirty="0" smtClean="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2pPr>
            <a:lvl3pPr marL="733806" indent="-285750" algn="l" defTabSz="609493" rtl="0" eaLnBrk="1" latinLnBrk="0" hangingPunct="1">
              <a:spcBef>
                <a:spcPts val="667"/>
              </a:spcBef>
              <a:buSzPct val="70000"/>
              <a:buFont typeface="Wingdings" charset="2"/>
              <a:buChar char=""/>
              <a:defRPr lang="en-US" sz="1600" kern="1200" baseline="0" dirty="0" smtClean="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3pPr>
            <a:lvl4pPr marL="944118" indent="-285750" algn="l" defTabSz="609493" rtl="0" eaLnBrk="1" latinLnBrk="0" hangingPunct="1">
              <a:spcBef>
                <a:spcPts val="533"/>
              </a:spcBef>
              <a:buFont typeface="Arial"/>
              <a:buChar char="–"/>
              <a:defRPr lang="en-US" sz="1400" kern="1200" baseline="0" dirty="0" smtClean="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4pPr>
            <a:lvl5pPr marL="1040130" indent="-171450" algn="l" defTabSz="609493" rtl="0" eaLnBrk="1" latinLnBrk="0" hangingPunct="1">
              <a:spcBef>
                <a:spcPts val="533"/>
              </a:spcBef>
              <a:buFont typeface="Arial"/>
              <a:buChar char="»"/>
              <a:defRPr lang="en-US" sz="1200" kern="1200" baseline="0" dirty="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5pPr>
            <a:lvl6pPr marL="335221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41" lvl="1"/>
            <a:r>
              <a:rPr lang="en-US" sz="1300" dirty="0">
                <a:latin typeface="Trebuchet MS" charset="0"/>
                <a:ea typeface="Trebuchet MS" charset="0"/>
                <a:cs typeface="Trebuchet MS" charset="0"/>
              </a:rPr>
              <a:t>32 nodes (Haswell)</a:t>
            </a:r>
          </a:p>
          <a:p>
            <a:pPr marL="214341" lvl="1"/>
            <a:r>
              <a:rPr lang="en-US" sz="1300" dirty="0">
                <a:latin typeface="Trebuchet MS" charset="0"/>
                <a:ea typeface="Trebuchet MS" charset="0"/>
                <a:cs typeface="Trebuchet MS" charset="0"/>
              </a:rPr>
              <a:t>8 TB DRAM</a:t>
            </a:r>
          </a:p>
          <a:p>
            <a:pPr marL="214341" lvl="1"/>
            <a:r>
              <a:rPr lang="en-US" sz="1300" dirty="0">
                <a:latin typeface="Trebuchet MS" charset="0"/>
                <a:ea typeface="Trebuchet MS" charset="0"/>
                <a:cs typeface="Trebuchet MS" charset="0"/>
              </a:rPr>
              <a:t>25.6 TB </a:t>
            </a:r>
            <a:r>
              <a:rPr lang="en-US" sz="1300" dirty="0" err="1">
                <a:latin typeface="Trebuchet MS" charset="0"/>
                <a:ea typeface="Trebuchet MS" charset="0"/>
                <a:cs typeface="Trebuchet MS" charset="0"/>
              </a:rPr>
              <a:t>NVMe</a:t>
            </a:r>
            <a:r>
              <a:rPr lang="en-US" sz="1300" dirty="0">
                <a:latin typeface="Trebuchet MS" charset="0"/>
                <a:ea typeface="Trebuchet MS" charset="0"/>
                <a:cs typeface="Trebuchet MS" charset="0"/>
              </a:rPr>
              <a:t> SSD</a:t>
            </a:r>
          </a:p>
          <a:p>
            <a:pPr marL="214341" lvl="1"/>
            <a:r>
              <a:rPr lang="en-US" sz="1300" dirty="0" err="1">
                <a:latin typeface="Trebuchet MS" charset="0"/>
                <a:ea typeface="Trebuchet MS" charset="0"/>
                <a:cs typeface="Trebuchet MS" charset="0"/>
              </a:rPr>
              <a:t>BigData</a:t>
            </a:r>
            <a:r>
              <a:rPr lang="en-US" sz="1300" dirty="0">
                <a:latin typeface="Trebuchet MS" charset="0"/>
                <a:ea typeface="Trebuchet MS" charset="0"/>
                <a:cs typeface="Trebuchet MS" charset="0"/>
              </a:rPr>
              <a:t> Analytics Stack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858344" y="3972891"/>
            <a:ext cx="4570809" cy="931034"/>
          </a:xfrm>
          <a:prstGeom prst="rect">
            <a:avLst/>
          </a:prstGeom>
        </p:spPr>
        <p:txBody>
          <a:bodyPr lIns="68589" tIns="34295" rIns="68589" bIns="34295">
            <a:spAutoFit/>
          </a:bodyPr>
          <a:lstStyle/>
          <a:p>
            <a:r>
              <a:rPr lang="en-US" sz="1400" dirty="0"/>
              <a:t>Over 180 PF peak performance</a:t>
            </a:r>
          </a:p>
          <a:p>
            <a:r>
              <a:rPr lang="en-US" sz="1400" dirty="0"/>
              <a:t>&gt; 50,000 </a:t>
            </a:r>
            <a:r>
              <a:rPr lang="en-US" sz="1400" dirty="0"/>
              <a:t>nodes with 3rd Generation Intel® Xeon Phi™ </a:t>
            </a:r>
            <a:r>
              <a:rPr lang="en-US" sz="1400" dirty="0"/>
              <a:t>processor codename </a:t>
            </a:r>
            <a:r>
              <a:rPr lang="en-US" sz="1400" dirty="0"/>
              <a:t>Knights Hill, &gt; 60 cores</a:t>
            </a:r>
          </a:p>
          <a:p>
            <a:r>
              <a:rPr lang="en-US" sz="1400" dirty="0"/>
              <a:t>Over 7 PB total system </a:t>
            </a:r>
            <a:r>
              <a:rPr lang="en-US" sz="1400" dirty="0"/>
              <a:t>memory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58601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bots-iStock_000044548962_Medium-1024x614.jpg"/>
          <p:cNvPicPr>
            <a:picLocks noChangeAspect="1"/>
          </p:cNvPicPr>
          <p:nvPr/>
        </p:nvPicPr>
        <p:blipFill>
          <a:blip r:embed="rId3">
            <a:alphaModFix/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7000"/>
                    </a14:imgEffect>
                    <a14:imgEffect>
                      <a14:saturation sat="126000"/>
                    </a14:imgEffect>
                    <a14:imgEffect>
                      <a14:brightnessContrast bright="-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21438"/>
            <a:ext cx="8229600" cy="85725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Thank You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825068" y="-33867"/>
            <a:ext cx="3318932" cy="6773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chemeClr val="bg1"/>
                </a:solidFill>
              </a:rPr>
              <a:t>Generator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-33859"/>
            <a:ext cx="3335866" cy="6773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chemeClr val="bg1"/>
                </a:solidFill>
              </a:rPr>
              <a:t>Discriminator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904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Models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962" t="5550" r="8533" b="18116"/>
          <a:stretch/>
        </p:blipFill>
        <p:spPr>
          <a:xfrm>
            <a:off x="5384801" y="1837981"/>
            <a:ext cx="3657601" cy="196355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365" t="6846" r="67446" b="16963"/>
          <a:stretch/>
        </p:blipFill>
        <p:spPr>
          <a:xfrm>
            <a:off x="203200" y="1837981"/>
            <a:ext cx="3657609" cy="18153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100667" y="3653368"/>
            <a:ext cx="1862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dirty="0" smtClean="0"/>
              <a:t>ample </a:t>
            </a:r>
            <a:r>
              <a:rPr lang="en-US" sz="2400" dirty="0" smtClean="0"/>
              <a:t>data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505103" y="3801768"/>
            <a:ext cx="1862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</a:t>
            </a:r>
            <a:r>
              <a:rPr lang="en-US" sz="2400" dirty="0" smtClean="0"/>
              <a:t>istribution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102267" y="4673976"/>
            <a:ext cx="4638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</a:t>
            </a:r>
            <a:r>
              <a:rPr lang="en-US" sz="2400" dirty="0" smtClean="0"/>
              <a:t>odel </a:t>
            </a:r>
            <a:r>
              <a:rPr lang="en-US" sz="2400" dirty="0"/>
              <a:t>how the data was generated</a:t>
            </a:r>
          </a:p>
        </p:txBody>
      </p:sp>
    </p:spTree>
    <p:extLst>
      <p:ext uri="{BB962C8B-B14F-4D97-AF65-F5344CB8AC3E}">
        <p14:creationId xmlns:p14="http://schemas.microsoft.com/office/powerpoint/2010/main" val="2220711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Generative Models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99" y="1063229"/>
            <a:ext cx="3064933" cy="306493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69997" y="4197007"/>
            <a:ext cx="1862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dirty="0" smtClean="0"/>
              <a:t>ample data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9381" y="1115235"/>
            <a:ext cx="2890373" cy="289037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841995" y="4197007"/>
            <a:ext cx="2370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</a:t>
            </a:r>
            <a:r>
              <a:rPr lang="en-US" sz="2400" dirty="0" smtClean="0"/>
              <a:t>istribution data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2153066" y="4724775"/>
            <a:ext cx="4675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Generate data from the distribution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64662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Generative </a:t>
            </a:r>
            <a:r>
              <a:rPr lang="en-US" dirty="0"/>
              <a:t>M</a:t>
            </a:r>
            <a:r>
              <a:rPr lang="en-US" dirty="0" smtClean="0"/>
              <a:t>odels?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00151"/>
            <a:ext cx="8517467" cy="3394472"/>
          </a:xfrm>
        </p:spPr>
        <p:txBody>
          <a:bodyPr>
            <a:noAutofit/>
          </a:bodyPr>
          <a:lstStyle/>
          <a:p>
            <a:pPr defTabSz="348367">
              <a:spcBef>
                <a:spcPts val="2448"/>
              </a:spcBef>
              <a:defRPr sz="3420"/>
            </a:pPr>
            <a:r>
              <a:rPr lang="en-US" sz="2200" dirty="0" smtClean="0"/>
              <a:t>Ability to use </a:t>
            </a:r>
            <a:r>
              <a:rPr lang="en-US" sz="2200" dirty="0"/>
              <a:t>high-dimensional, complicated probability distributions</a:t>
            </a:r>
          </a:p>
          <a:p>
            <a:pPr defTabSz="348367">
              <a:spcBef>
                <a:spcPts val="2448"/>
              </a:spcBef>
              <a:defRPr sz="3420"/>
            </a:pPr>
            <a:r>
              <a:rPr lang="en-US" sz="2200" dirty="0"/>
              <a:t>S</a:t>
            </a:r>
            <a:r>
              <a:rPr lang="en-US" sz="2200" dirty="0" smtClean="0"/>
              <a:t>imulate </a:t>
            </a:r>
            <a:r>
              <a:rPr lang="en-US" sz="2200" dirty="0"/>
              <a:t>possible futures </a:t>
            </a:r>
            <a:r>
              <a:rPr lang="en-US" sz="2200" dirty="0" smtClean="0"/>
              <a:t>or </a:t>
            </a:r>
            <a:r>
              <a:rPr lang="en-US" sz="2200" dirty="0"/>
              <a:t>simulated </a:t>
            </a:r>
            <a:r>
              <a:rPr lang="en-US" sz="2200" dirty="0" smtClean="0"/>
              <a:t>reinforcement learning</a:t>
            </a:r>
            <a:endParaRPr lang="en-US" sz="2200" dirty="0"/>
          </a:p>
          <a:p>
            <a:pPr defTabSz="348367">
              <a:spcBef>
                <a:spcPts val="2448"/>
              </a:spcBef>
              <a:defRPr sz="3420"/>
            </a:pPr>
            <a:r>
              <a:rPr lang="en-US" sz="2200" dirty="0"/>
              <a:t>M</a:t>
            </a:r>
            <a:r>
              <a:rPr lang="en-US" sz="2200" dirty="0" smtClean="0"/>
              <a:t>issing data</a:t>
            </a:r>
          </a:p>
          <a:p>
            <a:pPr lvl="1" defTabSz="348367">
              <a:spcBef>
                <a:spcPts val="2448"/>
              </a:spcBef>
              <a:defRPr sz="3420"/>
            </a:pPr>
            <a:r>
              <a:rPr lang="en-US" sz="2200" dirty="0"/>
              <a:t>s</a:t>
            </a:r>
            <a:r>
              <a:rPr lang="en-US" sz="2200" dirty="0" smtClean="0"/>
              <a:t>emi</a:t>
            </a:r>
            <a:r>
              <a:rPr lang="en-US" sz="2200" dirty="0"/>
              <a:t>-supervised learning</a:t>
            </a:r>
          </a:p>
          <a:p>
            <a:pPr defTabSz="348367">
              <a:spcBef>
                <a:spcPts val="2448"/>
              </a:spcBef>
              <a:defRPr sz="3420"/>
            </a:pPr>
            <a:r>
              <a:rPr lang="en-US" sz="2200" dirty="0"/>
              <a:t>M</a:t>
            </a:r>
            <a:r>
              <a:rPr lang="en-US" sz="2200" dirty="0" smtClean="0"/>
              <a:t>ulti</a:t>
            </a:r>
            <a:r>
              <a:rPr lang="en-US" sz="2200" dirty="0"/>
              <a:t>-modal </a:t>
            </a:r>
            <a:r>
              <a:rPr lang="en-US" sz="2200" dirty="0" smtClean="0"/>
              <a:t>outputs (many outputs for a single input)</a:t>
            </a:r>
            <a:endParaRPr lang="en-US" sz="2200" dirty="0"/>
          </a:p>
          <a:p>
            <a:pPr defTabSz="348367">
              <a:spcBef>
                <a:spcPts val="2448"/>
              </a:spcBef>
              <a:defRPr sz="3420"/>
            </a:pPr>
            <a:r>
              <a:rPr lang="en-US" sz="2200" dirty="0"/>
              <a:t>R</a:t>
            </a:r>
            <a:r>
              <a:rPr lang="en-US" sz="2200" dirty="0" smtClean="0"/>
              <a:t>ealistic </a:t>
            </a:r>
            <a:r>
              <a:rPr lang="en-US" sz="2200" dirty="0"/>
              <a:t>generation of samples</a:t>
            </a:r>
          </a:p>
        </p:txBody>
      </p:sp>
    </p:spTree>
    <p:extLst>
      <p:ext uri="{BB962C8B-B14F-4D97-AF65-F5344CB8AC3E}">
        <p14:creationId xmlns:p14="http://schemas.microsoft.com/office/powerpoint/2010/main" val="2145226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Taxonomy of Generative Models</a:t>
            </a:r>
            <a:endParaRPr lang="en-US" dirty="0"/>
          </a:p>
        </p:txBody>
      </p:sp>
      <p:pic>
        <p:nvPicPr>
          <p:cNvPr id="5" name="Picture 4" descr="Screen Shot 2017-05-09 at 3.44.57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5" r="7053"/>
          <a:stretch/>
        </p:blipFill>
        <p:spPr>
          <a:xfrm>
            <a:off x="1710268" y="1146986"/>
            <a:ext cx="5842000" cy="38271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47456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716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Futura"/>
                <a:cs typeface="Futura"/>
              </a:rPr>
              <a:t>Outline</a:t>
            </a:r>
            <a:endParaRPr lang="en-US" dirty="0">
              <a:latin typeface="Futura"/>
              <a:cs typeface="Futura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6335187"/>
              </p:ext>
            </p:extLst>
          </p:nvPr>
        </p:nvGraphicFramePr>
        <p:xfrm>
          <a:off x="1286933" y="1046296"/>
          <a:ext cx="6841067" cy="3978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88662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Adversarial Networks</a:t>
            </a:r>
          </a:p>
        </p:txBody>
      </p:sp>
      <p:pic>
        <p:nvPicPr>
          <p:cNvPr id="8" name="Picture 7" descr="gan-simple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6" r="3741"/>
          <a:stretch/>
        </p:blipFill>
        <p:spPr>
          <a:xfrm>
            <a:off x="948268" y="1080162"/>
            <a:ext cx="7213599" cy="36719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1078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19894</TotalTime>
  <Words>1045</Words>
  <Application>Microsoft Macintosh PowerPoint</Application>
  <PresentationFormat>On-screen Show (16:9)</PresentationFormat>
  <Paragraphs>206</Paragraphs>
  <Slides>32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 Black </vt:lpstr>
      <vt:lpstr>Generative Adversarial Networks </vt:lpstr>
      <vt:lpstr>Outline</vt:lpstr>
      <vt:lpstr>Generative Models</vt:lpstr>
      <vt:lpstr>Generative Models</vt:lpstr>
      <vt:lpstr>Generative Models</vt:lpstr>
      <vt:lpstr>Why Generative Models?</vt:lpstr>
      <vt:lpstr>Taxonomy of Generative Models</vt:lpstr>
      <vt:lpstr>Outline</vt:lpstr>
      <vt:lpstr>Generative Adversarial Networks</vt:lpstr>
      <vt:lpstr>Generative Adversarial Networks</vt:lpstr>
      <vt:lpstr>Generative Adversarial Networks</vt:lpstr>
      <vt:lpstr>Generative Adversarial Networks</vt:lpstr>
      <vt:lpstr>DCGAN Architecture</vt:lpstr>
      <vt:lpstr>DCGAN Architecture</vt:lpstr>
      <vt:lpstr>Vector Space Arithmetic</vt:lpstr>
      <vt:lpstr>Outline</vt:lpstr>
      <vt:lpstr>Mode collapse</vt:lpstr>
      <vt:lpstr>Imagenet and CIFAR10</vt:lpstr>
      <vt:lpstr>Tips and tricks to make GANs work</vt:lpstr>
      <vt:lpstr>Outline</vt:lpstr>
      <vt:lpstr>Next video frame prediction</vt:lpstr>
      <vt:lpstr>Image super resolution</vt:lpstr>
      <vt:lpstr>Image to image translation</vt:lpstr>
      <vt:lpstr>iGAN</vt:lpstr>
      <vt:lpstr>Extensions</vt:lpstr>
      <vt:lpstr>Outline</vt:lpstr>
      <vt:lpstr>Conclusion and summary</vt:lpstr>
      <vt:lpstr>PowerPoint Presentation</vt:lpstr>
      <vt:lpstr>Acknowledgements</vt:lpstr>
      <vt:lpstr>ALCF Data Science Program (ADSP)  Proposals due June 15 </vt:lpstr>
      <vt:lpstr>ADSP System Resources</vt:lpstr>
      <vt:lpstr>Thank You</vt:lpstr>
    </vt:vector>
  </TitlesOfParts>
  <Manager/>
  <Company>Argonne National Laboratory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Prasanna Balaprakash</dc:creator>
  <cp:keywords/>
  <dc:description/>
  <cp:lastModifiedBy>Prasanna Balaprakash</cp:lastModifiedBy>
  <cp:revision>985</cp:revision>
  <dcterms:created xsi:type="dcterms:W3CDTF">2017-03-24T03:24:07Z</dcterms:created>
  <dcterms:modified xsi:type="dcterms:W3CDTF">2017-05-10T13:38:17Z</dcterms:modified>
  <cp:category/>
</cp:coreProperties>
</file>