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44"/>
  </p:notesMasterIdLst>
  <p:handoutMasterIdLst>
    <p:handoutMasterId r:id="rId45"/>
  </p:handoutMasterIdLst>
  <p:sldIdLst>
    <p:sldId id="256" r:id="rId5"/>
    <p:sldId id="297" r:id="rId6"/>
    <p:sldId id="296" r:id="rId7"/>
    <p:sldId id="257" r:id="rId8"/>
    <p:sldId id="259" r:id="rId9"/>
    <p:sldId id="260" r:id="rId10"/>
    <p:sldId id="275" r:id="rId11"/>
    <p:sldId id="277" r:id="rId12"/>
    <p:sldId id="270" r:id="rId13"/>
    <p:sldId id="271" r:id="rId14"/>
    <p:sldId id="272" r:id="rId15"/>
    <p:sldId id="273" r:id="rId16"/>
    <p:sldId id="278" r:id="rId17"/>
    <p:sldId id="274" r:id="rId18"/>
    <p:sldId id="261" r:id="rId19"/>
    <p:sldId id="298" r:id="rId20"/>
    <p:sldId id="299" r:id="rId21"/>
    <p:sldId id="300" r:id="rId22"/>
    <p:sldId id="301" r:id="rId23"/>
    <p:sldId id="302" r:id="rId24"/>
    <p:sldId id="303" r:id="rId25"/>
    <p:sldId id="304" r:id="rId26"/>
    <p:sldId id="305" r:id="rId27"/>
    <p:sldId id="283" r:id="rId28"/>
    <p:sldId id="279" r:id="rId29"/>
    <p:sldId id="280" r:id="rId30"/>
    <p:sldId id="281" r:id="rId31"/>
    <p:sldId id="306" r:id="rId32"/>
    <p:sldId id="282" r:id="rId33"/>
    <p:sldId id="284" r:id="rId34"/>
    <p:sldId id="285" r:id="rId35"/>
    <p:sldId id="286" r:id="rId36"/>
    <p:sldId id="287" r:id="rId37"/>
    <p:sldId id="292" r:id="rId38"/>
    <p:sldId id="289" r:id="rId39"/>
    <p:sldId id="290" r:id="rId40"/>
    <p:sldId id="293" r:id="rId41"/>
    <p:sldId id="294" r:id="rId42"/>
    <p:sldId id="295" r:id="rId43"/>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3">
          <p15:clr>
            <a:srgbClr val="A4A3A4"/>
          </p15:clr>
        </p15:guide>
        <p15:guide id="2"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54" autoAdjust="0"/>
    <p:restoredTop sz="81361" autoAdjust="0"/>
  </p:normalViewPr>
  <p:slideViewPr>
    <p:cSldViewPr snapToGrid="0" showGuides="1">
      <p:cViewPr>
        <p:scale>
          <a:sx n="62" d="100"/>
          <a:sy n="62" d="100"/>
        </p:scale>
        <p:origin x="2152" y="880"/>
      </p:cViewPr>
      <p:guideLst>
        <p:guide orient="horz" pos="4173"/>
        <p:guide pos="7412"/>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44E9D9-0915-ED48-80BE-361E1FF0B82C}" type="doc">
      <dgm:prSet loTypeId="urn:microsoft.com/office/officeart/2005/8/layout/hList3" loCatId="" qsTypeId="urn:microsoft.com/office/officeart/2005/8/quickstyle/simple3" qsCatId="simple" csTypeId="urn:microsoft.com/office/officeart/2005/8/colors/accent2_5" csCatId="accent2" phldr="1"/>
      <dgm:spPr/>
    </dgm:pt>
    <dgm:pt modelId="{EC8831D8-3961-A640-910C-57269E751BBC}">
      <dgm:prSet phldrT="[Text]"/>
      <dgm:spPr/>
      <dgm:t>
        <a:bodyPr/>
        <a:lstStyle/>
        <a:p>
          <a:r>
            <a:rPr lang="en-US" dirty="0" smtClean="0"/>
            <a:t>Medium Term: Beyond CMOS</a:t>
          </a:r>
          <a:endParaRPr lang="en-US" dirty="0"/>
        </a:p>
      </dgm:t>
    </dgm:pt>
    <dgm:pt modelId="{AE76148B-CCEC-5444-B493-30034033AB10}" type="parTrans" cxnId="{714A5A5D-BD63-D148-AB90-EEADEAE3AD6C}">
      <dgm:prSet/>
      <dgm:spPr/>
      <dgm:t>
        <a:bodyPr/>
        <a:lstStyle/>
        <a:p>
          <a:endParaRPr lang="en-US"/>
        </a:p>
      </dgm:t>
    </dgm:pt>
    <dgm:pt modelId="{CFCAED45-E297-8549-B261-14CB74844314}" type="sibTrans" cxnId="{714A5A5D-BD63-D148-AB90-EEADEAE3AD6C}">
      <dgm:prSet/>
      <dgm:spPr/>
      <dgm:t>
        <a:bodyPr/>
        <a:lstStyle/>
        <a:p>
          <a:endParaRPr lang="en-US"/>
        </a:p>
      </dgm:t>
    </dgm:pt>
    <dgm:pt modelId="{C2F3B779-50C5-AC46-9F18-85F35F09C1E8}">
      <dgm:prSet phldrT="[Text]"/>
      <dgm:spPr/>
      <dgm:t>
        <a:bodyPr/>
        <a:lstStyle/>
        <a:p>
          <a:r>
            <a:rPr lang="en-US" dirty="0" smtClean="0"/>
            <a:t>Long Term: </a:t>
          </a:r>
        </a:p>
        <a:p>
          <a:r>
            <a:rPr lang="en-US" dirty="0" smtClean="0"/>
            <a:t>Novel computing platforms (Quantum, neuromorphic)</a:t>
          </a:r>
          <a:endParaRPr lang="en-US" dirty="0"/>
        </a:p>
      </dgm:t>
    </dgm:pt>
    <dgm:pt modelId="{AC056BE8-2E57-3649-AE19-C7324BE7DEA7}" type="parTrans" cxnId="{3CB32FBD-C10F-5D4E-B36A-A8D9F60A7AFA}">
      <dgm:prSet/>
      <dgm:spPr/>
      <dgm:t>
        <a:bodyPr/>
        <a:lstStyle/>
        <a:p>
          <a:endParaRPr lang="en-US"/>
        </a:p>
      </dgm:t>
    </dgm:pt>
    <dgm:pt modelId="{2AC737C8-B689-844D-BCB3-F24B47B07C71}" type="sibTrans" cxnId="{3CB32FBD-C10F-5D4E-B36A-A8D9F60A7AFA}">
      <dgm:prSet/>
      <dgm:spPr/>
      <dgm:t>
        <a:bodyPr/>
        <a:lstStyle/>
        <a:p>
          <a:endParaRPr lang="en-US"/>
        </a:p>
      </dgm:t>
    </dgm:pt>
    <dgm:pt modelId="{2D5BBCD2-53DB-FC45-B8FA-932061431981}">
      <dgm:prSet phldrT="[Text]"/>
      <dgm:spPr/>
      <dgm:t>
        <a:bodyPr/>
        <a:lstStyle/>
        <a:p>
          <a:r>
            <a:rPr lang="en-US" dirty="0" smtClean="0"/>
            <a:t>Future of Computing</a:t>
          </a:r>
          <a:endParaRPr lang="en-US" dirty="0"/>
        </a:p>
      </dgm:t>
    </dgm:pt>
    <dgm:pt modelId="{E21ADC60-72CF-9942-945B-6EA7881E5C65}" type="parTrans" cxnId="{CEA3DEA8-0C2E-FD4E-ADB4-DE448C5CCB0A}">
      <dgm:prSet/>
      <dgm:spPr/>
      <dgm:t>
        <a:bodyPr/>
        <a:lstStyle/>
        <a:p>
          <a:endParaRPr lang="en-US"/>
        </a:p>
      </dgm:t>
    </dgm:pt>
    <dgm:pt modelId="{591CAB1C-C0A6-4E41-B195-C08D1F63D53D}" type="sibTrans" cxnId="{CEA3DEA8-0C2E-FD4E-ADB4-DE448C5CCB0A}">
      <dgm:prSet/>
      <dgm:spPr/>
      <dgm:t>
        <a:bodyPr/>
        <a:lstStyle/>
        <a:p>
          <a:endParaRPr lang="en-US"/>
        </a:p>
      </dgm:t>
    </dgm:pt>
    <dgm:pt modelId="{7A84DE9C-30B9-2649-AE4D-9F2C708D3E52}">
      <dgm:prSet phldrT="[Text]"/>
      <dgm:spPr/>
      <dgm:t>
        <a:bodyPr/>
        <a:lstStyle/>
        <a:p>
          <a:r>
            <a:rPr lang="en-US" dirty="0" smtClean="0"/>
            <a:t>Short Term:</a:t>
          </a:r>
        </a:p>
        <a:p>
          <a:r>
            <a:rPr lang="en-US" dirty="0" smtClean="0"/>
            <a:t>Squeeze all possible performance out of CMOS</a:t>
          </a:r>
          <a:endParaRPr lang="en-US" dirty="0"/>
        </a:p>
      </dgm:t>
    </dgm:pt>
    <dgm:pt modelId="{EEEAFE0C-AA39-9642-9AE3-5B1666B42F17}" type="parTrans" cxnId="{9AE258CB-206D-4246-8A05-7E4A59221675}">
      <dgm:prSet/>
      <dgm:spPr/>
      <dgm:t>
        <a:bodyPr/>
        <a:lstStyle/>
        <a:p>
          <a:endParaRPr lang="en-US"/>
        </a:p>
      </dgm:t>
    </dgm:pt>
    <dgm:pt modelId="{D0A76C2F-6AF0-F247-8152-61AEAA18560C}" type="sibTrans" cxnId="{9AE258CB-206D-4246-8A05-7E4A59221675}">
      <dgm:prSet/>
      <dgm:spPr/>
      <dgm:t>
        <a:bodyPr/>
        <a:lstStyle/>
        <a:p>
          <a:endParaRPr lang="en-US"/>
        </a:p>
      </dgm:t>
    </dgm:pt>
    <dgm:pt modelId="{3BB49190-1299-DE4E-AB37-9FC606C91B24}" type="pres">
      <dgm:prSet presAssocID="{AC44E9D9-0915-ED48-80BE-361E1FF0B82C}" presName="composite" presStyleCnt="0">
        <dgm:presLayoutVars>
          <dgm:chMax val="1"/>
          <dgm:dir/>
          <dgm:resizeHandles val="exact"/>
        </dgm:presLayoutVars>
      </dgm:prSet>
      <dgm:spPr/>
    </dgm:pt>
    <dgm:pt modelId="{63110BAF-902B-5740-BDAC-9461B4AF5CF4}" type="pres">
      <dgm:prSet presAssocID="{2D5BBCD2-53DB-FC45-B8FA-932061431981}" presName="roof" presStyleLbl="dkBgShp" presStyleIdx="0" presStyleCnt="2"/>
      <dgm:spPr/>
      <dgm:t>
        <a:bodyPr/>
        <a:lstStyle/>
        <a:p>
          <a:endParaRPr lang="en-US"/>
        </a:p>
      </dgm:t>
    </dgm:pt>
    <dgm:pt modelId="{31F13749-18F8-7144-AFAE-75ED57C56C8F}" type="pres">
      <dgm:prSet presAssocID="{2D5BBCD2-53DB-FC45-B8FA-932061431981}" presName="pillars" presStyleCnt="0"/>
      <dgm:spPr/>
    </dgm:pt>
    <dgm:pt modelId="{381BD1AA-43A9-4944-AC00-EDF9A553ADD5}" type="pres">
      <dgm:prSet presAssocID="{2D5BBCD2-53DB-FC45-B8FA-932061431981}" presName="pillar1" presStyleLbl="node1" presStyleIdx="0" presStyleCnt="3">
        <dgm:presLayoutVars>
          <dgm:bulletEnabled val="1"/>
        </dgm:presLayoutVars>
      </dgm:prSet>
      <dgm:spPr/>
      <dgm:t>
        <a:bodyPr/>
        <a:lstStyle/>
        <a:p>
          <a:endParaRPr lang="en-US"/>
        </a:p>
      </dgm:t>
    </dgm:pt>
    <dgm:pt modelId="{D74BC19F-6F12-F946-900F-D0C46B1D0FB4}" type="pres">
      <dgm:prSet presAssocID="{EC8831D8-3961-A640-910C-57269E751BBC}" presName="pillarX" presStyleLbl="node1" presStyleIdx="1" presStyleCnt="3">
        <dgm:presLayoutVars>
          <dgm:bulletEnabled val="1"/>
        </dgm:presLayoutVars>
      </dgm:prSet>
      <dgm:spPr/>
      <dgm:t>
        <a:bodyPr/>
        <a:lstStyle/>
        <a:p>
          <a:endParaRPr lang="en-US"/>
        </a:p>
      </dgm:t>
    </dgm:pt>
    <dgm:pt modelId="{64322330-5E0C-3C4D-91A2-CFD5E04B6A6B}" type="pres">
      <dgm:prSet presAssocID="{C2F3B779-50C5-AC46-9F18-85F35F09C1E8}" presName="pillarX" presStyleLbl="node1" presStyleIdx="2" presStyleCnt="3">
        <dgm:presLayoutVars>
          <dgm:bulletEnabled val="1"/>
        </dgm:presLayoutVars>
      </dgm:prSet>
      <dgm:spPr/>
      <dgm:t>
        <a:bodyPr/>
        <a:lstStyle/>
        <a:p>
          <a:endParaRPr lang="en-US"/>
        </a:p>
      </dgm:t>
    </dgm:pt>
    <dgm:pt modelId="{99B52211-DDE0-B543-8D9A-D974C8166DD2}" type="pres">
      <dgm:prSet presAssocID="{2D5BBCD2-53DB-FC45-B8FA-932061431981}" presName="base" presStyleLbl="dkBgShp" presStyleIdx="1" presStyleCnt="2" custLinFactNeighborX="-2382" custLinFactNeighborY="14950"/>
      <dgm:spPr/>
    </dgm:pt>
  </dgm:ptLst>
  <dgm:cxnLst>
    <dgm:cxn modelId="{9AE258CB-206D-4246-8A05-7E4A59221675}" srcId="{2D5BBCD2-53DB-FC45-B8FA-932061431981}" destId="{7A84DE9C-30B9-2649-AE4D-9F2C708D3E52}" srcOrd="0" destOrd="0" parTransId="{EEEAFE0C-AA39-9642-9AE3-5B1666B42F17}" sibTransId="{D0A76C2F-6AF0-F247-8152-61AEAA18560C}"/>
    <dgm:cxn modelId="{4392F640-5372-7E49-BCAA-688712C652ED}" type="presOf" srcId="{EC8831D8-3961-A640-910C-57269E751BBC}" destId="{D74BC19F-6F12-F946-900F-D0C46B1D0FB4}" srcOrd="0" destOrd="0" presId="urn:microsoft.com/office/officeart/2005/8/layout/hList3"/>
    <dgm:cxn modelId="{6869DD0A-7D3C-BB49-8EE2-1F473822B1C8}" type="presOf" srcId="{C2F3B779-50C5-AC46-9F18-85F35F09C1E8}" destId="{64322330-5E0C-3C4D-91A2-CFD5E04B6A6B}" srcOrd="0" destOrd="0" presId="urn:microsoft.com/office/officeart/2005/8/layout/hList3"/>
    <dgm:cxn modelId="{CEA3DEA8-0C2E-FD4E-ADB4-DE448C5CCB0A}" srcId="{AC44E9D9-0915-ED48-80BE-361E1FF0B82C}" destId="{2D5BBCD2-53DB-FC45-B8FA-932061431981}" srcOrd="0" destOrd="0" parTransId="{E21ADC60-72CF-9942-945B-6EA7881E5C65}" sibTransId="{591CAB1C-C0A6-4E41-B195-C08D1F63D53D}"/>
    <dgm:cxn modelId="{3CB32FBD-C10F-5D4E-B36A-A8D9F60A7AFA}" srcId="{2D5BBCD2-53DB-FC45-B8FA-932061431981}" destId="{C2F3B779-50C5-AC46-9F18-85F35F09C1E8}" srcOrd="2" destOrd="0" parTransId="{AC056BE8-2E57-3649-AE19-C7324BE7DEA7}" sibTransId="{2AC737C8-B689-844D-BCB3-F24B47B07C71}"/>
    <dgm:cxn modelId="{5DD6C86A-0BFA-D941-B7C4-7A49EBC5B5BA}" type="presOf" srcId="{7A84DE9C-30B9-2649-AE4D-9F2C708D3E52}" destId="{381BD1AA-43A9-4944-AC00-EDF9A553ADD5}" srcOrd="0" destOrd="0" presId="urn:microsoft.com/office/officeart/2005/8/layout/hList3"/>
    <dgm:cxn modelId="{50589513-AED6-5E4B-880C-6BDE45835D79}" type="presOf" srcId="{2D5BBCD2-53DB-FC45-B8FA-932061431981}" destId="{63110BAF-902B-5740-BDAC-9461B4AF5CF4}" srcOrd="0" destOrd="0" presId="urn:microsoft.com/office/officeart/2005/8/layout/hList3"/>
    <dgm:cxn modelId="{714A5A5D-BD63-D148-AB90-EEADEAE3AD6C}" srcId="{2D5BBCD2-53DB-FC45-B8FA-932061431981}" destId="{EC8831D8-3961-A640-910C-57269E751BBC}" srcOrd="1" destOrd="0" parTransId="{AE76148B-CCEC-5444-B493-30034033AB10}" sibTransId="{CFCAED45-E297-8549-B261-14CB74844314}"/>
    <dgm:cxn modelId="{F4FE7760-E2C8-B742-807F-C8C6BB28AF1D}" type="presOf" srcId="{AC44E9D9-0915-ED48-80BE-361E1FF0B82C}" destId="{3BB49190-1299-DE4E-AB37-9FC606C91B24}" srcOrd="0" destOrd="0" presId="urn:microsoft.com/office/officeart/2005/8/layout/hList3"/>
    <dgm:cxn modelId="{2F070F3D-BA6A-2D42-BF04-6031487A027F}" type="presParOf" srcId="{3BB49190-1299-DE4E-AB37-9FC606C91B24}" destId="{63110BAF-902B-5740-BDAC-9461B4AF5CF4}" srcOrd="0" destOrd="0" presId="urn:microsoft.com/office/officeart/2005/8/layout/hList3"/>
    <dgm:cxn modelId="{04FCC77C-17FA-8446-8993-DD0CA2FDC21C}" type="presParOf" srcId="{3BB49190-1299-DE4E-AB37-9FC606C91B24}" destId="{31F13749-18F8-7144-AFAE-75ED57C56C8F}" srcOrd="1" destOrd="0" presId="urn:microsoft.com/office/officeart/2005/8/layout/hList3"/>
    <dgm:cxn modelId="{4271607A-9209-2642-97B1-BB0A8B4B9E75}" type="presParOf" srcId="{31F13749-18F8-7144-AFAE-75ED57C56C8F}" destId="{381BD1AA-43A9-4944-AC00-EDF9A553ADD5}" srcOrd="0" destOrd="0" presId="urn:microsoft.com/office/officeart/2005/8/layout/hList3"/>
    <dgm:cxn modelId="{1514BB10-74A1-9A44-9AEE-3895A120C913}" type="presParOf" srcId="{31F13749-18F8-7144-AFAE-75ED57C56C8F}" destId="{D74BC19F-6F12-F946-900F-D0C46B1D0FB4}" srcOrd="1" destOrd="0" presId="urn:microsoft.com/office/officeart/2005/8/layout/hList3"/>
    <dgm:cxn modelId="{C96D0DE6-0BA7-CA42-A229-9925CF16666D}" type="presParOf" srcId="{31F13749-18F8-7144-AFAE-75ED57C56C8F}" destId="{64322330-5E0C-3C4D-91A2-CFD5E04B6A6B}" srcOrd="2" destOrd="0" presId="urn:microsoft.com/office/officeart/2005/8/layout/hList3"/>
    <dgm:cxn modelId="{D7B41259-083B-8D48-9383-0EAE1CDDBB60}" type="presParOf" srcId="{3BB49190-1299-DE4E-AB37-9FC606C91B24}" destId="{99B52211-DDE0-B543-8D9A-D974C8166DD2}"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5055C-3CA0-6B46-99B9-F035D9A8F017}" type="doc">
      <dgm:prSet loTypeId="urn:microsoft.com/office/officeart/2005/8/layout/venn1" loCatId="" qsTypeId="urn:microsoft.com/office/officeart/2005/8/quickstyle/simple2" qsCatId="simple" csTypeId="urn:microsoft.com/office/officeart/2005/8/colors/colorful3" csCatId="colorful" phldr="1"/>
      <dgm:spPr/>
    </dgm:pt>
    <dgm:pt modelId="{F1584B9C-F133-3946-B8D8-B4925E46B382}">
      <dgm:prSet phldrT="[Text]"/>
      <dgm:spPr/>
      <dgm:t>
        <a:bodyPr/>
        <a:lstStyle/>
        <a:p>
          <a:r>
            <a:rPr lang="en-US" dirty="0" smtClean="0"/>
            <a:t>Programming: Manual programming</a:t>
          </a:r>
        </a:p>
      </dgm:t>
    </dgm:pt>
    <dgm:pt modelId="{06072151-6F7C-3D40-AAF7-0EFAA15F5AAC}" type="parTrans" cxnId="{EA7C0A81-85DB-D54F-A7E6-80C5D210B5F6}">
      <dgm:prSet/>
      <dgm:spPr/>
      <dgm:t>
        <a:bodyPr/>
        <a:lstStyle/>
        <a:p>
          <a:endParaRPr lang="en-US"/>
        </a:p>
      </dgm:t>
    </dgm:pt>
    <dgm:pt modelId="{389EBF9B-3B25-F249-AEF7-840B70A51F3B}" type="sibTrans" cxnId="{EA7C0A81-85DB-D54F-A7E6-80C5D210B5F6}">
      <dgm:prSet/>
      <dgm:spPr/>
      <dgm:t>
        <a:bodyPr/>
        <a:lstStyle/>
        <a:p>
          <a:endParaRPr lang="en-US"/>
        </a:p>
      </dgm:t>
    </dgm:pt>
    <dgm:pt modelId="{BFF037A1-C200-094E-BDAF-03AAB979AAD9}">
      <dgm:prSet phldrT="[Text]"/>
      <dgm:spPr/>
      <dgm:t>
        <a:bodyPr/>
        <a:lstStyle/>
        <a:p>
          <a:r>
            <a:rPr lang="en-US" dirty="0" smtClean="0"/>
            <a:t>Learning: Unsupervised learning</a:t>
          </a:r>
        </a:p>
      </dgm:t>
    </dgm:pt>
    <dgm:pt modelId="{2FEA2D50-D2B8-2544-9379-20E0DBFF400D}" type="parTrans" cxnId="{676C4B1C-01A2-3A4D-9E7F-0746283B087A}">
      <dgm:prSet/>
      <dgm:spPr/>
      <dgm:t>
        <a:bodyPr/>
        <a:lstStyle/>
        <a:p>
          <a:endParaRPr lang="en-US"/>
        </a:p>
      </dgm:t>
    </dgm:pt>
    <dgm:pt modelId="{E57E110B-8853-4E45-AECF-F667E46CEBB6}" type="sibTrans" cxnId="{676C4B1C-01A2-3A4D-9E7F-0746283B087A}">
      <dgm:prSet/>
      <dgm:spPr/>
      <dgm:t>
        <a:bodyPr/>
        <a:lstStyle/>
        <a:p>
          <a:endParaRPr lang="en-US"/>
        </a:p>
      </dgm:t>
    </dgm:pt>
    <dgm:pt modelId="{C37ECC98-3642-674A-BD7D-E47A9FB889C2}">
      <dgm:prSet phldrT="[Text]"/>
      <dgm:spPr/>
      <dgm:t>
        <a:bodyPr/>
        <a:lstStyle/>
        <a:p>
          <a:r>
            <a:rPr lang="en-US" dirty="0" smtClean="0"/>
            <a:t>Training: Supervised learning</a:t>
          </a:r>
        </a:p>
      </dgm:t>
    </dgm:pt>
    <dgm:pt modelId="{CA151F2C-85EA-3848-BDAC-2B556563FFBA}" type="parTrans" cxnId="{63C7B4CB-59E4-8545-8E76-2EF965EDB292}">
      <dgm:prSet/>
      <dgm:spPr/>
      <dgm:t>
        <a:bodyPr/>
        <a:lstStyle/>
        <a:p>
          <a:endParaRPr lang="en-US"/>
        </a:p>
      </dgm:t>
    </dgm:pt>
    <dgm:pt modelId="{DB7AA552-6D5B-0D45-89D9-AD0E5B0E1237}" type="sibTrans" cxnId="{63C7B4CB-59E4-8545-8E76-2EF965EDB292}">
      <dgm:prSet/>
      <dgm:spPr/>
      <dgm:t>
        <a:bodyPr/>
        <a:lstStyle/>
        <a:p>
          <a:endParaRPr lang="en-US"/>
        </a:p>
      </dgm:t>
    </dgm:pt>
    <dgm:pt modelId="{C27818BF-8C80-ED4B-829E-F97497C527AB}" type="pres">
      <dgm:prSet presAssocID="{DEF5055C-3CA0-6B46-99B9-F035D9A8F017}" presName="compositeShape" presStyleCnt="0">
        <dgm:presLayoutVars>
          <dgm:chMax val="7"/>
          <dgm:dir/>
          <dgm:resizeHandles val="exact"/>
        </dgm:presLayoutVars>
      </dgm:prSet>
      <dgm:spPr/>
    </dgm:pt>
    <dgm:pt modelId="{2A6E03E2-4D26-8F41-9738-7E7B047AC3C6}" type="pres">
      <dgm:prSet presAssocID="{F1584B9C-F133-3946-B8D8-B4925E46B382}" presName="circ1" presStyleLbl="vennNode1" presStyleIdx="0" presStyleCnt="3"/>
      <dgm:spPr/>
      <dgm:t>
        <a:bodyPr/>
        <a:lstStyle/>
        <a:p>
          <a:endParaRPr lang="en-US"/>
        </a:p>
      </dgm:t>
    </dgm:pt>
    <dgm:pt modelId="{31F30449-9FFD-1947-82D4-502E104010B6}" type="pres">
      <dgm:prSet presAssocID="{F1584B9C-F133-3946-B8D8-B4925E46B382}" presName="circ1Tx" presStyleLbl="revTx" presStyleIdx="0" presStyleCnt="0">
        <dgm:presLayoutVars>
          <dgm:chMax val="0"/>
          <dgm:chPref val="0"/>
          <dgm:bulletEnabled val="1"/>
        </dgm:presLayoutVars>
      </dgm:prSet>
      <dgm:spPr/>
      <dgm:t>
        <a:bodyPr/>
        <a:lstStyle/>
        <a:p>
          <a:endParaRPr lang="en-US"/>
        </a:p>
      </dgm:t>
    </dgm:pt>
    <dgm:pt modelId="{267FCED1-0A00-B441-93B2-A328363E870F}" type="pres">
      <dgm:prSet presAssocID="{BFF037A1-C200-094E-BDAF-03AAB979AAD9}" presName="circ2" presStyleLbl="vennNode1" presStyleIdx="1" presStyleCnt="3"/>
      <dgm:spPr/>
      <dgm:t>
        <a:bodyPr/>
        <a:lstStyle/>
        <a:p>
          <a:endParaRPr lang="en-US"/>
        </a:p>
      </dgm:t>
    </dgm:pt>
    <dgm:pt modelId="{4994297E-BF9D-4348-989F-B680934F88DE}" type="pres">
      <dgm:prSet presAssocID="{BFF037A1-C200-094E-BDAF-03AAB979AAD9}" presName="circ2Tx" presStyleLbl="revTx" presStyleIdx="0" presStyleCnt="0">
        <dgm:presLayoutVars>
          <dgm:chMax val="0"/>
          <dgm:chPref val="0"/>
          <dgm:bulletEnabled val="1"/>
        </dgm:presLayoutVars>
      </dgm:prSet>
      <dgm:spPr/>
      <dgm:t>
        <a:bodyPr/>
        <a:lstStyle/>
        <a:p>
          <a:endParaRPr lang="en-US"/>
        </a:p>
      </dgm:t>
    </dgm:pt>
    <dgm:pt modelId="{37EA2AEB-AE5A-6742-A33B-BDF3457BFA99}" type="pres">
      <dgm:prSet presAssocID="{C37ECC98-3642-674A-BD7D-E47A9FB889C2}" presName="circ3" presStyleLbl="vennNode1" presStyleIdx="2" presStyleCnt="3"/>
      <dgm:spPr/>
      <dgm:t>
        <a:bodyPr/>
        <a:lstStyle/>
        <a:p>
          <a:endParaRPr lang="en-US"/>
        </a:p>
      </dgm:t>
    </dgm:pt>
    <dgm:pt modelId="{DE46BD52-D93D-B343-8649-31043F47C642}" type="pres">
      <dgm:prSet presAssocID="{C37ECC98-3642-674A-BD7D-E47A9FB889C2}" presName="circ3Tx" presStyleLbl="revTx" presStyleIdx="0" presStyleCnt="0">
        <dgm:presLayoutVars>
          <dgm:chMax val="0"/>
          <dgm:chPref val="0"/>
          <dgm:bulletEnabled val="1"/>
        </dgm:presLayoutVars>
      </dgm:prSet>
      <dgm:spPr/>
      <dgm:t>
        <a:bodyPr/>
        <a:lstStyle/>
        <a:p>
          <a:endParaRPr lang="en-US"/>
        </a:p>
      </dgm:t>
    </dgm:pt>
  </dgm:ptLst>
  <dgm:cxnLst>
    <dgm:cxn modelId="{EA7C0A81-85DB-D54F-A7E6-80C5D210B5F6}" srcId="{DEF5055C-3CA0-6B46-99B9-F035D9A8F017}" destId="{F1584B9C-F133-3946-B8D8-B4925E46B382}" srcOrd="0" destOrd="0" parTransId="{06072151-6F7C-3D40-AAF7-0EFAA15F5AAC}" sibTransId="{389EBF9B-3B25-F249-AEF7-840B70A51F3B}"/>
    <dgm:cxn modelId="{676C4B1C-01A2-3A4D-9E7F-0746283B087A}" srcId="{DEF5055C-3CA0-6B46-99B9-F035D9A8F017}" destId="{BFF037A1-C200-094E-BDAF-03AAB979AAD9}" srcOrd="1" destOrd="0" parTransId="{2FEA2D50-D2B8-2544-9379-20E0DBFF400D}" sibTransId="{E57E110B-8853-4E45-AECF-F667E46CEBB6}"/>
    <dgm:cxn modelId="{19DEEBCF-49C9-C04A-BC81-3E52812CF108}" type="presOf" srcId="{F1584B9C-F133-3946-B8D8-B4925E46B382}" destId="{31F30449-9FFD-1947-82D4-502E104010B6}" srcOrd="1" destOrd="0" presId="urn:microsoft.com/office/officeart/2005/8/layout/venn1"/>
    <dgm:cxn modelId="{E44B0599-457D-E440-98CD-21ED94A57010}" type="presOf" srcId="{BFF037A1-C200-094E-BDAF-03AAB979AAD9}" destId="{4994297E-BF9D-4348-989F-B680934F88DE}" srcOrd="1" destOrd="0" presId="urn:microsoft.com/office/officeart/2005/8/layout/venn1"/>
    <dgm:cxn modelId="{A6D0B2F5-EC89-6F48-8067-EF16D30F5B50}" type="presOf" srcId="{BFF037A1-C200-094E-BDAF-03AAB979AAD9}" destId="{267FCED1-0A00-B441-93B2-A328363E870F}" srcOrd="0" destOrd="0" presId="urn:microsoft.com/office/officeart/2005/8/layout/venn1"/>
    <dgm:cxn modelId="{CADD0A2C-606F-8744-AD13-59DA2FF86F4E}" type="presOf" srcId="{C37ECC98-3642-674A-BD7D-E47A9FB889C2}" destId="{DE46BD52-D93D-B343-8649-31043F47C642}" srcOrd="1" destOrd="0" presId="urn:microsoft.com/office/officeart/2005/8/layout/venn1"/>
    <dgm:cxn modelId="{8D184926-C330-9F42-BF3C-898455A69882}" type="presOf" srcId="{DEF5055C-3CA0-6B46-99B9-F035D9A8F017}" destId="{C27818BF-8C80-ED4B-829E-F97497C527AB}" srcOrd="0" destOrd="0" presId="urn:microsoft.com/office/officeart/2005/8/layout/venn1"/>
    <dgm:cxn modelId="{08EA1D81-E196-044D-8BA2-BA90114E26DF}" type="presOf" srcId="{F1584B9C-F133-3946-B8D8-B4925E46B382}" destId="{2A6E03E2-4D26-8F41-9738-7E7B047AC3C6}" srcOrd="0" destOrd="0" presId="urn:microsoft.com/office/officeart/2005/8/layout/venn1"/>
    <dgm:cxn modelId="{63C7B4CB-59E4-8545-8E76-2EF965EDB292}" srcId="{DEF5055C-3CA0-6B46-99B9-F035D9A8F017}" destId="{C37ECC98-3642-674A-BD7D-E47A9FB889C2}" srcOrd="2" destOrd="0" parTransId="{CA151F2C-85EA-3848-BDAC-2B556563FFBA}" sibTransId="{DB7AA552-6D5B-0D45-89D9-AD0E5B0E1237}"/>
    <dgm:cxn modelId="{66DF1450-E6ED-FF4B-AD64-957B797D91AD}" type="presOf" srcId="{C37ECC98-3642-674A-BD7D-E47A9FB889C2}" destId="{37EA2AEB-AE5A-6742-A33B-BDF3457BFA99}" srcOrd="0" destOrd="0" presId="urn:microsoft.com/office/officeart/2005/8/layout/venn1"/>
    <dgm:cxn modelId="{287927C5-9762-6745-B05F-72ABA2B1DF5C}" type="presParOf" srcId="{C27818BF-8C80-ED4B-829E-F97497C527AB}" destId="{2A6E03E2-4D26-8F41-9738-7E7B047AC3C6}" srcOrd="0" destOrd="0" presId="urn:microsoft.com/office/officeart/2005/8/layout/venn1"/>
    <dgm:cxn modelId="{5F1AB70D-DFC0-DC4D-86A9-C03AB3E854EC}" type="presParOf" srcId="{C27818BF-8C80-ED4B-829E-F97497C527AB}" destId="{31F30449-9FFD-1947-82D4-502E104010B6}" srcOrd="1" destOrd="0" presId="urn:microsoft.com/office/officeart/2005/8/layout/venn1"/>
    <dgm:cxn modelId="{5A8CB9A0-51D3-B242-8277-DA7870F8FD3B}" type="presParOf" srcId="{C27818BF-8C80-ED4B-829E-F97497C527AB}" destId="{267FCED1-0A00-B441-93B2-A328363E870F}" srcOrd="2" destOrd="0" presId="urn:microsoft.com/office/officeart/2005/8/layout/venn1"/>
    <dgm:cxn modelId="{6F9EE16B-CE7C-AF46-8FDE-42E2B541E8A9}" type="presParOf" srcId="{C27818BF-8C80-ED4B-829E-F97497C527AB}" destId="{4994297E-BF9D-4348-989F-B680934F88DE}" srcOrd="3" destOrd="0" presId="urn:microsoft.com/office/officeart/2005/8/layout/venn1"/>
    <dgm:cxn modelId="{893D965B-ECA5-EA46-8F58-B405FC6F4C96}" type="presParOf" srcId="{C27818BF-8C80-ED4B-829E-F97497C527AB}" destId="{37EA2AEB-AE5A-6742-A33B-BDF3457BFA99}" srcOrd="4" destOrd="0" presId="urn:microsoft.com/office/officeart/2005/8/layout/venn1"/>
    <dgm:cxn modelId="{36921C26-BB82-6C49-9C87-15AC8289954D}" type="presParOf" srcId="{C27818BF-8C80-ED4B-829E-F97497C527AB}" destId="{DE46BD52-D93D-B343-8649-31043F47C64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10BAF-902B-5740-BDAC-9461B4AF5CF4}">
      <dsp:nvSpPr>
        <dsp:cNvPr id="0" name=""/>
        <dsp:cNvSpPr/>
      </dsp:nvSpPr>
      <dsp:spPr>
        <a:xfrm>
          <a:off x="0" y="0"/>
          <a:ext cx="11313042" cy="1219200"/>
        </a:xfrm>
        <a:prstGeom prst="rect">
          <a:avLst/>
        </a:prstGeom>
        <a:solidFill>
          <a:schemeClr val="accent2">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Future of Computing</a:t>
          </a:r>
          <a:endParaRPr lang="en-US" sz="5800" kern="1200" dirty="0"/>
        </a:p>
      </dsp:txBody>
      <dsp:txXfrm>
        <a:off x="0" y="0"/>
        <a:ext cx="11313042" cy="1219200"/>
      </dsp:txXfrm>
    </dsp:sp>
    <dsp:sp modelId="{381BD1AA-43A9-4944-AC00-EDF9A553ADD5}">
      <dsp:nvSpPr>
        <dsp:cNvPr id="0" name=""/>
        <dsp:cNvSpPr/>
      </dsp:nvSpPr>
      <dsp:spPr>
        <a:xfrm>
          <a:off x="5523" y="1219200"/>
          <a:ext cx="3767331" cy="2560320"/>
        </a:xfrm>
        <a:prstGeom prst="rect">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Short Term:</a:t>
          </a:r>
        </a:p>
        <a:p>
          <a:pPr lvl="0" algn="ctr" defTabSz="1422400">
            <a:lnSpc>
              <a:spcPct val="90000"/>
            </a:lnSpc>
            <a:spcBef>
              <a:spcPct val="0"/>
            </a:spcBef>
            <a:spcAft>
              <a:spcPct val="35000"/>
            </a:spcAft>
          </a:pPr>
          <a:r>
            <a:rPr lang="en-US" sz="3200" kern="1200" dirty="0" smtClean="0"/>
            <a:t>Squeeze all possible performance out of CMOS</a:t>
          </a:r>
          <a:endParaRPr lang="en-US" sz="3200" kern="1200" dirty="0"/>
        </a:p>
      </dsp:txBody>
      <dsp:txXfrm>
        <a:off x="5523" y="1219200"/>
        <a:ext cx="3767331" cy="2560320"/>
      </dsp:txXfrm>
    </dsp:sp>
    <dsp:sp modelId="{D74BC19F-6F12-F946-900F-D0C46B1D0FB4}">
      <dsp:nvSpPr>
        <dsp:cNvPr id="0" name=""/>
        <dsp:cNvSpPr/>
      </dsp:nvSpPr>
      <dsp:spPr>
        <a:xfrm>
          <a:off x="3772855" y="1219200"/>
          <a:ext cx="3767331" cy="2560320"/>
        </a:xfrm>
        <a:prstGeom prst="rect">
          <a:avLst/>
        </a:prstGeom>
        <a:gradFill rotWithShape="0">
          <a:gsLst>
            <a:gs pos="0">
              <a:schemeClr val="accent2">
                <a:alpha val="90000"/>
                <a:hueOff val="0"/>
                <a:satOff val="0"/>
                <a:lumOff val="0"/>
                <a:alphaOff val="-20000"/>
                <a:tint val="50000"/>
                <a:satMod val="300000"/>
              </a:schemeClr>
            </a:gs>
            <a:gs pos="35000">
              <a:schemeClr val="accent2">
                <a:alpha val="90000"/>
                <a:hueOff val="0"/>
                <a:satOff val="0"/>
                <a:lumOff val="0"/>
                <a:alphaOff val="-20000"/>
                <a:tint val="37000"/>
                <a:satMod val="300000"/>
              </a:schemeClr>
            </a:gs>
            <a:gs pos="100000">
              <a:schemeClr val="accent2">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Medium Term: Beyond CMOS</a:t>
          </a:r>
          <a:endParaRPr lang="en-US" sz="3200" kern="1200" dirty="0"/>
        </a:p>
      </dsp:txBody>
      <dsp:txXfrm>
        <a:off x="3772855" y="1219200"/>
        <a:ext cx="3767331" cy="2560320"/>
      </dsp:txXfrm>
    </dsp:sp>
    <dsp:sp modelId="{64322330-5E0C-3C4D-91A2-CFD5E04B6A6B}">
      <dsp:nvSpPr>
        <dsp:cNvPr id="0" name=""/>
        <dsp:cNvSpPr/>
      </dsp:nvSpPr>
      <dsp:spPr>
        <a:xfrm>
          <a:off x="7540186" y="1219200"/>
          <a:ext cx="3767331" cy="2560320"/>
        </a:xfrm>
        <a:prstGeom prst="rect">
          <a:avLst/>
        </a:prstGeom>
        <a:gradFill rotWithShape="0">
          <a:gsLst>
            <a:gs pos="0">
              <a:schemeClr val="accent2">
                <a:alpha val="90000"/>
                <a:hueOff val="0"/>
                <a:satOff val="0"/>
                <a:lumOff val="0"/>
                <a:alphaOff val="-40000"/>
                <a:tint val="50000"/>
                <a:satMod val="300000"/>
              </a:schemeClr>
            </a:gs>
            <a:gs pos="35000">
              <a:schemeClr val="accent2">
                <a:alpha val="90000"/>
                <a:hueOff val="0"/>
                <a:satOff val="0"/>
                <a:lumOff val="0"/>
                <a:alphaOff val="-40000"/>
                <a:tint val="37000"/>
                <a:satMod val="300000"/>
              </a:schemeClr>
            </a:gs>
            <a:gs pos="100000">
              <a:schemeClr val="accent2">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Long Term: </a:t>
          </a:r>
        </a:p>
        <a:p>
          <a:pPr lvl="0" algn="ctr" defTabSz="1422400">
            <a:lnSpc>
              <a:spcPct val="90000"/>
            </a:lnSpc>
            <a:spcBef>
              <a:spcPct val="0"/>
            </a:spcBef>
            <a:spcAft>
              <a:spcPct val="35000"/>
            </a:spcAft>
          </a:pPr>
          <a:r>
            <a:rPr lang="en-US" sz="3200" kern="1200" dirty="0" smtClean="0"/>
            <a:t>Novel computing platforms (Quantum, neuromorphic)</a:t>
          </a:r>
          <a:endParaRPr lang="en-US" sz="3200" kern="1200" dirty="0"/>
        </a:p>
      </dsp:txBody>
      <dsp:txXfrm>
        <a:off x="7540186" y="1219200"/>
        <a:ext cx="3767331" cy="2560320"/>
      </dsp:txXfrm>
    </dsp:sp>
    <dsp:sp modelId="{99B52211-DDE0-B543-8D9A-D974C8166DD2}">
      <dsp:nvSpPr>
        <dsp:cNvPr id="0" name=""/>
        <dsp:cNvSpPr/>
      </dsp:nvSpPr>
      <dsp:spPr>
        <a:xfrm>
          <a:off x="0" y="3779520"/>
          <a:ext cx="11313042" cy="284480"/>
        </a:xfrm>
        <a:prstGeom prst="rect">
          <a:avLst/>
        </a:prstGeom>
        <a:solidFill>
          <a:schemeClr val="accent2">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E03E2-4D26-8F41-9738-7E7B047AC3C6}">
      <dsp:nvSpPr>
        <dsp:cNvPr id="0" name=""/>
        <dsp:cNvSpPr/>
      </dsp:nvSpPr>
      <dsp:spPr>
        <a:xfrm>
          <a:off x="1792796" y="71342"/>
          <a:ext cx="3424463" cy="3424463"/>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t>Programming: Manual programming</a:t>
          </a:r>
        </a:p>
      </dsp:txBody>
      <dsp:txXfrm>
        <a:off x="2249391" y="670624"/>
        <a:ext cx="2511273" cy="1541008"/>
      </dsp:txXfrm>
    </dsp:sp>
    <dsp:sp modelId="{267FCED1-0A00-B441-93B2-A328363E870F}">
      <dsp:nvSpPr>
        <dsp:cNvPr id="0" name=""/>
        <dsp:cNvSpPr/>
      </dsp:nvSpPr>
      <dsp:spPr>
        <a:xfrm>
          <a:off x="3028456" y="2211632"/>
          <a:ext cx="3424463" cy="3424463"/>
        </a:xfrm>
        <a:prstGeom prst="ellipse">
          <a:avLst/>
        </a:prstGeom>
        <a:solidFill>
          <a:schemeClr val="accent3">
            <a:alpha val="50000"/>
            <a:hueOff val="4954218"/>
            <a:satOff val="-1220"/>
            <a:lumOff val="-68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t>Learning: Unsupervised learning</a:t>
          </a:r>
        </a:p>
      </dsp:txBody>
      <dsp:txXfrm>
        <a:off x="4075771" y="3096285"/>
        <a:ext cx="2054678" cy="1883454"/>
      </dsp:txXfrm>
    </dsp:sp>
    <dsp:sp modelId="{37EA2AEB-AE5A-6742-A33B-BDF3457BFA99}">
      <dsp:nvSpPr>
        <dsp:cNvPr id="0" name=""/>
        <dsp:cNvSpPr/>
      </dsp:nvSpPr>
      <dsp:spPr>
        <a:xfrm>
          <a:off x="557135" y="2211632"/>
          <a:ext cx="3424463" cy="3424463"/>
        </a:xfrm>
        <a:prstGeom prst="ellipse">
          <a:avLst/>
        </a:prstGeom>
        <a:solidFill>
          <a:schemeClr val="accent3">
            <a:alpha val="50000"/>
            <a:hueOff val="9908436"/>
            <a:satOff val="-2440"/>
            <a:lumOff val="-137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t>Training: Supervised learning</a:t>
          </a:r>
        </a:p>
      </dsp:txBody>
      <dsp:txXfrm>
        <a:off x="879606" y="3096285"/>
        <a:ext cx="2054678" cy="1883454"/>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5/11/17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5/11/17</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Power_density" TargetMode="External"/><Relationship Id="rId4" Type="http://schemas.openxmlformats.org/officeDocument/2006/relationships/hyperlink" Target="https://en.wikipedia.org/wiki/Voltage" TargetMode="External"/><Relationship Id="rId5" Type="http://schemas.openxmlformats.org/officeDocument/2006/relationships/hyperlink" Target="https://en.wikipedia.org/wiki/Electric_current" TargetMode="External"/><Relationship Id="rId6" Type="http://schemas.openxmlformats.org/officeDocument/2006/relationships/hyperlink" Target="https://en.wikipedia.org/wiki/CPU_power_dissipation" TargetMode="External"/><Relationship Id="rId7" Type="http://schemas.openxmlformats.org/officeDocument/2006/relationships/hyperlink" Target="https://en.wikipedia.org/wiki/Dennard_scaling#cite_note-6" TargetMode="External"/><Relationship Id="rId8" Type="http://schemas.openxmlformats.org/officeDocument/2006/relationships/hyperlink" Target="https://en.wikipedia.org/wiki/Dennard_scaling#cite_note-7"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smtClean="0">
                <a:solidFill>
                  <a:schemeClr val="tx1"/>
                </a:solidFill>
                <a:effectLst/>
                <a:latin typeface="+mn-lt"/>
                <a:ea typeface="+mn-ea"/>
                <a:cs typeface="+mn-cs"/>
              </a:rPr>
              <a:t>Dennard scaling: states, roughly, that as transistors get smaller their </a:t>
            </a:r>
            <a:r>
              <a:rPr lang="en-US" sz="1200" b="0" i="0" u="none" strike="noStrike" kern="1200" dirty="0" smtClean="0">
                <a:solidFill>
                  <a:schemeClr val="tx1"/>
                </a:solidFill>
                <a:effectLst/>
                <a:latin typeface="+mn-lt"/>
                <a:ea typeface="+mn-ea"/>
                <a:cs typeface="+mn-cs"/>
                <a:hlinkClick r:id="rId3" tooltip="Power density"/>
              </a:rPr>
              <a:t>power density</a:t>
            </a:r>
            <a:r>
              <a:rPr lang="en-US" sz="1200" b="0" i="0" u="none" kern="1200" dirty="0" smtClean="0">
                <a:solidFill>
                  <a:schemeClr val="tx1"/>
                </a:solidFill>
                <a:effectLst/>
                <a:latin typeface="+mn-lt"/>
                <a:ea typeface="+mn-ea"/>
                <a:cs typeface="+mn-cs"/>
              </a:rPr>
              <a:t> stays constant, so that the power use stays in proportion with area: both </a:t>
            </a:r>
            <a:r>
              <a:rPr lang="en-US" sz="1200" b="0" i="0" u="none" strike="noStrike" kern="1200" dirty="0" smtClean="0">
                <a:solidFill>
                  <a:schemeClr val="tx1"/>
                </a:solidFill>
                <a:effectLst/>
                <a:latin typeface="+mn-lt"/>
                <a:ea typeface="+mn-ea"/>
                <a:cs typeface="+mn-cs"/>
                <a:hlinkClick r:id="rId4" tooltip="Voltage"/>
              </a:rPr>
              <a:t>voltage</a:t>
            </a:r>
            <a:r>
              <a:rPr lang="en-US" sz="1200" b="0" i="0" u="none"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5" tooltip="Electric current"/>
              </a:rPr>
              <a:t>current</a:t>
            </a:r>
            <a:r>
              <a:rPr lang="en-US" sz="1200" b="0" i="0" u="none" kern="1200" dirty="0" smtClean="0">
                <a:solidFill>
                  <a:schemeClr val="tx1"/>
                </a:solidFill>
                <a:effectLst/>
                <a:latin typeface="+mn-lt"/>
                <a:ea typeface="+mn-ea"/>
                <a:cs typeface="+mn-cs"/>
              </a:rPr>
              <a:t> scale (downward) with length.</a:t>
            </a:r>
          </a:p>
          <a:p>
            <a:endParaRPr lang="en-US" sz="1200" b="0" i="0" u="none"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 increased core count benefits many (though by no means all) workloads, but the increase in active switching elements from having multiple cores still results in increased overall power consumption and thus worsens </a:t>
            </a:r>
            <a:r>
              <a:rPr lang="en-US" sz="1200" b="0" i="0" u="none" strike="noStrike" kern="1200" dirty="0" smtClean="0">
                <a:solidFill>
                  <a:schemeClr val="tx1"/>
                </a:solidFill>
                <a:effectLst/>
                <a:latin typeface="+mn-lt"/>
                <a:ea typeface="+mn-ea"/>
                <a:cs typeface="+mn-cs"/>
                <a:hlinkClick r:id="rId6" tooltip="CPU power dissipation"/>
              </a:rPr>
              <a:t>CPU power dissipation</a:t>
            </a:r>
            <a:r>
              <a:rPr lang="en-US" sz="1200" b="0" i="0" kern="1200" dirty="0" smtClean="0">
                <a:solidFill>
                  <a:schemeClr val="tx1"/>
                </a:solidFill>
                <a:effectLst/>
                <a:latin typeface="+mn-lt"/>
                <a:ea typeface="+mn-ea"/>
                <a:cs typeface="+mn-cs"/>
              </a:rPr>
              <a:t> issues.</a:t>
            </a:r>
            <a:r>
              <a:rPr lang="en-US" sz="1200" b="0" i="0" u="none" strike="noStrike" kern="1200" baseline="30000" dirty="0" smtClean="0">
                <a:solidFill>
                  <a:schemeClr val="tx1"/>
                </a:solidFill>
                <a:effectLst/>
                <a:latin typeface="+mn-lt"/>
                <a:ea typeface="+mn-ea"/>
                <a:cs typeface="+mn-cs"/>
                <a:hlinkClick r:id="rId7"/>
              </a:rPr>
              <a:t>[6]</a:t>
            </a:r>
            <a:r>
              <a:rPr lang="en-US" sz="1200" b="0" i="0" u="none" strike="noStrike" kern="1200" baseline="30000" dirty="0" smtClean="0">
                <a:solidFill>
                  <a:schemeClr val="tx1"/>
                </a:solidFill>
                <a:effectLst/>
                <a:latin typeface="+mn-lt"/>
                <a:ea typeface="+mn-ea"/>
                <a:cs typeface="+mn-cs"/>
                <a:hlinkClick r:id="rId8"/>
              </a:rPr>
              <a:t>[7]</a:t>
            </a:r>
            <a:r>
              <a:rPr lang="en-US" sz="1200" b="0" i="0" kern="1200" dirty="0" smtClean="0">
                <a:solidFill>
                  <a:schemeClr val="tx1"/>
                </a:solidFill>
                <a:effectLst/>
                <a:latin typeface="+mn-lt"/>
                <a:ea typeface="+mn-ea"/>
                <a:cs typeface="+mn-cs"/>
              </a:rPr>
              <a:t> The end result is that only some fraction of an integrated circuit can actually be active at any given point in time without violating power constraints.</a:t>
            </a:r>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54E672D7-8E2D-4611-973D-F4591A707C34}" type="slidenum">
              <a:rPr lang="en-US" smtClean="0"/>
              <a:t>4</a:t>
            </a:fld>
            <a:endParaRPr lang="en-US"/>
          </a:p>
        </p:txBody>
      </p:sp>
    </p:spTree>
    <p:extLst>
      <p:ext uri="{BB962C8B-B14F-4D97-AF65-F5344CB8AC3E}">
        <p14:creationId xmlns:p14="http://schemas.microsoft.com/office/powerpoint/2010/main" val="156904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CMOS</a:t>
            </a:r>
            <a:r>
              <a:rPr lang="en-US" baseline="0" dirty="0" smtClean="0"/>
              <a:t> = </a:t>
            </a:r>
            <a:r>
              <a:rPr lang="en-US" sz="1200" b="1" kern="1200" dirty="0" smtClean="0">
                <a:solidFill>
                  <a:schemeClr val="tx1"/>
                </a:solidFill>
                <a:latin typeface="+mn-lt"/>
                <a:ea typeface="+mn-ea"/>
                <a:cs typeface="+mn-cs"/>
              </a:rPr>
              <a:t>Complementary metal–oxide–semiconductor</a:t>
            </a:r>
            <a:endParaRPr lang="en-US" dirty="0"/>
          </a:p>
        </p:txBody>
      </p:sp>
      <p:sp>
        <p:nvSpPr>
          <p:cNvPr id="4" name="Slide Number Placeholder 3"/>
          <p:cNvSpPr>
            <a:spLocks noGrp="1"/>
          </p:cNvSpPr>
          <p:nvPr>
            <p:ph type="sldNum" sz="quarter" idx="10"/>
          </p:nvPr>
        </p:nvSpPr>
        <p:spPr/>
        <p:txBody>
          <a:bodyPr/>
          <a:lstStyle/>
          <a:p>
            <a:fld id="{A929187F-5BCB-8D4E-9A49-7DD13372034C}" type="slidenum">
              <a:rPr lang="en-US" smtClean="0"/>
              <a:t>5</a:t>
            </a:fld>
            <a:endParaRPr lang="en-US"/>
          </a:p>
        </p:txBody>
      </p:sp>
    </p:spTree>
    <p:extLst>
      <p:ext uri="{BB962C8B-B14F-4D97-AF65-F5344CB8AC3E}">
        <p14:creationId xmlns:p14="http://schemas.microsoft.com/office/powerpoint/2010/main" val="181302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smtClean="0"/>
              <a:t>What types of learning should be supported?</a:t>
            </a:r>
          </a:p>
          <a:p>
            <a:pPr lvl="1"/>
            <a:r>
              <a:rPr lang="en-US" sz="2200" dirty="0" smtClean="0"/>
              <a:t>Off-line vs. on-line? </a:t>
            </a:r>
          </a:p>
          <a:p>
            <a:pPr lvl="1"/>
            <a:r>
              <a:rPr lang="en-US" sz="2200" dirty="0" smtClean="0"/>
              <a:t>Off-chip vs. on-chip?</a:t>
            </a:r>
          </a:p>
          <a:p>
            <a:r>
              <a:rPr lang="en-US" sz="2200" dirty="0" smtClean="0"/>
              <a:t>Which biologically-inspired learning mechanisms are important for learning?</a:t>
            </a:r>
          </a:p>
          <a:p>
            <a:pPr lvl="1"/>
            <a:r>
              <a:rPr lang="en-US" sz="2200" dirty="0" smtClean="0"/>
              <a:t>Spike-timing dependent plasticity.</a:t>
            </a:r>
          </a:p>
          <a:p>
            <a:pPr lvl="1"/>
            <a:r>
              <a:rPr lang="en-US" sz="2200" dirty="0" smtClean="0"/>
              <a:t>Neurogenesis.</a:t>
            </a:r>
          </a:p>
          <a:p>
            <a:pPr lvl="1"/>
            <a:r>
              <a:rPr lang="en-US" sz="2200" dirty="0" err="1" smtClean="0"/>
              <a:t>Neuromodulation</a:t>
            </a:r>
            <a:r>
              <a:rPr lang="en-US" sz="2200" dirty="0" smtClean="0"/>
              <a:t>.</a:t>
            </a:r>
          </a:p>
          <a:p>
            <a:r>
              <a:rPr lang="en-US" sz="2200" dirty="0" smtClean="0"/>
              <a:t>Which optimization methods are appropriate for training or learning?</a:t>
            </a:r>
          </a:p>
          <a:p>
            <a:pPr lvl="1"/>
            <a:r>
              <a:rPr lang="en-US" sz="2200" dirty="0" smtClean="0"/>
              <a:t>Back-propagation</a:t>
            </a:r>
          </a:p>
          <a:p>
            <a:pPr lvl="1"/>
            <a:r>
              <a:rPr lang="en-US" sz="2200" dirty="0" smtClean="0"/>
              <a:t>Evolutionary optimization.</a:t>
            </a:r>
          </a:p>
          <a:p>
            <a:r>
              <a:rPr lang="en-US" sz="2200" dirty="0" smtClean="0"/>
              <a:t>Should training/learning/programming affect both topology and parameters?</a:t>
            </a:r>
          </a:p>
        </p:txBody>
      </p:sp>
      <p:sp>
        <p:nvSpPr>
          <p:cNvPr id="4" name="Slide Number Placeholder 3"/>
          <p:cNvSpPr>
            <a:spLocks noGrp="1"/>
          </p:cNvSpPr>
          <p:nvPr>
            <p:ph type="sldNum" sz="quarter" idx="10"/>
          </p:nvPr>
        </p:nvSpPr>
        <p:spPr/>
        <p:txBody>
          <a:bodyPr/>
          <a:lstStyle/>
          <a:p>
            <a:fld id="{516B7103-7F6C-AB49-8CD1-914A16ABA738}" type="slidenum">
              <a:rPr lang="en-US" smtClean="0"/>
              <a:t>15</a:t>
            </a:fld>
            <a:endParaRPr lang="en-US"/>
          </a:p>
        </p:txBody>
      </p:sp>
    </p:spTree>
    <p:extLst>
      <p:ext uri="{BB962C8B-B14F-4D97-AF65-F5344CB8AC3E}">
        <p14:creationId xmlns:p14="http://schemas.microsoft.com/office/powerpoint/2010/main" val="339711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Why evolutionary optimization?</a:t>
            </a:r>
          </a:p>
          <a:p>
            <a:pPr marL="228600" indent="-228600">
              <a:buAutoNum type="arabicParenBoth"/>
            </a:pPr>
            <a:r>
              <a:rPr lang="en-US" dirty="0" smtClean="0"/>
              <a:t>Can</a:t>
            </a:r>
            <a:r>
              <a:rPr lang="en-US" baseline="0" dirty="0" smtClean="0"/>
              <a:t> use the device</a:t>
            </a:r>
          </a:p>
          <a:p>
            <a:pPr marL="228600" indent="-228600">
              <a:buAutoNum type="arabicParenBoth"/>
            </a:pPr>
            <a:r>
              <a:rPr lang="en-US" baseline="0" dirty="0" smtClean="0"/>
              <a:t>Designs directly for the device</a:t>
            </a:r>
          </a:p>
          <a:p>
            <a:pPr marL="228600" indent="-228600">
              <a:buAutoNum type="arabicParenBoth"/>
            </a:pPr>
            <a:r>
              <a:rPr lang="en-US" baseline="0" dirty="0" smtClean="0"/>
              <a:t>Can work with a variety of architectures</a:t>
            </a:r>
          </a:p>
          <a:p>
            <a:pPr marL="228600" indent="-228600">
              <a:buAutoNum type="arabicParenBoth"/>
            </a:pPr>
            <a:r>
              <a:rPr lang="en-US" baseline="0" dirty="0" smtClean="0"/>
              <a:t>Doesn’t require any prior knowledge about the architecture</a:t>
            </a:r>
          </a:p>
          <a:p>
            <a:pPr marL="228600" indent="-228600">
              <a:buAutoNum type="arabicParenBoth"/>
            </a:pPr>
            <a:r>
              <a:rPr lang="en-US" baseline="0" dirty="0" smtClean="0"/>
              <a:t>Produces lots of results for study</a:t>
            </a:r>
          </a:p>
          <a:p>
            <a:pPr marL="228600" indent="-228600">
              <a:buAutoNum type="arabicParenBoth"/>
            </a:pPr>
            <a:r>
              <a:rPr lang="en-US" baseline="0" dirty="0" smtClean="0"/>
              <a:t>----- Meeting Notes (6/27/16 13:10) -----</a:t>
            </a:r>
          </a:p>
          <a:p>
            <a:pPr marL="228600" indent="-228600">
              <a:buAutoNum type="arabicParenBoth"/>
            </a:pPr>
            <a:r>
              <a:rPr lang="en-US" baseline="0" dirty="0" smtClean="0"/>
              <a:t>Pull the circle around the children and put them back into the next generation. </a:t>
            </a:r>
            <a:endParaRPr lang="en-US" dirty="0"/>
          </a:p>
        </p:txBody>
      </p:sp>
      <p:sp>
        <p:nvSpPr>
          <p:cNvPr id="4" name="Slide Number Placeholder 3"/>
          <p:cNvSpPr>
            <a:spLocks noGrp="1"/>
          </p:cNvSpPr>
          <p:nvPr>
            <p:ph type="sldNum" sz="quarter" idx="10"/>
          </p:nvPr>
        </p:nvSpPr>
        <p:spPr/>
        <p:txBody>
          <a:bodyPr/>
          <a:lstStyle/>
          <a:p>
            <a:fld id="{516B7103-7F6C-AB49-8CD1-914A16ABA738}" type="slidenum">
              <a:rPr lang="en-US" smtClean="0"/>
              <a:t>23</a:t>
            </a:fld>
            <a:endParaRPr lang="en-US"/>
          </a:p>
        </p:txBody>
      </p:sp>
    </p:spTree>
    <p:extLst>
      <p:ext uri="{BB962C8B-B14F-4D97-AF65-F5344CB8AC3E}">
        <p14:creationId xmlns:p14="http://schemas.microsoft.com/office/powerpoint/2010/main" val="201044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36</a:t>
            </a:fld>
            <a:endParaRPr lang="en-US"/>
          </a:p>
        </p:txBody>
      </p:sp>
    </p:spTree>
    <p:extLst>
      <p:ext uri="{BB962C8B-B14F-4D97-AF65-F5344CB8AC3E}">
        <p14:creationId xmlns:p14="http://schemas.microsoft.com/office/powerpoint/2010/main" val="1709802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38</a:t>
            </a:fld>
            <a:endParaRPr lang="en-US"/>
          </a:p>
        </p:txBody>
      </p:sp>
    </p:spTree>
    <p:extLst>
      <p:ext uri="{BB962C8B-B14F-4D97-AF65-F5344CB8AC3E}">
        <p14:creationId xmlns:p14="http://schemas.microsoft.com/office/powerpoint/2010/main" val="1497705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96108"/>
            <a:ext cx="2114681" cy="400110"/>
          </a:xfrm>
          <a:prstGeom prst="rect">
            <a:avLst/>
          </a:prstGeom>
          <a:noFill/>
        </p:spPr>
        <p:txBody>
          <a:bodyPr wrap="none" rtlCol="0">
            <a:spAutoFit/>
          </a:bodyPr>
          <a:lstStyle/>
          <a:p>
            <a:r>
              <a:rPr lang="en-US" sz="1000" b="0" dirty="0" smtClean="0">
                <a:solidFill>
                  <a:schemeClr val="tx2"/>
                </a:solidFill>
              </a:rPr>
              <a:t>ORNL is managed by UT-Battelle </a:t>
            </a:r>
            <a:br>
              <a:rPr lang="en-US" sz="1000" b="0" dirty="0" smtClean="0">
                <a:solidFill>
                  <a:schemeClr val="tx2"/>
                </a:solidFill>
              </a:rPr>
            </a:br>
            <a:r>
              <a:rPr lang="en-US" sz="1000" b="0" dirty="0" smtClean="0">
                <a:solidFill>
                  <a:schemeClr val="tx2"/>
                </a:solidFill>
              </a:rPr>
              <a:t>for the US Department of Energy</a:t>
            </a:r>
            <a:endParaRPr lang="en-US" sz="1000" b="0" dirty="0">
              <a:solidFill>
                <a:schemeClr val="tx2"/>
              </a:solidFill>
            </a:endParaRP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smtClean="0"/>
              <a:t>Click to edit Master title style</a:t>
            </a:r>
            <a:endParaRPr lang="en-US" dirty="0"/>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9" name="Picture 4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24160" y="6309360"/>
            <a:ext cx="1329900" cy="320040"/>
          </a:xfrm>
          <a:prstGeom prst="rect">
            <a:avLst/>
          </a:prstGeom>
        </p:spPr>
      </p:pic>
      <p:pic>
        <p:nvPicPr>
          <p:cNvPr id="5" name="Picture 4"/>
          <p:cNvPicPr>
            <a:picLocks noChangeAspect="1"/>
          </p:cNvPicPr>
          <p:nvPr userDrawn="1"/>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a:ext>
            </a:extLst>
          </a:blip>
          <a:srcRect l="52043" r="6047" b="8563"/>
          <a:stretch/>
        </p:blipFill>
        <p:spPr>
          <a:xfrm>
            <a:off x="8356600" y="65"/>
            <a:ext cx="3832225" cy="6270643"/>
          </a:xfrm>
          <a:prstGeom prst="rect">
            <a:avLst/>
          </a:prstGeom>
        </p:spPr>
      </p:pic>
      <p:pic>
        <p:nvPicPr>
          <p:cNvPr id="25" name="Picture 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021286" y="1266091"/>
            <a:ext cx="2152274" cy="2152275"/>
          </a:xfrm>
          <a:prstGeom prst="ellipse">
            <a:avLst/>
          </a:prstGeom>
          <a:blipFill>
            <a:blip r:embed="rId7"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10"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spTree>
    <p:extLst>
      <p:ext uri="{BB962C8B-B14F-4D97-AF65-F5344CB8AC3E}">
        <p14:creationId xmlns:p14="http://schemas.microsoft.com/office/powerpoint/2010/main" val="34431199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92206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649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l="51626" r="6047" b="8563"/>
          <a:stretch/>
        </p:blipFill>
        <p:spPr>
          <a:xfrm>
            <a:off x="8318500" y="65"/>
            <a:ext cx="3870325" cy="6270643"/>
          </a:xfrm>
          <a:prstGeom prst="rect">
            <a:avLst/>
          </a:prstGeom>
        </p:spPr>
      </p:pic>
      <p:pic>
        <p:nvPicPr>
          <p:cNvPr id="12" name="Picture 11"/>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2" name="Title 1"/>
          <p:cNvSpPr>
            <a:spLocks noGrp="1"/>
          </p:cNvSpPr>
          <p:nvPr>
            <p:ph type="title"/>
          </p:nvPr>
        </p:nvSpPr>
        <p:spPr>
          <a:xfrm>
            <a:off x="343506" y="320040"/>
            <a:ext cx="3803952" cy="877163"/>
          </a:xfrm>
        </p:spPr>
        <p:txBody>
          <a:bodyPr/>
          <a:lstStyle/>
          <a:p>
            <a:r>
              <a:rPr lang="en-US" smtClean="0"/>
              <a:t>Click to edit Master title style</a:t>
            </a:r>
            <a:endParaRPr lang="en-US" dirty="0"/>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343275" y="-807261"/>
            <a:ext cx="10220258" cy="7665194"/>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r>
              <a:rPr lang="en-US" sz="1000" dirty="0" smtClean="0">
                <a:solidFill>
                  <a:srgbClr val="BFBFBF"/>
                </a:solidFill>
                <a:latin typeface="Arial" pitchFamily="34" charset="0"/>
                <a:cs typeface="Arial" pitchFamily="34" charset="0"/>
              </a:rPr>
              <a:t>Programming Neuromorphic Computing Systems</a:t>
            </a:r>
            <a:endParaRPr lang="en-US" sz="1000" dirty="0">
              <a:solidFill>
                <a:srgbClr val="BFBFBF"/>
              </a:solidFill>
              <a:latin typeface="Arial" pitchFamily="34" charset="0"/>
              <a:cs typeface="Arial" pitchFamily="34" charset="0"/>
            </a:endParaRP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media/media1.mp4"/><Relationship Id="rId2" Type="http://schemas.openxmlformats.org/officeDocument/2006/relationships/video" Target="../media/media1.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1" Type="http://schemas.microsoft.com/office/2007/relationships/media" Target="../media/media2.mp4"/><Relationship Id="rId2"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1" Type="http://schemas.microsoft.com/office/2007/relationships/media" Target="../media/media3.mov"/><Relationship Id="rId2" Type="http://schemas.openxmlformats.org/officeDocument/2006/relationships/video" Target="../media/media3.mo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tiff"/><Relationship Id="rId13"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5" y="320040"/>
            <a:ext cx="7614148" cy="929485"/>
          </a:xfrm>
        </p:spPr>
        <p:txBody>
          <a:bodyPr/>
          <a:lstStyle/>
          <a:p>
            <a:r>
              <a:rPr lang="en-US" dirty="0" smtClean="0"/>
              <a:t>Programming </a:t>
            </a:r>
            <a:br>
              <a:rPr lang="en-US" dirty="0" smtClean="0"/>
            </a:br>
            <a:r>
              <a:rPr lang="en-US" dirty="0" smtClean="0"/>
              <a:t>Neuromorphic Computing Systems</a:t>
            </a:r>
            <a:endParaRPr lang="en-US" dirty="0"/>
          </a:p>
        </p:txBody>
      </p:sp>
      <p:sp>
        <p:nvSpPr>
          <p:cNvPr id="3" name="Subtitle 2"/>
          <p:cNvSpPr>
            <a:spLocks noGrp="1"/>
          </p:cNvSpPr>
          <p:nvPr>
            <p:ph type="subTitle" idx="1"/>
          </p:nvPr>
        </p:nvSpPr>
        <p:spPr/>
        <p:txBody>
          <a:bodyPr/>
          <a:lstStyle/>
          <a:p>
            <a:r>
              <a:rPr lang="en-US" dirty="0" smtClean="0"/>
              <a:t>Catherine Schuman</a:t>
            </a:r>
          </a:p>
          <a:p>
            <a:r>
              <a:rPr lang="en-US" dirty="0" smtClean="0"/>
              <a:t>Computational Data Analytics</a:t>
            </a:r>
          </a:p>
          <a:p>
            <a:r>
              <a:rPr lang="en-US" dirty="0" smtClean="0"/>
              <a:t>Oak Ridge National Laboratory</a:t>
            </a:r>
          </a:p>
          <a:p>
            <a:endParaRPr lang="en-US" dirty="0"/>
          </a:p>
          <a:p>
            <a:r>
              <a:rPr lang="en-US" dirty="0" smtClean="0"/>
              <a:t>DSHEP 2017</a:t>
            </a:r>
          </a:p>
          <a:p>
            <a:r>
              <a:rPr lang="en-US" dirty="0" smtClean="0"/>
              <a:t>May 10, 2017</a:t>
            </a:r>
            <a:endParaRPr lang="en-US" dirty="0"/>
          </a:p>
        </p:txBody>
      </p:sp>
    </p:spTree>
    <p:extLst>
      <p:ext uri="{BB962C8B-B14F-4D97-AF65-F5344CB8AC3E}">
        <p14:creationId xmlns:p14="http://schemas.microsoft.com/office/powerpoint/2010/main" val="2705818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Neuroscience-Inspired Dynamic Architectures (NIDA)</a:t>
            </a:r>
            <a:endParaRPr lang="en-US" dirty="0"/>
          </a:p>
        </p:txBody>
      </p:sp>
      <p:sp>
        <p:nvSpPr>
          <p:cNvPr id="4" name="Content Placeholder 2"/>
          <p:cNvSpPr txBox="1">
            <a:spLocks/>
          </p:cNvSpPr>
          <p:nvPr/>
        </p:nvSpPr>
        <p:spPr bwMode="auto">
          <a:xfrm>
            <a:off x="457200" y="120261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a:rPr>
              <a:t>Spiking neural network embedded in 3D space.</a:t>
            </a:r>
          </a:p>
          <a:p>
            <a:r>
              <a:rPr lang="en-US" dirty="0" smtClean="0">
                <a:latin typeface="Arial"/>
              </a:rPr>
              <a:t>Simple neuron and synapse implementation.</a:t>
            </a:r>
          </a:p>
          <a:p>
            <a:r>
              <a:rPr lang="en-US" dirty="0" smtClean="0"/>
              <a:t>Flexible structure. </a:t>
            </a:r>
            <a:endParaRPr lang="en-US" dirty="0"/>
          </a:p>
        </p:txBody>
      </p:sp>
      <p:pic>
        <p:nvPicPr>
          <p:cNvPr id="5" name="Picture 4" descr="ExampleNetwork.pdf"/>
          <p:cNvPicPr>
            <a:picLocks noChangeAspect="1"/>
          </p:cNvPicPr>
          <p:nvPr/>
        </p:nvPicPr>
        <p:blipFill rotWithShape="1">
          <a:blip r:embed="rId2">
            <a:extLst>
              <a:ext uri="{28A0092B-C50C-407E-A947-70E740481C1C}">
                <a14:useLocalDpi xmlns:a14="http://schemas.microsoft.com/office/drawing/2010/main" val="0"/>
              </a:ext>
            </a:extLst>
          </a:blip>
          <a:srcRect l="6281" t="8772" r="2829" b="3660"/>
          <a:stretch/>
        </p:blipFill>
        <p:spPr>
          <a:xfrm>
            <a:off x="496398" y="2922570"/>
            <a:ext cx="4004020" cy="3305258"/>
          </a:xfrm>
          <a:prstGeom prst="rect">
            <a:avLst/>
          </a:prstGeom>
        </p:spPr>
      </p:pic>
      <p:pic>
        <p:nvPicPr>
          <p:cNvPr id="6" name="Picture 5" descr="EventSimulation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735" y="2187726"/>
            <a:ext cx="7056814" cy="3912512"/>
          </a:xfrm>
          <a:prstGeom prst="rect">
            <a:avLst/>
          </a:prstGeom>
        </p:spPr>
      </p:pic>
    </p:spTree>
    <p:extLst>
      <p:ext uri="{BB962C8B-B14F-4D97-AF65-F5344CB8AC3E}">
        <p14:creationId xmlns:p14="http://schemas.microsoft.com/office/powerpoint/2010/main" val="1547989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Dynamic Adaptive Neural Network Arrays (DANNA)</a:t>
            </a:r>
            <a:endParaRPr lang="en-US" dirty="0"/>
          </a:p>
        </p:txBody>
      </p:sp>
      <p:sp>
        <p:nvSpPr>
          <p:cNvPr id="4" name="Content Placeholder 2"/>
          <p:cNvSpPr txBox="1">
            <a:spLocks/>
          </p:cNvSpPr>
          <p:nvPr/>
        </p:nvSpPr>
        <p:spPr bwMode="auto">
          <a:xfrm>
            <a:off x="344289" y="1122459"/>
            <a:ext cx="6254836" cy="35496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Arial"/>
              </a:rPr>
              <a:t>Fully digital implementation</a:t>
            </a:r>
            <a:r>
              <a:rPr lang="en-US" dirty="0" smtClean="0">
                <a:latin typeface="Arial"/>
              </a:rPr>
              <a:t>.</a:t>
            </a:r>
          </a:p>
          <a:p>
            <a:r>
              <a:rPr lang="en-US" dirty="0" smtClean="0">
                <a:latin typeface="Arial"/>
              </a:rPr>
              <a:t>Array of programmable neuromorphic elements.</a:t>
            </a:r>
          </a:p>
          <a:p>
            <a:r>
              <a:rPr lang="en-US" dirty="0" smtClean="0">
                <a:latin typeface="Arial"/>
              </a:rPr>
              <a:t>Elements can connect to up to 16 neighbors.</a:t>
            </a:r>
          </a:p>
          <a:p>
            <a:r>
              <a:rPr lang="en-US" dirty="0" smtClean="0">
                <a:latin typeface="Arial"/>
              </a:rPr>
              <a:t>Current: FPGA.</a:t>
            </a:r>
          </a:p>
          <a:p>
            <a:r>
              <a:rPr lang="en-US" dirty="0" smtClean="0"/>
              <a:t>In progress: VLSI.</a:t>
            </a:r>
          </a:p>
          <a:p>
            <a:endParaRPr lang="en-US" dirty="0" smtClean="0"/>
          </a:p>
          <a:p>
            <a:pPr lvl="1"/>
            <a:endParaRPr lang="en-US" dirty="0" smtClean="0"/>
          </a:p>
          <a:p>
            <a:pPr lvl="1"/>
            <a:endParaRPr lang="en-US" dirty="0" smtClean="0"/>
          </a:p>
          <a:p>
            <a:endParaRPr lang="en-US" dirty="0"/>
          </a:p>
        </p:txBody>
      </p:sp>
      <p:pic>
        <p:nvPicPr>
          <p:cNvPr id="5" name="Picture 4" descr="single_element_schema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2" y="4774554"/>
            <a:ext cx="11757498" cy="1697735"/>
          </a:xfrm>
          <a:prstGeom prst="rect">
            <a:avLst/>
          </a:prstGeom>
        </p:spPr>
      </p:pic>
      <p:pic>
        <p:nvPicPr>
          <p:cNvPr id="6" name="Picture 5" descr="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125" y="1028789"/>
            <a:ext cx="5167424" cy="3547924"/>
          </a:xfrm>
          <a:prstGeom prst="rect">
            <a:avLst/>
          </a:prstGeom>
        </p:spPr>
      </p:pic>
    </p:spTree>
    <p:extLst>
      <p:ext uri="{BB962C8B-B14F-4D97-AF65-F5344CB8AC3E}">
        <p14:creationId xmlns:p14="http://schemas.microsoft.com/office/powerpoint/2010/main" val="360585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err="1" smtClean="0"/>
              <a:t>Memristive</a:t>
            </a:r>
            <a:r>
              <a:rPr lang="en-US" dirty="0" smtClean="0"/>
              <a:t> DANNA (</a:t>
            </a:r>
            <a:r>
              <a:rPr lang="en-US" dirty="0" err="1" smtClean="0"/>
              <a:t>mrDANNA</a:t>
            </a:r>
            <a:r>
              <a:rPr lang="en-US" dirty="0" smtClean="0"/>
              <a:t>)</a:t>
            </a:r>
            <a:endParaRPr lang="en-US" dirty="0"/>
          </a:p>
        </p:txBody>
      </p:sp>
      <p:sp>
        <p:nvSpPr>
          <p:cNvPr id="3" name="Content Placeholder 2"/>
          <p:cNvSpPr>
            <a:spLocks noGrp="1"/>
          </p:cNvSpPr>
          <p:nvPr>
            <p:ph idx="1"/>
          </p:nvPr>
        </p:nvSpPr>
        <p:spPr>
          <a:xfrm>
            <a:off x="347472" y="1508760"/>
            <a:ext cx="6202183" cy="4047778"/>
          </a:xfrm>
        </p:spPr>
        <p:txBody>
          <a:bodyPr/>
          <a:lstStyle/>
          <a:p>
            <a:r>
              <a:rPr lang="en-US" dirty="0" smtClean="0"/>
              <a:t>Mixed analog/digital implementation.</a:t>
            </a:r>
          </a:p>
          <a:p>
            <a:pPr lvl="1"/>
            <a:r>
              <a:rPr lang="en-US" dirty="0" smtClean="0"/>
              <a:t>Digital neurons.</a:t>
            </a:r>
          </a:p>
          <a:p>
            <a:pPr lvl="1"/>
            <a:r>
              <a:rPr lang="en-US" dirty="0" smtClean="0"/>
              <a:t>Each synaptic weight is implemented with two </a:t>
            </a:r>
            <a:r>
              <a:rPr lang="en-US" dirty="0" err="1" smtClean="0"/>
              <a:t>memristors</a:t>
            </a:r>
            <a:r>
              <a:rPr lang="en-US" dirty="0" smtClean="0"/>
              <a:t>.</a:t>
            </a:r>
          </a:p>
          <a:p>
            <a:r>
              <a:rPr lang="en-US" dirty="0" smtClean="0"/>
              <a:t>More restrictive in terms of achievable weights than DANNA.</a:t>
            </a:r>
          </a:p>
          <a:p>
            <a:r>
              <a:rPr lang="en-US" dirty="0" smtClean="0"/>
              <a:t>Lower energy, better scaling than digital implementations.</a:t>
            </a:r>
            <a:endParaRPr lang="en-US" dirty="0"/>
          </a:p>
        </p:txBody>
      </p:sp>
      <p:pic>
        <p:nvPicPr>
          <p:cNvPr id="5" name="Picture 4"/>
          <p:cNvPicPr>
            <a:picLocks noChangeAspect="1"/>
          </p:cNvPicPr>
          <p:nvPr/>
        </p:nvPicPr>
        <p:blipFill>
          <a:blip r:embed="rId2"/>
          <a:stretch>
            <a:fillRect/>
          </a:stretch>
        </p:blipFill>
        <p:spPr>
          <a:xfrm>
            <a:off x="6566859" y="1508760"/>
            <a:ext cx="5199690" cy="3522054"/>
          </a:xfrm>
          <a:prstGeom prst="rect">
            <a:avLst/>
          </a:prstGeom>
        </p:spPr>
      </p:pic>
    </p:spTree>
    <p:extLst>
      <p:ext uri="{BB962C8B-B14F-4D97-AF65-F5344CB8AC3E}">
        <p14:creationId xmlns:p14="http://schemas.microsoft.com/office/powerpoint/2010/main" val="1985656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Comparison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8252326"/>
              </p:ext>
            </p:extLst>
          </p:nvPr>
        </p:nvGraphicFramePr>
        <p:xfrm>
          <a:off x="575781" y="1109331"/>
          <a:ext cx="11190768" cy="3866706"/>
        </p:xfrm>
        <a:graphic>
          <a:graphicData uri="http://schemas.openxmlformats.org/drawingml/2006/table">
            <a:tbl>
              <a:tblPr firstRow="1" bandRow="1">
                <a:tableStyleId>{8EC20E35-A176-4012-BC5E-935CFFF8708E}</a:tableStyleId>
              </a:tblPr>
              <a:tblGrid>
                <a:gridCol w="2797692"/>
                <a:gridCol w="2797692"/>
                <a:gridCol w="2797692"/>
                <a:gridCol w="2797692"/>
              </a:tblGrid>
              <a:tr h="992271">
                <a:tc>
                  <a:txBody>
                    <a:bodyPr/>
                    <a:lstStyle/>
                    <a:p>
                      <a:r>
                        <a:rPr lang="en-US" dirty="0" smtClean="0"/>
                        <a:t>Neuromorphic System</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Programmable</a:t>
                      </a:r>
                      <a:r>
                        <a:rPr lang="en-US" baseline="0" dirty="0" smtClean="0"/>
                        <a:t> Structure</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Component</a:t>
                      </a:r>
                      <a:r>
                        <a:rPr lang="en-US" baseline="0" dirty="0" smtClean="0"/>
                        <a:t> Complexity</a:t>
                      </a:r>
                    </a:p>
                    <a:p>
                      <a:r>
                        <a:rPr lang="en-US" baseline="0" dirty="0" smtClean="0"/>
                        <a:t>(Neuron/Synapse)</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On-Chip Learning</a:t>
                      </a:r>
                      <a:endParaRPr lang="en-US" dirty="0"/>
                    </a:p>
                  </a:txBody>
                  <a:tcPr>
                    <a:lnB w="12700" cap="flat" cmpd="sng" algn="ctr">
                      <a:solidFill>
                        <a:scrgbClr r="0" g="0" b="0"/>
                      </a:solidFill>
                      <a:prstDash val="solid"/>
                      <a:round/>
                      <a:headEnd type="none" w="med" len="med"/>
                      <a:tailEnd type="none" w="med" len="med"/>
                    </a:lnB>
                  </a:tcPr>
                </a:tc>
              </a:tr>
              <a:tr h="574887">
                <a:tc>
                  <a:txBody>
                    <a:bodyPr/>
                    <a:lstStyle/>
                    <a:p>
                      <a:r>
                        <a:rPr lang="en-US" sz="1600" dirty="0" smtClean="0"/>
                        <a:t>DANNA/mrDANNA</a:t>
                      </a:r>
                      <a:r>
                        <a:rPr lang="en-US" sz="1600" baseline="30000" dirty="0" smtClean="0"/>
                        <a:t>1</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C4E9"/>
                    </a:solidFill>
                  </a:tcPr>
                </a:tc>
                <a:tc>
                  <a:txBody>
                    <a:bodyPr/>
                    <a:lstStyle/>
                    <a:p>
                      <a:pPr algn="ctr"/>
                      <a:r>
                        <a:rPr lang="en-US" sz="1600" dirty="0" smtClean="0"/>
                        <a:t>Neurons</a:t>
                      </a:r>
                      <a:r>
                        <a:rPr lang="en-US" sz="1600" baseline="0" dirty="0" smtClean="0"/>
                        <a:t> and synapses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C4E9"/>
                    </a:solidFill>
                  </a:tcPr>
                </a:tc>
                <a:tc>
                  <a:txBody>
                    <a:bodyPr/>
                    <a:lstStyle/>
                    <a:p>
                      <a:pPr algn="ctr"/>
                      <a:r>
                        <a:rPr lang="en-US" sz="1600" dirty="0" smtClean="0"/>
                        <a:t>2</a:t>
                      </a:r>
                      <a:r>
                        <a:rPr lang="en-US" sz="1600" baseline="0" dirty="0" smtClean="0"/>
                        <a:t> / 2</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C4E9"/>
                    </a:solidFill>
                  </a:tcPr>
                </a:tc>
                <a:tc>
                  <a:txBody>
                    <a:bodyPr/>
                    <a:lstStyle/>
                    <a:p>
                      <a:pPr algn="ctr"/>
                      <a:r>
                        <a:rPr lang="en-US" sz="1600" dirty="0" smtClean="0"/>
                        <a:t>Yes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8C4E9"/>
                    </a:solidFill>
                  </a:tcPr>
                </a:tc>
              </a:tr>
              <a:tr h="574887">
                <a:tc>
                  <a:txBody>
                    <a:bodyPr/>
                    <a:lstStyle/>
                    <a:p>
                      <a:r>
                        <a:rPr lang="en-US" sz="1600" dirty="0" smtClean="0"/>
                        <a:t>TrueNorth</a:t>
                      </a:r>
                      <a:r>
                        <a:rPr lang="en-US" sz="1600" baseline="30000" dirty="0" smtClean="0"/>
                        <a:t>2</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Fixed</a:t>
                      </a:r>
                      <a:r>
                        <a:rPr lang="en-US" sz="1600" baseline="0" dirty="0" smtClean="0"/>
                        <a:t> (Synapses on/off)</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10 / 3</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No</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574887">
                <a:tc>
                  <a:txBody>
                    <a:bodyPr/>
                    <a:lstStyle/>
                    <a:p>
                      <a:r>
                        <a:rPr lang="en-US" sz="1600" dirty="0" smtClean="0"/>
                        <a:t>Neurogrid</a:t>
                      </a:r>
                      <a:r>
                        <a:rPr lang="en-US" sz="1600" baseline="30000" dirty="0" smtClean="0"/>
                        <a:t>3</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Fixed</a:t>
                      </a:r>
                      <a:r>
                        <a:rPr lang="en-US" sz="1600" baseline="0" dirty="0" smtClean="0"/>
                        <a:t> (Synapses on/off)</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79 / 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No</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574887">
                <a:tc>
                  <a:txBody>
                    <a:bodyPr/>
                    <a:lstStyle/>
                    <a:p>
                      <a:r>
                        <a:rPr lang="en-US" sz="1600" dirty="0" smtClean="0"/>
                        <a:t>BrainScaleS</a:t>
                      </a:r>
                      <a:r>
                        <a:rPr lang="en-US" sz="1600" baseline="30000" dirty="0" smtClean="0"/>
                        <a:t>4</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Neurons and synapses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Variable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Yes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574887">
                <a:tc>
                  <a:txBody>
                    <a:bodyPr/>
                    <a:lstStyle/>
                    <a:p>
                      <a:r>
                        <a:rPr lang="en-US" sz="1600" dirty="0" smtClean="0"/>
                        <a:t>SpiNNaker</a:t>
                      </a:r>
                      <a:r>
                        <a:rPr lang="en-US" sz="1600" baseline="30000" dirty="0" smtClean="0"/>
                        <a:t>5</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Neurons and synapses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Variable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600" dirty="0" smtClean="0"/>
                        <a:t>Yes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422276" y="5254419"/>
            <a:ext cx="11344273" cy="646331"/>
          </a:xfrm>
          <a:prstGeom prst="rect">
            <a:avLst/>
          </a:prstGeom>
          <a:noFill/>
        </p:spPr>
        <p:txBody>
          <a:bodyPr wrap="square" rtlCol="0">
            <a:spAutoFit/>
          </a:bodyPr>
          <a:lstStyle/>
          <a:p>
            <a:pPr marL="342900" indent="-342900">
              <a:lnSpc>
                <a:spcPct val="90000"/>
              </a:lnSpc>
              <a:buAutoNum type="arabicPeriod"/>
            </a:pPr>
            <a:r>
              <a:rPr lang="en-US" sz="800" dirty="0" smtClean="0"/>
              <a:t>Dean</a:t>
            </a:r>
            <a:r>
              <a:rPr lang="en-US" sz="800" dirty="0"/>
              <a:t>, Mark E., Catherine D. Schuman, and J. Douglas Birdwell. "Dynamic adaptive neural network array." </a:t>
            </a:r>
            <a:r>
              <a:rPr lang="en-US" sz="800" i="1" dirty="0"/>
              <a:t>Unconventional Computation and Natural Computation</a:t>
            </a:r>
            <a:r>
              <a:rPr lang="en-US" sz="800" dirty="0"/>
              <a:t>. Springer International Publishing, 2014. 129-141.</a:t>
            </a:r>
            <a:r>
              <a:rPr lang="en-US" sz="800" dirty="0" smtClean="0"/>
              <a:t> </a:t>
            </a:r>
          </a:p>
          <a:p>
            <a:pPr marL="342900" indent="-342900">
              <a:lnSpc>
                <a:spcPct val="90000"/>
              </a:lnSpc>
              <a:buAutoNum type="arabicPeriod"/>
            </a:pPr>
            <a:r>
              <a:rPr lang="en-US" sz="800" dirty="0" err="1"/>
              <a:t>Merolla</a:t>
            </a:r>
            <a:r>
              <a:rPr lang="en-US" sz="800" dirty="0"/>
              <a:t>, Paul A., et al. "A million spiking-neuron integrated circuit with a scalable communication network and interface." </a:t>
            </a:r>
            <a:r>
              <a:rPr lang="en-US" sz="800" i="1" dirty="0"/>
              <a:t>Science</a:t>
            </a:r>
            <a:r>
              <a:rPr lang="en-US" sz="800" dirty="0"/>
              <a:t> 345.6197 (2014): 668-673</a:t>
            </a:r>
            <a:r>
              <a:rPr lang="en-US" sz="800" dirty="0" smtClean="0"/>
              <a:t>.</a:t>
            </a:r>
          </a:p>
          <a:p>
            <a:pPr marL="342900" indent="-342900">
              <a:lnSpc>
                <a:spcPct val="90000"/>
              </a:lnSpc>
              <a:buAutoNum type="arabicPeriod"/>
            </a:pPr>
            <a:r>
              <a:rPr lang="en-US" sz="800" dirty="0"/>
              <a:t>Benjamin, Ben </a:t>
            </a:r>
            <a:r>
              <a:rPr lang="en-US" sz="800" dirty="0" err="1"/>
              <a:t>Varkey</a:t>
            </a:r>
            <a:r>
              <a:rPr lang="en-US" sz="800" dirty="0"/>
              <a:t>, et al. "</a:t>
            </a:r>
            <a:r>
              <a:rPr lang="en-US" sz="800" dirty="0" err="1"/>
              <a:t>Neurogrid</a:t>
            </a:r>
            <a:r>
              <a:rPr lang="en-US" sz="800" dirty="0"/>
              <a:t>: A mixed-analog-digital multichip system for large-scale neural simulations." </a:t>
            </a:r>
            <a:r>
              <a:rPr lang="en-US" sz="800" i="1" dirty="0"/>
              <a:t>Proceedings of the IEEE</a:t>
            </a:r>
            <a:r>
              <a:rPr lang="en-US" sz="800" dirty="0"/>
              <a:t> 102.5 (2014): 699-716</a:t>
            </a:r>
            <a:r>
              <a:rPr lang="en-US" sz="800" dirty="0" smtClean="0"/>
              <a:t>.</a:t>
            </a:r>
          </a:p>
          <a:p>
            <a:pPr marL="342900" indent="-342900">
              <a:lnSpc>
                <a:spcPct val="90000"/>
              </a:lnSpc>
              <a:buFontTx/>
              <a:buAutoNum type="arabicPeriod"/>
            </a:pPr>
            <a:r>
              <a:rPr lang="en-US" sz="800" dirty="0" err="1"/>
              <a:t>Brüderle</a:t>
            </a:r>
            <a:r>
              <a:rPr lang="en-US" sz="800" dirty="0"/>
              <a:t>, Daniel, et al. "A comprehensive workflow for general-purpose neural modeling with highly configurable neuromorphic hardware systems." </a:t>
            </a:r>
            <a:r>
              <a:rPr lang="en-US" sz="800" i="1" dirty="0"/>
              <a:t>Biological cybernetics</a:t>
            </a:r>
            <a:r>
              <a:rPr lang="en-US" sz="800" dirty="0"/>
              <a:t> 104.4-5 (2011): 263-296.</a:t>
            </a:r>
          </a:p>
          <a:p>
            <a:pPr marL="342900" indent="-342900">
              <a:lnSpc>
                <a:spcPct val="90000"/>
              </a:lnSpc>
              <a:buAutoNum type="arabicPeriod"/>
            </a:pPr>
            <a:r>
              <a:rPr lang="en-US" sz="800" dirty="0" err="1" smtClean="0"/>
              <a:t>Furber</a:t>
            </a:r>
            <a:r>
              <a:rPr lang="en-US" sz="800" dirty="0"/>
              <a:t>, Steve B., et al. "Overview of the spinnaker system architecture." </a:t>
            </a:r>
            <a:r>
              <a:rPr lang="en-US" sz="800" i="1" dirty="0"/>
              <a:t>Computers, IEEE Transactions on</a:t>
            </a:r>
            <a:r>
              <a:rPr lang="en-US" sz="800" dirty="0"/>
              <a:t> 62.12 (2013): 2454-2467</a:t>
            </a:r>
            <a:r>
              <a:rPr lang="en-US" sz="800" dirty="0" smtClean="0"/>
              <a:t>.</a:t>
            </a:r>
          </a:p>
        </p:txBody>
      </p:sp>
    </p:spTree>
    <p:extLst>
      <p:ext uri="{BB962C8B-B14F-4D97-AF65-F5344CB8AC3E}">
        <p14:creationId xmlns:p14="http://schemas.microsoft.com/office/powerpoint/2010/main" val="919916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Training/Learning/Programming</a:t>
            </a:r>
            <a:endParaRPr lang="en-US" dirty="0"/>
          </a:p>
        </p:txBody>
      </p:sp>
      <p:graphicFrame>
        <p:nvGraphicFramePr>
          <p:cNvPr id="4" name="Diagram 3"/>
          <p:cNvGraphicFramePr/>
          <p:nvPr>
            <p:extLst>
              <p:ext uri="{D42A27DB-BD31-4B8C-83A1-F6EECF244321}">
                <p14:modId xmlns:p14="http://schemas.microsoft.com/office/powerpoint/2010/main" val="1014717739"/>
              </p:ext>
            </p:extLst>
          </p:nvPr>
        </p:nvGraphicFramePr>
        <p:xfrm>
          <a:off x="2550390" y="830949"/>
          <a:ext cx="7010056" cy="5707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8168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0112" y="932841"/>
            <a:ext cx="5334000" cy="3200400"/>
          </a:xfrm>
          <a:prstGeom prst="rect">
            <a:avLst/>
          </a:prstGeom>
          <a:solidFill>
            <a:schemeClr val="accent4">
              <a:alpha val="53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4" name="Picture 3"/>
          <p:cNvPicPr>
            <a:picLocks noChangeAspect="1"/>
          </p:cNvPicPr>
          <p:nvPr/>
        </p:nvPicPr>
        <p:blipFill rotWithShape="1">
          <a:blip r:embed="rId3"/>
          <a:srcRect r="6128"/>
          <a:stretch/>
        </p:blipFill>
        <p:spPr>
          <a:xfrm>
            <a:off x="1128712" y="1161442"/>
            <a:ext cx="4864100" cy="2340973"/>
          </a:xfrm>
          <a:prstGeom prst="rect">
            <a:avLst/>
          </a:prstGeom>
        </p:spPr>
      </p:pic>
      <p:sp>
        <p:nvSpPr>
          <p:cNvPr id="5" name="TextBox 4"/>
          <p:cNvSpPr txBox="1"/>
          <p:nvPr/>
        </p:nvSpPr>
        <p:spPr>
          <a:xfrm>
            <a:off x="60225" y="6182852"/>
            <a:ext cx="7543800" cy="261610"/>
          </a:xfrm>
          <a:prstGeom prst="rect">
            <a:avLst/>
          </a:prstGeom>
          <a:noFill/>
        </p:spPr>
        <p:txBody>
          <a:bodyPr wrap="square" rtlCol="0">
            <a:spAutoFit/>
          </a:bodyPr>
          <a:lstStyle/>
          <a:p>
            <a:pPr algn="ctr">
              <a:lnSpc>
                <a:spcPct val="90000"/>
              </a:lnSpc>
            </a:pPr>
            <a:r>
              <a:rPr lang="en-US" sz="1200" dirty="0" err="1"/>
              <a:t>Conv</a:t>
            </a:r>
            <a:r>
              <a:rPr lang="en-US" sz="1200" dirty="0"/>
              <a:t> Net Image Source: https://</a:t>
            </a:r>
            <a:r>
              <a:rPr lang="en-US" sz="1200" dirty="0" err="1"/>
              <a:t>devblogs.nvidia.com</a:t>
            </a:r>
            <a:r>
              <a:rPr lang="en-US" sz="1200" dirty="0"/>
              <a:t>/</a:t>
            </a:r>
            <a:r>
              <a:rPr lang="en-US" sz="1200" dirty="0" err="1"/>
              <a:t>parallelforall</a:t>
            </a:r>
            <a:r>
              <a:rPr lang="en-US" sz="1200" dirty="0"/>
              <a:t>/deep-learning-nutshell-core-concepts/</a:t>
            </a:r>
          </a:p>
        </p:txBody>
      </p:sp>
      <p:sp>
        <p:nvSpPr>
          <p:cNvPr id="6" name="Cube 5"/>
          <p:cNvSpPr/>
          <p:nvPr/>
        </p:nvSpPr>
        <p:spPr>
          <a:xfrm>
            <a:off x="7504112" y="4267200"/>
            <a:ext cx="4038600" cy="1981200"/>
          </a:xfrm>
          <a:prstGeom prst="cube">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 name="TextBox 6"/>
          <p:cNvSpPr txBox="1"/>
          <p:nvPr/>
        </p:nvSpPr>
        <p:spPr>
          <a:xfrm>
            <a:off x="7948612" y="5130410"/>
            <a:ext cx="2895600" cy="844847"/>
          </a:xfrm>
          <a:prstGeom prst="rect">
            <a:avLst/>
          </a:prstGeom>
          <a:noFill/>
        </p:spPr>
        <p:txBody>
          <a:bodyPr wrap="square" rtlCol="0">
            <a:spAutoFit/>
          </a:bodyPr>
          <a:lstStyle/>
          <a:p>
            <a:pPr algn="ctr">
              <a:lnSpc>
                <a:spcPct val="90000"/>
              </a:lnSpc>
            </a:pPr>
            <a:r>
              <a:rPr lang="en-US" dirty="0" smtClean="0"/>
              <a:t>Spiking </a:t>
            </a:r>
          </a:p>
          <a:p>
            <a:pPr algn="ctr">
              <a:lnSpc>
                <a:spcPct val="90000"/>
              </a:lnSpc>
            </a:pPr>
            <a:r>
              <a:rPr lang="en-US" dirty="0" smtClean="0"/>
              <a:t>Neuromorphic </a:t>
            </a:r>
          </a:p>
          <a:p>
            <a:pPr algn="ctr">
              <a:lnSpc>
                <a:spcPct val="90000"/>
              </a:lnSpc>
            </a:pPr>
            <a:r>
              <a:rPr lang="en-US" dirty="0" smtClean="0"/>
              <a:t>Device</a:t>
            </a:r>
          </a:p>
        </p:txBody>
      </p:sp>
      <p:cxnSp>
        <p:nvCxnSpPr>
          <p:cNvPr id="9" name="Curved Connector 8"/>
          <p:cNvCxnSpPr>
            <a:stCxn id="3" idx="3"/>
            <a:endCxn id="6" idx="1"/>
          </p:cNvCxnSpPr>
          <p:nvPr/>
        </p:nvCxnSpPr>
        <p:spPr>
          <a:xfrm>
            <a:off x="6234112" y="2533041"/>
            <a:ext cx="3041650" cy="2229459"/>
          </a:xfrm>
          <a:prstGeom prst="curvedConnector2">
            <a:avLst/>
          </a:prstGeom>
          <a:ln w="76200" cmpd="sng">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28712" y="3523641"/>
            <a:ext cx="4648200" cy="595548"/>
          </a:xfrm>
          <a:prstGeom prst="rect">
            <a:avLst/>
          </a:prstGeom>
          <a:noFill/>
        </p:spPr>
        <p:txBody>
          <a:bodyPr wrap="square" rtlCol="0">
            <a:spAutoFit/>
          </a:bodyPr>
          <a:lstStyle/>
          <a:p>
            <a:pPr algn="ctr">
              <a:lnSpc>
                <a:spcPct val="90000"/>
              </a:lnSpc>
            </a:pPr>
            <a:r>
              <a:rPr lang="en-US" dirty="0" smtClean="0"/>
              <a:t>State-of-the-Art Deep Learning Networks</a:t>
            </a:r>
          </a:p>
          <a:p>
            <a:pPr algn="ctr">
              <a:lnSpc>
                <a:spcPct val="90000"/>
              </a:lnSpc>
            </a:pPr>
            <a:r>
              <a:rPr lang="en-US" dirty="0" smtClean="0"/>
              <a:t>(Trained)</a:t>
            </a:r>
          </a:p>
        </p:txBody>
      </p:sp>
      <p:sp>
        <p:nvSpPr>
          <p:cNvPr id="13" name="TextBox 12"/>
          <p:cNvSpPr txBox="1"/>
          <p:nvPr/>
        </p:nvSpPr>
        <p:spPr>
          <a:xfrm>
            <a:off x="7860191" y="2251300"/>
            <a:ext cx="2057400" cy="595548"/>
          </a:xfrm>
          <a:prstGeom prst="rect">
            <a:avLst/>
          </a:prstGeom>
          <a:noFill/>
        </p:spPr>
        <p:txBody>
          <a:bodyPr wrap="square" rtlCol="0">
            <a:spAutoFit/>
          </a:bodyPr>
          <a:lstStyle/>
          <a:p>
            <a:pPr algn="ctr">
              <a:lnSpc>
                <a:spcPct val="90000"/>
              </a:lnSpc>
            </a:pPr>
            <a:r>
              <a:rPr lang="en-US" dirty="0" smtClean="0"/>
              <a:t>Forced translation</a:t>
            </a:r>
          </a:p>
          <a:p>
            <a:pPr algn="ctr">
              <a:lnSpc>
                <a:spcPct val="90000"/>
              </a:lnSpc>
            </a:pPr>
            <a:r>
              <a:rPr lang="en-US" dirty="0" smtClean="0"/>
              <a:t>(Programmed)</a:t>
            </a:r>
          </a:p>
        </p:txBody>
      </p:sp>
      <p:sp>
        <p:nvSpPr>
          <p:cNvPr id="14" name="TextBox 13"/>
          <p:cNvSpPr txBox="1"/>
          <p:nvPr/>
        </p:nvSpPr>
        <p:spPr>
          <a:xfrm>
            <a:off x="382388" y="4629936"/>
            <a:ext cx="6899474" cy="1255728"/>
          </a:xfrm>
          <a:prstGeom prst="rect">
            <a:avLst/>
          </a:prstGeom>
          <a:noFill/>
        </p:spPr>
        <p:txBody>
          <a:bodyPr wrap="square" rtlCol="0">
            <a:spAutoFit/>
          </a:bodyPr>
          <a:lstStyle/>
          <a:p>
            <a:pPr marL="457200" indent="-457200">
              <a:lnSpc>
                <a:spcPct val="90000"/>
              </a:lnSpc>
              <a:buFont typeface="Arial"/>
              <a:buChar char="•"/>
            </a:pPr>
            <a:r>
              <a:rPr lang="en-US" sz="2800" dirty="0"/>
              <a:t>Does not use the device in </a:t>
            </a:r>
            <a:r>
              <a:rPr lang="en-US" sz="2800"/>
              <a:t>training</a:t>
            </a:r>
            <a:r>
              <a:rPr lang="en-US" sz="2800" smtClean="0"/>
              <a:t>.</a:t>
            </a:r>
          </a:p>
          <a:p>
            <a:pPr marL="457200" indent="-457200">
              <a:lnSpc>
                <a:spcPct val="90000"/>
              </a:lnSpc>
              <a:buFont typeface="Arial"/>
              <a:buChar char="•"/>
            </a:pPr>
            <a:endParaRPr lang="en-US" sz="2800" dirty="0"/>
          </a:p>
          <a:p>
            <a:pPr marL="457200" indent="-457200">
              <a:lnSpc>
                <a:spcPct val="90000"/>
              </a:lnSpc>
              <a:buFont typeface="Arial"/>
              <a:buChar char="•"/>
            </a:pPr>
            <a:r>
              <a:rPr lang="en-US" sz="2800" dirty="0"/>
              <a:t>Does not train directly for the device.</a:t>
            </a:r>
          </a:p>
        </p:txBody>
      </p:sp>
      <p:sp>
        <p:nvSpPr>
          <p:cNvPr id="8" name="Title 7"/>
          <p:cNvSpPr>
            <a:spLocks noGrp="1"/>
          </p:cNvSpPr>
          <p:nvPr>
            <p:ph type="title"/>
          </p:nvPr>
        </p:nvSpPr>
        <p:spPr>
          <a:xfrm>
            <a:off x="344288" y="320040"/>
            <a:ext cx="11422261" cy="510909"/>
          </a:xfrm>
        </p:spPr>
        <p:txBody>
          <a:bodyPr/>
          <a:lstStyle/>
          <a:p>
            <a:r>
              <a:rPr lang="en-US" dirty="0" smtClean="0"/>
              <a:t>Training</a:t>
            </a:r>
            <a:endParaRPr lang="en-US" dirty="0"/>
          </a:p>
        </p:txBody>
      </p:sp>
    </p:spTree>
    <p:extLst>
      <p:ext uri="{BB962C8B-B14F-4D97-AF65-F5344CB8AC3E}">
        <p14:creationId xmlns:p14="http://schemas.microsoft.com/office/powerpoint/2010/main" val="152167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val 70"/>
          <p:cNvSpPr/>
          <p:nvPr/>
        </p:nvSpPr>
        <p:spPr>
          <a:xfrm>
            <a:off x="3579812" y="1752600"/>
            <a:ext cx="4191000" cy="40386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4341812" y="2438401"/>
            <a:ext cx="838200" cy="1137557"/>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789612" y="2362200"/>
            <a:ext cx="898358" cy="12192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265612" y="3962401"/>
            <a:ext cx="928688" cy="9906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5789612" y="3581400"/>
            <a:ext cx="1219200" cy="164592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Title 2"/>
          <p:cNvSpPr>
            <a:spLocks noGrp="1"/>
          </p:cNvSpPr>
          <p:nvPr>
            <p:ph type="title"/>
          </p:nvPr>
        </p:nvSpPr>
        <p:spPr>
          <a:xfrm>
            <a:off x="344288" y="320040"/>
            <a:ext cx="11422261" cy="510909"/>
          </a:xfrm>
        </p:spPr>
        <p:txBody>
          <a:bodyPr/>
          <a:lstStyle/>
          <a:p>
            <a:r>
              <a:rPr lang="en-US" dirty="0" smtClean="0"/>
              <a:t>Training: Evolutionary Optimization</a:t>
            </a:r>
            <a:endParaRPr lang="en-US" dirty="0"/>
          </a:p>
        </p:txBody>
      </p:sp>
    </p:spTree>
    <p:extLst>
      <p:ext uri="{BB962C8B-B14F-4D97-AF65-F5344CB8AC3E}">
        <p14:creationId xmlns:p14="http://schemas.microsoft.com/office/powerpoint/2010/main" val="20596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 0 L -0.20834 0 " pathEditMode="relative" ptsTypes="AA">
                                      <p:cBhvr>
                                        <p:cTn id="22" dur="500" fill="hold"/>
                                        <p:tgtEl>
                                          <p:spTgt spid="71"/>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20834 0 " pathEditMode="relative" ptsTypes="AA">
                                      <p:cBhvr>
                                        <p:cTn id="24" dur="500" fill="hold"/>
                                        <p:tgtEl>
                                          <p:spTgt spid="8"/>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20834 0 " pathEditMode="relative" ptsTypes="AA">
                                      <p:cBhvr>
                                        <p:cTn id="26" dur="500" fill="hold"/>
                                        <p:tgtEl>
                                          <p:spTgt spid="20"/>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20834 0 " pathEditMode="relative" ptsTypes="AA">
                                      <p:cBhvr>
                                        <p:cTn id="28" dur="500" fill="hold"/>
                                        <p:tgtEl>
                                          <p:spTgt spid="34"/>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20834 0 " pathEditMode="relative" ptsTypes="AA">
                                      <p:cBhvr>
                                        <p:cTn id="30" dur="500" fill="hold"/>
                                        <p:tgtEl>
                                          <p:spTgt spid="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be 71"/>
          <p:cNvSpPr/>
          <p:nvPr/>
        </p:nvSpPr>
        <p:spPr>
          <a:xfrm>
            <a:off x="5789612" y="4191000"/>
            <a:ext cx="4038600" cy="1981200"/>
          </a:xfrm>
          <a:prstGeom prst="cube">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3" name="TextBox 72"/>
          <p:cNvSpPr txBox="1"/>
          <p:nvPr/>
        </p:nvSpPr>
        <p:spPr>
          <a:xfrm>
            <a:off x="7008812" y="5029201"/>
            <a:ext cx="2895600" cy="844847"/>
          </a:xfrm>
          <a:prstGeom prst="rect">
            <a:avLst/>
          </a:prstGeom>
          <a:noFill/>
        </p:spPr>
        <p:txBody>
          <a:bodyPr wrap="square" rtlCol="0">
            <a:spAutoFit/>
          </a:bodyPr>
          <a:lstStyle/>
          <a:p>
            <a:pPr algn="ctr">
              <a:lnSpc>
                <a:spcPct val="90000"/>
              </a:lnSpc>
            </a:pPr>
            <a:r>
              <a:rPr lang="en-US" dirty="0" smtClean="0"/>
              <a:t>Spiking </a:t>
            </a:r>
          </a:p>
          <a:p>
            <a:pPr algn="ctr">
              <a:lnSpc>
                <a:spcPct val="90000"/>
              </a:lnSpc>
            </a:pPr>
            <a:r>
              <a:rPr lang="en-US" dirty="0" smtClean="0"/>
              <a:t>Neuromorphic </a:t>
            </a:r>
          </a:p>
          <a:p>
            <a:pPr algn="ctr">
              <a:lnSpc>
                <a:spcPct val="90000"/>
              </a:lnSpc>
            </a:pPr>
            <a:r>
              <a:rPr lang="en-US" dirty="0" smtClean="0"/>
              <a:t>Device</a:t>
            </a:r>
          </a:p>
        </p:txBody>
      </p:sp>
      <p:sp>
        <p:nvSpPr>
          <p:cNvPr id="71" name="Oval 70"/>
          <p:cNvSpPr/>
          <p:nvPr/>
        </p:nvSpPr>
        <p:spPr>
          <a:xfrm>
            <a:off x="1674812" y="1752600"/>
            <a:ext cx="4191000" cy="40386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2436812" y="2438401"/>
            <a:ext cx="838200" cy="1137557"/>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884612" y="2362200"/>
            <a:ext cx="898358" cy="12192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360612" y="3962401"/>
            <a:ext cx="928688" cy="9906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884612" y="3581400"/>
            <a:ext cx="1219200" cy="164592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Cube 2"/>
          <p:cNvSpPr/>
          <p:nvPr/>
        </p:nvSpPr>
        <p:spPr>
          <a:xfrm>
            <a:off x="6170612" y="2286000"/>
            <a:ext cx="1828800" cy="1219200"/>
          </a:xfrm>
          <a:prstGeom prst="cube">
            <a:avLst/>
          </a:prstGeom>
          <a:solidFill>
            <a:schemeClr val="accent2">
              <a:lumMod val="20000"/>
              <a:lumOff val="80000"/>
            </a:schemeClr>
          </a:solidFill>
          <a:ln>
            <a:solidFill>
              <a:schemeClr val="accent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Application</a:t>
            </a:r>
          </a:p>
          <a:p>
            <a:pPr algn="ctr">
              <a:lnSpc>
                <a:spcPct val="90000"/>
              </a:lnSpc>
            </a:pPr>
            <a:r>
              <a:rPr lang="en-US" dirty="0">
                <a:solidFill>
                  <a:schemeClr val="tx1"/>
                </a:solidFill>
              </a:rPr>
              <a:t>Simulation Engine</a:t>
            </a:r>
          </a:p>
        </p:txBody>
      </p:sp>
      <p:cxnSp>
        <p:nvCxnSpPr>
          <p:cNvPr id="5" name="Straight Arrow Connector 4"/>
          <p:cNvCxnSpPr/>
          <p:nvPr/>
        </p:nvCxnSpPr>
        <p:spPr>
          <a:xfrm flipV="1">
            <a:off x="6475412" y="3505200"/>
            <a:ext cx="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7313612" y="3505200"/>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4" name="Title 2"/>
          <p:cNvSpPr>
            <a:spLocks noGrp="1"/>
          </p:cNvSpPr>
          <p:nvPr>
            <p:ph type="title"/>
          </p:nvPr>
        </p:nvSpPr>
        <p:spPr>
          <a:xfrm>
            <a:off x="344288" y="320040"/>
            <a:ext cx="11422261" cy="510909"/>
          </a:xfrm>
        </p:spPr>
        <p:txBody>
          <a:bodyPr/>
          <a:lstStyle/>
          <a:p>
            <a:r>
              <a:rPr lang="en-US" dirty="0" smtClean="0"/>
              <a:t>Training: Evolutionary Optimization</a:t>
            </a:r>
            <a:endParaRPr lang="en-US" dirty="0"/>
          </a:p>
        </p:txBody>
      </p:sp>
    </p:spTree>
    <p:extLst>
      <p:ext uri="{BB962C8B-B14F-4D97-AF65-F5344CB8AC3E}">
        <p14:creationId xmlns:p14="http://schemas.microsoft.com/office/powerpoint/2010/main" val="13007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5.55112E-17 3.7037E-7 L 0.21667 0.14676 " pathEditMode="relative" rAng="0" ptsTypes="AA">
                                      <p:cBhvr>
                                        <p:cTn id="16" dur="500" fill="hold"/>
                                        <p:tgtEl>
                                          <p:spTgt spid="50"/>
                                        </p:tgtEl>
                                        <p:attrNameLst>
                                          <p:attrName>ppt_x</p:attrName>
                                          <p:attrName>ppt_y</p:attrName>
                                        </p:attrNameLst>
                                      </p:cBhvr>
                                      <p:rCtr x="10833" y="733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8151812" y="11430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6" name="Rectangle 75"/>
          <p:cNvSpPr/>
          <p:nvPr/>
        </p:nvSpPr>
        <p:spPr>
          <a:xfrm>
            <a:off x="8151812" y="21336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7" name="Rectangle 76"/>
          <p:cNvSpPr/>
          <p:nvPr/>
        </p:nvSpPr>
        <p:spPr>
          <a:xfrm>
            <a:off x="8151812" y="31242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 name="Rectangle 3"/>
          <p:cNvSpPr/>
          <p:nvPr/>
        </p:nvSpPr>
        <p:spPr>
          <a:xfrm>
            <a:off x="8151812" y="1524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2" name="Cube 71"/>
          <p:cNvSpPr/>
          <p:nvPr/>
        </p:nvSpPr>
        <p:spPr>
          <a:xfrm>
            <a:off x="5789612" y="4191000"/>
            <a:ext cx="4038600" cy="1981200"/>
          </a:xfrm>
          <a:prstGeom prst="cube">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3" name="TextBox 72"/>
          <p:cNvSpPr txBox="1"/>
          <p:nvPr/>
        </p:nvSpPr>
        <p:spPr>
          <a:xfrm>
            <a:off x="7008812" y="5029201"/>
            <a:ext cx="2895600" cy="844847"/>
          </a:xfrm>
          <a:prstGeom prst="rect">
            <a:avLst/>
          </a:prstGeom>
          <a:noFill/>
        </p:spPr>
        <p:txBody>
          <a:bodyPr wrap="square" rtlCol="0">
            <a:spAutoFit/>
          </a:bodyPr>
          <a:lstStyle/>
          <a:p>
            <a:pPr algn="ctr">
              <a:lnSpc>
                <a:spcPct val="90000"/>
              </a:lnSpc>
            </a:pPr>
            <a:r>
              <a:rPr lang="en-US" dirty="0" smtClean="0"/>
              <a:t>Spiking </a:t>
            </a:r>
          </a:p>
          <a:p>
            <a:pPr algn="ctr">
              <a:lnSpc>
                <a:spcPct val="90000"/>
              </a:lnSpc>
            </a:pPr>
            <a:r>
              <a:rPr lang="en-US" dirty="0" smtClean="0"/>
              <a:t>Neuromorphic </a:t>
            </a:r>
          </a:p>
          <a:p>
            <a:pPr algn="ctr">
              <a:lnSpc>
                <a:spcPct val="90000"/>
              </a:lnSpc>
            </a:pPr>
            <a:r>
              <a:rPr lang="en-US" dirty="0" smtClean="0"/>
              <a:t>Device</a:t>
            </a:r>
          </a:p>
        </p:txBody>
      </p:sp>
      <p:sp>
        <p:nvSpPr>
          <p:cNvPr id="71" name="Oval 70"/>
          <p:cNvSpPr/>
          <p:nvPr/>
        </p:nvSpPr>
        <p:spPr>
          <a:xfrm>
            <a:off x="1674812" y="1752600"/>
            <a:ext cx="4191000" cy="40386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2436812" y="2438401"/>
            <a:ext cx="838200" cy="1137557"/>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884612" y="2362200"/>
            <a:ext cx="898358" cy="12192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360612" y="3962401"/>
            <a:ext cx="928688" cy="9906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5865812" y="4602480"/>
            <a:ext cx="1219200" cy="164592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Cube 2"/>
          <p:cNvSpPr/>
          <p:nvPr/>
        </p:nvSpPr>
        <p:spPr>
          <a:xfrm>
            <a:off x="6170612" y="2286000"/>
            <a:ext cx="1828800" cy="1219200"/>
          </a:xfrm>
          <a:prstGeom prst="cube">
            <a:avLst/>
          </a:prstGeom>
          <a:solidFill>
            <a:schemeClr val="accent2">
              <a:lumMod val="20000"/>
              <a:lumOff val="80000"/>
            </a:schemeClr>
          </a:solidFill>
          <a:ln>
            <a:solidFill>
              <a:schemeClr val="accent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Application</a:t>
            </a:r>
          </a:p>
          <a:p>
            <a:pPr algn="ctr">
              <a:lnSpc>
                <a:spcPct val="90000"/>
              </a:lnSpc>
            </a:pPr>
            <a:r>
              <a:rPr lang="en-US" dirty="0">
                <a:solidFill>
                  <a:schemeClr val="tx1"/>
                </a:solidFill>
              </a:rPr>
              <a:t>Simulation Engine</a:t>
            </a:r>
          </a:p>
        </p:txBody>
      </p:sp>
      <p:cxnSp>
        <p:nvCxnSpPr>
          <p:cNvPr id="5" name="Straight Arrow Connector 4"/>
          <p:cNvCxnSpPr/>
          <p:nvPr/>
        </p:nvCxnSpPr>
        <p:spPr>
          <a:xfrm flipV="1">
            <a:off x="6475412" y="3505200"/>
            <a:ext cx="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7313612" y="3505200"/>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523412" y="533401"/>
            <a:ext cx="914400" cy="346249"/>
          </a:xfrm>
          <a:prstGeom prst="rect">
            <a:avLst/>
          </a:prstGeom>
          <a:noFill/>
        </p:spPr>
        <p:txBody>
          <a:bodyPr wrap="square" rtlCol="0">
            <a:spAutoFit/>
          </a:bodyPr>
          <a:lstStyle/>
          <a:p>
            <a:pPr algn="ctr">
              <a:lnSpc>
                <a:spcPct val="90000"/>
              </a:lnSpc>
            </a:pPr>
            <a:r>
              <a:rPr lang="en-US" dirty="0" smtClean="0"/>
              <a:t>1.5</a:t>
            </a:r>
          </a:p>
        </p:txBody>
      </p:sp>
      <p:sp>
        <p:nvSpPr>
          <p:cNvPr id="79" name="Title 2"/>
          <p:cNvSpPr>
            <a:spLocks noGrp="1"/>
          </p:cNvSpPr>
          <p:nvPr>
            <p:ph type="title"/>
          </p:nvPr>
        </p:nvSpPr>
        <p:spPr>
          <a:xfrm>
            <a:off x="344288" y="320040"/>
            <a:ext cx="11422261" cy="510909"/>
          </a:xfrm>
        </p:spPr>
        <p:txBody>
          <a:bodyPr/>
          <a:lstStyle/>
          <a:p>
            <a:r>
              <a:rPr lang="en-US" dirty="0" smtClean="0"/>
              <a:t>Training: Evolutionary Optimization</a:t>
            </a:r>
            <a:endParaRPr lang="en-US" dirty="0"/>
          </a:p>
        </p:txBody>
      </p:sp>
    </p:spTree>
    <p:extLst>
      <p:ext uri="{BB962C8B-B14F-4D97-AF65-F5344CB8AC3E}">
        <p14:creationId xmlns:p14="http://schemas.microsoft.com/office/powerpoint/2010/main" val="8145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85986E-6 -2.22222E-6 L 0.19015 -0.71319 " pathEditMode="relative" rAng="0" ptsTypes="AA">
                                      <p:cBhvr>
                                        <p:cTn id="6" dur="500" fill="hold"/>
                                        <p:tgtEl>
                                          <p:spTgt spid="50"/>
                                        </p:tgtEl>
                                        <p:attrNameLst>
                                          <p:attrName>ppt_x</p:attrName>
                                          <p:attrName>ppt_y</p:attrName>
                                        </p:attrNameLst>
                                      </p:cBhvr>
                                      <p:rCtr x="9508" y="-35671"/>
                                    </p:animMotion>
                                  </p:childTnLst>
                                </p:cTn>
                              </p:par>
                              <p:par>
                                <p:cTn id="7" presetID="6" presetClass="emph" presetSubtype="0" fill="hold" nodeType="withEffect">
                                  <p:stCondLst>
                                    <p:cond delay="0"/>
                                  </p:stCondLst>
                                  <p:childTnLst>
                                    <p:animScale>
                                      <p:cBhvr>
                                        <p:cTn id="8" dur="500" fill="hold"/>
                                        <p:tgtEl>
                                          <p:spTgt spid="50"/>
                                        </p:tgtEl>
                                      </p:cBhvr>
                                      <p:by x="50000" y="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8151812" y="11430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6" name="Rectangle 75"/>
          <p:cNvSpPr/>
          <p:nvPr/>
        </p:nvSpPr>
        <p:spPr>
          <a:xfrm>
            <a:off x="8151812" y="21336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7" name="Rectangle 76"/>
          <p:cNvSpPr/>
          <p:nvPr/>
        </p:nvSpPr>
        <p:spPr>
          <a:xfrm>
            <a:off x="8151812" y="31242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 name="Rectangle 3"/>
          <p:cNvSpPr/>
          <p:nvPr/>
        </p:nvSpPr>
        <p:spPr>
          <a:xfrm>
            <a:off x="8151812" y="1524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2" name="Cube 71"/>
          <p:cNvSpPr/>
          <p:nvPr/>
        </p:nvSpPr>
        <p:spPr>
          <a:xfrm>
            <a:off x="5789612" y="4191000"/>
            <a:ext cx="4038600" cy="1981200"/>
          </a:xfrm>
          <a:prstGeom prst="cube">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3" name="TextBox 72"/>
          <p:cNvSpPr txBox="1"/>
          <p:nvPr/>
        </p:nvSpPr>
        <p:spPr>
          <a:xfrm>
            <a:off x="7008812" y="5029201"/>
            <a:ext cx="2895600" cy="844847"/>
          </a:xfrm>
          <a:prstGeom prst="rect">
            <a:avLst/>
          </a:prstGeom>
          <a:noFill/>
        </p:spPr>
        <p:txBody>
          <a:bodyPr wrap="square" rtlCol="0">
            <a:spAutoFit/>
          </a:bodyPr>
          <a:lstStyle/>
          <a:p>
            <a:pPr algn="ctr">
              <a:lnSpc>
                <a:spcPct val="90000"/>
              </a:lnSpc>
            </a:pPr>
            <a:r>
              <a:rPr lang="en-US" dirty="0" smtClean="0"/>
              <a:t>Spiking </a:t>
            </a:r>
          </a:p>
          <a:p>
            <a:pPr algn="ctr">
              <a:lnSpc>
                <a:spcPct val="90000"/>
              </a:lnSpc>
            </a:pPr>
            <a:r>
              <a:rPr lang="en-US" dirty="0" smtClean="0"/>
              <a:t>Neuromorphic </a:t>
            </a:r>
          </a:p>
          <a:p>
            <a:pPr algn="ctr">
              <a:lnSpc>
                <a:spcPct val="90000"/>
              </a:lnSpc>
            </a:pPr>
            <a:r>
              <a:rPr lang="en-US" dirty="0" smtClean="0"/>
              <a:t>Device</a:t>
            </a:r>
          </a:p>
        </p:txBody>
      </p:sp>
      <p:sp>
        <p:nvSpPr>
          <p:cNvPr id="71" name="Oval 70"/>
          <p:cNvSpPr/>
          <p:nvPr/>
        </p:nvSpPr>
        <p:spPr>
          <a:xfrm>
            <a:off x="1674812" y="1752600"/>
            <a:ext cx="4191000" cy="40386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2436812" y="2438401"/>
            <a:ext cx="838200" cy="1137557"/>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884612" y="2362200"/>
            <a:ext cx="898358" cy="12192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360612" y="3962401"/>
            <a:ext cx="928688" cy="9906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8304212" y="228600"/>
            <a:ext cx="609600" cy="82296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Cube 2"/>
          <p:cNvSpPr/>
          <p:nvPr/>
        </p:nvSpPr>
        <p:spPr>
          <a:xfrm>
            <a:off x="6170612" y="2286000"/>
            <a:ext cx="1828800" cy="1219200"/>
          </a:xfrm>
          <a:prstGeom prst="cube">
            <a:avLst/>
          </a:prstGeom>
          <a:solidFill>
            <a:schemeClr val="accent2">
              <a:lumMod val="20000"/>
              <a:lumOff val="80000"/>
            </a:schemeClr>
          </a:solidFill>
          <a:ln>
            <a:solidFill>
              <a:schemeClr val="accent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tx1"/>
                </a:solidFill>
              </a:rPr>
              <a:t>Application</a:t>
            </a:r>
          </a:p>
          <a:p>
            <a:pPr algn="ctr">
              <a:lnSpc>
                <a:spcPct val="90000"/>
              </a:lnSpc>
            </a:pPr>
            <a:r>
              <a:rPr lang="en-US" dirty="0" smtClean="0">
                <a:solidFill>
                  <a:schemeClr val="tx1"/>
                </a:solidFill>
              </a:rPr>
              <a:t>Simulation Engine</a:t>
            </a:r>
          </a:p>
        </p:txBody>
      </p:sp>
      <p:cxnSp>
        <p:nvCxnSpPr>
          <p:cNvPr id="5" name="Straight Arrow Connector 4"/>
          <p:cNvCxnSpPr/>
          <p:nvPr/>
        </p:nvCxnSpPr>
        <p:spPr>
          <a:xfrm flipV="1">
            <a:off x="6475412" y="3505200"/>
            <a:ext cx="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7313612" y="3505200"/>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523412" y="533401"/>
            <a:ext cx="914400" cy="346249"/>
          </a:xfrm>
          <a:prstGeom prst="rect">
            <a:avLst/>
          </a:prstGeom>
          <a:noFill/>
        </p:spPr>
        <p:txBody>
          <a:bodyPr wrap="square" rtlCol="0">
            <a:spAutoFit/>
          </a:bodyPr>
          <a:lstStyle/>
          <a:p>
            <a:pPr algn="ctr">
              <a:lnSpc>
                <a:spcPct val="90000"/>
              </a:lnSpc>
            </a:pPr>
            <a:r>
              <a:rPr lang="en-US" dirty="0" smtClean="0"/>
              <a:t>1.5</a:t>
            </a:r>
          </a:p>
        </p:txBody>
      </p:sp>
      <p:sp>
        <p:nvSpPr>
          <p:cNvPr id="78" name="TextBox 77"/>
          <p:cNvSpPr txBox="1"/>
          <p:nvPr/>
        </p:nvSpPr>
        <p:spPr>
          <a:xfrm>
            <a:off x="9523412" y="1447801"/>
            <a:ext cx="914400" cy="346249"/>
          </a:xfrm>
          <a:prstGeom prst="rect">
            <a:avLst/>
          </a:prstGeom>
          <a:noFill/>
        </p:spPr>
        <p:txBody>
          <a:bodyPr wrap="square" rtlCol="0">
            <a:spAutoFit/>
          </a:bodyPr>
          <a:lstStyle/>
          <a:p>
            <a:pPr algn="ctr">
              <a:lnSpc>
                <a:spcPct val="90000"/>
              </a:lnSpc>
            </a:pPr>
            <a:r>
              <a:rPr lang="en-US" dirty="0" smtClean="0"/>
              <a:t>4</a:t>
            </a:r>
          </a:p>
        </p:txBody>
      </p:sp>
      <p:sp>
        <p:nvSpPr>
          <p:cNvPr id="75" name="Title 74"/>
          <p:cNvSpPr>
            <a:spLocks noGrp="1"/>
          </p:cNvSpPr>
          <p:nvPr>
            <p:ph type="title"/>
          </p:nvPr>
        </p:nvSpPr>
        <p:spPr>
          <a:xfrm>
            <a:off x="344288" y="320040"/>
            <a:ext cx="11422261" cy="510909"/>
          </a:xfrm>
        </p:spPr>
        <p:txBody>
          <a:bodyPr/>
          <a:lstStyle/>
          <a:p>
            <a:r>
              <a:rPr lang="en-US" dirty="0"/>
              <a:t>Training: Evolutionary Optimization</a:t>
            </a:r>
          </a:p>
        </p:txBody>
      </p:sp>
    </p:spTree>
    <p:extLst>
      <p:ext uri="{BB962C8B-B14F-4D97-AF65-F5344CB8AC3E}">
        <p14:creationId xmlns:p14="http://schemas.microsoft.com/office/powerpoint/2010/main" val="160354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05556E-6 -1.11111E-6 L 0.24166 0.34445 " pathEditMode="relative" ptsTypes="AA">
                                      <p:cBhvr>
                                        <p:cTn id="6" dur="500" fill="hold"/>
                                        <p:tgtEl>
                                          <p:spTgt spid="2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2416 0.34445 L 0.3708 -0.1912 " pathEditMode="relative" rAng="0" ptsTypes="AA">
                                      <p:cBhvr>
                                        <p:cTn id="10" dur="500" fill="hold"/>
                                        <p:tgtEl>
                                          <p:spTgt spid="20"/>
                                        </p:tgtEl>
                                        <p:attrNameLst>
                                          <p:attrName>ppt_x</p:attrName>
                                          <p:attrName>ppt_y</p:attrName>
                                        </p:attrNameLst>
                                      </p:cBhvr>
                                      <p:rCtr x="6460" y="-26782"/>
                                    </p:animMotion>
                                  </p:childTnLst>
                                </p:cTn>
                              </p:par>
                              <p:par>
                                <p:cTn id="11" presetID="6" presetClass="emph" presetSubtype="0" fill="hold" nodeType="withEffect">
                                  <p:stCondLst>
                                    <p:cond delay="0"/>
                                  </p:stCondLst>
                                  <p:childTnLst>
                                    <p:animScale>
                                      <p:cBhvr>
                                        <p:cTn id="12" dur="500" fill="hold"/>
                                        <p:tgtEl>
                                          <p:spTgt spid="20"/>
                                        </p:tgtEl>
                                      </p:cBhvr>
                                      <p:by x="50000" y="50000"/>
                                    </p:animScale>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and motivation</a:t>
            </a:r>
          </a:p>
          <a:p>
            <a:r>
              <a:rPr lang="en-US" dirty="0"/>
              <a:t>M</a:t>
            </a:r>
            <a:r>
              <a:rPr lang="en-US" dirty="0" smtClean="0"/>
              <a:t>odels and implementations</a:t>
            </a:r>
          </a:p>
          <a:p>
            <a:r>
              <a:rPr lang="en-US" dirty="0" smtClean="0"/>
              <a:t>Programming paradigms</a:t>
            </a:r>
          </a:p>
          <a:p>
            <a:r>
              <a:rPr lang="en-US" dirty="0" smtClean="0"/>
              <a:t>Applications</a:t>
            </a:r>
          </a:p>
          <a:p>
            <a:r>
              <a:rPr lang="en-US" dirty="0" smtClean="0"/>
              <a:t>Where we’re going next</a:t>
            </a:r>
          </a:p>
          <a:p>
            <a:r>
              <a:rPr lang="en-US" dirty="0" smtClean="0"/>
              <a:t>Conclusion</a:t>
            </a:r>
          </a:p>
          <a:p>
            <a:endParaRPr lang="en-US" dirty="0"/>
          </a:p>
        </p:txBody>
      </p:sp>
    </p:spTree>
    <p:extLst>
      <p:ext uri="{BB962C8B-B14F-4D97-AF65-F5344CB8AC3E}">
        <p14:creationId xmlns:p14="http://schemas.microsoft.com/office/powerpoint/2010/main" val="1776561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8151812" y="11430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6" name="Rectangle 75"/>
          <p:cNvSpPr/>
          <p:nvPr/>
        </p:nvSpPr>
        <p:spPr>
          <a:xfrm>
            <a:off x="8151812" y="21336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7" name="Rectangle 76"/>
          <p:cNvSpPr/>
          <p:nvPr/>
        </p:nvSpPr>
        <p:spPr>
          <a:xfrm>
            <a:off x="8151812" y="31242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 name="Rectangle 3"/>
          <p:cNvSpPr/>
          <p:nvPr/>
        </p:nvSpPr>
        <p:spPr>
          <a:xfrm>
            <a:off x="8151812" y="1524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2" name="Cube 71"/>
          <p:cNvSpPr/>
          <p:nvPr/>
        </p:nvSpPr>
        <p:spPr>
          <a:xfrm>
            <a:off x="5789612" y="4191000"/>
            <a:ext cx="4038600" cy="1981200"/>
          </a:xfrm>
          <a:prstGeom prst="cube">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3" name="TextBox 72"/>
          <p:cNvSpPr txBox="1"/>
          <p:nvPr/>
        </p:nvSpPr>
        <p:spPr>
          <a:xfrm>
            <a:off x="7008812" y="5029201"/>
            <a:ext cx="2895600" cy="844847"/>
          </a:xfrm>
          <a:prstGeom prst="rect">
            <a:avLst/>
          </a:prstGeom>
          <a:noFill/>
        </p:spPr>
        <p:txBody>
          <a:bodyPr wrap="square" rtlCol="0">
            <a:spAutoFit/>
          </a:bodyPr>
          <a:lstStyle/>
          <a:p>
            <a:pPr algn="ctr">
              <a:lnSpc>
                <a:spcPct val="90000"/>
              </a:lnSpc>
            </a:pPr>
            <a:r>
              <a:rPr lang="en-US" dirty="0" smtClean="0"/>
              <a:t>Spiking </a:t>
            </a:r>
          </a:p>
          <a:p>
            <a:pPr algn="ctr">
              <a:lnSpc>
                <a:spcPct val="90000"/>
              </a:lnSpc>
            </a:pPr>
            <a:r>
              <a:rPr lang="en-US" dirty="0" smtClean="0"/>
              <a:t>Neuromorphic </a:t>
            </a:r>
          </a:p>
          <a:p>
            <a:pPr algn="ctr">
              <a:lnSpc>
                <a:spcPct val="90000"/>
              </a:lnSpc>
            </a:pPr>
            <a:r>
              <a:rPr lang="en-US" dirty="0" smtClean="0"/>
              <a:t>Device</a:t>
            </a:r>
          </a:p>
        </p:txBody>
      </p:sp>
      <p:sp>
        <p:nvSpPr>
          <p:cNvPr id="71" name="Oval 70"/>
          <p:cNvSpPr/>
          <p:nvPr/>
        </p:nvSpPr>
        <p:spPr>
          <a:xfrm>
            <a:off x="1674812" y="1752600"/>
            <a:ext cx="4191000" cy="40386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2436812" y="2438401"/>
            <a:ext cx="838200" cy="1137557"/>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512760" y="1295400"/>
            <a:ext cx="477253" cy="6477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360612" y="3962401"/>
            <a:ext cx="928688" cy="9906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8304212" y="228600"/>
            <a:ext cx="609600" cy="82296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Cube 2"/>
          <p:cNvSpPr/>
          <p:nvPr/>
        </p:nvSpPr>
        <p:spPr>
          <a:xfrm>
            <a:off x="6170612" y="2286000"/>
            <a:ext cx="1828800" cy="1219200"/>
          </a:xfrm>
          <a:prstGeom prst="cube">
            <a:avLst/>
          </a:prstGeom>
          <a:solidFill>
            <a:schemeClr val="accent2">
              <a:lumMod val="20000"/>
              <a:lumOff val="80000"/>
            </a:schemeClr>
          </a:solidFill>
          <a:ln>
            <a:solidFill>
              <a:schemeClr val="accent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Application</a:t>
            </a:r>
          </a:p>
          <a:p>
            <a:pPr algn="ctr">
              <a:lnSpc>
                <a:spcPct val="90000"/>
              </a:lnSpc>
            </a:pPr>
            <a:r>
              <a:rPr lang="en-US" dirty="0">
                <a:solidFill>
                  <a:schemeClr val="tx1"/>
                </a:solidFill>
              </a:rPr>
              <a:t>Simulation Engine</a:t>
            </a:r>
          </a:p>
        </p:txBody>
      </p:sp>
      <p:cxnSp>
        <p:nvCxnSpPr>
          <p:cNvPr id="5" name="Straight Arrow Connector 4"/>
          <p:cNvCxnSpPr/>
          <p:nvPr/>
        </p:nvCxnSpPr>
        <p:spPr>
          <a:xfrm flipV="1">
            <a:off x="6475412" y="3505200"/>
            <a:ext cx="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7313612" y="3505200"/>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523412" y="533401"/>
            <a:ext cx="914400" cy="346249"/>
          </a:xfrm>
          <a:prstGeom prst="rect">
            <a:avLst/>
          </a:prstGeom>
          <a:noFill/>
        </p:spPr>
        <p:txBody>
          <a:bodyPr wrap="square" rtlCol="0">
            <a:spAutoFit/>
          </a:bodyPr>
          <a:lstStyle/>
          <a:p>
            <a:pPr algn="ctr">
              <a:lnSpc>
                <a:spcPct val="90000"/>
              </a:lnSpc>
            </a:pPr>
            <a:r>
              <a:rPr lang="en-US" dirty="0" smtClean="0"/>
              <a:t>1.5</a:t>
            </a:r>
          </a:p>
        </p:txBody>
      </p:sp>
      <p:sp>
        <p:nvSpPr>
          <p:cNvPr id="78" name="TextBox 77"/>
          <p:cNvSpPr txBox="1"/>
          <p:nvPr/>
        </p:nvSpPr>
        <p:spPr>
          <a:xfrm>
            <a:off x="9523412" y="1447801"/>
            <a:ext cx="914400" cy="346249"/>
          </a:xfrm>
          <a:prstGeom prst="rect">
            <a:avLst/>
          </a:prstGeom>
          <a:noFill/>
        </p:spPr>
        <p:txBody>
          <a:bodyPr wrap="square" rtlCol="0">
            <a:spAutoFit/>
          </a:bodyPr>
          <a:lstStyle/>
          <a:p>
            <a:pPr algn="ctr">
              <a:lnSpc>
                <a:spcPct val="90000"/>
              </a:lnSpc>
            </a:pPr>
            <a:r>
              <a:rPr lang="en-US" dirty="0" smtClean="0"/>
              <a:t>4</a:t>
            </a:r>
          </a:p>
        </p:txBody>
      </p:sp>
      <p:sp>
        <p:nvSpPr>
          <p:cNvPr id="79" name="TextBox 78"/>
          <p:cNvSpPr txBox="1"/>
          <p:nvPr/>
        </p:nvSpPr>
        <p:spPr>
          <a:xfrm>
            <a:off x="9523412" y="2438401"/>
            <a:ext cx="914400" cy="346249"/>
          </a:xfrm>
          <a:prstGeom prst="rect">
            <a:avLst/>
          </a:prstGeom>
          <a:noFill/>
        </p:spPr>
        <p:txBody>
          <a:bodyPr wrap="square" rtlCol="0">
            <a:spAutoFit/>
          </a:bodyPr>
          <a:lstStyle/>
          <a:p>
            <a:pPr algn="ctr">
              <a:lnSpc>
                <a:spcPct val="90000"/>
              </a:lnSpc>
            </a:pPr>
            <a:r>
              <a:rPr lang="en-US" dirty="0"/>
              <a:t>2</a:t>
            </a:r>
            <a:endParaRPr lang="en-US" dirty="0" smtClean="0"/>
          </a:p>
        </p:txBody>
      </p:sp>
      <p:sp>
        <p:nvSpPr>
          <p:cNvPr id="75" name="Title 74"/>
          <p:cNvSpPr>
            <a:spLocks noGrp="1"/>
          </p:cNvSpPr>
          <p:nvPr>
            <p:ph type="title"/>
          </p:nvPr>
        </p:nvSpPr>
        <p:spPr>
          <a:xfrm>
            <a:off x="344288" y="320040"/>
            <a:ext cx="11422261" cy="510909"/>
          </a:xfrm>
        </p:spPr>
        <p:txBody>
          <a:bodyPr/>
          <a:lstStyle/>
          <a:p>
            <a:r>
              <a:rPr lang="en-US" dirty="0"/>
              <a:t>Training: Evolutionary Optimization</a:t>
            </a:r>
          </a:p>
        </p:txBody>
      </p:sp>
    </p:spTree>
    <p:extLst>
      <p:ext uri="{BB962C8B-B14F-4D97-AF65-F5344CB8AC3E}">
        <p14:creationId xmlns:p14="http://schemas.microsoft.com/office/powerpoint/2010/main" val="20376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4.44444E-6 L 0.41666 0.13333 " pathEditMode="relative" ptsTypes="AA">
                                      <p:cBhvr>
                                        <p:cTn id="6" dur="500" fill="hold"/>
                                        <p:tgtEl>
                                          <p:spTgt spid="3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41665 0.13333 L 0.49635 -0.25949 " pathEditMode="relative" rAng="0" ptsTypes="AA">
                                      <p:cBhvr>
                                        <p:cTn id="10" dur="500" fill="hold"/>
                                        <p:tgtEl>
                                          <p:spTgt spid="34"/>
                                        </p:tgtEl>
                                        <p:attrNameLst>
                                          <p:attrName>ppt_x</p:attrName>
                                          <p:attrName>ppt_y</p:attrName>
                                        </p:attrNameLst>
                                      </p:cBhvr>
                                      <p:rCtr x="3985" y="-19653"/>
                                    </p:animMotion>
                                  </p:childTnLst>
                                </p:cTn>
                              </p:par>
                              <p:par>
                                <p:cTn id="11" presetID="6" presetClass="emph" presetSubtype="0" fill="hold" nodeType="withEffect">
                                  <p:stCondLst>
                                    <p:cond delay="0"/>
                                  </p:stCondLst>
                                  <p:childTnLst>
                                    <p:animScale>
                                      <p:cBhvr>
                                        <p:cTn id="12" dur="500" fill="hold"/>
                                        <p:tgtEl>
                                          <p:spTgt spid="34"/>
                                        </p:tgtEl>
                                      </p:cBhvr>
                                      <p:by x="50000" y="50000"/>
                                    </p:animScale>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8151812" y="11430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6" name="Rectangle 75"/>
          <p:cNvSpPr/>
          <p:nvPr/>
        </p:nvSpPr>
        <p:spPr>
          <a:xfrm>
            <a:off x="8151812" y="21336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7" name="Rectangle 76"/>
          <p:cNvSpPr/>
          <p:nvPr/>
        </p:nvSpPr>
        <p:spPr>
          <a:xfrm>
            <a:off x="8151812" y="31242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 name="Rectangle 3"/>
          <p:cNvSpPr/>
          <p:nvPr/>
        </p:nvSpPr>
        <p:spPr>
          <a:xfrm>
            <a:off x="8151812" y="1524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2" name="Cube 71"/>
          <p:cNvSpPr/>
          <p:nvPr/>
        </p:nvSpPr>
        <p:spPr>
          <a:xfrm>
            <a:off x="5789612" y="4191000"/>
            <a:ext cx="4038600" cy="1981200"/>
          </a:xfrm>
          <a:prstGeom prst="cube">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3" name="TextBox 72"/>
          <p:cNvSpPr txBox="1"/>
          <p:nvPr/>
        </p:nvSpPr>
        <p:spPr>
          <a:xfrm>
            <a:off x="7008812" y="5029201"/>
            <a:ext cx="2895600" cy="844847"/>
          </a:xfrm>
          <a:prstGeom prst="rect">
            <a:avLst/>
          </a:prstGeom>
          <a:noFill/>
        </p:spPr>
        <p:txBody>
          <a:bodyPr wrap="square" rtlCol="0">
            <a:spAutoFit/>
          </a:bodyPr>
          <a:lstStyle/>
          <a:p>
            <a:pPr algn="ctr">
              <a:lnSpc>
                <a:spcPct val="90000"/>
              </a:lnSpc>
            </a:pPr>
            <a:r>
              <a:rPr lang="en-US" dirty="0" smtClean="0"/>
              <a:t>Spiking </a:t>
            </a:r>
          </a:p>
          <a:p>
            <a:pPr algn="ctr">
              <a:lnSpc>
                <a:spcPct val="90000"/>
              </a:lnSpc>
            </a:pPr>
            <a:r>
              <a:rPr lang="en-US" dirty="0" smtClean="0"/>
              <a:t>Neuromorphic </a:t>
            </a:r>
          </a:p>
          <a:p>
            <a:pPr algn="ctr">
              <a:lnSpc>
                <a:spcPct val="90000"/>
              </a:lnSpc>
            </a:pPr>
            <a:r>
              <a:rPr lang="en-US" dirty="0" smtClean="0"/>
              <a:t>Device</a:t>
            </a:r>
          </a:p>
        </p:txBody>
      </p:sp>
      <p:sp>
        <p:nvSpPr>
          <p:cNvPr id="71" name="Oval 70"/>
          <p:cNvSpPr/>
          <p:nvPr/>
        </p:nvSpPr>
        <p:spPr>
          <a:xfrm>
            <a:off x="1674812" y="1752600"/>
            <a:ext cx="4191000" cy="40386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2436812" y="2438401"/>
            <a:ext cx="838200" cy="1137557"/>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512760" y="1295400"/>
            <a:ext cx="477253" cy="6477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8456613" y="2362201"/>
            <a:ext cx="500063" cy="5334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8304212" y="228600"/>
            <a:ext cx="609600" cy="82296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Cube 2"/>
          <p:cNvSpPr/>
          <p:nvPr/>
        </p:nvSpPr>
        <p:spPr>
          <a:xfrm>
            <a:off x="6170612" y="2286000"/>
            <a:ext cx="1828800" cy="1219200"/>
          </a:xfrm>
          <a:prstGeom prst="cube">
            <a:avLst/>
          </a:prstGeom>
          <a:solidFill>
            <a:schemeClr val="accent2">
              <a:lumMod val="20000"/>
              <a:lumOff val="80000"/>
            </a:schemeClr>
          </a:solidFill>
          <a:ln>
            <a:solidFill>
              <a:schemeClr val="accent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Application</a:t>
            </a:r>
          </a:p>
          <a:p>
            <a:pPr algn="ctr">
              <a:lnSpc>
                <a:spcPct val="90000"/>
              </a:lnSpc>
            </a:pPr>
            <a:r>
              <a:rPr lang="en-US" dirty="0">
                <a:solidFill>
                  <a:schemeClr val="tx1"/>
                </a:solidFill>
              </a:rPr>
              <a:t>Simulation Engine</a:t>
            </a:r>
          </a:p>
        </p:txBody>
      </p:sp>
      <p:cxnSp>
        <p:nvCxnSpPr>
          <p:cNvPr id="5" name="Straight Arrow Connector 4"/>
          <p:cNvCxnSpPr/>
          <p:nvPr/>
        </p:nvCxnSpPr>
        <p:spPr>
          <a:xfrm flipV="1">
            <a:off x="6475412" y="3505200"/>
            <a:ext cx="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7313612" y="3505200"/>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523412" y="533401"/>
            <a:ext cx="914400" cy="346249"/>
          </a:xfrm>
          <a:prstGeom prst="rect">
            <a:avLst/>
          </a:prstGeom>
          <a:noFill/>
        </p:spPr>
        <p:txBody>
          <a:bodyPr wrap="square" rtlCol="0">
            <a:spAutoFit/>
          </a:bodyPr>
          <a:lstStyle/>
          <a:p>
            <a:pPr algn="ctr">
              <a:lnSpc>
                <a:spcPct val="90000"/>
              </a:lnSpc>
            </a:pPr>
            <a:r>
              <a:rPr lang="en-US" dirty="0" smtClean="0"/>
              <a:t>1.5</a:t>
            </a:r>
          </a:p>
        </p:txBody>
      </p:sp>
      <p:sp>
        <p:nvSpPr>
          <p:cNvPr id="78" name="TextBox 77"/>
          <p:cNvSpPr txBox="1"/>
          <p:nvPr/>
        </p:nvSpPr>
        <p:spPr>
          <a:xfrm>
            <a:off x="9523412" y="1447801"/>
            <a:ext cx="914400" cy="346249"/>
          </a:xfrm>
          <a:prstGeom prst="rect">
            <a:avLst/>
          </a:prstGeom>
          <a:noFill/>
        </p:spPr>
        <p:txBody>
          <a:bodyPr wrap="square" rtlCol="0">
            <a:spAutoFit/>
          </a:bodyPr>
          <a:lstStyle/>
          <a:p>
            <a:pPr algn="ctr">
              <a:lnSpc>
                <a:spcPct val="90000"/>
              </a:lnSpc>
            </a:pPr>
            <a:r>
              <a:rPr lang="en-US" dirty="0" smtClean="0"/>
              <a:t>4</a:t>
            </a:r>
          </a:p>
        </p:txBody>
      </p:sp>
      <p:sp>
        <p:nvSpPr>
          <p:cNvPr id="79" name="TextBox 78"/>
          <p:cNvSpPr txBox="1"/>
          <p:nvPr/>
        </p:nvSpPr>
        <p:spPr>
          <a:xfrm>
            <a:off x="9523412" y="2438401"/>
            <a:ext cx="914400" cy="346249"/>
          </a:xfrm>
          <a:prstGeom prst="rect">
            <a:avLst/>
          </a:prstGeom>
          <a:noFill/>
        </p:spPr>
        <p:txBody>
          <a:bodyPr wrap="square" rtlCol="0">
            <a:spAutoFit/>
          </a:bodyPr>
          <a:lstStyle/>
          <a:p>
            <a:pPr algn="ctr">
              <a:lnSpc>
                <a:spcPct val="90000"/>
              </a:lnSpc>
            </a:pPr>
            <a:r>
              <a:rPr lang="en-US" dirty="0" smtClean="0"/>
              <a:t>2.5</a:t>
            </a:r>
          </a:p>
        </p:txBody>
      </p:sp>
      <p:sp>
        <p:nvSpPr>
          <p:cNvPr id="80" name="TextBox 79"/>
          <p:cNvSpPr txBox="1"/>
          <p:nvPr/>
        </p:nvSpPr>
        <p:spPr>
          <a:xfrm>
            <a:off x="9523412" y="3429001"/>
            <a:ext cx="914400" cy="346249"/>
          </a:xfrm>
          <a:prstGeom prst="rect">
            <a:avLst/>
          </a:prstGeom>
          <a:noFill/>
        </p:spPr>
        <p:txBody>
          <a:bodyPr wrap="square" rtlCol="0">
            <a:spAutoFit/>
          </a:bodyPr>
          <a:lstStyle/>
          <a:p>
            <a:pPr algn="ctr">
              <a:lnSpc>
                <a:spcPct val="90000"/>
              </a:lnSpc>
            </a:pPr>
            <a:r>
              <a:rPr lang="en-US" dirty="0" smtClean="0"/>
              <a:t>1</a:t>
            </a:r>
          </a:p>
        </p:txBody>
      </p:sp>
      <p:sp>
        <p:nvSpPr>
          <p:cNvPr id="75" name="Title 74"/>
          <p:cNvSpPr>
            <a:spLocks noGrp="1"/>
          </p:cNvSpPr>
          <p:nvPr>
            <p:ph type="title"/>
          </p:nvPr>
        </p:nvSpPr>
        <p:spPr>
          <a:xfrm>
            <a:off x="344288" y="320040"/>
            <a:ext cx="11422261" cy="510909"/>
          </a:xfrm>
        </p:spPr>
        <p:txBody>
          <a:bodyPr/>
          <a:lstStyle/>
          <a:p>
            <a:r>
              <a:rPr lang="en-US" dirty="0"/>
              <a:t>Training: Evolutionary Optimization</a:t>
            </a:r>
          </a:p>
        </p:txBody>
      </p:sp>
    </p:spTree>
    <p:extLst>
      <p:ext uri="{BB962C8B-B14F-4D97-AF65-F5344CB8AC3E}">
        <p14:creationId xmlns:p14="http://schemas.microsoft.com/office/powerpoint/2010/main" val="38642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41666 0.35556 " pathEditMode="relative" rAng="0" ptsTypes="AA">
                                      <p:cBhvr>
                                        <p:cTn id="6" dur="500" fill="hold"/>
                                        <p:tgtEl>
                                          <p:spTgt spid="8"/>
                                        </p:tgtEl>
                                        <p:attrNameLst>
                                          <p:attrName>ppt_x</p:attrName>
                                          <p:attrName>ppt_y</p:attrName>
                                        </p:attrNameLst>
                                      </p:cBhvr>
                                      <p:rCtr x="20833" y="1777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41247 0.35046 L 0.4884 0.09143 " pathEditMode="relative" rAng="0" ptsTypes="AA">
                                      <p:cBhvr>
                                        <p:cTn id="10" dur="500" fill="hold"/>
                                        <p:tgtEl>
                                          <p:spTgt spid="8"/>
                                        </p:tgtEl>
                                        <p:attrNameLst>
                                          <p:attrName>ppt_x</p:attrName>
                                          <p:attrName>ppt_y</p:attrName>
                                        </p:attrNameLst>
                                      </p:cBhvr>
                                      <p:rCtr x="3790" y="-12963"/>
                                    </p:animMotion>
                                  </p:childTnLst>
                                </p:cTn>
                              </p:par>
                              <p:par>
                                <p:cTn id="11" presetID="6" presetClass="emph" presetSubtype="0" fill="hold" nodeType="withEffect">
                                  <p:stCondLst>
                                    <p:cond delay="0"/>
                                  </p:stCondLst>
                                  <p:childTnLst>
                                    <p:animScale>
                                      <p:cBhvr>
                                        <p:cTn id="12" dur="500" fill="hold"/>
                                        <p:tgtEl>
                                          <p:spTgt spid="8"/>
                                        </p:tgtEl>
                                      </p:cBhvr>
                                      <p:by x="50000" y="50000"/>
                                    </p:animScale>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8151812" y="11430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6" name="Rectangle 75"/>
          <p:cNvSpPr/>
          <p:nvPr/>
        </p:nvSpPr>
        <p:spPr>
          <a:xfrm>
            <a:off x="8151812" y="21336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7" name="Rectangle 76"/>
          <p:cNvSpPr/>
          <p:nvPr/>
        </p:nvSpPr>
        <p:spPr>
          <a:xfrm>
            <a:off x="8151812" y="31242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 name="Rectangle 3"/>
          <p:cNvSpPr/>
          <p:nvPr/>
        </p:nvSpPr>
        <p:spPr>
          <a:xfrm>
            <a:off x="8151812" y="1524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8532812" y="3276600"/>
            <a:ext cx="457200" cy="620486"/>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512760" y="1295400"/>
            <a:ext cx="477253" cy="6477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8456613" y="2362201"/>
            <a:ext cx="500063" cy="5334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8304212" y="228600"/>
            <a:ext cx="609600" cy="82296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9523412" y="533401"/>
            <a:ext cx="914400" cy="346249"/>
          </a:xfrm>
          <a:prstGeom prst="rect">
            <a:avLst/>
          </a:prstGeom>
          <a:noFill/>
        </p:spPr>
        <p:txBody>
          <a:bodyPr wrap="square" rtlCol="0">
            <a:spAutoFit/>
          </a:bodyPr>
          <a:lstStyle/>
          <a:p>
            <a:pPr algn="ctr">
              <a:lnSpc>
                <a:spcPct val="90000"/>
              </a:lnSpc>
            </a:pPr>
            <a:r>
              <a:rPr lang="en-US" dirty="0" smtClean="0"/>
              <a:t>1.5</a:t>
            </a:r>
          </a:p>
        </p:txBody>
      </p:sp>
      <p:sp>
        <p:nvSpPr>
          <p:cNvPr id="78" name="TextBox 77"/>
          <p:cNvSpPr txBox="1"/>
          <p:nvPr/>
        </p:nvSpPr>
        <p:spPr>
          <a:xfrm>
            <a:off x="9523412" y="1447801"/>
            <a:ext cx="914400" cy="346249"/>
          </a:xfrm>
          <a:prstGeom prst="rect">
            <a:avLst/>
          </a:prstGeom>
          <a:noFill/>
        </p:spPr>
        <p:txBody>
          <a:bodyPr wrap="square" rtlCol="0">
            <a:spAutoFit/>
          </a:bodyPr>
          <a:lstStyle/>
          <a:p>
            <a:pPr algn="ctr">
              <a:lnSpc>
                <a:spcPct val="90000"/>
              </a:lnSpc>
            </a:pPr>
            <a:r>
              <a:rPr lang="en-US" dirty="0" smtClean="0"/>
              <a:t>4</a:t>
            </a:r>
          </a:p>
        </p:txBody>
      </p:sp>
      <p:sp>
        <p:nvSpPr>
          <p:cNvPr id="79" name="TextBox 78"/>
          <p:cNvSpPr txBox="1"/>
          <p:nvPr/>
        </p:nvSpPr>
        <p:spPr>
          <a:xfrm>
            <a:off x="9523412" y="2438401"/>
            <a:ext cx="914400" cy="346249"/>
          </a:xfrm>
          <a:prstGeom prst="rect">
            <a:avLst/>
          </a:prstGeom>
          <a:noFill/>
        </p:spPr>
        <p:txBody>
          <a:bodyPr wrap="square" rtlCol="0">
            <a:spAutoFit/>
          </a:bodyPr>
          <a:lstStyle/>
          <a:p>
            <a:pPr algn="ctr">
              <a:lnSpc>
                <a:spcPct val="90000"/>
              </a:lnSpc>
            </a:pPr>
            <a:r>
              <a:rPr lang="en-US" dirty="0" smtClean="0"/>
              <a:t>2.5</a:t>
            </a:r>
          </a:p>
        </p:txBody>
      </p:sp>
      <p:sp>
        <p:nvSpPr>
          <p:cNvPr id="80" name="TextBox 79"/>
          <p:cNvSpPr txBox="1"/>
          <p:nvPr/>
        </p:nvSpPr>
        <p:spPr>
          <a:xfrm>
            <a:off x="9523412" y="3429001"/>
            <a:ext cx="914400" cy="346249"/>
          </a:xfrm>
          <a:prstGeom prst="rect">
            <a:avLst/>
          </a:prstGeom>
          <a:noFill/>
        </p:spPr>
        <p:txBody>
          <a:bodyPr wrap="square" rtlCol="0">
            <a:spAutoFit/>
          </a:bodyPr>
          <a:lstStyle/>
          <a:p>
            <a:pPr algn="ctr">
              <a:lnSpc>
                <a:spcPct val="90000"/>
              </a:lnSpc>
            </a:pPr>
            <a:r>
              <a:rPr lang="en-US" dirty="0" smtClean="0"/>
              <a:t>1</a:t>
            </a:r>
          </a:p>
        </p:txBody>
      </p:sp>
      <p:sp>
        <p:nvSpPr>
          <p:cNvPr id="3" name="Title 2"/>
          <p:cNvSpPr>
            <a:spLocks noGrp="1"/>
          </p:cNvSpPr>
          <p:nvPr>
            <p:ph type="title"/>
          </p:nvPr>
        </p:nvSpPr>
        <p:spPr>
          <a:xfrm>
            <a:off x="344288" y="320040"/>
            <a:ext cx="11422261" cy="510909"/>
          </a:xfrm>
        </p:spPr>
        <p:txBody>
          <a:bodyPr/>
          <a:lstStyle/>
          <a:p>
            <a:r>
              <a:rPr lang="en-US" dirty="0"/>
              <a:t>Training: Evolutionary Optimization</a:t>
            </a:r>
          </a:p>
        </p:txBody>
      </p:sp>
    </p:spTree>
    <p:extLst>
      <p:ext uri="{BB962C8B-B14F-4D97-AF65-F5344CB8AC3E}">
        <p14:creationId xmlns:p14="http://schemas.microsoft.com/office/powerpoint/2010/main" val="71306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912E-6 1.11111E-6 L -0.4759 0.25116 " pathEditMode="relative" rAng="0" ptsTypes="AA">
                                      <p:cBhvr>
                                        <p:cTn id="6" dur="500" fill="hold"/>
                                        <p:tgtEl>
                                          <p:spTgt spid="74"/>
                                        </p:tgtEl>
                                        <p:attrNameLst>
                                          <p:attrName>ppt_x</p:attrName>
                                          <p:attrName>ppt_y</p:attrName>
                                        </p:attrNameLst>
                                      </p:cBhvr>
                                      <p:rCtr x="-23795" y="12546"/>
                                    </p:animMotion>
                                  </p:childTnLst>
                                </p:cTn>
                              </p:par>
                              <p:par>
                                <p:cTn id="7" presetID="0" presetClass="path" presetSubtype="0" accel="50000" decel="50000" fill="hold" grpId="0" nodeType="withEffect">
                                  <p:stCondLst>
                                    <p:cond delay="0"/>
                                  </p:stCondLst>
                                  <p:childTnLst>
                                    <p:animMotion origin="layout" path="M -4.1912E-6 -3.33333E-6 L -0.4759 0.25301 " pathEditMode="relative" rAng="0" ptsTypes="AA">
                                      <p:cBhvr>
                                        <p:cTn id="8" dur="500" fill="hold"/>
                                        <p:tgtEl>
                                          <p:spTgt spid="76"/>
                                        </p:tgtEl>
                                        <p:attrNameLst>
                                          <p:attrName>ppt_x</p:attrName>
                                          <p:attrName>ppt_y</p:attrName>
                                        </p:attrNameLst>
                                      </p:cBhvr>
                                      <p:rCtr x="-23795" y="12639"/>
                                    </p:animMotion>
                                  </p:childTnLst>
                                </p:cTn>
                              </p:par>
                              <p:par>
                                <p:cTn id="9" presetID="0" presetClass="path" presetSubtype="0" accel="50000" decel="50000" fill="hold" grpId="0" nodeType="withEffect">
                                  <p:stCondLst>
                                    <p:cond delay="0"/>
                                  </p:stCondLst>
                                  <p:childTnLst>
                                    <p:animMotion origin="layout" path="M -4.1912E-6 2.22222E-6 L -0.4759 0.25393 " pathEditMode="relative" rAng="0" ptsTypes="AA">
                                      <p:cBhvr>
                                        <p:cTn id="10" dur="500" fill="hold"/>
                                        <p:tgtEl>
                                          <p:spTgt spid="77"/>
                                        </p:tgtEl>
                                        <p:attrNameLst>
                                          <p:attrName>ppt_x</p:attrName>
                                          <p:attrName>ppt_y</p:attrName>
                                        </p:attrNameLst>
                                      </p:cBhvr>
                                      <p:rCtr x="-23795" y="12685"/>
                                    </p:animMotion>
                                  </p:childTnLst>
                                </p:cTn>
                              </p:par>
                              <p:par>
                                <p:cTn id="11" presetID="0" presetClass="path" presetSubtype="0" accel="50000" decel="50000" fill="hold" grpId="0" nodeType="withEffect">
                                  <p:stCondLst>
                                    <p:cond delay="0"/>
                                  </p:stCondLst>
                                  <p:childTnLst>
                                    <p:animMotion origin="layout" path="M -4.1912E-6 -4.44444E-6 L -0.4759 0.25487 " pathEditMode="relative" rAng="0" ptsTypes="AA">
                                      <p:cBhvr>
                                        <p:cTn id="12" dur="500" fill="hold"/>
                                        <p:tgtEl>
                                          <p:spTgt spid="4"/>
                                        </p:tgtEl>
                                        <p:attrNameLst>
                                          <p:attrName>ppt_x</p:attrName>
                                          <p:attrName>ppt_y</p:attrName>
                                        </p:attrNameLst>
                                      </p:cBhvr>
                                      <p:rCtr x="-23795" y="12731"/>
                                    </p:animMotion>
                                  </p:childTnLst>
                                </p:cTn>
                              </p:par>
                              <p:par>
                                <p:cTn id="13" presetID="0" presetClass="path" presetSubtype="0" accel="50000" decel="50000" fill="hold" nodeType="withEffect">
                                  <p:stCondLst>
                                    <p:cond delay="0"/>
                                  </p:stCondLst>
                                  <p:childTnLst>
                                    <p:animMotion origin="layout" path="M 3.01902E-6 3.33333E-6 L -0.48346 0.26504 " pathEditMode="relative" rAng="0" ptsTypes="AA">
                                      <p:cBhvr>
                                        <p:cTn id="14" dur="500" fill="hold"/>
                                        <p:tgtEl>
                                          <p:spTgt spid="8"/>
                                        </p:tgtEl>
                                        <p:attrNameLst>
                                          <p:attrName>ppt_x</p:attrName>
                                          <p:attrName>ppt_y</p:attrName>
                                        </p:attrNameLst>
                                      </p:cBhvr>
                                      <p:rCtr x="-24173" y="13241"/>
                                    </p:animMotion>
                                  </p:childTnLst>
                                </p:cTn>
                              </p:par>
                              <p:par>
                                <p:cTn id="15" presetID="0" presetClass="path" presetSubtype="0" accel="50000" decel="50000" fill="hold" nodeType="withEffect">
                                  <p:stCondLst>
                                    <p:cond delay="0"/>
                                  </p:stCondLst>
                                  <p:childTnLst>
                                    <p:animMotion origin="layout" path="M 4.71477E-6 -1.11111E-6 L -0.47747 0.25602 " pathEditMode="relative" rAng="0" ptsTypes="AA">
                                      <p:cBhvr>
                                        <p:cTn id="16" dur="500" fill="hold"/>
                                        <p:tgtEl>
                                          <p:spTgt spid="20"/>
                                        </p:tgtEl>
                                        <p:attrNameLst>
                                          <p:attrName>ppt_x</p:attrName>
                                          <p:attrName>ppt_y</p:attrName>
                                        </p:attrNameLst>
                                      </p:cBhvr>
                                      <p:rCtr x="-23873" y="12801"/>
                                    </p:animMotion>
                                  </p:childTnLst>
                                </p:cTn>
                              </p:par>
                              <p:par>
                                <p:cTn id="17" presetID="0" presetClass="path" presetSubtype="0" accel="50000" decel="50000" fill="hold" nodeType="withEffect">
                                  <p:stCondLst>
                                    <p:cond delay="0"/>
                                  </p:stCondLst>
                                  <p:childTnLst>
                                    <p:animMotion origin="layout" path="M 1.49779E-6 -3.33333E-6 L -0.47552 0.25903 " pathEditMode="relative" rAng="0" ptsTypes="AA">
                                      <p:cBhvr>
                                        <p:cTn id="18" dur="500" fill="hold"/>
                                        <p:tgtEl>
                                          <p:spTgt spid="34"/>
                                        </p:tgtEl>
                                        <p:attrNameLst>
                                          <p:attrName>ppt_x</p:attrName>
                                          <p:attrName>ppt_y</p:attrName>
                                        </p:attrNameLst>
                                      </p:cBhvr>
                                      <p:rCtr x="-23782" y="12940"/>
                                    </p:animMotion>
                                  </p:childTnLst>
                                </p:cTn>
                              </p:par>
                              <p:par>
                                <p:cTn id="19" presetID="0" presetClass="path" presetSubtype="0" accel="50000" decel="50000" fill="hold" nodeType="withEffect">
                                  <p:stCondLst>
                                    <p:cond delay="0"/>
                                  </p:stCondLst>
                                  <p:childTnLst>
                                    <p:animMotion origin="layout" path="M -3.72493E-6 2.96296E-6 L -0.46587 0.26111 " pathEditMode="relative" rAng="0" ptsTypes="AA">
                                      <p:cBhvr>
                                        <p:cTn id="20" dur="500" fill="hold"/>
                                        <p:tgtEl>
                                          <p:spTgt spid="50"/>
                                        </p:tgtEl>
                                        <p:attrNameLst>
                                          <p:attrName>ppt_x</p:attrName>
                                          <p:attrName>ppt_y</p:attrName>
                                        </p:attrNameLst>
                                      </p:cBhvr>
                                      <p:rCtr x="-23300" y="13056"/>
                                    </p:animMotion>
                                  </p:childTnLst>
                                </p:cTn>
                              </p:par>
                              <p:par>
                                <p:cTn id="21" presetID="0" presetClass="path" presetSubtype="0" accel="50000" decel="50000" fill="hold" grpId="0" nodeType="withEffect">
                                  <p:stCondLst>
                                    <p:cond delay="0"/>
                                  </p:stCondLst>
                                  <p:childTnLst>
                                    <p:animMotion origin="layout" path="M -3.02943E-6 7.40741E-7 L -0.48294 0.24907 " pathEditMode="relative" rAng="0" ptsTypes="AA">
                                      <p:cBhvr>
                                        <p:cTn id="22" dur="500" fill="hold"/>
                                        <p:tgtEl>
                                          <p:spTgt spid="6"/>
                                        </p:tgtEl>
                                        <p:attrNameLst>
                                          <p:attrName>ppt_x</p:attrName>
                                          <p:attrName>ppt_y</p:attrName>
                                        </p:attrNameLst>
                                      </p:cBhvr>
                                      <p:rCtr x="-24147" y="12454"/>
                                    </p:animMotion>
                                  </p:childTnLst>
                                </p:cTn>
                              </p:par>
                              <p:par>
                                <p:cTn id="23" presetID="0" presetClass="path" presetSubtype="0" accel="50000" decel="50000" fill="hold" grpId="0" nodeType="withEffect">
                                  <p:stCondLst>
                                    <p:cond delay="0"/>
                                  </p:stCondLst>
                                  <p:childTnLst>
                                    <p:animMotion origin="layout" path="M -3.02943E-6 -2.59259E-6 L -0.48463 0.26042 " pathEditMode="relative" rAng="0" ptsTypes="AA">
                                      <p:cBhvr>
                                        <p:cTn id="24" dur="500" fill="hold"/>
                                        <p:tgtEl>
                                          <p:spTgt spid="78"/>
                                        </p:tgtEl>
                                        <p:attrNameLst>
                                          <p:attrName>ppt_x</p:attrName>
                                          <p:attrName>ppt_y</p:attrName>
                                        </p:attrNameLst>
                                      </p:cBhvr>
                                      <p:rCtr x="-24238" y="13009"/>
                                    </p:animMotion>
                                  </p:childTnLst>
                                </p:cTn>
                              </p:par>
                              <p:par>
                                <p:cTn id="25" presetID="0" presetClass="path" presetSubtype="0" accel="50000" decel="50000" fill="hold" grpId="0" nodeType="withEffect">
                                  <p:stCondLst>
                                    <p:cond delay="0"/>
                                  </p:stCondLst>
                                  <p:childTnLst>
                                    <p:animMotion origin="layout" path="M -3.02943E-6 2.96296E-6 L -0.48463 0.26759 " pathEditMode="relative" rAng="0" ptsTypes="AA">
                                      <p:cBhvr>
                                        <p:cTn id="26" dur="500" fill="hold"/>
                                        <p:tgtEl>
                                          <p:spTgt spid="79"/>
                                        </p:tgtEl>
                                        <p:attrNameLst>
                                          <p:attrName>ppt_x</p:attrName>
                                          <p:attrName>ppt_y</p:attrName>
                                        </p:attrNameLst>
                                      </p:cBhvr>
                                      <p:rCtr x="-24238" y="13380"/>
                                    </p:animMotion>
                                  </p:childTnLst>
                                </p:cTn>
                              </p:par>
                              <p:par>
                                <p:cTn id="27" presetID="0" presetClass="path" presetSubtype="0" accel="50000" decel="50000" fill="hold" grpId="0" nodeType="withEffect">
                                  <p:stCondLst>
                                    <p:cond delay="0"/>
                                  </p:stCondLst>
                                  <p:childTnLst>
                                    <p:animMotion origin="layout" path="M -3.02943E-6 -1.48148E-6 L -0.48294 0.25648 " pathEditMode="relative" rAng="0" ptsTypes="AA">
                                      <p:cBhvr>
                                        <p:cTn id="28" dur="500" fill="hold"/>
                                        <p:tgtEl>
                                          <p:spTgt spid="80"/>
                                        </p:tgtEl>
                                        <p:attrNameLst>
                                          <p:attrName>ppt_x</p:attrName>
                                          <p:attrName>ppt_y</p:attrName>
                                        </p:attrNameLst>
                                      </p:cBhvr>
                                      <p:rCtr x="-24147" y="1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P spid="4" grpId="0" animBg="1"/>
      <p:bldP spid="6" grpId="0"/>
      <p:bldP spid="78" grpId="0"/>
      <p:bldP spid="79"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Oval 156"/>
          <p:cNvSpPr/>
          <p:nvPr/>
        </p:nvSpPr>
        <p:spPr>
          <a:xfrm>
            <a:off x="7770812" y="1981200"/>
            <a:ext cx="1905000" cy="3733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4" name="Rectangle 73"/>
          <p:cNvSpPr/>
          <p:nvPr/>
        </p:nvSpPr>
        <p:spPr>
          <a:xfrm>
            <a:off x="2360612" y="28956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6" name="Rectangle 75"/>
          <p:cNvSpPr/>
          <p:nvPr/>
        </p:nvSpPr>
        <p:spPr>
          <a:xfrm>
            <a:off x="2360612" y="38862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7" name="Rectangle 76"/>
          <p:cNvSpPr/>
          <p:nvPr/>
        </p:nvSpPr>
        <p:spPr>
          <a:xfrm>
            <a:off x="2360612" y="48768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 name="Rectangle 3"/>
          <p:cNvSpPr/>
          <p:nvPr/>
        </p:nvSpPr>
        <p:spPr>
          <a:xfrm>
            <a:off x="2360612" y="1905000"/>
            <a:ext cx="2362200" cy="9906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nvGrpSpPr>
          <p:cNvPr id="8" name="Group 7"/>
          <p:cNvGrpSpPr/>
          <p:nvPr/>
        </p:nvGrpSpPr>
        <p:grpSpPr>
          <a:xfrm>
            <a:off x="2741612" y="5029200"/>
            <a:ext cx="457200" cy="620486"/>
            <a:chOff x="1905000" y="2438400"/>
            <a:chExt cx="1066800" cy="1447800"/>
          </a:xfrm>
        </p:grpSpPr>
        <p:sp>
          <p:nvSpPr>
            <p:cNvPr id="9" name="Oval 8"/>
            <p:cNvSpPr/>
            <p:nvPr/>
          </p:nvSpPr>
          <p:spPr>
            <a:xfrm>
              <a:off x="19050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0" name="Oval 9"/>
            <p:cNvSpPr/>
            <p:nvPr/>
          </p:nvSpPr>
          <p:spPr>
            <a:xfrm>
              <a:off x="19050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Oval 10"/>
            <p:cNvSpPr/>
            <p:nvPr/>
          </p:nvSpPr>
          <p:spPr>
            <a:xfrm>
              <a:off x="19050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Oval 11"/>
            <p:cNvSpPr/>
            <p:nvPr/>
          </p:nvSpPr>
          <p:spPr>
            <a:xfrm>
              <a:off x="26670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 name="Oval 12"/>
            <p:cNvSpPr/>
            <p:nvPr/>
          </p:nvSpPr>
          <p:spPr>
            <a:xfrm>
              <a:off x="26670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4" name="Straight Arrow Connector 13"/>
            <p:cNvCxnSpPr>
              <a:stCxn id="9" idx="6"/>
              <a:endCxn id="12" idx="1"/>
            </p:cNvCxnSpPr>
            <p:nvPr/>
          </p:nvCxnSpPr>
          <p:spPr>
            <a:xfrm>
              <a:off x="22098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6"/>
              <a:endCxn id="12" idx="2"/>
            </p:cNvCxnSpPr>
            <p:nvPr/>
          </p:nvCxnSpPr>
          <p:spPr>
            <a:xfrm flipV="1">
              <a:off x="22098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5"/>
              <a:endCxn id="13" idx="2"/>
            </p:cNvCxnSpPr>
            <p:nvPr/>
          </p:nvCxnSpPr>
          <p:spPr>
            <a:xfrm>
              <a:off x="2165163" y="3231963"/>
              <a:ext cx="501837" cy="1970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6"/>
              <a:endCxn id="13" idx="3"/>
            </p:cNvCxnSpPr>
            <p:nvPr/>
          </p:nvCxnSpPr>
          <p:spPr>
            <a:xfrm flipV="1">
              <a:off x="22098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2" idx="0"/>
            </p:cNvCxnSpPr>
            <p:nvPr/>
          </p:nvCxnSpPr>
          <p:spPr>
            <a:xfrm rot="16200000" flipV="1">
              <a:off x="2324100" y="2247900"/>
              <a:ext cx="304800" cy="685800"/>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4"/>
            </p:cNvCxnSpPr>
            <p:nvPr/>
          </p:nvCxnSpPr>
          <p:spPr>
            <a:xfrm>
              <a:off x="28194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2721560" y="3048000"/>
            <a:ext cx="477253" cy="647700"/>
            <a:chOff x="6934200" y="2438400"/>
            <a:chExt cx="1066800" cy="1447800"/>
          </a:xfrm>
        </p:grpSpPr>
        <p:sp>
          <p:nvSpPr>
            <p:cNvPr id="21" name="Oval 20"/>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2" name="Oval 21"/>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Oval 22"/>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4" name="Oval 23"/>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5" name="Oval 24"/>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26" name="Straight Arrow Connector 25"/>
            <p:cNvCxnSpPr>
              <a:stCxn id="21" idx="6"/>
              <a:endCxn id="24"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24"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6"/>
              <a:endCxn id="25"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5"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21" idx="2"/>
              <a:endCxn id="23"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1"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665413" y="4114801"/>
            <a:ext cx="500063" cy="533401"/>
            <a:chOff x="304800" y="4114800"/>
            <a:chExt cx="1143000" cy="1219201"/>
          </a:xfrm>
        </p:grpSpPr>
        <p:sp>
          <p:nvSpPr>
            <p:cNvPr id="35" name="Oval 34"/>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6" name="Oval 35"/>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7" name="Oval 36"/>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39" name="Straight Arrow Connector 38"/>
            <p:cNvCxnSpPr>
              <a:stCxn id="35" idx="6"/>
              <a:endCxn id="37"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6"/>
              <a:endCxn id="37"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6" idx="5"/>
              <a:endCxn id="38"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7" idx="4"/>
              <a:endCxn id="38"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6" idx="0"/>
              <a:endCxn id="35"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7" idx="3"/>
              <a:endCxn id="36"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35" idx="2"/>
              <a:endCxn id="36"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38" idx="6"/>
              <a:endCxn id="37"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36"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37" idx="0"/>
              <a:endCxn id="35"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5" idx="5"/>
              <a:endCxn id="38"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2513012" y="1981200"/>
            <a:ext cx="609600" cy="822960"/>
            <a:chOff x="8001000" y="3810000"/>
            <a:chExt cx="1524000" cy="2057400"/>
          </a:xfrm>
        </p:grpSpPr>
        <p:sp>
          <p:nvSpPr>
            <p:cNvPr id="51" name="Oval 50"/>
            <p:cNvSpPr/>
            <p:nvPr/>
          </p:nvSpPr>
          <p:spPr>
            <a:xfrm>
              <a:off x="84582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2" name="Oval 51"/>
            <p:cNvSpPr/>
            <p:nvPr/>
          </p:nvSpPr>
          <p:spPr>
            <a:xfrm>
              <a:off x="8458200" y="4648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a:off x="8458200" y="5257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4" name="Oval 53"/>
            <p:cNvSpPr/>
            <p:nvPr/>
          </p:nvSpPr>
          <p:spPr>
            <a:xfrm>
              <a:off x="9220200" y="4419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5" name="Oval 54"/>
            <p:cNvSpPr/>
            <p:nvPr/>
          </p:nvSpPr>
          <p:spPr>
            <a:xfrm>
              <a:off x="92202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56" name="Straight Arrow Connector 55"/>
            <p:cNvCxnSpPr>
              <a:stCxn id="51" idx="6"/>
              <a:endCxn id="54" idx="1"/>
            </p:cNvCxnSpPr>
            <p:nvPr/>
          </p:nvCxnSpPr>
          <p:spPr>
            <a:xfrm>
              <a:off x="8763000" y="42672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2" idx="6"/>
              <a:endCxn id="54" idx="2"/>
            </p:cNvCxnSpPr>
            <p:nvPr/>
          </p:nvCxnSpPr>
          <p:spPr>
            <a:xfrm flipV="1">
              <a:off x="8763000" y="45720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6"/>
              <a:endCxn id="55" idx="3"/>
            </p:cNvCxnSpPr>
            <p:nvPr/>
          </p:nvCxnSpPr>
          <p:spPr>
            <a:xfrm flipV="1">
              <a:off x="8763000" y="52131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4"/>
            </p:cNvCxnSpPr>
            <p:nvPr/>
          </p:nvCxnSpPr>
          <p:spPr>
            <a:xfrm>
              <a:off x="9372600" y="47244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51" idx="4"/>
            </p:cNvCxnSpPr>
            <p:nvPr/>
          </p:nvCxnSpPr>
          <p:spPr>
            <a:xfrm flipV="1">
              <a:off x="8610600" y="44196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52" idx="5"/>
            </p:cNvCxnSpPr>
            <p:nvPr/>
          </p:nvCxnSpPr>
          <p:spPr>
            <a:xfrm flipH="1" flipV="1">
              <a:off x="8718363" y="49083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8839200" y="3810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Oval 62"/>
            <p:cNvSpPr/>
            <p:nvPr/>
          </p:nvSpPr>
          <p:spPr>
            <a:xfrm>
              <a:off x="8001000" y="49530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Oval 63"/>
            <p:cNvSpPr/>
            <p:nvPr/>
          </p:nvSpPr>
          <p:spPr>
            <a:xfrm>
              <a:off x="9144000" y="5562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5" name="Curved Connector 64"/>
            <p:cNvCxnSpPr>
              <a:stCxn id="62" idx="2"/>
              <a:endCxn id="51" idx="0"/>
            </p:cNvCxnSpPr>
            <p:nvPr/>
          </p:nvCxnSpPr>
          <p:spPr>
            <a:xfrm rot="10800000" flipV="1">
              <a:off x="8610600" y="3962400"/>
              <a:ext cx="228600" cy="152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a:endCxn id="62" idx="6"/>
            </p:cNvCxnSpPr>
            <p:nvPr/>
          </p:nvCxnSpPr>
          <p:spPr>
            <a:xfrm rot="16200000" flipV="1">
              <a:off x="9029700" y="4076700"/>
              <a:ext cx="457200" cy="2286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2"/>
              <a:endCxn id="53" idx="5"/>
            </p:cNvCxnSpPr>
            <p:nvPr/>
          </p:nvCxnSpPr>
          <p:spPr>
            <a:xfrm flipH="1" flipV="1">
              <a:off x="8718363" y="5517963"/>
              <a:ext cx="425637" cy="19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4"/>
              <a:endCxn id="64" idx="0"/>
            </p:cNvCxnSpPr>
            <p:nvPr/>
          </p:nvCxnSpPr>
          <p:spPr>
            <a:xfrm flipH="1">
              <a:off x="9296400" y="5257800"/>
              <a:ext cx="76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51" idx="2"/>
              <a:endCxn id="63" idx="7"/>
            </p:cNvCxnSpPr>
            <p:nvPr/>
          </p:nvCxnSpPr>
          <p:spPr>
            <a:xfrm rot="10800000" flipV="1">
              <a:off x="8261164" y="4267199"/>
              <a:ext cx="197037" cy="7304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3" idx="1"/>
            </p:cNvCxnSpPr>
            <p:nvPr/>
          </p:nvCxnSpPr>
          <p:spPr>
            <a:xfrm>
              <a:off x="8305800" y="5181600"/>
              <a:ext cx="197037" cy="1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3732212" y="2286001"/>
            <a:ext cx="914400" cy="346249"/>
          </a:xfrm>
          <a:prstGeom prst="rect">
            <a:avLst/>
          </a:prstGeom>
          <a:noFill/>
        </p:spPr>
        <p:txBody>
          <a:bodyPr wrap="square" rtlCol="0">
            <a:spAutoFit/>
          </a:bodyPr>
          <a:lstStyle/>
          <a:p>
            <a:pPr algn="ctr">
              <a:lnSpc>
                <a:spcPct val="90000"/>
              </a:lnSpc>
            </a:pPr>
            <a:r>
              <a:rPr lang="en-US" dirty="0" smtClean="0"/>
              <a:t>1.5</a:t>
            </a:r>
          </a:p>
        </p:txBody>
      </p:sp>
      <p:sp>
        <p:nvSpPr>
          <p:cNvPr id="78" name="TextBox 77"/>
          <p:cNvSpPr txBox="1"/>
          <p:nvPr/>
        </p:nvSpPr>
        <p:spPr>
          <a:xfrm>
            <a:off x="3732212" y="3200401"/>
            <a:ext cx="914400" cy="346249"/>
          </a:xfrm>
          <a:prstGeom prst="rect">
            <a:avLst/>
          </a:prstGeom>
          <a:noFill/>
        </p:spPr>
        <p:txBody>
          <a:bodyPr wrap="square" rtlCol="0">
            <a:spAutoFit/>
          </a:bodyPr>
          <a:lstStyle/>
          <a:p>
            <a:pPr algn="ctr">
              <a:lnSpc>
                <a:spcPct val="90000"/>
              </a:lnSpc>
            </a:pPr>
            <a:r>
              <a:rPr lang="en-US" dirty="0" smtClean="0"/>
              <a:t>4</a:t>
            </a:r>
          </a:p>
        </p:txBody>
      </p:sp>
      <p:sp>
        <p:nvSpPr>
          <p:cNvPr id="79" name="TextBox 78"/>
          <p:cNvSpPr txBox="1"/>
          <p:nvPr/>
        </p:nvSpPr>
        <p:spPr>
          <a:xfrm>
            <a:off x="3732212" y="4191001"/>
            <a:ext cx="914400" cy="346249"/>
          </a:xfrm>
          <a:prstGeom prst="rect">
            <a:avLst/>
          </a:prstGeom>
          <a:noFill/>
        </p:spPr>
        <p:txBody>
          <a:bodyPr wrap="square" rtlCol="0">
            <a:spAutoFit/>
          </a:bodyPr>
          <a:lstStyle/>
          <a:p>
            <a:pPr algn="ctr">
              <a:lnSpc>
                <a:spcPct val="90000"/>
              </a:lnSpc>
            </a:pPr>
            <a:r>
              <a:rPr lang="en-US" dirty="0" smtClean="0"/>
              <a:t>2.5</a:t>
            </a:r>
          </a:p>
        </p:txBody>
      </p:sp>
      <p:sp>
        <p:nvSpPr>
          <p:cNvPr id="80" name="TextBox 79"/>
          <p:cNvSpPr txBox="1"/>
          <p:nvPr/>
        </p:nvSpPr>
        <p:spPr>
          <a:xfrm>
            <a:off x="3732212" y="5181601"/>
            <a:ext cx="914400" cy="346249"/>
          </a:xfrm>
          <a:prstGeom prst="rect">
            <a:avLst/>
          </a:prstGeom>
          <a:noFill/>
        </p:spPr>
        <p:txBody>
          <a:bodyPr wrap="square" rtlCol="0">
            <a:spAutoFit/>
          </a:bodyPr>
          <a:lstStyle/>
          <a:p>
            <a:pPr algn="ctr">
              <a:lnSpc>
                <a:spcPct val="90000"/>
              </a:lnSpc>
            </a:pPr>
            <a:r>
              <a:rPr lang="en-US" dirty="0" smtClean="0"/>
              <a:t>1</a:t>
            </a:r>
          </a:p>
        </p:txBody>
      </p:sp>
      <p:cxnSp>
        <p:nvCxnSpPr>
          <p:cNvPr id="5" name="Straight Arrow Connector 4"/>
          <p:cNvCxnSpPr>
            <a:stCxn id="74" idx="3"/>
          </p:cNvCxnSpPr>
          <p:nvPr/>
        </p:nvCxnSpPr>
        <p:spPr>
          <a:xfrm flipV="1">
            <a:off x="4722812" y="2514600"/>
            <a:ext cx="1524000" cy="87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76" idx="3"/>
          </p:cNvCxnSpPr>
          <p:nvPr/>
        </p:nvCxnSpPr>
        <p:spPr>
          <a:xfrm>
            <a:off x="4722812" y="4381500"/>
            <a:ext cx="1524000" cy="49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6627812" y="1828800"/>
            <a:ext cx="898358" cy="1219200"/>
            <a:chOff x="6934200" y="2438400"/>
            <a:chExt cx="1066800" cy="1447800"/>
          </a:xfrm>
        </p:grpSpPr>
        <p:sp>
          <p:nvSpPr>
            <p:cNvPr id="82" name="Oval 81"/>
            <p:cNvSpPr/>
            <p:nvPr/>
          </p:nvSpPr>
          <p:spPr>
            <a:xfrm>
              <a:off x="6934200" y="2438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3" name="Oval 82"/>
            <p:cNvSpPr/>
            <p:nvPr/>
          </p:nvSpPr>
          <p:spPr>
            <a:xfrm>
              <a:off x="6934200" y="2971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4" name="Oval 83"/>
            <p:cNvSpPr/>
            <p:nvPr/>
          </p:nvSpPr>
          <p:spPr>
            <a:xfrm>
              <a:off x="6934200" y="3581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5" name="Oval 84"/>
            <p:cNvSpPr/>
            <p:nvPr/>
          </p:nvSpPr>
          <p:spPr>
            <a:xfrm>
              <a:off x="7696200" y="2743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6" name="Oval 85"/>
            <p:cNvSpPr/>
            <p:nvPr/>
          </p:nvSpPr>
          <p:spPr>
            <a:xfrm>
              <a:off x="7696200" y="3276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87" name="Straight Arrow Connector 86"/>
            <p:cNvCxnSpPr>
              <a:stCxn id="82" idx="6"/>
              <a:endCxn id="85" idx="1"/>
            </p:cNvCxnSpPr>
            <p:nvPr/>
          </p:nvCxnSpPr>
          <p:spPr>
            <a:xfrm>
              <a:off x="7239000" y="2590800"/>
              <a:ext cx="501837" cy="1970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83" idx="6"/>
              <a:endCxn id="85" idx="2"/>
            </p:cNvCxnSpPr>
            <p:nvPr/>
          </p:nvCxnSpPr>
          <p:spPr>
            <a:xfrm flipV="1">
              <a:off x="7239000" y="2895600"/>
              <a:ext cx="457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6"/>
              <a:endCxn id="86" idx="3"/>
            </p:cNvCxnSpPr>
            <p:nvPr/>
          </p:nvCxnSpPr>
          <p:spPr>
            <a:xfrm flipV="1">
              <a:off x="7239000" y="3536763"/>
              <a:ext cx="501837" cy="197037"/>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85" idx="4"/>
            </p:cNvCxnSpPr>
            <p:nvPr/>
          </p:nvCxnSpPr>
          <p:spPr>
            <a:xfrm>
              <a:off x="7848600" y="30480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86" idx="4"/>
            </p:cNvCxnSpPr>
            <p:nvPr/>
          </p:nvCxnSpPr>
          <p:spPr>
            <a:xfrm rot="5400000">
              <a:off x="7315200" y="3352800"/>
              <a:ext cx="304800" cy="762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82" idx="2"/>
              <a:endCxn id="84" idx="2"/>
            </p:cNvCxnSpPr>
            <p:nvPr/>
          </p:nvCxnSpPr>
          <p:spPr>
            <a:xfrm rot="10800000" flipV="1">
              <a:off x="6934200" y="2590800"/>
              <a:ext cx="12700" cy="1143000"/>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endCxn id="82" idx="4"/>
            </p:cNvCxnSpPr>
            <p:nvPr/>
          </p:nvCxnSpPr>
          <p:spPr>
            <a:xfrm flipV="1">
              <a:off x="7086600" y="2743200"/>
              <a:ext cx="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83" idx="5"/>
            </p:cNvCxnSpPr>
            <p:nvPr/>
          </p:nvCxnSpPr>
          <p:spPr>
            <a:xfrm flipH="1" flipV="1">
              <a:off x="7194363" y="3231963"/>
              <a:ext cx="501837" cy="12083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6475412" y="4648201"/>
            <a:ext cx="928688" cy="990601"/>
            <a:chOff x="304800" y="4114800"/>
            <a:chExt cx="1143000" cy="1219201"/>
          </a:xfrm>
        </p:grpSpPr>
        <p:sp>
          <p:nvSpPr>
            <p:cNvPr id="96" name="Oval 95"/>
            <p:cNvSpPr/>
            <p:nvPr/>
          </p:nvSpPr>
          <p:spPr>
            <a:xfrm>
              <a:off x="381000" y="41148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97" name="Oval 96"/>
            <p:cNvSpPr/>
            <p:nvPr/>
          </p:nvSpPr>
          <p:spPr>
            <a:xfrm>
              <a:off x="304800" y="48006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98" name="Oval 97"/>
            <p:cNvSpPr/>
            <p:nvPr/>
          </p:nvSpPr>
          <p:spPr>
            <a:xfrm>
              <a:off x="1143000" y="43434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99" name="Oval 98"/>
            <p:cNvSpPr/>
            <p:nvPr/>
          </p:nvSpPr>
          <p:spPr>
            <a:xfrm>
              <a:off x="1066800" y="5029200"/>
              <a:ext cx="304800" cy="30480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00" name="Straight Arrow Connector 99"/>
            <p:cNvCxnSpPr>
              <a:stCxn id="96" idx="6"/>
              <a:endCxn id="98" idx="1"/>
            </p:cNvCxnSpPr>
            <p:nvPr/>
          </p:nvCxnSpPr>
          <p:spPr>
            <a:xfrm>
              <a:off x="685800" y="4267200"/>
              <a:ext cx="501837" cy="120837"/>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stCxn id="97" idx="6"/>
              <a:endCxn id="98" idx="2"/>
            </p:cNvCxnSpPr>
            <p:nvPr/>
          </p:nvCxnSpPr>
          <p:spPr>
            <a:xfrm flipV="1">
              <a:off x="609600" y="4495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97" idx="5"/>
              <a:endCxn id="99" idx="2"/>
            </p:cNvCxnSpPr>
            <p:nvPr/>
          </p:nvCxnSpPr>
          <p:spPr>
            <a:xfrm>
              <a:off x="564963" y="5060763"/>
              <a:ext cx="501837" cy="12083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98" idx="4"/>
              <a:endCxn id="99" idx="0"/>
            </p:cNvCxnSpPr>
            <p:nvPr/>
          </p:nvCxnSpPr>
          <p:spPr>
            <a:xfrm flipH="1">
              <a:off x="1219200" y="4648200"/>
              <a:ext cx="76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97" idx="0"/>
              <a:endCxn id="96" idx="4"/>
            </p:cNvCxnSpPr>
            <p:nvPr/>
          </p:nvCxnSpPr>
          <p:spPr>
            <a:xfrm flipV="1">
              <a:off x="457200" y="4419600"/>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98" idx="3"/>
              <a:endCxn id="97" idx="7"/>
            </p:cNvCxnSpPr>
            <p:nvPr/>
          </p:nvCxnSpPr>
          <p:spPr>
            <a:xfrm flipH="1">
              <a:off x="564963" y="4603563"/>
              <a:ext cx="622674" cy="24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96" idx="2"/>
              <a:endCxn id="97" idx="2"/>
            </p:cNvCxnSpPr>
            <p:nvPr/>
          </p:nvCxnSpPr>
          <p:spPr>
            <a:xfrm rot="10800000" flipV="1">
              <a:off x="304800" y="42672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a:stCxn id="99" idx="6"/>
              <a:endCxn id="98" idx="6"/>
            </p:cNvCxnSpPr>
            <p:nvPr/>
          </p:nvCxnSpPr>
          <p:spPr>
            <a:xfrm flipV="1">
              <a:off x="1371600" y="4495800"/>
              <a:ext cx="76200" cy="685800"/>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a:endCxn id="97" idx="3"/>
            </p:cNvCxnSpPr>
            <p:nvPr/>
          </p:nvCxnSpPr>
          <p:spPr>
            <a:xfrm rot="10800000">
              <a:off x="349438" y="5060764"/>
              <a:ext cx="869763" cy="27323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a:stCxn id="98" idx="0"/>
              <a:endCxn id="96" idx="7"/>
            </p:cNvCxnSpPr>
            <p:nvPr/>
          </p:nvCxnSpPr>
          <p:spPr>
            <a:xfrm rot="16200000" flipV="1">
              <a:off x="876301" y="3924300"/>
              <a:ext cx="183963" cy="654237"/>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6" idx="5"/>
              <a:endCxn id="99" idx="1"/>
            </p:cNvCxnSpPr>
            <p:nvPr/>
          </p:nvCxnSpPr>
          <p:spPr>
            <a:xfrm>
              <a:off x="641163" y="4374963"/>
              <a:ext cx="470274" cy="698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12" name="Multiply 111"/>
          <p:cNvSpPr/>
          <p:nvPr/>
        </p:nvSpPr>
        <p:spPr>
          <a:xfrm>
            <a:off x="6323012" y="3276600"/>
            <a:ext cx="1219200" cy="1219200"/>
          </a:xfrm>
          <a:prstGeom prst="mathMultiply">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14" name="Straight Arrow Connector 113"/>
          <p:cNvCxnSpPr/>
          <p:nvPr/>
        </p:nvCxnSpPr>
        <p:spPr>
          <a:xfrm>
            <a:off x="7542212" y="38862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5" name="Group 154"/>
          <p:cNvGrpSpPr/>
          <p:nvPr/>
        </p:nvGrpSpPr>
        <p:grpSpPr>
          <a:xfrm>
            <a:off x="8304212" y="4191001"/>
            <a:ext cx="928688" cy="990601"/>
            <a:chOff x="7391400" y="4191000"/>
            <a:chExt cx="928688" cy="990601"/>
          </a:xfrm>
        </p:grpSpPr>
        <p:sp>
          <p:nvSpPr>
            <p:cNvPr id="116" name="Oval 115"/>
            <p:cNvSpPr/>
            <p:nvPr/>
          </p:nvSpPr>
          <p:spPr>
            <a:xfrm>
              <a:off x="7453313" y="4191000"/>
              <a:ext cx="247650" cy="24765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7" name="Oval 116"/>
            <p:cNvSpPr/>
            <p:nvPr/>
          </p:nvSpPr>
          <p:spPr>
            <a:xfrm>
              <a:off x="7391400" y="4748213"/>
              <a:ext cx="247650" cy="24765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8" name="Oval 117"/>
            <p:cNvSpPr/>
            <p:nvPr/>
          </p:nvSpPr>
          <p:spPr>
            <a:xfrm>
              <a:off x="8072438" y="4376738"/>
              <a:ext cx="247650" cy="24765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9" name="Oval 118"/>
            <p:cNvSpPr/>
            <p:nvPr/>
          </p:nvSpPr>
          <p:spPr>
            <a:xfrm>
              <a:off x="8010525" y="4933950"/>
              <a:ext cx="247650" cy="247650"/>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20" name="Straight Arrow Connector 119"/>
            <p:cNvCxnSpPr>
              <a:stCxn id="116" idx="6"/>
              <a:endCxn id="118" idx="1"/>
            </p:cNvCxnSpPr>
            <p:nvPr/>
          </p:nvCxnSpPr>
          <p:spPr>
            <a:xfrm>
              <a:off x="7700963" y="4314825"/>
              <a:ext cx="407743" cy="98180"/>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117" idx="6"/>
              <a:endCxn id="118" idx="2"/>
            </p:cNvCxnSpPr>
            <p:nvPr/>
          </p:nvCxnSpPr>
          <p:spPr>
            <a:xfrm flipV="1">
              <a:off x="7639050" y="4500563"/>
              <a:ext cx="433388" cy="3714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a:stCxn id="117" idx="5"/>
              <a:endCxn id="119" idx="2"/>
            </p:cNvCxnSpPr>
            <p:nvPr/>
          </p:nvCxnSpPr>
          <p:spPr>
            <a:xfrm>
              <a:off x="7602783" y="4959595"/>
              <a:ext cx="407743" cy="98180"/>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a:stCxn id="118" idx="4"/>
              <a:endCxn id="119" idx="0"/>
            </p:cNvCxnSpPr>
            <p:nvPr/>
          </p:nvCxnSpPr>
          <p:spPr>
            <a:xfrm flipH="1">
              <a:off x="8134350" y="4624388"/>
              <a:ext cx="61913" cy="3095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17" idx="0"/>
              <a:endCxn id="116" idx="4"/>
            </p:cNvCxnSpPr>
            <p:nvPr/>
          </p:nvCxnSpPr>
          <p:spPr>
            <a:xfrm flipV="1">
              <a:off x="7515225" y="4438650"/>
              <a:ext cx="61913" cy="3095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19" idx="6"/>
              <a:endCxn id="118" idx="6"/>
            </p:cNvCxnSpPr>
            <p:nvPr/>
          </p:nvCxnSpPr>
          <p:spPr>
            <a:xfrm flipV="1">
              <a:off x="8258175" y="4500563"/>
              <a:ext cx="61913" cy="557213"/>
            </a:xfrm>
            <a:prstGeom prst="curvedConnector3">
              <a:avLst>
                <a:gd name="adj1" fmla="val 4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endCxn id="117" idx="3"/>
            </p:cNvCxnSpPr>
            <p:nvPr/>
          </p:nvCxnSpPr>
          <p:spPr>
            <a:xfrm rot="10800000">
              <a:off x="7427668" y="4959596"/>
              <a:ext cx="706683" cy="22200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a:stCxn id="118" idx="0"/>
              <a:endCxn id="116" idx="7"/>
            </p:cNvCxnSpPr>
            <p:nvPr/>
          </p:nvCxnSpPr>
          <p:spPr>
            <a:xfrm rot="16200000" flipV="1">
              <a:off x="7855745" y="4036219"/>
              <a:ext cx="149470" cy="531568"/>
            </a:xfrm>
            <a:prstGeom prst="curvedConnector3">
              <a:avLst>
                <a:gd name="adj1" fmla="val 151878"/>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54" name="Group 153"/>
          <p:cNvGrpSpPr/>
          <p:nvPr/>
        </p:nvGrpSpPr>
        <p:grpSpPr>
          <a:xfrm>
            <a:off x="8456612" y="2362200"/>
            <a:ext cx="898358" cy="1219200"/>
            <a:chOff x="7620000" y="2362200"/>
            <a:chExt cx="898358" cy="1219200"/>
          </a:xfrm>
        </p:grpSpPr>
        <p:sp>
          <p:nvSpPr>
            <p:cNvPr id="132" name="Oval 131"/>
            <p:cNvSpPr/>
            <p:nvPr/>
          </p:nvSpPr>
          <p:spPr>
            <a:xfrm>
              <a:off x="7620000" y="2362200"/>
              <a:ext cx="256674" cy="256674"/>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3" name="Oval 132"/>
            <p:cNvSpPr/>
            <p:nvPr/>
          </p:nvSpPr>
          <p:spPr>
            <a:xfrm>
              <a:off x="7620000" y="2811379"/>
              <a:ext cx="256674" cy="256674"/>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4" name="Oval 133"/>
            <p:cNvSpPr/>
            <p:nvPr/>
          </p:nvSpPr>
          <p:spPr>
            <a:xfrm>
              <a:off x="7620000" y="3324726"/>
              <a:ext cx="256674" cy="256674"/>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5" name="Oval 134"/>
            <p:cNvSpPr/>
            <p:nvPr/>
          </p:nvSpPr>
          <p:spPr>
            <a:xfrm>
              <a:off x="8261684" y="2618874"/>
              <a:ext cx="256674" cy="256674"/>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36" name="Oval 135"/>
            <p:cNvSpPr/>
            <p:nvPr/>
          </p:nvSpPr>
          <p:spPr>
            <a:xfrm>
              <a:off x="8261684" y="3068053"/>
              <a:ext cx="256674" cy="256674"/>
            </a:xfrm>
            <a:prstGeom prst="ellips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37" name="Straight Arrow Connector 136"/>
            <p:cNvCxnSpPr>
              <a:stCxn id="132" idx="6"/>
              <a:endCxn id="135" idx="1"/>
            </p:cNvCxnSpPr>
            <p:nvPr/>
          </p:nvCxnSpPr>
          <p:spPr>
            <a:xfrm>
              <a:off x="7876674" y="2490537"/>
              <a:ext cx="422600" cy="165926"/>
            </a:xfrm>
            <a:prstGeom prst="straightConnector1">
              <a:avLst/>
            </a:prstGeom>
            <a:ln>
              <a:solidFill>
                <a:srgbClr val="1D90A6"/>
              </a:solidFill>
              <a:tailEnd type="arrow"/>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a:stCxn id="133" idx="6"/>
              <a:endCxn id="135" idx="2"/>
            </p:cNvCxnSpPr>
            <p:nvPr/>
          </p:nvCxnSpPr>
          <p:spPr>
            <a:xfrm flipV="1">
              <a:off x="7876674" y="2747211"/>
              <a:ext cx="385011" cy="192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a:stCxn id="134" idx="6"/>
              <a:endCxn id="136" idx="3"/>
            </p:cNvCxnSpPr>
            <p:nvPr/>
          </p:nvCxnSpPr>
          <p:spPr>
            <a:xfrm flipV="1">
              <a:off x="7876674" y="3287137"/>
              <a:ext cx="422600" cy="165926"/>
            </a:xfrm>
            <a:prstGeom prst="straightConnector1">
              <a:avLst/>
            </a:prstGeom>
            <a:ln>
              <a:solidFill>
                <a:schemeClr val="accent1">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135" idx="4"/>
            </p:cNvCxnSpPr>
            <p:nvPr/>
          </p:nvCxnSpPr>
          <p:spPr>
            <a:xfrm>
              <a:off x="8390021" y="2875547"/>
              <a:ext cx="0" cy="1925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1" name="Curved Connector 140"/>
            <p:cNvCxnSpPr>
              <a:stCxn id="136" idx="4"/>
            </p:cNvCxnSpPr>
            <p:nvPr/>
          </p:nvCxnSpPr>
          <p:spPr>
            <a:xfrm rot="5400000">
              <a:off x="7940842" y="3132221"/>
              <a:ext cx="256674" cy="641684"/>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2" name="Curved Connector 141"/>
            <p:cNvCxnSpPr>
              <a:stCxn id="132" idx="2"/>
              <a:endCxn id="134" idx="2"/>
            </p:cNvCxnSpPr>
            <p:nvPr/>
          </p:nvCxnSpPr>
          <p:spPr>
            <a:xfrm rot="10800000" flipV="1">
              <a:off x="7620000" y="2490537"/>
              <a:ext cx="10695" cy="962526"/>
            </a:xfrm>
            <a:prstGeom prst="curvedConnector3">
              <a:avLst>
                <a:gd name="adj1" fmla="val 322496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endCxn id="132" idx="4"/>
            </p:cNvCxnSpPr>
            <p:nvPr/>
          </p:nvCxnSpPr>
          <p:spPr>
            <a:xfrm flipV="1">
              <a:off x="7748337" y="2618874"/>
              <a:ext cx="0" cy="1925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endCxn id="133" idx="5"/>
            </p:cNvCxnSpPr>
            <p:nvPr/>
          </p:nvCxnSpPr>
          <p:spPr>
            <a:xfrm flipH="1" flipV="1">
              <a:off x="7839085" y="3030464"/>
              <a:ext cx="422600" cy="101757"/>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135" idx="3"/>
              <a:endCxn id="133" idx="7"/>
            </p:cNvCxnSpPr>
            <p:nvPr/>
          </p:nvCxnSpPr>
          <p:spPr>
            <a:xfrm flipH="1">
              <a:off x="7839085" y="2837959"/>
              <a:ext cx="460188" cy="11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a:stCxn id="132" idx="4"/>
              <a:endCxn id="136" idx="1"/>
            </p:cNvCxnSpPr>
            <p:nvPr/>
          </p:nvCxnSpPr>
          <p:spPr>
            <a:xfrm>
              <a:off x="7748337" y="2618874"/>
              <a:ext cx="550936" cy="4867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0" name="Curved Connector 149"/>
            <p:cNvCxnSpPr>
              <a:stCxn id="132" idx="2"/>
              <a:endCxn id="133" idx="2"/>
            </p:cNvCxnSpPr>
            <p:nvPr/>
          </p:nvCxnSpPr>
          <p:spPr>
            <a:xfrm rot="10800000" flipV="1">
              <a:off x="7620000" y="2490536"/>
              <a:ext cx="12700" cy="449179"/>
            </a:xfrm>
            <a:prstGeom prst="curved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7" name="Curved Connector 6"/>
          <p:cNvCxnSpPr>
            <a:stCxn id="157" idx="0"/>
            <a:endCxn id="4" idx="0"/>
          </p:cNvCxnSpPr>
          <p:nvPr/>
        </p:nvCxnSpPr>
        <p:spPr>
          <a:xfrm rot="16200000" flipV="1">
            <a:off x="6094412" y="-647700"/>
            <a:ext cx="76200" cy="5181600"/>
          </a:xfrm>
          <a:prstGeom prst="curvedConnector3">
            <a:avLst>
              <a:gd name="adj1" fmla="val 1100000"/>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5103812" y="1219201"/>
            <a:ext cx="2057400" cy="346249"/>
          </a:xfrm>
          <a:prstGeom prst="rect">
            <a:avLst/>
          </a:prstGeom>
          <a:noFill/>
        </p:spPr>
        <p:txBody>
          <a:bodyPr wrap="square" rtlCol="0">
            <a:spAutoFit/>
          </a:bodyPr>
          <a:lstStyle/>
          <a:p>
            <a:pPr algn="ctr">
              <a:lnSpc>
                <a:spcPct val="90000"/>
              </a:lnSpc>
            </a:pPr>
            <a:r>
              <a:rPr lang="en-US" dirty="0" smtClean="0"/>
              <a:t>Next Generation</a:t>
            </a:r>
          </a:p>
        </p:txBody>
      </p:sp>
      <p:sp>
        <p:nvSpPr>
          <p:cNvPr id="3" name="Title 2"/>
          <p:cNvSpPr>
            <a:spLocks noGrp="1"/>
          </p:cNvSpPr>
          <p:nvPr>
            <p:ph type="title"/>
          </p:nvPr>
        </p:nvSpPr>
        <p:spPr>
          <a:xfrm>
            <a:off x="344288" y="320040"/>
            <a:ext cx="11422261" cy="510909"/>
          </a:xfrm>
        </p:spPr>
        <p:txBody>
          <a:bodyPr/>
          <a:lstStyle/>
          <a:p>
            <a:r>
              <a:rPr lang="en-US" dirty="0"/>
              <a:t>Training: Evolutionary Optimization</a:t>
            </a:r>
          </a:p>
        </p:txBody>
      </p:sp>
    </p:spTree>
    <p:extLst>
      <p:ext uri="{BB962C8B-B14F-4D97-AF65-F5344CB8AC3E}">
        <p14:creationId xmlns:p14="http://schemas.microsoft.com/office/powerpoint/2010/main" val="154310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12" grpId="0" animBg="1"/>
      <p:bldP spid="1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Applications</a:t>
            </a:r>
            <a:endParaRPr lang="en-US" dirty="0"/>
          </a:p>
        </p:txBody>
      </p:sp>
      <p:pic>
        <p:nvPicPr>
          <p:cNvPr id="4" name="Picture 3" descr="Slid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68" y="830949"/>
            <a:ext cx="5626100" cy="5529653"/>
          </a:xfrm>
          <a:prstGeom prst="rect">
            <a:avLst/>
          </a:prstGeom>
        </p:spPr>
      </p:pic>
    </p:spTree>
    <p:extLst>
      <p:ext uri="{BB962C8B-B14F-4D97-AF65-F5344CB8AC3E}">
        <p14:creationId xmlns:p14="http://schemas.microsoft.com/office/powerpoint/2010/main" val="119460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Control: Pole Balancing</a:t>
            </a:r>
            <a:endParaRPr lang="en-US" dirty="0"/>
          </a:p>
        </p:txBody>
      </p:sp>
      <p:pic>
        <p:nvPicPr>
          <p:cNvPr id="4" name="o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3418" y="1143000"/>
            <a:ext cx="9144000" cy="4572000"/>
          </a:xfrm>
          <a:prstGeom prst="rect">
            <a:avLst/>
          </a:prstGeom>
        </p:spPr>
      </p:pic>
    </p:spTree>
    <p:extLst>
      <p:ext uri="{BB962C8B-B14F-4D97-AF65-F5344CB8AC3E}">
        <p14:creationId xmlns:p14="http://schemas.microsoft.com/office/powerpoint/2010/main" val="1805946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Control: One Dimensional Navigation with Gravity</a:t>
            </a:r>
            <a:endParaRPr lang="en-US" dirty="0"/>
          </a:p>
        </p:txBody>
      </p:sp>
      <p:pic>
        <p:nvPicPr>
          <p:cNvPr id="4" name="FlappyBirdDann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093" y="1063256"/>
            <a:ext cx="9888649" cy="4944325"/>
          </a:xfrm>
          <a:prstGeom prst="rect">
            <a:avLst/>
          </a:prstGeom>
        </p:spPr>
      </p:pic>
    </p:spTree>
    <p:extLst>
      <p:ext uri="{BB962C8B-B14F-4D97-AF65-F5344CB8AC3E}">
        <p14:creationId xmlns:p14="http://schemas.microsoft.com/office/powerpoint/2010/main" val="865254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Control: Two Dimensional Navigation</a:t>
            </a:r>
            <a:endParaRPr lang="en-US" dirty="0"/>
          </a:p>
        </p:txBody>
      </p:sp>
      <p:pic>
        <p:nvPicPr>
          <p:cNvPr id="4" name="2DNav-Fast-480p-sho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0413" y="1143000"/>
            <a:ext cx="8128000" cy="4572000"/>
          </a:xfrm>
          <a:prstGeom prst="rect">
            <a:avLst/>
          </a:prstGeom>
        </p:spPr>
      </p:pic>
    </p:spTree>
    <p:extLst>
      <p:ext uri="{BB962C8B-B14F-4D97-AF65-F5344CB8AC3E}">
        <p14:creationId xmlns:p14="http://schemas.microsoft.com/office/powerpoint/2010/main" val="201614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946" y="1120890"/>
            <a:ext cx="5727267" cy="2246769"/>
          </a:xfrm>
          <a:prstGeom prst="rect">
            <a:avLst/>
          </a:prstGeom>
        </p:spPr>
        <p:txBody>
          <a:bodyPr wrap="square">
            <a:spAutoFit/>
          </a:bodyPr>
          <a:lstStyle/>
          <a:p>
            <a:pPr>
              <a:spcBef>
                <a:spcPct val="10000"/>
              </a:spcBef>
            </a:pPr>
            <a:r>
              <a:rPr lang="en-US" altLang="en-US" sz="2000" dirty="0">
                <a:solidFill>
                  <a:srgbClr val="000000"/>
                </a:solidFill>
                <a:latin typeface="Calibri"/>
                <a:cs typeface="Calibri"/>
              </a:rPr>
              <a:t>Task: Detect a change in mean arrival rate of packets at a node in a packet-switched communication network with the goal of helping to determine if the communication network is under attack (represented by a sharp increase in packet traffic) or if there has been a failure in the network (represented by a sharp decrease in packet </a:t>
            </a:r>
            <a:r>
              <a:rPr lang="en-US" altLang="en-US" sz="2000" dirty="0">
                <a:solidFill>
                  <a:srgbClr val="000000"/>
                </a:solidFill>
                <a:latin typeface="Calibri"/>
                <a:cs typeface="Calibri"/>
              </a:rPr>
              <a:t>traffic</a:t>
            </a:r>
            <a:r>
              <a:rPr lang="en-US" altLang="en-US" sz="2000" dirty="0">
                <a:solidFill>
                  <a:srgbClr val="000000"/>
                </a:solidFill>
                <a:latin typeface="Calibri"/>
                <a:cs typeface="Calibri"/>
              </a:rPr>
              <a:t>)</a:t>
            </a:r>
            <a:r>
              <a:rPr lang="en-US" altLang="en-US" sz="2000" dirty="0">
                <a:solidFill>
                  <a:srgbClr val="000000"/>
                </a:solidFill>
                <a:latin typeface="Calibri"/>
                <a:cs typeface="Calibri"/>
              </a:rPr>
              <a:t>.</a:t>
            </a:r>
            <a:endParaRPr lang="en-US" altLang="en-US" sz="2000" dirty="0">
              <a:solidFill>
                <a:srgbClr val="000000"/>
              </a:solidFill>
              <a:latin typeface="Calibri"/>
              <a:cs typeface="Calibri"/>
            </a:endParaRPr>
          </a:p>
        </p:txBody>
      </p:sp>
      <p:pic>
        <p:nvPicPr>
          <p:cNvPr id="5" name="Picture 4" descr="DetectorBlockDiagr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013" y="830949"/>
            <a:ext cx="4587177" cy="1981200"/>
          </a:xfrm>
          <a:prstGeom prst="rect">
            <a:avLst/>
          </a:prstGeom>
        </p:spPr>
      </p:pic>
      <p:pic>
        <p:nvPicPr>
          <p:cNvPr id="6" name="Picture 5" descr="mean_arrival_rate_graph_annotated_v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812" y="3657600"/>
            <a:ext cx="8915400" cy="2351314"/>
          </a:xfrm>
          <a:prstGeom prst="rect">
            <a:avLst/>
          </a:prstGeom>
        </p:spPr>
      </p:pic>
      <p:sp>
        <p:nvSpPr>
          <p:cNvPr id="3" name="Title 2"/>
          <p:cNvSpPr>
            <a:spLocks noGrp="1"/>
          </p:cNvSpPr>
          <p:nvPr>
            <p:ph type="title"/>
          </p:nvPr>
        </p:nvSpPr>
        <p:spPr>
          <a:xfrm>
            <a:off x="344288" y="320040"/>
            <a:ext cx="11422261" cy="510909"/>
          </a:xfrm>
        </p:spPr>
        <p:txBody>
          <a:bodyPr/>
          <a:lstStyle/>
          <a:p>
            <a:r>
              <a:rPr lang="en-US" dirty="0" smtClean="0"/>
              <a:t>Anomaly Detection</a:t>
            </a:r>
            <a:endParaRPr lang="en-US" dirty="0"/>
          </a:p>
        </p:txBody>
      </p:sp>
    </p:spTree>
    <p:extLst>
      <p:ext uri="{BB962C8B-B14F-4D97-AF65-F5344CB8AC3E}">
        <p14:creationId xmlns:p14="http://schemas.microsoft.com/office/powerpoint/2010/main" val="678675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929485"/>
          </a:xfrm>
        </p:spPr>
        <p:txBody>
          <a:bodyPr/>
          <a:lstStyle/>
          <a:p>
            <a:r>
              <a:rPr lang="en-US" dirty="0" smtClean="0"/>
              <a:t>Data from </a:t>
            </a:r>
            <a:r>
              <a:rPr lang="en-US" dirty="0" err="1" smtClean="0"/>
              <a:t>MINERvA</a:t>
            </a:r>
            <a:r>
              <a:rPr lang="en-US" dirty="0" smtClean="0"/>
              <a:t> </a:t>
            </a:r>
            <a:r>
              <a:rPr lang="en-US" dirty="0"/>
              <a:t>(Main Injector Experiment for v-A)</a:t>
            </a:r>
            <a:br>
              <a:rPr lang="en-US" dirty="0"/>
            </a:br>
            <a:endParaRPr lang="en-US" dirty="0"/>
          </a:p>
        </p:txBody>
      </p:sp>
      <p:sp>
        <p:nvSpPr>
          <p:cNvPr id="3" name="Content Placeholder 2"/>
          <p:cNvSpPr>
            <a:spLocks noGrp="1"/>
          </p:cNvSpPr>
          <p:nvPr>
            <p:ph idx="1"/>
          </p:nvPr>
        </p:nvSpPr>
        <p:spPr>
          <a:xfrm>
            <a:off x="344288" y="1039786"/>
            <a:ext cx="6329775" cy="4047778"/>
          </a:xfrm>
        </p:spPr>
        <p:txBody>
          <a:bodyPr/>
          <a:lstStyle/>
          <a:p>
            <a:r>
              <a:rPr lang="en-US" dirty="0"/>
              <a:t>N</a:t>
            </a:r>
            <a:r>
              <a:rPr lang="en-US" dirty="0" smtClean="0"/>
              <a:t>eutrino </a:t>
            </a:r>
            <a:r>
              <a:rPr lang="en-US" dirty="0"/>
              <a:t>scattering experiment at Fermi National </a:t>
            </a:r>
            <a:r>
              <a:rPr lang="en-US" dirty="0" smtClean="0"/>
              <a:t>Accelerator Laboratory</a:t>
            </a:r>
          </a:p>
          <a:p>
            <a:r>
              <a:rPr lang="en-US" dirty="0" smtClean="0"/>
              <a:t>The detector is</a:t>
            </a:r>
            <a:r>
              <a:rPr lang="en-US" dirty="0"/>
              <a:t> </a:t>
            </a:r>
            <a:r>
              <a:rPr lang="en-US" dirty="0" smtClean="0"/>
              <a:t>exposed </a:t>
            </a:r>
            <a:r>
              <a:rPr lang="en-US" dirty="0"/>
              <a:t>to the </a:t>
            </a:r>
            <a:r>
              <a:rPr lang="en-US" dirty="0" err="1"/>
              <a:t>NuMI</a:t>
            </a:r>
            <a:r>
              <a:rPr lang="en-US" dirty="0"/>
              <a:t> (Neutrinos at the Main Injector) </a:t>
            </a:r>
            <a:r>
              <a:rPr lang="en-US" dirty="0" smtClean="0"/>
              <a:t>neutrino beam.</a:t>
            </a:r>
          </a:p>
          <a:p>
            <a:r>
              <a:rPr lang="en-US" dirty="0" smtClean="0"/>
              <a:t>Millions </a:t>
            </a:r>
            <a:r>
              <a:rPr lang="en-US" dirty="0"/>
              <a:t>of simulated neutrino-nucleus </a:t>
            </a:r>
            <a:r>
              <a:rPr lang="en-US" dirty="0" smtClean="0"/>
              <a:t>scattering events </a:t>
            </a:r>
            <a:r>
              <a:rPr lang="en-US" dirty="0"/>
              <a:t>were </a:t>
            </a:r>
            <a:r>
              <a:rPr lang="en-US" dirty="0" smtClean="0"/>
              <a:t>created.</a:t>
            </a:r>
          </a:p>
          <a:p>
            <a:r>
              <a:rPr lang="en-US" dirty="0"/>
              <a:t>C</a:t>
            </a:r>
            <a:r>
              <a:rPr lang="en-US" dirty="0" smtClean="0"/>
              <a:t>lassification </a:t>
            </a:r>
            <a:r>
              <a:rPr lang="en-US" dirty="0"/>
              <a:t>task is to classify the horizontal region </a:t>
            </a:r>
            <a:r>
              <a:rPr lang="en-US" dirty="0" smtClean="0"/>
              <a:t>where </a:t>
            </a:r>
            <a:r>
              <a:rPr lang="en-US" dirty="0"/>
              <a:t>the interaction originated.</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6463285" y="784782"/>
            <a:ext cx="5303264" cy="4940736"/>
          </a:xfrm>
          <a:prstGeom prst="rect">
            <a:avLst/>
          </a:prstGeom>
        </p:spPr>
      </p:pic>
      <p:sp>
        <p:nvSpPr>
          <p:cNvPr id="5" name="TextBox 4"/>
          <p:cNvSpPr txBox="1"/>
          <p:nvPr/>
        </p:nvSpPr>
        <p:spPr>
          <a:xfrm>
            <a:off x="7081284" y="5725518"/>
            <a:ext cx="3763925" cy="341632"/>
          </a:xfrm>
          <a:prstGeom prst="rect">
            <a:avLst/>
          </a:prstGeom>
          <a:noFill/>
        </p:spPr>
        <p:txBody>
          <a:bodyPr wrap="square" rtlCol="0">
            <a:spAutoFit/>
          </a:bodyPr>
          <a:lstStyle/>
          <a:p>
            <a:pPr algn="ctr">
              <a:lnSpc>
                <a:spcPct val="90000"/>
              </a:lnSpc>
            </a:pPr>
            <a:r>
              <a:rPr lang="en-US" dirty="0" err="1" smtClean="0"/>
              <a:t>MINERvA</a:t>
            </a:r>
            <a:r>
              <a:rPr lang="en-US" dirty="0" smtClean="0"/>
              <a:t> Detector</a:t>
            </a:r>
          </a:p>
        </p:txBody>
      </p:sp>
      <p:sp>
        <p:nvSpPr>
          <p:cNvPr id="6" name="TextBox 5"/>
          <p:cNvSpPr txBox="1"/>
          <p:nvPr/>
        </p:nvSpPr>
        <p:spPr>
          <a:xfrm>
            <a:off x="1887455" y="6306764"/>
            <a:ext cx="8335926" cy="276999"/>
          </a:xfrm>
          <a:prstGeom prst="rect">
            <a:avLst/>
          </a:prstGeom>
          <a:noFill/>
        </p:spPr>
        <p:txBody>
          <a:bodyPr wrap="square" rtlCol="0">
            <a:spAutoFit/>
          </a:bodyPr>
          <a:lstStyle/>
          <a:p>
            <a:r>
              <a:rPr lang="en-US" sz="1200" dirty="0" smtClean="0"/>
              <a:t>Source: A. </a:t>
            </a:r>
            <a:r>
              <a:rPr lang="en-US" sz="1200" dirty="0" err="1" smtClean="0"/>
              <a:t>Terwilliger</a:t>
            </a:r>
            <a:r>
              <a:rPr lang="en-US" sz="1200" dirty="0" smtClean="0"/>
              <a:t>, et al. </a:t>
            </a:r>
            <a:r>
              <a:rPr lang="en-US" sz="1200" dirty="0"/>
              <a:t>Vertex Reconstruction of Neutrino </a:t>
            </a:r>
            <a:r>
              <a:rPr lang="en-US" sz="1200" dirty="0" smtClean="0"/>
              <a:t>Interactions using </a:t>
            </a:r>
            <a:r>
              <a:rPr lang="en-US" sz="1200" dirty="0"/>
              <a:t>Deep </a:t>
            </a:r>
            <a:r>
              <a:rPr lang="en-US" sz="1200" dirty="0" smtClean="0"/>
              <a:t>Learning. IJCNN 2017.</a:t>
            </a:r>
            <a:endParaRPr lang="en-US" sz="1200" dirty="0"/>
          </a:p>
        </p:txBody>
      </p:sp>
    </p:spTree>
    <p:extLst>
      <p:ext uri="{BB962C8B-B14F-4D97-AF65-F5344CB8AC3E}">
        <p14:creationId xmlns:p14="http://schemas.microsoft.com/office/powerpoint/2010/main" val="1600097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What is a neuromorphic computer?</a:t>
            </a:r>
            <a:endParaRPr lang="en-US" dirty="0"/>
          </a:p>
        </p:txBody>
      </p:sp>
      <p:sp>
        <p:nvSpPr>
          <p:cNvPr id="4" name="TextBox 3"/>
          <p:cNvSpPr txBox="1"/>
          <p:nvPr/>
        </p:nvSpPr>
        <p:spPr>
          <a:xfrm>
            <a:off x="579650" y="2509284"/>
            <a:ext cx="10951535" cy="1671227"/>
          </a:xfrm>
          <a:prstGeom prst="rect">
            <a:avLst/>
          </a:prstGeom>
          <a:noFill/>
        </p:spPr>
        <p:txBody>
          <a:bodyPr wrap="square" rtlCol="0">
            <a:spAutoFit/>
          </a:bodyPr>
          <a:lstStyle/>
          <a:p>
            <a:pPr algn="ctr">
              <a:lnSpc>
                <a:spcPct val="90000"/>
              </a:lnSpc>
            </a:pPr>
            <a:r>
              <a:rPr lang="en-US" sz="3200" b="1" dirty="0"/>
              <a:t>A neuromorphic computer is a computer whose underlying architecture and the way that it performs computation is inspired by biological brains. </a:t>
            </a:r>
          </a:p>
          <a:p>
            <a:pPr algn="ctr">
              <a:lnSpc>
                <a:spcPct val="90000"/>
              </a:lnSpc>
            </a:pPr>
            <a:endParaRPr lang="en-US" dirty="0" smtClean="0"/>
          </a:p>
        </p:txBody>
      </p:sp>
    </p:spTree>
    <p:extLst>
      <p:ext uri="{BB962C8B-B14F-4D97-AF65-F5344CB8AC3E}">
        <p14:creationId xmlns:p14="http://schemas.microsoft.com/office/powerpoint/2010/main" val="8472826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58587"/>
          </a:xfrm>
        </p:spPr>
        <p:txBody>
          <a:bodyPr/>
          <a:lstStyle/>
          <a:p>
            <a:r>
              <a:rPr lang="en-US" sz="2800" dirty="0" smtClean="0"/>
              <a:t>Two Approaches: Deep Learning and Spiking Neural Networks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1338734850"/>
              </p:ext>
            </p:extLst>
          </p:nvPr>
        </p:nvGraphicFramePr>
        <p:xfrm>
          <a:off x="344289" y="954289"/>
          <a:ext cx="11422260" cy="4957415"/>
        </p:xfrm>
        <a:graphic>
          <a:graphicData uri="http://schemas.openxmlformats.org/drawingml/2006/table">
            <a:tbl>
              <a:tblPr firstRow="1" bandRow="1">
                <a:tableStyleId>{21E4AEA4-8DFA-4A89-87EB-49C32662AFE0}</a:tableStyleId>
              </a:tblPr>
              <a:tblGrid>
                <a:gridCol w="2483971"/>
                <a:gridCol w="4465675"/>
                <a:gridCol w="4472614"/>
              </a:tblGrid>
              <a:tr h="809290">
                <a:tc>
                  <a:txBody>
                    <a:bodyPr/>
                    <a:lstStyle/>
                    <a:p>
                      <a:endParaRPr lang="en-US" sz="2000" dirty="0"/>
                    </a:p>
                  </a:txBody>
                  <a:tcPr anchor="ctr"/>
                </a:tc>
                <a:tc>
                  <a:txBody>
                    <a:bodyPr/>
                    <a:lstStyle/>
                    <a:p>
                      <a:pPr algn="ctr"/>
                      <a:r>
                        <a:rPr lang="en-US" sz="2000" dirty="0" smtClean="0"/>
                        <a:t>Deep Learning</a:t>
                      </a:r>
                      <a:endParaRPr lang="en-US" sz="2000" dirty="0"/>
                    </a:p>
                  </a:txBody>
                  <a:tcPr anchor="ctr"/>
                </a:tc>
                <a:tc>
                  <a:txBody>
                    <a:bodyPr/>
                    <a:lstStyle/>
                    <a:p>
                      <a:pPr algn="ctr"/>
                      <a:r>
                        <a:rPr lang="en-US" sz="2000" dirty="0" smtClean="0"/>
                        <a:t>Spiking</a:t>
                      </a:r>
                      <a:endParaRPr lang="en-US" sz="2000" dirty="0"/>
                    </a:p>
                  </a:txBody>
                  <a:tcPr anchor="ctr"/>
                </a:tc>
              </a:tr>
              <a:tr h="809290">
                <a:tc>
                  <a:txBody>
                    <a:bodyPr/>
                    <a:lstStyle/>
                    <a:p>
                      <a:pPr algn="ctr"/>
                      <a:r>
                        <a:rPr lang="en-US" sz="2000" b="1" dirty="0" smtClean="0">
                          <a:solidFill>
                            <a:schemeClr val="bg1"/>
                          </a:solidFill>
                        </a:rPr>
                        <a:t>Training</a:t>
                      </a:r>
                      <a:r>
                        <a:rPr lang="en-US" sz="2000" b="1" baseline="0" dirty="0" smtClean="0">
                          <a:solidFill>
                            <a:schemeClr val="bg1"/>
                          </a:solidFill>
                        </a:rPr>
                        <a:t> Method</a:t>
                      </a:r>
                      <a:endParaRPr lang="en-US" sz="2000" b="1" dirty="0">
                        <a:solidFill>
                          <a:schemeClr val="bg1"/>
                        </a:solidFill>
                      </a:endParaRPr>
                    </a:p>
                  </a:txBody>
                  <a:tcPr anchor="ctr">
                    <a:solidFill>
                      <a:schemeClr val="accent2"/>
                    </a:solidFill>
                  </a:tcPr>
                </a:tc>
                <a:tc>
                  <a:txBody>
                    <a:bodyPr/>
                    <a:lstStyle/>
                    <a:p>
                      <a:pPr algn="ctr"/>
                      <a:r>
                        <a:rPr lang="en-US" sz="2000" dirty="0" smtClean="0"/>
                        <a:t>Back-propagation</a:t>
                      </a:r>
                      <a:endParaRPr lang="en-US" sz="2000" dirty="0"/>
                    </a:p>
                  </a:txBody>
                  <a:tcPr anchor="ctr"/>
                </a:tc>
                <a:tc>
                  <a:txBody>
                    <a:bodyPr/>
                    <a:lstStyle/>
                    <a:p>
                      <a:pPr algn="ctr"/>
                      <a:r>
                        <a:rPr lang="en-US" sz="2000" dirty="0" smtClean="0"/>
                        <a:t>Not well established (here,</a:t>
                      </a:r>
                      <a:r>
                        <a:rPr lang="en-US" sz="2000" baseline="0" dirty="0" smtClean="0"/>
                        <a:t> genetic algorithms)</a:t>
                      </a:r>
                      <a:endParaRPr lang="en-US" sz="2000" dirty="0"/>
                    </a:p>
                  </a:txBody>
                  <a:tcPr anchor="ctr"/>
                </a:tc>
              </a:tr>
              <a:tr h="809290">
                <a:tc>
                  <a:txBody>
                    <a:bodyPr/>
                    <a:lstStyle/>
                    <a:p>
                      <a:pPr algn="ctr"/>
                      <a:r>
                        <a:rPr lang="en-US" sz="2000" b="1" dirty="0" smtClean="0">
                          <a:solidFill>
                            <a:schemeClr val="bg1"/>
                          </a:solidFill>
                        </a:rPr>
                        <a:t>Native Input Types</a:t>
                      </a:r>
                      <a:endParaRPr lang="en-US" sz="2000" b="1" dirty="0">
                        <a:solidFill>
                          <a:schemeClr val="bg1"/>
                        </a:solidFill>
                      </a:endParaRPr>
                    </a:p>
                  </a:txBody>
                  <a:tcPr anchor="ctr">
                    <a:solidFill>
                      <a:schemeClr val="accent2"/>
                    </a:solidFill>
                  </a:tcPr>
                </a:tc>
                <a:tc>
                  <a:txBody>
                    <a:bodyPr/>
                    <a:lstStyle/>
                    <a:p>
                      <a:pPr algn="ctr"/>
                      <a:r>
                        <a:rPr lang="en-US" sz="2000" dirty="0" smtClean="0"/>
                        <a:t>Images/Arrays of values</a:t>
                      </a:r>
                      <a:endParaRPr lang="en-US" sz="2000" dirty="0"/>
                    </a:p>
                  </a:txBody>
                  <a:tcPr anchor="ctr"/>
                </a:tc>
                <a:tc>
                  <a:txBody>
                    <a:bodyPr/>
                    <a:lstStyle/>
                    <a:p>
                      <a:pPr algn="ctr"/>
                      <a:r>
                        <a:rPr lang="en-US" sz="2000" dirty="0" smtClean="0"/>
                        <a:t>Spikes</a:t>
                      </a:r>
                      <a:endParaRPr lang="en-US" sz="2000" dirty="0"/>
                    </a:p>
                  </a:txBody>
                  <a:tcPr anchor="ctr"/>
                </a:tc>
              </a:tr>
              <a:tr h="910965">
                <a:tc>
                  <a:txBody>
                    <a:bodyPr/>
                    <a:lstStyle/>
                    <a:p>
                      <a:pPr algn="ctr"/>
                      <a:r>
                        <a:rPr lang="en-US" sz="2000" b="1" dirty="0" smtClean="0">
                          <a:solidFill>
                            <a:schemeClr val="bg1"/>
                          </a:solidFill>
                        </a:rPr>
                        <a:t>Network Size</a:t>
                      </a:r>
                      <a:endParaRPr lang="en-US" sz="2000" b="1" dirty="0">
                        <a:solidFill>
                          <a:schemeClr val="bg1"/>
                        </a:solidFill>
                      </a:endParaRPr>
                    </a:p>
                  </a:txBody>
                  <a:tcPr anchor="ctr">
                    <a:solidFill>
                      <a:schemeClr val="accent2"/>
                    </a:solidFill>
                  </a:tcPr>
                </a:tc>
                <a:tc>
                  <a:txBody>
                    <a:bodyPr/>
                    <a:lstStyle/>
                    <a:p>
                      <a:pPr algn="ctr"/>
                      <a:r>
                        <a:rPr lang="en-US" sz="2000" dirty="0" smtClean="0"/>
                        <a:t>Large (many layers, many</a:t>
                      </a:r>
                      <a:r>
                        <a:rPr lang="en-US" sz="2000" baseline="0" dirty="0" smtClean="0"/>
                        <a:t> neurons and synapses per layer)</a:t>
                      </a:r>
                      <a:endParaRPr lang="en-US" sz="2000" dirty="0"/>
                    </a:p>
                  </a:txBody>
                  <a:tcPr anchor="ctr"/>
                </a:tc>
                <a:tc>
                  <a:txBody>
                    <a:bodyPr/>
                    <a:lstStyle/>
                    <a:p>
                      <a:pPr algn="ctr"/>
                      <a:r>
                        <a:rPr lang="en-US" sz="2000" dirty="0" smtClean="0"/>
                        <a:t>Relatively small (fewer neurons and sparser</a:t>
                      </a:r>
                      <a:r>
                        <a:rPr lang="en-US" sz="2000" baseline="0" dirty="0" smtClean="0"/>
                        <a:t> synaptic connections)</a:t>
                      </a:r>
                      <a:endParaRPr lang="en-US" sz="2000" dirty="0"/>
                    </a:p>
                  </a:txBody>
                  <a:tcPr anchor="ctr"/>
                </a:tc>
              </a:tr>
              <a:tr h="809290">
                <a:tc>
                  <a:txBody>
                    <a:bodyPr/>
                    <a:lstStyle/>
                    <a:p>
                      <a:pPr algn="ctr"/>
                      <a:r>
                        <a:rPr lang="en-US" sz="2000" b="1" dirty="0" smtClean="0">
                          <a:solidFill>
                            <a:schemeClr val="bg1"/>
                          </a:solidFill>
                        </a:rPr>
                        <a:t>Processing</a:t>
                      </a:r>
                      <a:r>
                        <a:rPr lang="en-US" sz="2000" b="1" baseline="0" dirty="0" smtClean="0">
                          <a:solidFill>
                            <a:schemeClr val="bg1"/>
                          </a:solidFill>
                        </a:rPr>
                        <a:t> Abilities</a:t>
                      </a:r>
                      <a:endParaRPr lang="en-US" sz="2000" b="1" dirty="0">
                        <a:solidFill>
                          <a:schemeClr val="bg1"/>
                        </a:solidFill>
                      </a:endParaRPr>
                    </a:p>
                  </a:txBody>
                  <a:tcPr anchor="ctr">
                    <a:solidFill>
                      <a:schemeClr val="accent2"/>
                    </a:solidFill>
                  </a:tcPr>
                </a:tc>
                <a:tc>
                  <a:txBody>
                    <a:bodyPr/>
                    <a:lstStyle/>
                    <a:p>
                      <a:pPr algn="ctr"/>
                      <a:r>
                        <a:rPr lang="en-US" sz="2000" dirty="0" smtClean="0"/>
                        <a:t>Good for spatial</a:t>
                      </a:r>
                      <a:endParaRPr lang="en-US" sz="2000" dirty="0"/>
                    </a:p>
                  </a:txBody>
                  <a:tcPr anchor="ctr"/>
                </a:tc>
                <a:tc>
                  <a:txBody>
                    <a:bodyPr/>
                    <a:lstStyle/>
                    <a:p>
                      <a:pPr algn="ctr"/>
                      <a:r>
                        <a:rPr lang="en-US" sz="2000" dirty="0" smtClean="0"/>
                        <a:t>Good</a:t>
                      </a:r>
                      <a:r>
                        <a:rPr lang="en-US" sz="2000" baseline="0" dirty="0" smtClean="0"/>
                        <a:t> for </a:t>
                      </a:r>
                      <a:r>
                        <a:rPr lang="en-US" sz="2000" dirty="0" smtClean="0"/>
                        <a:t>temporal</a:t>
                      </a:r>
                      <a:endParaRPr lang="en-US" sz="2000" dirty="0"/>
                    </a:p>
                  </a:txBody>
                  <a:tcPr anchor="ctr"/>
                </a:tc>
              </a:tr>
              <a:tr h="809290">
                <a:tc>
                  <a:txBody>
                    <a:bodyPr/>
                    <a:lstStyle/>
                    <a:p>
                      <a:pPr algn="ctr"/>
                      <a:r>
                        <a:rPr lang="en-US" sz="2000" b="1" dirty="0" smtClean="0">
                          <a:solidFill>
                            <a:schemeClr val="bg1"/>
                          </a:solidFill>
                        </a:rPr>
                        <a:t>Performance</a:t>
                      </a:r>
                      <a:endParaRPr lang="en-US" sz="2000" b="1" dirty="0">
                        <a:solidFill>
                          <a:schemeClr val="bg1"/>
                        </a:solidFill>
                      </a:endParaRPr>
                    </a:p>
                  </a:txBody>
                  <a:tcPr anchor="ctr">
                    <a:solidFill>
                      <a:schemeClr val="accent2"/>
                    </a:solidFill>
                  </a:tcPr>
                </a:tc>
                <a:tc>
                  <a:txBody>
                    <a:bodyPr/>
                    <a:lstStyle/>
                    <a:p>
                      <a:pPr algn="ctr"/>
                      <a:r>
                        <a:rPr lang="en-US" sz="2000" dirty="0" smtClean="0"/>
                        <a:t>Well</a:t>
                      </a:r>
                      <a:r>
                        <a:rPr lang="en-US" sz="2000" baseline="0" dirty="0" smtClean="0"/>
                        <a:t> understood and state-of-the-art</a:t>
                      </a:r>
                      <a:endParaRPr lang="en-US" sz="2000" dirty="0"/>
                    </a:p>
                  </a:txBody>
                  <a:tcPr anchor="ctr"/>
                </a:tc>
                <a:tc>
                  <a:txBody>
                    <a:bodyPr/>
                    <a:lstStyle/>
                    <a:p>
                      <a:pPr algn="ctr"/>
                      <a:r>
                        <a:rPr lang="en-US" sz="2000" dirty="0" smtClean="0"/>
                        <a:t>Not</a:t>
                      </a:r>
                      <a:r>
                        <a:rPr lang="en-US" sz="2000" baseline="0" dirty="0" smtClean="0"/>
                        <a:t> well understood</a:t>
                      </a:r>
                      <a:endParaRPr lang="en-US" sz="2000" dirty="0"/>
                    </a:p>
                  </a:txBody>
                  <a:tcPr anchor="ctr"/>
                </a:tc>
              </a:tr>
            </a:tbl>
          </a:graphicData>
        </a:graphic>
      </p:graphicFrame>
    </p:spTree>
    <p:extLst>
      <p:ext uri="{BB962C8B-B14F-4D97-AF65-F5344CB8AC3E}">
        <p14:creationId xmlns:p14="http://schemas.microsoft.com/office/powerpoint/2010/main" val="1997785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62570"/>
            <a:ext cx="11422261" cy="510909"/>
          </a:xfrm>
        </p:spPr>
        <p:txBody>
          <a:bodyPr/>
          <a:lstStyle/>
          <a:p>
            <a:r>
              <a:rPr lang="en-US" dirty="0" smtClean="0"/>
              <a:t>Two Data Inputs Types (Three Views)</a:t>
            </a:r>
            <a:endParaRPr lang="en-US" dirty="0"/>
          </a:p>
        </p:txBody>
      </p:sp>
      <p:sp>
        <p:nvSpPr>
          <p:cNvPr id="4" name="TextBox 3"/>
          <p:cNvSpPr txBox="1"/>
          <p:nvPr/>
        </p:nvSpPr>
        <p:spPr>
          <a:xfrm>
            <a:off x="1237346" y="1004513"/>
            <a:ext cx="9076159" cy="341632"/>
          </a:xfrm>
          <a:prstGeom prst="rect">
            <a:avLst/>
          </a:prstGeom>
          <a:noFill/>
        </p:spPr>
        <p:txBody>
          <a:bodyPr wrap="square" rtlCol="0">
            <a:spAutoFit/>
          </a:bodyPr>
          <a:lstStyle/>
          <a:p>
            <a:pPr algn="ctr">
              <a:lnSpc>
                <a:spcPct val="90000"/>
              </a:lnSpc>
            </a:pPr>
            <a:r>
              <a:rPr lang="en-US" b="1" dirty="0" smtClean="0"/>
              <a:t>Deep Learning: Energy values as interpreted as pixels</a:t>
            </a:r>
          </a:p>
        </p:txBody>
      </p:sp>
      <p:sp>
        <p:nvSpPr>
          <p:cNvPr id="6" name="TextBox 5"/>
          <p:cNvSpPr txBox="1"/>
          <p:nvPr/>
        </p:nvSpPr>
        <p:spPr>
          <a:xfrm>
            <a:off x="1237421" y="3924822"/>
            <a:ext cx="9076159" cy="341632"/>
          </a:xfrm>
          <a:prstGeom prst="rect">
            <a:avLst/>
          </a:prstGeom>
          <a:noFill/>
        </p:spPr>
        <p:txBody>
          <a:bodyPr wrap="square" rtlCol="0">
            <a:spAutoFit/>
          </a:bodyPr>
          <a:lstStyle/>
          <a:p>
            <a:pPr algn="ctr">
              <a:lnSpc>
                <a:spcPct val="90000"/>
              </a:lnSpc>
            </a:pPr>
            <a:r>
              <a:rPr lang="en-US" b="1" dirty="0" smtClean="0"/>
              <a:t>Spiking: Time when energy deposition goes over a very low threshold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715" y="1477179"/>
            <a:ext cx="7425423" cy="2273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299" y="4440839"/>
            <a:ext cx="7456839" cy="2311038"/>
          </a:xfrm>
          <a:prstGeom prst="rect">
            <a:avLst/>
          </a:prstGeom>
        </p:spPr>
      </p:pic>
    </p:spTree>
    <p:extLst>
      <p:ext uri="{BB962C8B-B14F-4D97-AF65-F5344CB8AC3E}">
        <p14:creationId xmlns:p14="http://schemas.microsoft.com/office/powerpoint/2010/main" val="193987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Preliminary Results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72995356"/>
              </p:ext>
            </p:extLst>
          </p:nvPr>
        </p:nvGraphicFramePr>
        <p:xfrm>
          <a:off x="1529486" y="830949"/>
          <a:ext cx="9060542" cy="2438489"/>
        </p:xfrm>
        <a:graphic>
          <a:graphicData uri="http://schemas.openxmlformats.org/drawingml/2006/table">
            <a:tbl>
              <a:tblPr firstRow="1" bandRow="1">
                <a:tableStyleId>{21E4AEA4-8DFA-4A89-87EB-49C32662AFE0}</a:tableStyleId>
              </a:tblPr>
              <a:tblGrid>
                <a:gridCol w="4530271"/>
                <a:gridCol w="4530271"/>
              </a:tblGrid>
              <a:tr h="890579">
                <a:tc>
                  <a:txBody>
                    <a:bodyPr/>
                    <a:lstStyle/>
                    <a:p>
                      <a:pPr algn="ctr"/>
                      <a:r>
                        <a:rPr lang="en-US" sz="2500" dirty="0" smtClean="0"/>
                        <a:t>Number of Nodes</a:t>
                      </a:r>
                      <a:endParaRPr lang="en-US" sz="2500" dirty="0"/>
                    </a:p>
                  </a:txBody>
                  <a:tcPr marL="127225" marR="127225" marT="63613" marB="63613"/>
                </a:tc>
                <a:tc>
                  <a:txBody>
                    <a:bodyPr/>
                    <a:lstStyle/>
                    <a:p>
                      <a:pPr algn="ctr"/>
                      <a:r>
                        <a:rPr lang="en-US" sz="2500" dirty="0" smtClean="0"/>
                        <a:t>Maximum Classification Accuracy after One Hour</a:t>
                      </a:r>
                      <a:endParaRPr lang="en-US" sz="2500" dirty="0"/>
                    </a:p>
                  </a:txBody>
                  <a:tcPr marL="127225" marR="127225" marT="63613" marB="63613"/>
                </a:tc>
              </a:tr>
              <a:tr h="515970">
                <a:tc>
                  <a:txBody>
                    <a:bodyPr/>
                    <a:lstStyle/>
                    <a:p>
                      <a:pPr algn="ctr"/>
                      <a:r>
                        <a:rPr lang="en-US" sz="2500" dirty="0" smtClean="0"/>
                        <a:t>100</a:t>
                      </a:r>
                      <a:endParaRPr lang="en-US" sz="2500" dirty="0"/>
                    </a:p>
                  </a:txBody>
                  <a:tcPr marL="127225" marR="127225" marT="63613" marB="63613"/>
                </a:tc>
                <a:tc>
                  <a:txBody>
                    <a:bodyPr/>
                    <a:lstStyle/>
                    <a:p>
                      <a:pPr algn="ctr"/>
                      <a:r>
                        <a:rPr lang="en-US" sz="2500" dirty="0" smtClean="0"/>
                        <a:t>70.82%</a:t>
                      </a:r>
                      <a:endParaRPr lang="en-US" sz="2500" dirty="0"/>
                    </a:p>
                  </a:txBody>
                  <a:tcPr marL="127225" marR="127225" marT="63613" marB="63613"/>
                </a:tc>
              </a:tr>
              <a:tr h="515970">
                <a:tc>
                  <a:txBody>
                    <a:bodyPr/>
                    <a:lstStyle/>
                    <a:p>
                      <a:pPr algn="ctr"/>
                      <a:r>
                        <a:rPr lang="en-US" sz="2500" dirty="0" smtClean="0"/>
                        <a:t>1000</a:t>
                      </a:r>
                      <a:endParaRPr lang="en-US" sz="2500" dirty="0"/>
                    </a:p>
                  </a:txBody>
                  <a:tcPr marL="127225" marR="127225" marT="63613" marB="63613"/>
                </a:tc>
                <a:tc>
                  <a:txBody>
                    <a:bodyPr/>
                    <a:lstStyle/>
                    <a:p>
                      <a:pPr algn="ctr"/>
                      <a:r>
                        <a:rPr lang="en-US" sz="2500" dirty="0" smtClean="0"/>
                        <a:t>72.6%</a:t>
                      </a:r>
                      <a:endParaRPr lang="en-US" sz="2500" dirty="0"/>
                    </a:p>
                  </a:txBody>
                  <a:tcPr marL="127225" marR="127225" marT="63613" marB="63613"/>
                </a:tc>
              </a:tr>
              <a:tr h="515970">
                <a:tc>
                  <a:txBody>
                    <a:bodyPr/>
                    <a:lstStyle/>
                    <a:p>
                      <a:pPr algn="ctr"/>
                      <a:r>
                        <a:rPr lang="en-US" sz="2500" dirty="0" smtClean="0"/>
                        <a:t>10000</a:t>
                      </a:r>
                      <a:endParaRPr lang="en-US" sz="2500" dirty="0"/>
                    </a:p>
                  </a:txBody>
                  <a:tcPr marL="127225" marR="127225" marT="63613" marB="63613"/>
                </a:tc>
                <a:tc>
                  <a:txBody>
                    <a:bodyPr/>
                    <a:lstStyle/>
                    <a:p>
                      <a:pPr algn="ctr"/>
                      <a:r>
                        <a:rPr lang="en-US" sz="2500" dirty="0" smtClean="0"/>
                        <a:t>79.11%</a:t>
                      </a:r>
                      <a:endParaRPr lang="en-US" sz="2500" dirty="0"/>
                    </a:p>
                  </a:txBody>
                  <a:tcPr marL="127225" marR="127225" marT="63613" marB="63613"/>
                </a:tc>
              </a:tr>
            </a:tbl>
          </a:graphicData>
        </a:graphic>
      </p:graphicFrame>
      <p:pic>
        <p:nvPicPr>
          <p:cNvPr id="6" name="Picture 5"/>
          <p:cNvPicPr>
            <a:picLocks noChangeAspect="1"/>
          </p:cNvPicPr>
          <p:nvPr/>
        </p:nvPicPr>
        <p:blipFill rotWithShape="1">
          <a:blip r:embed="rId2"/>
          <a:srcRect t="18494" b="18249"/>
          <a:stretch/>
        </p:blipFill>
        <p:spPr>
          <a:xfrm>
            <a:off x="845464" y="3423684"/>
            <a:ext cx="10419907" cy="2345090"/>
          </a:xfrm>
          <a:prstGeom prst="rect">
            <a:avLst/>
          </a:prstGeom>
        </p:spPr>
      </p:pic>
      <p:sp>
        <p:nvSpPr>
          <p:cNvPr id="3" name="TextBox 2"/>
          <p:cNvSpPr txBox="1"/>
          <p:nvPr/>
        </p:nvSpPr>
        <p:spPr>
          <a:xfrm>
            <a:off x="1403498" y="5923020"/>
            <a:ext cx="9186530" cy="590931"/>
          </a:xfrm>
          <a:prstGeom prst="rect">
            <a:avLst/>
          </a:prstGeom>
          <a:noFill/>
        </p:spPr>
        <p:txBody>
          <a:bodyPr wrap="square" rtlCol="0">
            <a:spAutoFit/>
          </a:bodyPr>
          <a:lstStyle/>
          <a:p>
            <a:pPr algn="ctr">
              <a:lnSpc>
                <a:spcPct val="90000"/>
              </a:lnSpc>
            </a:pPr>
            <a:r>
              <a:rPr lang="en-US" i="1"/>
              <a:t>This research used resources of the Oak Ridge Leadership Computing Facility, which is a DOE Office of Science User Facility supported under Contract DE-AC05-00OR22725.</a:t>
            </a:r>
            <a:endParaRPr lang="en-US" dirty="0" smtClean="0"/>
          </a:p>
        </p:txBody>
      </p:sp>
    </p:spTree>
    <p:extLst>
      <p:ext uri="{BB962C8B-B14F-4D97-AF65-F5344CB8AC3E}">
        <p14:creationId xmlns:p14="http://schemas.microsoft.com/office/powerpoint/2010/main" val="1866829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Best Results: Single View</a:t>
            </a:r>
            <a:endParaRPr lang="en-US" dirty="0"/>
          </a:p>
        </p:txBody>
      </p:sp>
      <p:sp>
        <p:nvSpPr>
          <p:cNvPr id="5" name="Rectangle 4"/>
          <p:cNvSpPr/>
          <p:nvPr/>
        </p:nvSpPr>
        <p:spPr>
          <a:xfrm>
            <a:off x="344289" y="1041991"/>
            <a:ext cx="1023784" cy="829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bg1"/>
                </a:solidFill>
              </a:rPr>
              <a:t>x</a:t>
            </a:r>
            <a:r>
              <a:rPr lang="en-US" dirty="0" smtClean="0">
                <a:solidFill>
                  <a:schemeClr val="bg1"/>
                </a:solidFill>
              </a:rPr>
              <a:t>-view (127x50)</a:t>
            </a:r>
          </a:p>
        </p:txBody>
      </p:sp>
      <p:sp>
        <p:nvSpPr>
          <p:cNvPr id="6" name="Rectangle 5"/>
          <p:cNvSpPr/>
          <p:nvPr/>
        </p:nvSpPr>
        <p:spPr>
          <a:xfrm>
            <a:off x="1364157" y="1040358"/>
            <a:ext cx="708802" cy="82933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conv1 (8x3)</a:t>
            </a:r>
          </a:p>
        </p:txBody>
      </p:sp>
      <p:sp>
        <p:nvSpPr>
          <p:cNvPr id="7" name="Rectangle 6"/>
          <p:cNvSpPr/>
          <p:nvPr/>
        </p:nvSpPr>
        <p:spPr>
          <a:xfrm>
            <a:off x="2060971" y="1040358"/>
            <a:ext cx="671333" cy="82933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pool1 (2x1)</a:t>
            </a:r>
          </a:p>
        </p:txBody>
      </p:sp>
      <p:sp>
        <p:nvSpPr>
          <p:cNvPr id="8" name="Rectangle 7"/>
          <p:cNvSpPr/>
          <p:nvPr/>
        </p:nvSpPr>
        <p:spPr>
          <a:xfrm>
            <a:off x="2722289" y="1040357"/>
            <a:ext cx="713766" cy="82933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conv2 (7x3)</a:t>
            </a:r>
          </a:p>
        </p:txBody>
      </p:sp>
      <p:sp>
        <p:nvSpPr>
          <p:cNvPr id="9" name="Rectangle 8"/>
          <p:cNvSpPr/>
          <p:nvPr/>
        </p:nvSpPr>
        <p:spPr>
          <a:xfrm>
            <a:off x="3453423" y="1040356"/>
            <a:ext cx="756581" cy="82933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pool2 (2x1)</a:t>
            </a:r>
          </a:p>
        </p:txBody>
      </p:sp>
      <p:sp>
        <p:nvSpPr>
          <p:cNvPr id="10" name="Rectangle 9"/>
          <p:cNvSpPr/>
          <p:nvPr/>
        </p:nvSpPr>
        <p:spPr>
          <a:xfrm>
            <a:off x="4177587" y="1040356"/>
            <a:ext cx="766780" cy="82933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conv3 (6x3)</a:t>
            </a:r>
          </a:p>
        </p:txBody>
      </p:sp>
      <p:sp>
        <p:nvSpPr>
          <p:cNvPr id="11" name="Rectangle 10"/>
          <p:cNvSpPr/>
          <p:nvPr/>
        </p:nvSpPr>
        <p:spPr>
          <a:xfrm>
            <a:off x="4960547" y="1040355"/>
            <a:ext cx="741303" cy="82933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pool3 (2x1)</a:t>
            </a:r>
          </a:p>
        </p:txBody>
      </p:sp>
      <p:sp>
        <p:nvSpPr>
          <p:cNvPr id="12" name="Rectangle 11"/>
          <p:cNvSpPr/>
          <p:nvPr/>
        </p:nvSpPr>
        <p:spPr>
          <a:xfrm>
            <a:off x="5694910" y="1040355"/>
            <a:ext cx="726812" cy="82933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conv4 (6x3)</a:t>
            </a:r>
          </a:p>
        </p:txBody>
      </p:sp>
      <p:sp>
        <p:nvSpPr>
          <p:cNvPr id="13" name="Rectangle 12"/>
          <p:cNvSpPr/>
          <p:nvPr/>
        </p:nvSpPr>
        <p:spPr>
          <a:xfrm>
            <a:off x="6430604" y="1040355"/>
            <a:ext cx="666988" cy="82933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pool4 (2x1)</a:t>
            </a:r>
          </a:p>
        </p:txBody>
      </p:sp>
      <p:sp>
        <p:nvSpPr>
          <p:cNvPr id="14" name="Rectangle 13"/>
          <p:cNvSpPr/>
          <p:nvPr/>
        </p:nvSpPr>
        <p:spPr>
          <a:xfrm>
            <a:off x="7106474" y="1040355"/>
            <a:ext cx="768286" cy="829339"/>
          </a:xfrm>
          <a:prstGeom prst="rect">
            <a:avLst/>
          </a:prstGeom>
          <a:solidFill>
            <a:srgbClr val="7030A0"/>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bg1"/>
                </a:solidFill>
              </a:rPr>
              <a:t>f</a:t>
            </a:r>
            <a:r>
              <a:rPr lang="en-US" dirty="0" smtClean="0">
                <a:solidFill>
                  <a:schemeClr val="bg1"/>
                </a:solidFill>
              </a:rPr>
              <a:t>c1 (196)</a:t>
            </a:r>
          </a:p>
        </p:txBody>
      </p:sp>
      <p:sp>
        <p:nvSpPr>
          <p:cNvPr id="15" name="TextBox 14"/>
          <p:cNvSpPr txBox="1"/>
          <p:nvPr/>
        </p:nvSpPr>
        <p:spPr>
          <a:xfrm>
            <a:off x="2096273" y="1945303"/>
            <a:ext cx="7197274" cy="757130"/>
          </a:xfrm>
          <a:prstGeom prst="rect">
            <a:avLst/>
          </a:prstGeom>
          <a:noFill/>
        </p:spPr>
        <p:txBody>
          <a:bodyPr wrap="square" rtlCol="0">
            <a:spAutoFit/>
          </a:bodyPr>
          <a:lstStyle/>
          <a:p>
            <a:pPr algn="ctr">
              <a:lnSpc>
                <a:spcPct val="90000"/>
              </a:lnSpc>
            </a:pPr>
            <a:r>
              <a:rPr lang="en-US" sz="2400" b="1" dirty="0" smtClean="0"/>
              <a:t>Convolutional Neural Network Result: ~80.42%</a:t>
            </a:r>
            <a:endParaRPr lang="en-US" sz="2400" b="1" dirty="0"/>
          </a:p>
          <a:p>
            <a:pPr algn="ctr">
              <a:lnSpc>
                <a:spcPct val="90000"/>
              </a:lnSpc>
            </a:pPr>
            <a:endParaRPr lang="en-US" sz="2400" b="1" dirty="0" smtClean="0"/>
          </a:p>
        </p:txBody>
      </p:sp>
      <p:sp>
        <p:nvSpPr>
          <p:cNvPr id="16" name="TextBox 15"/>
          <p:cNvSpPr txBox="1"/>
          <p:nvPr/>
        </p:nvSpPr>
        <p:spPr>
          <a:xfrm>
            <a:off x="2506018" y="5758019"/>
            <a:ext cx="6766601" cy="424732"/>
          </a:xfrm>
          <a:prstGeom prst="rect">
            <a:avLst/>
          </a:prstGeom>
          <a:noFill/>
        </p:spPr>
        <p:txBody>
          <a:bodyPr wrap="square" rtlCol="0">
            <a:spAutoFit/>
          </a:bodyPr>
          <a:lstStyle/>
          <a:p>
            <a:pPr algn="ctr">
              <a:lnSpc>
                <a:spcPct val="90000"/>
              </a:lnSpc>
            </a:pPr>
            <a:r>
              <a:rPr lang="en-US" sz="2400" b="1" dirty="0" smtClean="0"/>
              <a:t>Spiking Neural Network Result: ~80.63%</a:t>
            </a:r>
          </a:p>
        </p:txBody>
      </p:sp>
      <p:sp>
        <p:nvSpPr>
          <p:cNvPr id="17" name="Rectangle 16"/>
          <p:cNvSpPr/>
          <p:nvPr/>
        </p:nvSpPr>
        <p:spPr>
          <a:xfrm>
            <a:off x="7825900" y="1040355"/>
            <a:ext cx="607547" cy="829339"/>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bg1"/>
                </a:solidFill>
              </a:rPr>
              <a:t>d</a:t>
            </a:r>
            <a:r>
              <a:rPr lang="en-US" smtClean="0">
                <a:solidFill>
                  <a:schemeClr val="bg1"/>
                </a:solidFill>
              </a:rPr>
              <a:t>rop </a:t>
            </a:r>
            <a:r>
              <a:rPr lang="en-US" dirty="0" smtClean="0">
                <a:solidFill>
                  <a:schemeClr val="bg1"/>
                </a:solidFill>
              </a:rPr>
              <a:t>out</a:t>
            </a:r>
          </a:p>
        </p:txBody>
      </p:sp>
      <p:sp>
        <p:nvSpPr>
          <p:cNvPr id="18" name="Rectangle 17"/>
          <p:cNvSpPr/>
          <p:nvPr/>
        </p:nvSpPr>
        <p:spPr>
          <a:xfrm>
            <a:off x="8439209" y="1040355"/>
            <a:ext cx="582748" cy="829339"/>
          </a:xfrm>
          <a:prstGeom prst="rect">
            <a:avLst/>
          </a:prstGeom>
          <a:solidFill>
            <a:srgbClr val="7030A0"/>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fc2 (98)</a:t>
            </a:r>
          </a:p>
        </p:txBody>
      </p:sp>
      <p:sp>
        <p:nvSpPr>
          <p:cNvPr id="19" name="Rectangle 18"/>
          <p:cNvSpPr/>
          <p:nvPr/>
        </p:nvSpPr>
        <p:spPr>
          <a:xfrm>
            <a:off x="8990550" y="1040355"/>
            <a:ext cx="607547" cy="829339"/>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bg1"/>
                </a:solidFill>
              </a:rPr>
              <a:t>d</a:t>
            </a:r>
            <a:r>
              <a:rPr lang="en-US" smtClean="0">
                <a:solidFill>
                  <a:schemeClr val="bg1"/>
                </a:solidFill>
              </a:rPr>
              <a:t>rop </a:t>
            </a:r>
            <a:r>
              <a:rPr lang="en-US" dirty="0" smtClean="0">
                <a:solidFill>
                  <a:schemeClr val="bg1"/>
                </a:solidFill>
              </a:rPr>
              <a:t>out</a:t>
            </a:r>
          </a:p>
        </p:txBody>
      </p:sp>
      <p:sp>
        <p:nvSpPr>
          <p:cNvPr id="20" name="Rectangle 19"/>
          <p:cNvSpPr/>
          <p:nvPr/>
        </p:nvSpPr>
        <p:spPr>
          <a:xfrm>
            <a:off x="9596828" y="1040355"/>
            <a:ext cx="582748" cy="829339"/>
          </a:xfrm>
          <a:prstGeom prst="rect">
            <a:avLst/>
          </a:prstGeom>
          <a:solidFill>
            <a:srgbClr val="7030A0"/>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smtClean="0">
                <a:solidFill>
                  <a:schemeClr val="bg1"/>
                </a:solidFill>
              </a:rPr>
              <a:t>fc3 (11)</a:t>
            </a:r>
          </a:p>
        </p:txBody>
      </p:sp>
      <p:sp>
        <p:nvSpPr>
          <p:cNvPr id="21" name="Rectangle 20"/>
          <p:cNvSpPr/>
          <p:nvPr/>
        </p:nvSpPr>
        <p:spPr>
          <a:xfrm>
            <a:off x="10181470" y="1040355"/>
            <a:ext cx="1585079" cy="829339"/>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mtClean="0">
                <a:solidFill>
                  <a:schemeClr val="bg1"/>
                </a:solidFill>
              </a:rPr>
              <a:t>classification</a:t>
            </a:r>
            <a:endParaRPr lang="en-US" dirty="0" smtClean="0">
              <a:solidFill>
                <a:schemeClr val="bg1"/>
              </a:solidFill>
            </a:endParaRPr>
          </a:p>
        </p:txBody>
      </p:sp>
      <p:sp>
        <p:nvSpPr>
          <p:cNvPr id="22" name="TextBox 21"/>
          <p:cNvSpPr txBox="1"/>
          <p:nvPr/>
        </p:nvSpPr>
        <p:spPr>
          <a:xfrm>
            <a:off x="1212112" y="6306765"/>
            <a:ext cx="9011269" cy="276999"/>
          </a:xfrm>
          <a:prstGeom prst="rect">
            <a:avLst/>
          </a:prstGeom>
          <a:noFill/>
        </p:spPr>
        <p:txBody>
          <a:bodyPr wrap="square" rtlCol="0">
            <a:spAutoFit/>
          </a:bodyPr>
          <a:lstStyle/>
          <a:p>
            <a:r>
              <a:rPr lang="en-US" sz="1200" smtClean="0"/>
              <a:t>Source for CNN results: </a:t>
            </a:r>
            <a:r>
              <a:rPr lang="en-US" sz="1200" dirty="0" smtClean="0"/>
              <a:t>A. </a:t>
            </a:r>
            <a:r>
              <a:rPr lang="en-US" sz="1200" dirty="0" err="1" smtClean="0"/>
              <a:t>Terwilliger</a:t>
            </a:r>
            <a:r>
              <a:rPr lang="en-US" sz="1200" dirty="0" smtClean="0"/>
              <a:t>, et al. </a:t>
            </a:r>
            <a:r>
              <a:rPr lang="en-US" sz="1200" dirty="0"/>
              <a:t>Vertex Reconstruction of Neutrino </a:t>
            </a:r>
            <a:r>
              <a:rPr lang="en-US" sz="1200" dirty="0" smtClean="0"/>
              <a:t>Interactions using </a:t>
            </a:r>
            <a:r>
              <a:rPr lang="en-US" sz="1200" dirty="0"/>
              <a:t>Deep </a:t>
            </a:r>
            <a:r>
              <a:rPr lang="en-US" sz="1200" dirty="0" smtClean="0"/>
              <a:t>Learning. IJCNN 2017.</a:t>
            </a:r>
            <a:endParaRPr lang="en-US" sz="1200" dirty="0"/>
          </a:p>
        </p:txBody>
      </p:sp>
      <p:pic>
        <p:nvPicPr>
          <p:cNvPr id="23" name="Picture 22"/>
          <p:cNvPicPr>
            <a:picLocks noChangeAspect="1"/>
          </p:cNvPicPr>
          <p:nvPr/>
        </p:nvPicPr>
        <p:blipFill>
          <a:blip r:embed="rId2"/>
          <a:stretch>
            <a:fillRect/>
          </a:stretch>
        </p:blipFill>
        <p:spPr>
          <a:xfrm>
            <a:off x="1940500" y="2586516"/>
            <a:ext cx="3003867" cy="3047491"/>
          </a:xfrm>
          <a:prstGeom prst="rect">
            <a:avLst/>
          </a:prstGeom>
        </p:spPr>
      </p:pic>
      <p:sp>
        <p:nvSpPr>
          <p:cNvPr id="24" name="TextBox 23"/>
          <p:cNvSpPr txBox="1"/>
          <p:nvPr/>
        </p:nvSpPr>
        <p:spPr>
          <a:xfrm>
            <a:off x="5331198" y="3375190"/>
            <a:ext cx="5131097" cy="1615827"/>
          </a:xfrm>
          <a:prstGeom prst="rect">
            <a:avLst/>
          </a:prstGeom>
          <a:noFill/>
        </p:spPr>
        <p:txBody>
          <a:bodyPr wrap="square" rtlCol="0">
            <a:spAutoFit/>
          </a:bodyPr>
          <a:lstStyle/>
          <a:p>
            <a:pPr marL="285750" indent="-285750">
              <a:lnSpc>
                <a:spcPct val="90000"/>
              </a:lnSpc>
              <a:buFont typeface="Arial" charset="0"/>
              <a:buChar char="•"/>
            </a:pPr>
            <a:r>
              <a:rPr lang="en-US" sz="2200" dirty="0" smtClean="0"/>
              <a:t>90 neurons, 86 synapses</a:t>
            </a:r>
          </a:p>
          <a:p>
            <a:pPr marL="285750" indent="-285750">
              <a:lnSpc>
                <a:spcPct val="90000"/>
              </a:lnSpc>
              <a:buFont typeface="Arial" charset="0"/>
              <a:buChar char="•"/>
            </a:pPr>
            <a:endParaRPr lang="en-US" sz="2200" dirty="0" smtClean="0"/>
          </a:p>
          <a:p>
            <a:pPr marL="285750" indent="-285750">
              <a:lnSpc>
                <a:spcPct val="90000"/>
              </a:lnSpc>
              <a:buFont typeface="Arial" charset="0"/>
              <a:buChar char="•"/>
            </a:pPr>
            <a:r>
              <a:rPr lang="en-US" sz="2200" dirty="0" smtClean="0"/>
              <a:t>Estimated energy for a single classification for </a:t>
            </a:r>
            <a:r>
              <a:rPr lang="en-US" sz="2200" dirty="0" err="1" smtClean="0"/>
              <a:t>mrDANNA</a:t>
            </a:r>
            <a:r>
              <a:rPr lang="en-US" sz="2200" dirty="0" smtClean="0"/>
              <a:t> implementation: 1.66 </a:t>
            </a:r>
            <a:r>
              <a:rPr lang="en-US" sz="2200" dirty="0" err="1" smtClean="0"/>
              <a:t>μJ</a:t>
            </a:r>
            <a:endParaRPr lang="en-US" sz="2200" dirty="0" smtClean="0"/>
          </a:p>
        </p:txBody>
      </p:sp>
    </p:spTree>
    <p:extLst>
      <p:ext uri="{BB962C8B-B14F-4D97-AF65-F5344CB8AC3E}">
        <p14:creationId xmlns:p14="http://schemas.microsoft.com/office/powerpoint/2010/main" val="610628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065202" y="4690332"/>
            <a:ext cx="1471836" cy="189922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1" name="Rectangle 20"/>
          <p:cNvSpPr/>
          <p:nvPr/>
        </p:nvSpPr>
        <p:spPr>
          <a:xfrm>
            <a:off x="5274867" y="3345540"/>
            <a:ext cx="1471836" cy="322235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2" name="Rectangle 21"/>
          <p:cNvSpPr/>
          <p:nvPr/>
        </p:nvSpPr>
        <p:spPr>
          <a:xfrm>
            <a:off x="3567534" y="830949"/>
            <a:ext cx="1471836" cy="30297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1836072" y="830949"/>
            <a:ext cx="1471836" cy="2359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Rectangle 23"/>
          <p:cNvSpPr/>
          <p:nvPr/>
        </p:nvSpPr>
        <p:spPr>
          <a:xfrm>
            <a:off x="1836072" y="1360856"/>
            <a:ext cx="6711572" cy="529903"/>
          </a:xfrm>
          <a:prstGeom prst="rect">
            <a:avLst/>
          </a:prstGeom>
          <a:solidFill>
            <a:schemeClr val="lt1">
              <a:alpha val="57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Connect Theory of Computation with Neuroscience and Nonlinear Dynamics</a:t>
            </a:r>
          </a:p>
        </p:txBody>
      </p:sp>
      <p:sp>
        <p:nvSpPr>
          <p:cNvPr id="25" name="Rectangle 24"/>
          <p:cNvSpPr/>
          <p:nvPr/>
        </p:nvSpPr>
        <p:spPr>
          <a:xfrm>
            <a:off x="1836072" y="2012603"/>
            <a:ext cx="6711572" cy="529903"/>
          </a:xfrm>
          <a:prstGeom prst="rect">
            <a:avLst/>
          </a:prstGeom>
          <a:solidFill>
            <a:schemeClr val="lt1">
              <a:alpha val="57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Architecture of the Brain and Relation to Computing and Learning</a:t>
            </a:r>
          </a:p>
        </p:txBody>
      </p:sp>
      <p:sp>
        <p:nvSpPr>
          <p:cNvPr id="26" name="Rectangle 25"/>
          <p:cNvSpPr/>
          <p:nvPr/>
        </p:nvSpPr>
        <p:spPr>
          <a:xfrm>
            <a:off x="1836072" y="2660263"/>
            <a:ext cx="6711572" cy="529903"/>
          </a:xfrm>
          <a:prstGeom prst="rect">
            <a:avLst/>
          </a:prstGeom>
          <a:solidFill>
            <a:schemeClr val="lt1">
              <a:alpha val="57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Simulation of Computational Models and Systems</a:t>
            </a:r>
          </a:p>
        </p:txBody>
      </p:sp>
      <p:sp>
        <p:nvSpPr>
          <p:cNvPr id="27" name="Rectangle 26"/>
          <p:cNvSpPr/>
          <p:nvPr/>
        </p:nvSpPr>
        <p:spPr>
          <a:xfrm>
            <a:off x="1836072" y="3330820"/>
            <a:ext cx="6711572" cy="529903"/>
          </a:xfrm>
          <a:prstGeom prst="rect">
            <a:avLst/>
          </a:prstGeom>
          <a:solidFill>
            <a:schemeClr val="lt1">
              <a:alpha val="57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System Software, Algorithms &amp; Applications</a:t>
            </a:r>
          </a:p>
        </p:txBody>
      </p:sp>
      <p:sp>
        <p:nvSpPr>
          <p:cNvPr id="28" name="Rectangle 27"/>
          <p:cNvSpPr/>
          <p:nvPr/>
        </p:nvSpPr>
        <p:spPr>
          <a:xfrm>
            <a:off x="1836072" y="4026726"/>
            <a:ext cx="6711572" cy="529903"/>
          </a:xfrm>
          <a:prstGeom prst="rect">
            <a:avLst/>
          </a:prstGeom>
          <a:solidFill>
            <a:schemeClr val="lt1">
              <a:alpha val="57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Chip Design – System-on-Chip</a:t>
            </a:r>
          </a:p>
        </p:txBody>
      </p:sp>
      <p:sp>
        <p:nvSpPr>
          <p:cNvPr id="29" name="Rectangle 28"/>
          <p:cNvSpPr/>
          <p:nvPr/>
        </p:nvSpPr>
        <p:spPr>
          <a:xfrm>
            <a:off x="1836072" y="4690333"/>
            <a:ext cx="6711572" cy="529903"/>
          </a:xfrm>
          <a:prstGeom prst="rect">
            <a:avLst/>
          </a:prstGeom>
          <a:solidFill>
            <a:schemeClr val="lt1">
              <a:alpha val="57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Chip Processing and Integration</a:t>
            </a:r>
          </a:p>
        </p:txBody>
      </p:sp>
      <p:sp>
        <p:nvSpPr>
          <p:cNvPr id="30" name="Rectangle 29"/>
          <p:cNvSpPr/>
          <p:nvPr/>
        </p:nvSpPr>
        <p:spPr>
          <a:xfrm>
            <a:off x="1836072" y="5406275"/>
            <a:ext cx="6711572" cy="529903"/>
          </a:xfrm>
          <a:prstGeom prst="rect">
            <a:avLst/>
          </a:prstGeom>
          <a:solidFill>
            <a:schemeClr val="lt1">
              <a:alpha val="57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t>Devices and Materials – in situ and in operando test and measurement</a:t>
            </a:r>
          </a:p>
        </p:txBody>
      </p:sp>
      <p:sp>
        <p:nvSpPr>
          <p:cNvPr id="31" name="TextBox 30"/>
          <p:cNvSpPr txBox="1"/>
          <p:nvPr/>
        </p:nvSpPr>
        <p:spPr>
          <a:xfrm>
            <a:off x="1836072" y="933986"/>
            <a:ext cx="1471836" cy="369332"/>
          </a:xfrm>
          <a:prstGeom prst="rect">
            <a:avLst/>
          </a:prstGeom>
          <a:noFill/>
        </p:spPr>
        <p:txBody>
          <a:bodyPr wrap="square" rtlCol="0">
            <a:spAutoFit/>
          </a:bodyPr>
          <a:lstStyle/>
          <a:p>
            <a:pPr algn="ctr"/>
            <a:r>
              <a:rPr lang="en-US" b="1" dirty="0" smtClean="0"/>
              <a:t>Biology</a:t>
            </a:r>
            <a:endParaRPr lang="en-US" b="1" dirty="0"/>
          </a:p>
        </p:txBody>
      </p:sp>
      <p:sp>
        <p:nvSpPr>
          <p:cNvPr id="32" name="TextBox 31"/>
          <p:cNvSpPr txBox="1"/>
          <p:nvPr/>
        </p:nvSpPr>
        <p:spPr>
          <a:xfrm>
            <a:off x="3567534" y="929282"/>
            <a:ext cx="1471836" cy="369332"/>
          </a:xfrm>
          <a:prstGeom prst="rect">
            <a:avLst/>
          </a:prstGeom>
          <a:noFill/>
        </p:spPr>
        <p:txBody>
          <a:bodyPr wrap="square" rtlCol="0">
            <a:spAutoFit/>
          </a:bodyPr>
          <a:lstStyle/>
          <a:p>
            <a:pPr algn="ctr"/>
            <a:r>
              <a:rPr lang="en-US" b="1" dirty="0" smtClean="0"/>
              <a:t>Computing</a:t>
            </a:r>
            <a:endParaRPr lang="en-US" b="1" dirty="0"/>
          </a:p>
        </p:txBody>
      </p:sp>
      <p:sp>
        <p:nvSpPr>
          <p:cNvPr id="33" name="TextBox 32"/>
          <p:cNvSpPr txBox="1"/>
          <p:nvPr/>
        </p:nvSpPr>
        <p:spPr>
          <a:xfrm>
            <a:off x="5274867" y="6111276"/>
            <a:ext cx="1471836" cy="369332"/>
          </a:xfrm>
          <a:prstGeom prst="rect">
            <a:avLst/>
          </a:prstGeom>
          <a:noFill/>
        </p:spPr>
        <p:txBody>
          <a:bodyPr wrap="square" rtlCol="0">
            <a:spAutoFit/>
          </a:bodyPr>
          <a:lstStyle/>
          <a:p>
            <a:pPr algn="ctr"/>
            <a:r>
              <a:rPr lang="en-US" b="1" dirty="0" smtClean="0"/>
              <a:t>Hardware</a:t>
            </a:r>
            <a:endParaRPr lang="en-US" b="1" dirty="0"/>
          </a:p>
        </p:txBody>
      </p:sp>
      <p:sp>
        <p:nvSpPr>
          <p:cNvPr id="34" name="TextBox 33"/>
          <p:cNvSpPr txBox="1"/>
          <p:nvPr/>
        </p:nvSpPr>
        <p:spPr>
          <a:xfrm>
            <a:off x="7065202" y="6096557"/>
            <a:ext cx="1471836" cy="369332"/>
          </a:xfrm>
          <a:prstGeom prst="rect">
            <a:avLst/>
          </a:prstGeom>
          <a:noFill/>
        </p:spPr>
        <p:txBody>
          <a:bodyPr wrap="square" rtlCol="0">
            <a:spAutoFit/>
          </a:bodyPr>
          <a:lstStyle/>
          <a:p>
            <a:pPr algn="ctr"/>
            <a:r>
              <a:rPr lang="en-US" b="1" dirty="0" smtClean="0"/>
              <a:t>Materials</a:t>
            </a:r>
            <a:endParaRPr lang="en-US" b="1" dirty="0"/>
          </a:p>
        </p:txBody>
      </p:sp>
      <p:sp>
        <p:nvSpPr>
          <p:cNvPr id="3" name="Title 2"/>
          <p:cNvSpPr>
            <a:spLocks noGrp="1"/>
          </p:cNvSpPr>
          <p:nvPr>
            <p:ph type="title"/>
          </p:nvPr>
        </p:nvSpPr>
        <p:spPr>
          <a:xfrm>
            <a:off x="344288" y="320040"/>
            <a:ext cx="11422261" cy="510909"/>
          </a:xfrm>
        </p:spPr>
        <p:txBody>
          <a:bodyPr/>
          <a:lstStyle/>
          <a:p>
            <a:r>
              <a:rPr lang="en-US" dirty="0" smtClean="0"/>
              <a:t>Proposed Plan Moving Forward</a:t>
            </a:r>
            <a:endParaRPr lang="en-US" dirty="0"/>
          </a:p>
        </p:txBody>
      </p:sp>
      <p:sp>
        <p:nvSpPr>
          <p:cNvPr id="4" name="TextBox 3"/>
          <p:cNvSpPr txBox="1"/>
          <p:nvPr/>
        </p:nvSpPr>
        <p:spPr>
          <a:xfrm>
            <a:off x="8869932" y="3345540"/>
            <a:ext cx="2896617" cy="840230"/>
          </a:xfrm>
          <a:prstGeom prst="rect">
            <a:avLst/>
          </a:prstGeom>
          <a:noFill/>
        </p:spPr>
        <p:txBody>
          <a:bodyPr wrap="square" rtlCol="0">
            <a:spAutoFit/>
          </a:bodyPr>
          <a:lstStyle/>
          <a:p>
            <a:pPr algn="ctr">
              <a:lnSpc>
                <a:spcPct val="90000"/>
              </a:lnSpc>
            </a:pPr>
            <a:r>
              <a:rPr lang="en-US" dirty="0" smtClean="0"/>
              <a:t>Stan Williams at Neuromorphic Computing Workshop at ORNL 2016 </a:t>
            </a:r>
          </a:p>
        </p:txBody>
      </p:sp>
    </p:spTree>
    <p:extLst>
      <p:ext uri="{BB962C8B-B14F-4D97-AF65-F5344CB8AC3E}">
        <p14:creationId xmlns:p14="http://schemas.microsoft.com/office/powerpoint/2010/main" val="897944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Summary</a:t>
            </a:r>
            <a:endParaRPr lang="en-US" dirty="0"/>
          </a:p>
        </p:txBody>
      </p:sp>
      <p:sp>
        <p:nvSpPr>
          <p:cNvPr id="3" name="Content Placeholder 2"/>
          <p:cNvSpPr>
            <a:spLocks noGrp="1"/>
          </p:cNvSpPr>
          <p:nvPr>
            <p:ph idx="1"/>
          </p:nvPr>
        </p:nvSpPr>
        <p:spPr>
          <a:xfrm>
            <a:off x="344288" y="1423699"/>
            <a:ext cx="11369809" cy="4047778"/>
          </a:xfrm>
        </p:spPr>
        <p:txBody>
          <a:bodyPr/>
          <a:lstStyle/>
          <a:p>
            <a:r>
              <a:rPr lang="en-US" dirty="0"/>
              <a:t>Neuromorphic computing is </a:t>
            </a:r>
            <a:r>
              <a:rPr lang="en-US" dirty="0" smtClean="0"/>
              <a:t>an important post Moore’s era technology.</a:t>
            </a:r>
          </a:p>
          <a:p>
            <a:r>
              <a:rPr lang="en-US" dirty="0" smtClean="0"/>
              <a:t>Programming and using neuromorphic computers is fundamentally different from programming and using traditional computers.</a:t>
            </a:r>
          </a:p>
          <a:p>
            <a:r>
              <a:rPr lang="en-US" dirty="0" smtClean="0"/>
              <a:t>One way to program neuromorphic computers for particular applications is genetic algorithms.</a:t>
            </a:r>
          </a:p>
          <a:p>
            <a:r>
              <a:rPr lang="en-US" dirty="0" smtClean="0"/>
              <a:t>Neuromorphic computing has potential to be applied to applications in control and classification, including temporal scientific data.</a:t>
            </a:r>
          </a:p>
          <a:p>
            <a:pPr lvl="1"/>
            <a:r>
              <a:rPr lang="en-US" dirty="0" smtClean="0"/>
              <a:t>Able to be deployed in very efficient devices.</a:t>
            </a:r>
          </a:p>
          <a:p>
            <a:endParaRPr lang="en-US" dirty="0" smtClean="0"/>
          </a:p>
        </p:txBody>
      </p:sp>
    </p:spTree>
    <p:extLst>
      <p:ext uri="{BB962C8B-B14F-4D97-AF65-F5344CB8AC3E}">
        <p14:creationId xmlns:p14="http://schemas.microsoft.com/office/powerpoint/2010/main" val="1573057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0569" b="42277"/>
          <a:stretch/>
        </p:blipFill>
        <p:spPr>
          <a:xfrm>
            <a:off x="2784454" y="1195634"/>
            <a:ext cx="8932016" cy="2489200"/>
          </a:xfrm>
          <a:prstGeom prst="rect">
            <a:avLst/>
          </a:prstGeom>
        </p:spPr>
      </p:pic>
      <p:pic>
        <p:nvPicPr>
          <p:cNvPr id="5" name="Picture 4"/>
          <p:cNvPicPr>
            <a:picLocks noChangeAspect="1"/>
          </p:cNvPicPr>
          <p:nvPr/>
        </p:nvPicPr>
        <p:blipFill rotWithShape="1">
          <a:blip r:embed="rId4"/>
          <a:srcRect l="28658" t="5389" r="28918"/>
          <a:stretch/>
        </p:blipFill>
        <p:spPr>
          <a:xfrm>
            <a:off x="578102" y="3869102"/>
            <a:ext cx="1745673" cy="1203868"/>
          </a:xfrm>
          <a:prstGeom prst="rect">
            <a:avLst/>
          </a:prstGeom>
        </p:spPr>
      </p:pic>
      <p:pic>
        <p:nvPicPr>
          <p:cNvPr id="7" name="Picture 6"/>
          <p:cNvPicPr>
            <a:picLocks noChangeAspect="1"/>
          </p:cNvPicPr>
          <p:nvPr/>
        </p:nvPicPr>
        <p:blipFill>
          <a:blip r:embed="rId5"/>
          <a:stretch>
            <a:fillRect/>
          </a:stretch>
        </p:blipFill>
        <p:spPr>
          <a:xfrm>
            <a:off x="344288" y="2078284"/>
            <a:ext cx="2213303" cy="723900"/>
          </a:xfrm>
          <a:prstGeom prst="rect">
            <a:avLst/>
          </a:prstGeom>
        </p:spPr>
      </p:pic>
      <p:pic>
        <p:nvPicPr>
          <p:cNvPr id="6" name="Picture 5"/>
          <p:cNvPicPr>
            <a:picLocks noChangeAspect="1"/>
          </p:cNvPicPr>
          <p:nvPr/>
        </p:nvPicPr>
        <p:blipFill rotWithShape="1">
          <a:blip r:embed="rId6"/>
          <a:srcRect l="13116" r="10582"/>
          <a:stretch/>
        </p:blipFill>
        <p:spPr>
          <a:xfrm>
            <a:off x="5353974" y="4069273"/>
            <a:ext cx="812800" cy="990600"/>
          </a:xfrm>
          <a:prstGeom prst="rect">
            <a:avLst/>
          </a:prstGeom>
        </p:spPr>
      </p:pic>
      <p:pic>
        <p:nvPicPr>
          <p:cNvPr id="8" name="Picture 7"/>
          <p:cNvPicPr>
            <a:picLocks noChangeAspect="1"/>
          </p:cNvPicPr>
          <p:nvPr/>
        </p:nvPicPr>
        <p:blipFill>
          <a:blip r:embed="rId7"/>
          <a:stretch>
            <a:fillRect/>
          </a:stretch>
        </p:blipFill>
        <p:spPr>
          <a:xfrm>
            <a:off x="6192174" y="4107373"/>
            <a:ext cx="762000" cy="952500"/>
          </a:xfrm>
          <a:prstGeom prst="rect">
            <a:avLst/>
          </a:prstGeom>
        </p:spPr>
      </p:pic>
      <p:pic>
        <p:nvPicPr>
          <p:cNvPr id="9" name="Picture 8"/>
          <p:cNvPicPr>
            <a:picLocks noChangeAspect="1"/>
          </p:cNvPicPr>
          <p:nvPr/>
        </p:nvPicPr>
        <p:blipFill>
          <a:blip r:embed="rId8"/>
          <a:stretch>
            <a:fillRect/>
          </a:stretch>
        </p:blipFill>
        <p:spPr>
          <a:xfrm>
            <a:off x="7106574" y="4103201"/>
            <a:ext cx="762000" cy="956672"/>
          </a:xfrm>
          <a:prstGeom prst="rect">
            <a:avLst/>
          </a:prstGeom>
        </p:spPr>
      </p:pic>
      <p:pic>
        <p:nvPicPr>
          <p:cNvPr id="10" name="Picture 9"/>
          <p:cNvPicPr>
            <a:picLocks noChangeAspect="1"/>
          </p:cNvPicPr>
          <p:nvPr/>
        </p:nvPicPr>
        <p:blipFill rotWithShape="1">
          <a:blip r:embed="rId9"/>
          <a:srcRect l="20205" r="20966" b="27692"/>
          <a:stretch/>
        </p:blipFill>
        <p:spPr>
          <a:xfrm>
            <a:off x="2686974" y="4035407"/>
            <a:ext cx="838200" cy="1011767"/>
          </a:xfrm>
          <a:prstGeom prst="rect">
            <a:avLst/>
          </a:prstGeom>
        </p:spPr>
      </p:pic>
      <p:pic>
        <p:nvPicPr>
          <p:cNvPr id="11" name="Picture 10"/>
          <p:cNvPicPr>
            <a:picLocks noChangeAspect="1"/>
          </p:cNvPicPr>
          <p:nvPr/>
        </p:nvPicPr>
        <p:blipFill rotWithShape="1">
          <a:blip r:embed="rId10"/>
          <a:srcRect l="14914" r="18420" b="34699"/>
          <a:stretch/>
        </p:blipFill>
        <p:spPr>
          <a:xfrm>
            <a:off x="3584972" y="4045707"/>
            <a:ext cx="778402" cy="1014167"/>
          </a:xfrm>
          <a:prstGeom prst="rect">
            <a:avLst/>
          </a:prstGeom>
        </p:spPr>
      </p:pic>
      <p:pic>
        <p:nvPicPr>
          <p:cNvPr id="13" name="Picture 12"/>
          <p:cNvPicPr>
            <a:picLocks noChangeAspect="1"/>
          </p:cNvPicPr>
          <p:nvPr/>
        </p:nvPicPr>
        <p:blipFill>
          <a:blip r:embed="rId11"/>
          <a:stretch>
            <a:fillRect/>
          </a:stretch>
        </p:blipFill>
        <p:spPr>
          <a:xfrm>
            <a:off x="4439574" y="4069273"/>
            <a:ext cx="825439" cy="991476"/>
          </a:xfrm>
          <a:prstGeom prst="rect">
            <a:avLst/>
          </a:prstGeom>
        </p:spPr>
      </p:pic>
      <p:sp>
        <p:nvSpPr>
          <p:cNvPr id="3" name="Title 2"/>
          <p:cNvSpPr>
            <a:spLocks noGrp="1"/>
          </p:cNvSpPr>
          <p:nvPr>
            <p:ph type="title"/>
          </p:nvPr>
        </p:nvSpPr>
        <p:spPr>
          <a:xfrm>
            <a:off x="344288" y="320040"/>
            <a:ext cx="11422261" cy="510909"/>
          </a:xfrm>
        </p:spPr>
        <p:txBody>
          <a:bodyPr/>
          <a:lstStyle/>
          <a:p>
            <a:r>
              <a:rPr lang="en-US" dirty="0" smtClean="0"/>
              <a:t>Acknowledgements</a:t>
            </a:r>
            <a:endParaRPr lang="en-US" dirty="0"/>
          </a:p>
        </p:txBody>
      </p:sp>
      <p:pic>
        <p:nvPicPr>
          <p:cNvPr id="12" name="Picture 11"/>
          <p:cNvPicPr>
            <a:picLocks noChangeAspect="1"/>
          </p:cNvPicPr>
          <p:nvPr/>
        </p:nvPicPr>
        <p:blipFill>
          <a:blip r:embed="rId12"/>
          <a:stretch>
            <a:fillRect/>
          </a:stretch>
        </p:blipFill>
        <p:spPr>
          <a:xfrm>
            <a:off x="8808374" y="4029901"/>
            <a:ext cx="1898909" cy="1017273"/>
          </a:xfrm>
          <a:prstGeom prst="rect">
            <a:avLst/>
          </a:prstGeom>
        </p:spPr>
      </p:pic>
      <p:pic>
        <p:nvPicPr>
          <p:cNvPr id="2" name="Picture 1"/>
          <p:cNvPicPr>
            <a:picLocks noChangeAspect="1"/>
          </p:cNvPicPr>
          <p:nvPr/>
        </p:nvPicPr>
        <p:blipFill>
          <a:blip r:embed="rId13"/>
          <a:stretch>
            <a:fillRect/>
          </a:stretch>
        </p:blipFill>
        <p:spPr>
          <a:xfrm>
            <a:off x="10707283" y="4029901"/>
            <a:ext cx="752773" cy="1003697"/>
          </a:xfrm>
          <a:prstGeom prst="rect">
            <a:avLst/>
          </a:prstGeom>
        </p:spPr>
      </p:pic>
      <p:pic>
        <p:nvPicPr>
          <p:cNvPr id="14" name="Picture 13"/>
          <p:cNvPicPr>
            <a:picLocks noChangeAspect="1"/>
          </p:cNvPicPr>
          <p:nvPr/>
        </p:nvPicPr>
        <p:blipFill rotWithShape="1">
          <a:blip r:embed="rId4"/>
          <a:srcRect l="-1239" t="5389" r="70929"/>
          <a:stretch/>
        </p:blipFill>
        <p:spPr>
          <a:xfrm>
            <a:off x="4837757" y="5469449"/>
            <a:ext cx="1247220" cy="1203868"/>
          </a:xfrm>
          <a:prstGeom prst="rect">
            <a:avLst/>
          </a:prstGeom>
        </p:spPr>
      </p:pic>
      <p:pic>
        <p:nvPicPr>
          <p:cNvPr id="15" name="Picture 14"/>
          <p:cNvPicPr>
            <a:picLocks noChangeAspect="1"/>
          </p:cNvPicPr>
          <p:nvPr/>
        </p:nvPicPr>
        <p:blipFill rotWithShape="1">
          <a:blip r:embed="rId4"/>
          <a:srcRect l="71660" t="5389" r="-467"/>
          <a:stretch/>
        </p:blipFill>
        <p:spPr>
          <a:xfrm>
            <a:off x="6166774" y="5444312"/>
            <a:ext cx="1185371" cy="1203868"/>
          </a:xfrm>
          <a:prstGeom prst="rect">
            <a:avLst/>
          </a:prstGeom>
        </p:spPr>
      </p:pic>
    </p:spTree>
    <p:extLst>
      <p:ext uri="{BB962C8B-B14F-4D97-AF65-F5344CB8AC3E}">
        <p14:creationId xmlns:p14="http://schemas.microsoft.com/office/powerpoint/2010/main" val="7008460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Neuromorphic Computing Symposium</a:t>
            </a:r>
            <a:endParaRPr lang="en-US" dirty="0"/>
          </a:p>
        </p:txBody>
      </p:sp>
      <p:pic>
        <p:nvPicPr>
          <p:cNvPr id="4" name="Picture 3"/>
          <p:cNvPicPr>
            <a:picLocks noChangeAspect="1"/>
          </p:cNvPicPr>
          <p:nvPr/>
        </p:nvPicPr>
        <p:blipFill rotWithShape="1">
          <a:blip r:embed="rId2"/>
          <a:srcRect b="30731"/>
          <a:stretch/>
        </p:blipFill>
        <p:spPr>
          <a:xfrm>
            <a:off x="911871" y="863071"/>
            <a:ext cx="10287093" cy="4008250"/>
          </a:xfrm>
          <a:prstGeom prst="rect">
            <a:avLst/>
          </a:prstGeom>
        </p:spPr>
      </p:pic>
      <p:sp>
        <p:nvSpPr>
          <p:cNvPr id="7" name="TextBox 6"/>
          <p:cNvSpPr txBox="1"/>
          <p:nvPr/>
        </p:nvSpPr>
        <p:spPr>
          <a:xfrm>
            <a:off x="2791221" y="5124893"/>
            <a:ext cx="6528391" cy="1089529"/>
          </a:xfrm>
          <a:prstGeom prst="rect">
            <a:avLst/>
          </a:prstGeom>
          <a:noFill/>
        </p:spPr>
        <p:txBody>
          <a:bodyPr wrap="square" rtlCol="0">
            <a:spAutoFit/>
          </a:bodyPr>
          <a:lstStyle/>
          <a:p>
            <a:pPr algn="ctr">
              <a:lnSpc>
                <a:spcPct val="90000"/>
              </a:lnSpc>
            </a:pPr>
            <a:r>
              <a:rPr lang="en-US" sz="2400" b="1" dirty="0" smtClean="0"/>
              <a:t>July 17-19, 2017</a:t>
            </a:r>
          </a:p>
          <a:p>
            <a:pPr algn="ctr">
              <a:lnSpc>
                <a:spcPct val="90000"/>
              </a:lnSpc>
            </a:pPr>
            <a:r>
              <a:rPr lang="en-US" sz="2400" b="1" dirty="0" smtClean="0"/>
              <a:t>Knoxville, Tennessee</a:t>
            </a:r>
          </a:p>
          <a:p>
            <a:pPr algn="ctr">
              <a:lnSpc>
                <a:spcPct val="90000"/>
              </a:lnSpc>
            </a:pPr>
            <a:r>
              <a:rPr lang="en-US" sz="2400" b="1" dirty="0" err="1" smtClean="0"/>
              <a:t>ornlcda.github.io</a:t>
            </a:r>
            <a:r>
              <a:rPr lang="en-US" sz="2400" b="1" dirty="0" smtClean="0"/>
              <a:t>/neuromorphic2017</a:t>
            </a:r>
          </a:p>
        </p:txBody>
      </p:sp>
    </p:spTree>
    <p:extLst>
      <p:ext uri="{BB962C8B-B14F-4D97-AF65-F5344CB8AC3E}">
        <p14:creationId xmlns:p14="http://schemas.microsoft.com/office/powerpoint/2010/main" val="1398472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extBox 4"/>
          <p:cNvSpPr txBox="1"/>
          <p:nvPr/>
        </p:nvSpPr>
        <p:spPr>
          <a:xfrm>
            <a:off x="2458077" y="467833"/>
            <a:ext cx="7230140" cy="757130"/>
          </a:xfrm>
          <a:prstGeom prst="rect">
            <a:avLst/>
          </a:prstGeom>
          <a:noFill/>
        </p:spPr>
        <p:txBody>
          <a:bodyPr wrap="square" rtlCol="0">
            <a:spAutoFit/>
          </a:bodyPr>
          <a:lstStyle/>
          <a:p>
            <a:pPr algn="ctr">
              <a:lnSpc>
                <a:spcPct val="90000"/>
              </a:lnSpc>
            </a:pPr>
            <a:r>
              <a:rPr lang="en-US" sz="4800" b="1" dirty="0" smtClean="0">
                <a:solidFill>
                  <a:schemeClr val="bg1"/>
                </a:solidFill>
              </a:rPr>
              <a:t>Thank you!</a:t>
            </a:r>
          </a:p>
        </p:txBody>
      </p:sp>
      <p:sp>
        <p:nvSpPr>
          <p:cNvPr id="6" name="TextBox 5"/>
          <p:cNvSpPr txBox="1"/>
          <p:nvPr/>
        </p:nvSpPr>
        <p:spPr>
          <a:xfrm>
            <a:off x="2479342" y="3023191"/>
            <a:ext cx="7230140" cy="757130"/>
          </a:xfrm>
          <a:prstGeom prst="rect">
            <a:avLst/>
          </a:prstGeom>
          <a:noFill/>
        </p:spPr>
        <p:txBody>
          <a:bodyPr wrap="square" rtlCol="0">
            <a:spAutoFit/>
          </a:bodyPr>
          <a:lstStyle/>
          <a:p>
            <a:pPr algn="ctr">
              <a:lnSpc>
                <a:spcPct val="90000"/>
              </a:lnSpc>
            </a:pPr>
            <a:r>
              <a:rPr lang="en-US" sz="4800" b="1" smtClean="0">
                <a:solidFill>
                  <a:schemeClr val="bg1"/>
                </a:solidFill>
              </a:rPr>
              <a:t>Questions?</a:t>
            </a:r>
            <a:endParaRPr lang="en-US" sz="4800" b="1" dirty="0" smtClean="0">
              <a:solidFill>
                <a:schemeClr val="bg1"/>
              </a:solidFill>
            </a:endParaRPr>
          </a:p>
        </p:txBody>
      </p:sp>
      <p:sp>
        <p:nvSpPr>
          <p:cNvPr id="7" name="TextBox 6"/>
          <p:cNvSpPr txBox="1"/>
          <p:nvPr/>
        </p:nvSpPr>
        <p:spPr>
          <a:xfrm>
            <a:off x="2458077" y="5310783"/>
            <a:ext cx="7230140" cy="978729"/>
          </a:xfrm>
          <a:prstGeom prst="rect">
            <a:avLst/>
          </a:prstGeom>
          <a:noFill/>
        </p:spPr>
        <p:txBody>
          <a:bodyPr wrap="square" rtlCol="0">
            <a:spAutoFit/>
          </a:bodyPr>
          <a:lstStyle/>
          <a:p>
            <a:pPr algn="ctr">
              <a:lnSpc>
                <a:spcPct val="90000"/>
              </a:lnSpc>
            </a:pPr>
            <a:r>
              <a:rPr lang="en-US" sz="3200" b="1" dirty="0" smtClean="0">
                <a:solidFill>
                  <a:schemeClr val="bg1"/>
                </a:solidFill>
              </a:rPr>
              <a:t>Contact: </a:t>
            </a:r>
            <a:r>
              <a:rPr lang="en-US" sz="3200" b="1" dirty="0" err="1" smtClean="0">
                <a:solidFill>
                  <a:schemeClr val="bg1"/>
                </a:solidFill>
              </a:rPr>
              <a:t>schumancd@ornl.gov</a:t>
            </a:r>
            <a:endParaRPr lang="en-US" sz="3200" b="1" dirty="0" smtClean="0">
              <a:solidFill>
                <a:schemeClr val="bg1"/>
              </a:solidFill>
            </a:endParaRPr>
          </a:p>
          <a:p>
            <a:pPr algn="ctr">
              <a:lnSpc>
                <a:spcPct val="90000"/>
              </a:lnSpc>
            </a:pPr>
            <a:r>
              <a:rPr lang="en-US" sz="3200" b="1" dirty="0" smtClean="0">
                <a:solidFill>
                  <a:schemeClr val="bg1"/>
                </a:solidFill>
              </a:rPr>
              <a:t>Website: </a:t>
            </a:r>
            <a:r>
              <a:rPr lang="en-US" sz="3200" b="1" dirty="0" err="1" smtClean="0">
                <a:solidFill>
                  <a:schemeClr val="bg1"/>
                </a:solidFill>
              </a:rPr>
              <a:t>CatherineSchuman.com</a:t>
            </a:r>
            <a:endParaRPr lang="en-US" sz="3200" b="1" dirty="0" smtClean="0">
              <a:solidFill>
                <a:schemeClr val="bg1"/>
              </a:solidFill>
            </a:endParaRPr>
          </a:p>
        </p:txBody>
      </p:sp>
    </p:spTree>
    <p:extLst>
      <p:ext uri="{BB962C8B-B14F-4D97-AF65-F5344CB8AC3E}">
        <p14:creationId xmlns:p14="http://schemas.microsoft.com/office/powerpoint/2010/main" val="1818801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510909"/>
          </a:xfrm>
        </p:spPr>
        <p:txBody>
          <a:bodyPr/>
          <a:lstStyle/>
          <a:p>
            <a:r>
              <a:rPr lang="en-US" dirty="0" smtClean="0"/>
              <a:t>Supplementary Slides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056" y="830949"/>
            <a:ext cx="7620804" cy="5715603"/>
          </a:xfrm>
          <a:prstGeom prst="rect">
            <a:avLst/>
          </a:prstGeom>
        </p:spPr>
      </p:pic>
    </p:spTree>
    <p:extLst>
      <p:ext uri="{BB962C8B-B14F-4D97-AF65-F5344CB8AC3E}">
        <p14:creationId xmlns:p14="http://schemas.microsoft.com/office/powerpoint/2010/main" val="1086836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Motivation</a:t>
            </a:r>
            <a:endParaRPr lang="en-US" dirty="0"/>
          </a:p>
        </p:txBody>
      </p:sp>
      <p:sp>
        <p:nvSpPr>
          <p:cNvPr id="3" name="Content Placeholder 2"/>
          <p:cNvSpPr>
            <a:spLocks noGrp="1"/>
          </p:cNvSpPr>
          <p:nvPr>
            <p:ph idx="1"/>
          </p:nvPr>
        </p:nvSpPr>
        <p:spPr>
          <a:xfrm>
            <a:off x="347472" y="1062192"/>
            <a:ext cx="5494510" cy="5253547"/>
          </a:xfrm>
        </p:spPr>
        <p:txBody>
          <a:bodyPr/>
          <a:lstStyle/>
          <a:p>
            <a:r>
              <a:rPr lang="en-US" dirty="0" smtClean="0"/>
              <a:t>End of Moore’s Law:</a:t>
            </a:r>
          </a:p>
          <a:p>
            <a:pPr lvl="1"/>
            <a:r>
              <a:rPr lang="en-US" dirty="0" smtClean="0"/>
              <a:t>Hitting physical limits on scaling</a:t>
            </a:r>
          </a:p>
          <a:p>
            <a:r>
              <a:rPr lang="en-US" dirty="0" smtClean="0"/>
              <a:t>End of Dennard Scaling:</a:t>
            </a:r>
          </a:p>
          <a:p>
            <a:pPr lvl="1"/>
            <a:r>
              <a:rPr lang="en-US" dirty="0" smtClean="0"/>
              <a:t>Energy costs for computing are increasing.</a:t>
            </a:r>
          </a:p>
          <a:p>
            <a:r>
              <a:rPr lang="en-US" dirty="0" smtClean="0"/>
              <a:t>Von Neumann bottleneck:</a:t>
            </a:r>
          </a:p>
          <a:p>
            <a:pPr lvl="1"/>
            <a:r>
              <a:rPr lang="en-US" dirty="0" smtClean="0"/>
              <a:t>I/O and memory are still catching up with computation.</a:t>
            </a:r>
          </a:p>
          <a:p>
            <a:r>
              <a:rPr lang="en-US" dirty="0" smtClean="0"/>
              <a:t>Increased need for machine learning and data analytics:</a:t>
            </a:r>
          </a:p>
          <a:p>
            <a:pPr lvl="1"/>
            <a:r>
              <a:rPr lang="en-US" dirty="0" smtClean="0"/>
              <a:t>Smart processing of big data</a:t>
            </a:r>
          </a:p>
        </p:txBody>
      </p:sp>
      <p:pic>
        <p:nvPicPr>
          <p:cNvPr id="6" name="Picture 5" descr="MooresL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82" y="1233376"/>
            <a:ext cx="6346843" cy="4167963"/>
          </a:xfrm>
          <a:prstGeom prst="rect">
            <a:avLst/>
          </a:prstGeom>
        </p:spPr>
      </p:pic>
    </p:spTree>
    <p:extLst>
      <p:ext uri="{BB962C8B-B14F-4D97-AF65-F5344CB8AC3E}">
        <p14:creationId xmlns:p14="http://schemas.microsoft.com/office/powerpoint/2010/main" val="9108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89398283"/>
              </p:ext>
            </p:extLst>
          </p:nvPr>
        </p:nvGraphicFramePr>
        <p:xfrm>
          <a:off x="404038" y="1464931"/>
          <a:ext cx="1131304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44288" y="320040"/>
            <a:ext cx="11422261" cy="510909"/>
          </a:xfrm>
        </p:spPr>
        <p:txBody>
          <a:bodyPr/>
          <a:lstStyle/>
          <a:p>
            <a:r>
              <a:rPr lang="en-US" dirty="0" smtClean="0"/>
              <a:t>Approaches to Beyond Moore’s Law Computing</a:t>
            </a:r>
            <a:endParaRPr lang="en-US" dirty="0"/>
          </a:p>
        </p:txBody>
      </p:sp>
    </p:spTree>
    <p:extLst>
      <p:ext uri="{BB962C8B-B14F-4D97-AF65-F5344CB8AC3E}">
        <p14:creationId xmlns:p14="http://schemas.microsoft.com/office/powerpoint/2010/main" val="1945454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60319" y="886328"/>
            <a:ext cx="6944524" cy="4937886"/>
          </a:xfrm>
          <a:prstGeom prst="rect">
            <a:avLst/>
          </a:prstGeom>
        </p:spPr>
      </p:pic>
      <p:sp>
        <p:nvSpPr>
          <p:cNvPr id="5" name="TextBox 4"/>
          <p:cNvSpPr txBox="1"/>
          <p:nvPr/>
        </p:nvSpPr>
        <p:spPr>
          <a:xfrm>
            <a:off x="3023375" y="5943601"/>
            <a:ext cx="5334000" cy="427809"/>
          </a:xfrm>
          <a:prstGeom prst="rect">
            <a:avLst/>
          </a:prstGeom>
          <a:noFill/>
        </p:spPr>
        <p:txBody>
          <a:bodyPr wrap="square" rtlCol="0">
            <a:spAutoFit/>
          </a:bodyPr>
          <a:lstStyle/>
          <a:p>
            <a:pPr algn="ctr">
              <a:lnSpc>
                <a:spcPct val="90000"/>
              </a:lnSpc>
            </a:pPr>
            <a:r>
              <a:rPr lang="en-US" sz="1200" dirty="0"/>
              <a:t>Source: http://</a:t>
            </a:r>
            <a:r>
              <a:rPr lang="en-US" sz="1200" dirty="0" err="1"/>
              <a:t>www.cccblog.org</a:t>
            </a:r>
            <a:r>
              <a:rPr lang="en-US" sz="1200" dirty="0"/>
              <a:t>/2016/08/08/whistling-past-the-graveyard-what-the-end-of-moores-law-means-to-all-of-computing/</a:t>
            </a:r>
          </a:p>
        </p:txBody>
      </p:sp>
      <p:sp>
        <p:nvSpPr>
          <p:cNvPr id="6" name="Title 2"/>
          <p:cNvSpPr>
            <a:spLocks noGrp="1"/>
          </p:cNvSpPr>
          <p:nvPr>
            <p:ph type="title"/>
          </p:nvPr>
        </p:nvSpPr>
        <p:spPr>
          <a:xfrm>
            <a:off x="344288" y="320040"/>
            <a:ext cx="11422261" cy="510909"/>
          </a:xfrm>
        </p:spPr>
        <p:txBody>
          <a:bodyPr/>
          <a:lstStyle/>
          <a:p>
            <a:r>
              <a:rPr lang="en-US" dirty="0" smtClean="0"/>
              <a:t>Disruption Levels for Neuromorphic Computing</a:t>
            </a:r>
            <a:endParaRPr lang="en-US" dirty="0"/>
          </a:p>
        </p:txBody>
      </p:sp>
    </p:spTree>
    <p:extLst>
      <p:ext uri="{BB962C8B-B14F-4D97-AF65-F5344CB8AC3E}">
        <p14:creationId xmlns:p14="http://schemas.microsoft.com/office/powerpoint/2010/main" val="1702459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Neuromorphic Computing</a:t>
            </a:r>
            <a:endParaRPr lang="en-US" dirty="0"/>
          </a:p>
        </p:txBody>
      </p:sp>
      <p:sp>
        <p:nvSpPr>
          <p:cNvPr id="3" name="Content Placeholder 2"/>
          <p:cNvSpPr>
            <a:spLocks noGrp="1"/>
          </p:cNvSpPr>
          <p:nvPr>
            <p:ph idx="1"/>
          </p:nvPr>
        </p:nvSpPr>
        <p:spPr>
          <a:xfrm>
            <a:off x="344288" y="830949"/>
            <a:ext cx="11369809" cy="4047778"/>
          </a:xfrm>
        </p:spPr>
        <p:txBody>
          <a:bodyPr/>
          <a:lstStyle/>
          <a:p>
            <a:r>
              <a:rPr lang="en-US" dirty="0"/>
              <a:t>What characterizes a neuromorphic computer?</a:t>
            </a:r>
          </a:p>
          <a:p>
            <a:pPr lvl="1"/>
            <a:r>
              <a:rPr lang="en-US" dirty="0"/>
              <a:t>Many simple processor/memory structures (e.g., neurons and synapses).</a:t>
            </a:r>
          </a:p>
          <a:p>
            <a:pPr lvl="1"/>
            <a:r>
              <a:rPr lang="en-US" dirty="0"/>
              <a:t>Communication using simple messages (e.g., spikes).</a:t>
            </a:r>
          </a:p>
          <a:p>
            <a:pPr lvl="1"/>
            <a:r>
              <a:rPr lang="en-US" dirty="0"/>
              <a:t>Algorithms usually emphasize temporal interaction.</a:t>
            </a:r>
          </a:p>
          <a:p>
            <a:pPr lvl="2"/>
            <a:r>
              <a:rPr lang="en-US" dirty="0" smtClean="0"/>
              <a:t>Messages </a:t>
            </a:r>
            <a:r>
              <a:rPr lang="en-US" dirty="0"/>
              <a:t>have a time-stamp (implicit or explicit).</a:t>
            </a:r>
          </a:p>
          <a:p>
            <a:pPr lvl="2"/>
            <a:r>
              <a:rPr lang="en-US" dirty="0"/>
              <a:t>Operation is usually event-driven</a:t>
            </a:r>
            <a:r>
              <a:rPr lang="en-US" dirty="0" smtClean="0"/>
              <a:t>.</a:t>
            </a:r>
          </a:p>
          <a:p>
            <a:r>
              <a:rPr lang="en-US" dirty="0" smtClean="0"/>
              <a:t>Key properties of most neuromorphic computers:</a:t>
            </a:r>
          </a:p>
          <a:p>
            <a:pPr lvl="1"/>
            <a:r>
              <a:rPr lang="en-US" dirty="0" smtClean="0"/>
              <a:t>Low power.</a:t>
            </a:r>
          </a:p>
          <a:p>
            <a:pPr lvl="1"/>
            <a:r>
              <a:rPr lang="en-US" dirty="0" smtClean="0"/>
              <a:t>Collocated processing and memory. </a:t>
            </a:r>
          </a:p>
          <a:p>
            <a:pPr lvl="1"/>
            <a:r>
              <a:rPr lang="en-US" dirty="0" smtClean="0"/>
              <a:t>Relatively low clock rates (e.g., 1 kHz – 1 MHz).</a:t>
            </a:r>
          </a:p>
          <a:p>
            <a:pPr lvl="1"/>
            <a:r>
              <a:rPr lang="en-US" dirty="0" smtClean="0"/>
              <a:t>Natively perform “intelligent” computing – neural network-style computation.</a:t>
            </a:r>
          </a:p>
          <a:p>
            <a:pPr lvl="1"/>
            <a:r>
              <a:rPr lang="en-US" dirty="0" smtClean="0"/>
              <a:t>Can be implemented with a variety of new and emerging device types (beyond CMOS). </a:t>
            </a:r>
          </a:p>
          <a:p>
            <a:pPr lvl="1"/>
            <a:endParaRPr lang="en-US" dirty="0"/>
          </a:p>
          <a:p>
            <a:endParaRPr lang="en-US" dirty="0"/>
          </a:p>
        </p:txBody>
      </p:sp>
    </p:spTree>
    <p:extLst>
      <p:ext uri="{BB962C8B-B14F-4D97-AF65-F5344CB8AC3E}">
        <p14:creationId xmlns:p14="http://schemas.microsoft.com/office/powerpoint/2010/main" val="1193398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Major Neuromorphic Computing Projects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48572757"/>
              </p:ext>
            </p:extLst>
          </p:nvPr>
        </p:nvGraphicFramePr>
        <p:xfrm>
          <a:off x="1035789" y="1143424"/>
          <a:ext cx="10180674" cy="3479800"/>
        </p:xfrm>
        <a:graphic>
          <a:graphicData uri="http://schemas.openxmlformats.org/drawingml/2006/table">
            <a:tbl>
              <a:tblPr firstRow="1" bandRow="1">
                <a:tableStyleId>{7E9639D4-E3E2-4D34-9284-5A2195B3D0D7}</a:tableStyleId>
              </a:tblPr>
              <a:tblGrid>
                <a:gridCol w="2668720"/>
                <a:gridCol w="4118396"/>
                <a:gridCol w="3393558"/>
              </a:tblGrid>
              <a:tr h="370840">
                <a:tc>
                  <a:txBody>
                    <a:bodyPr/>
                    <a:lstStyle/>
                    <a:p>
                      <a:pPr algn="l"/>
                      <a:r>
                        <a:rPr lang="en-US" dirty="0" smtClean="0"/>
                        <a:t>Neuromorphic Project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Biology/Computation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Hardware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l"/>
                      <a:r>
                        <a:rPr lang="en-US" dirty="0" smtClean="0"/>
                        <a:t>SpiNNaker</a:t>
                      </a:r>
                      <a:r>
                        <a:rPr lang="en-US" baseline="30000"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Biology</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ARM Boards, Custom Interconnection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l"/>
                      <a:r>
                        <a:rPr lang="en-US" dirty="0" smtClean="0"/>
                        <a:t>BrainScaleS</a:t>
                      </a:r>
                      <a:r>
                        <a:rPr lang="en-US" baseline="30000"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Biology</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Wafer-Scale</a:t>
                      </a:r>
                    </a:p>
                    <a:p>
                      <a:pPr algn="ctr"/>
                      <a:r>
                        <a:rPr lang="en-US" sz="1800" dirty="0" smtClean="0"/>
                        <a:t>ASIC</a:t>
                      </a:r>
                    </a:p>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l"/>
                      <a:r>
                        <a:rPr lang="en-US" dirty="0" smtClean="0"/>
                        <a:t>Neurogrid</a:t>
                      </a:r>
                      <a:r>
                        <a:rPr lang="en-US" baseline="30000"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Biology/Computation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err="1" smtClean="0"/>
                        <a:t>Fabbed</a:t>
                      </a:r>
                      <a:r>
                        <a:rPr lang="en-US" dirty="0" smtClean="0"/>
                        <a:t> using existing processes.</a:t>
                      </a:r>
                      <a:r>
                        <a:rPr lang="en-US" baseline="0" dirty="0" smtClean="0"/>
                        <a:t>  Analog components.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l"/>
                      <a:r>
                        <a:rPr lang="en-US" dirty="0" smtClean="0"/>
                        <a:t>TrueNorth</a:t>
                      </a:r>
                      <a:r>
                        <a:rPr lang="en-US" baseline="30000" dirty="0" smtClean="0"/>
                        <a:t>4</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Computation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err="1" smtClean="0"/>
                        <a:t>Fabbed</a:t>
                      </a:r>
                      <a:r>
                        <a:rPr lang="en-US" baseline="0" dirty="0" smtClean="0"/>
                        <a:t> using existing processes.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85800" y="4961861"/>
            <a:ext cx="10880652" cy="1366528"/>
          </a:xfrm>
          <a:prstGeom prst="rect">
            <a:avLst/>
          </a:prstGeom>
          <a:noFill/>
        </p:spPr>
        <p:txBody>
          <a:bodyPr wrap="square" rtlCol="0">
            <a:spAutoFit/>
          </a:bodyPr>
          <a:lstStyle/>
          <a:p>
            <a:pPr marL="342900" indent="-342900">
              <a:lnSpc>
                <a:spcPct val="90000"/>
              </a:lnSpc>
              <a:buAutoNum type="arabicPeriod"/>
            </a:pPr>
            <a:r>
              <a:rPr lang="en-US" sz="1200" dirty="0" err="1" smtClean="0"/>
              <a:t>Furber</a:t>
            </a:r>
            <a:r>
              <a:rPr lang="en-US" sz="1200" dirty="0"/>
              <a:t>, Steve B., et al. "Overview of the spinnaker system architecture." </a:t>
            </a:r>
            <a:r>
              <a:rPr lang="en-US" sz="1200" i="1" dirty="0"/>
              <a:t>Computers, IEEE Transactions on</a:t>
            </a:r>
            <a:r>
              <a:rPr lang="en-US" sz="1200" dirty="0"/>
              <a:t> 62.12 (2013): 2454-2467</a:t>
            </a:r>
            <a:r>
              <a:rPr lang="en-US" sz="1200" dirty="0" smtClean="0"/>
              <a:t>.</a:t>
            </a:r>
          </a:p>
          <a:p>
            <a:pPr marL="342900" indent="-342900">
              <a:lnSpc>
                <a:spcPct val="90000"/>
              </a:lnSpc>
              <a:buFontTx/>
              <a:buAutoNum type="arabicPeriod"/>
            </a:pPr>
            <a:r>
              <a:rPr lang="en-US" sz="1200" dirty="0" err="1"/>
              <a:t>Brüderle</a:t>
            </a:r>
            <a:r>
              <a:rPr lang="en-US" sz="1200" dirty="0"/>
              <a:t>, Daniel, et al. "A comprehensive workflow for general-purpose neural modeling with highly configurable </a:t>
            </a:r>
            <a:r>
              <a:rPr lang="en-US" sz="1200" dirty="0" err="1"/>
              <a:t>neuromorphic</a:t>
            </a:r>
            <a:r>
              <a:rPr lang="en-US" sz="1200" dirty="0"/>
              <a:t> hardware systems." </a:t>
            </a:r>
            <a:r>
              <a:rPr lang="en-US" sz="1200" i="1" dirty="0"/>
              <a:t>Biological cybernetics</a:t>
            </a:r>
            <a:r>
              <a:rPr lang="en-US" sz="1200" dirty="0"/>
              <a:t> 104.4-5 (2011): 263-296</a:t>
            </a:r>
            <a:r>
              <a:rPr lang="en-US" sz="1200" dirty="0" smtClean="0"/>
              <a:t>.</a:t>
            </a:r>
          </a:p>
          <a:p>
            <a:pPr marL="342900" indent="-342900">
              <a:lnSpc>
                <a:spcPct val="90000"/>
              </a:lnSpc>
              <a:buAutoNum type="arabicPeriod"/>
            </a:pPr>
            <a:r>
              <a:rPr lang="en-US" sz="1200" dirty="0" smtClean="0"/>
              <a:t>Benjamin</a:t>
            </a:r>
            <a:r>
              <a:rPr lang="en-US" sz="1200" dirty="0"/>
              <a:t>, Ben </a:t>
            </a:r>
            <a:r>
              <a:rPr lang="en-US" sz="1200" dirty="0" err="1"/>
              <a:t>Varkey</a:t>
            </a:r>
            <a:r>
              <a:rPr lang="en-US" sz="1200" dirty="0"/>
              <a:t>, et al. "</a:t>
            </a:r>
            <a:r>
              <a:rPr lang="en-US" sz="1200" dirty="0" err="1"/>
              <a:t>Neurogrid</a:t>
            </a:r>
            <a:r>
              <a:rPr lang="en-US" sz="1200" dirty="0"/>
              <a:t>: A mixed-analog-digital multichip system for large-scale neural simulations." </a:t>
            </a:r>
            <a:r>
              <a:rPr lang="en-US" sz="1200" i="1" dirty="0"/>
              <a:t>Proceedings of the IEEE</a:t>
            </a:r>
            <a:r>
              <a:rPr lang="en-US" sz="1200" dirty="0"/>
              <a:t> 102.5 (2014): 699-716</a:t>
            </a:r>
            <a:r>
              <a:rPr lang="en-US" sz="1200" dirty="0" smtClean="0"/>
              <a:t>.</a:t>
            </a:r>
          </a:p>
          <a:p>
            <a:pPr marL="342900" indent="-342900">
              <a:lnSpc>
                <a:spcPct val="90000"/>
              </a:lnSpc>
              <a:buFontTx/>
              <a:buAutoNum type="arabicPeriod"/>
            </a:pPr>
            <a:r>
              <a:rPr lang="en-US" sz="1200" dirty="0" err="1"/>
              <a:t>Merolla</a:t>
            </a:r>
            <a:r>
              <a:rPr lang="en-US" sz="1200" dirty="0"/>
              <a:t>, Paul A., et al. "A million spiking-neuron integrated circuit with a scalable communication network and interface." </a:t>
            </a:r>
            <a:r>
              <a:rPr lang="en-US" sz="1200" i="1" dirty="0"/>
              <a:t>Science</a:t>
            </a:r>
            <a:r>
              <a:rPr lang="en-US" sz="1200" dirty="0"/>
              <a:t> 345.6197 (2014): 668-673</a:t>
            </a:r>
            <a:r>
              <a:rPr lang="en-US" sz="1200" dirty="0" smtClean="0"/>
              <a:t>.</a:t>
            </a:r>
            <a:endParaRPr lang="en-US" sz="1200" dirty="0"/>
          </a:p>
          <a:p>
            <a:pPr marL="342900" indent="-342900">
              <a:lnSpc>
                <a:spcPct val="90000"/>
              </a:lnSpc>
              <a:buAutoNum type="arabicPeriod"/>
            </a:pPr>
            <a:endParaRPr lang="en-US" sz="800" dirty="0" smtClean="0"/>
          </a:p>
        </p:txBody>
      </p:sp>
    </p:spTree>
    <p:extLst>
      <p:ext uri="{BB962C8B-B14F-4D97-AF65-F5344CB8AC3E}">
        <p14:creationId xmlns:p14="http://schemas.microsoft.com/office/powerpoint/2010/main" val="470777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Neuron and Synapse Model Choices</a:t>
            </a:r>
            <a:endParaRPr lang="en-US" dirty="0"/>
          </a:p>
        </p:txBody>
      </p:sp>
      <p:pic>
        <p:nvPicPr>
          <p:cNvPr id="5" name="Picture 4"/>
          <p:cNvPicPr>
            <a:picLocks noChangeAspect="1"/>
          </p:cNvPicPr>
          <p:nvPr/>
        </p:nvPicPr>
        <p:blipFill>
          <a:blip r:embed="rId2"/>
          <a:stretch>
            <a:fillRect/>
          </a:stretch>
        </p:blipFill>
        <p:spPr>
          <a:xfrm>
            <a:off x="3403926" y="839640"/>
            <a:ext cx="2258347" cy="1600200"/>
          </a:xfrm>
          <a:prstGeom prst="rect">
            <a:avLst/>
          </a:prstGeom>
        </p:spPr>
      </p:pic>
      <p:sp>
        <p:nvSpPr>
          <p:cNvPr id="6" name="TextBox 5"/>
          <p:cNvSpPr txBox="1"/>
          <p:nvPr/>
        </p:nvSpPr>
        <p:spPr>
          <a:xfrm>
            <a:off x="2099170" y="1330794"/>
            <a:ext cx="1518815" cy="590931"/>
          </a:xfrm>
          <a:prstGeom prst="rect">
            <a:avLst/>
          </a:prstGeom>
          <a:noFill/>
        </p:spPr>
        <p:txBody>
          <a:bodyPr wrap="square" rtlCol="0">
            <a:spAutoFit/>
          </a:bodyPr>
          <a:lstStyle/>
          <a:p>
            <a:pPr algn="ctr">
              <a:lnSpc>
                <a:spcPct val="90000"/>
              </a:lnSpc>
            </a:pPr>
            <a:r>
              <a:rPr lang="en-US" dirty="0" smtClean="0"/>
              <a:t>Hodgkin-Huxley</a:t>
            </a:r>
          </a:p>
        </p:txBody>
      </p:sp>
      <p:pic>
        <p:nvPicPr>
          <p:cNvPr id="7" name="Picture 6"/>
          <p:cNvPicPr>
            <a:picLocks noChangeAspect="1"/>
          </p:cNvPicPr>
          <p:nvPr/>
        </p:nvPicPr>
        <p:blipFill>
          <a:blip r:embed="rId3"/>
          <a:stretch>
            <a:fillRect/>
          </a:stretch>
        </p:blipFill>
        <p:spPr>
          <a:xfrm>
            <a:off x="1670616" y="3804854"/>
            <a:ext cx="1842522" cy="2438401"/>
          </a:xfrm>
          <a:prstGeom prst="rect">
            <a:avLst/>
          </a:prstGeom>
        </p:spPr>
      </p:pic>
      <p:sp>
        <p:nvSpPr>
          <p:cNvPr id="8" name="TextBox 7"/>
          <p:cNvSpPr txBox="1"/>
          <p:nvPr/>
        </p:nvSpPr>
        <p:spPr>
          <a:xfrm>
            <a:off x="753496" y="3309797"/>
            <a:ext cx="2438400" cy="346249"/>
          </a:xfrm>
          <a:prstGeom prst="rect">
            <a:avLst/>
          </a:prstGeom>
          <a:noFill/>
        </p:spPr>
        <p:txBody>
          <a:bodyPr wrap="square" rtlCol="0">
            <a:spAutoFit/>
          </a:bodyPr>
          <a:lstStyle/>
          <a:p>
            <a:pPr algn="ctr">
              <a:lnSpc>
                <a:spcPct val="90000"/>
              </a:lnSpc>
            </a:pPr>
            <a:r>
              <a:rPr lang="en-US" dirty="0" err="1" smtClean="0"/>
              <a:t>Izhikevich</a:t>
            </a:r>
            <a:endParaRPr lang="en-US" dirty="0" smtClean="0"/>
          </a:p>
        </p:txBody>
      </p:sp>
      <p:pic>
        <p:nvPicPr>
          <p:cNvPr id="9" name="Picture 8"/>
          <p:cNvPicPr>
            <a:picLocks noChangeAspect="1"/>
          </p:cNvPicPr>
          <p:nvPr/>
        </p:nvPicPr>
        <p:blipFill>
          <a:blip r:embed="rId4"/>
          <a:stretch>
            <a:fillRect/>
          </a:stretch>
        </p:blipFill>
        <p:spPr>
          <a:xfrm>
            <a:off x="6863300" y="858139"/>
            <a:ext cx="3334149" cy="1617583"/>
          </a:xfrm>
          <a:prstGeom prst="rect">
            <a:avLst/>
          </a:prstGeom>
        </p:spPr>
      </p:pic>
      <p:sp>
        <p:nvSpPr>
          <p:cNvPr id="10" name="TextBox 9"/>
          <p:cNvSpPr txBox="1"/>
          <p:nvPr/>
        </p:nvSpPr>
        <p:spPr>
          <a:xfrm>
            <a:off x="6371920" y="2475722"/>
            <a:ext cx="3886200" cy="346249"/>
          </a:xfrm>
          <a:prstGeom prst="rect">
            <a:avLst/>
          </a:prstGeom>
          <a:noFill/>
        </p:spPr>
        <p:txBody>
          <a:bodyPr wrap="square" rtlCol="0">
            <a:spAutoFit/>
          </a:bodyPr>
          <a:lstStyle/>
          <a:p>
            <a:pPr algn="ctr">
              <a:lnSpc>
                <a:spcPct val="90000"/>
              </a:lnSpc>
            </a:pPr>
            <a:r>
              <a:rPr lang="en-US" dirty="0" smtClean="0"/>
              <a:t>Leaky Integrate and Fire</a:t>
            </a:r>
          </a:p>
        </p:txBody>
      </p:sp>
      <p:pic>
        <p:nvPicPr>
          <p:cNvPr id="11" name="Picture 10"/>
          <p:cNvPicPr>
            <a:picLocks noChangeAspect="1"/>
          </p:cNvPicPr>
          <p:nvPr/>
        </p:nvPicPr>
        <p:blipFill>
          <a:blip r:embed="rId5"/>
          <a:stretch>
            <a:fillRect/>
          </a:stretch>
        </p:blipFill>
        <p:spPr>
          <a:xfrm>
            <a:off x="4076891" y="4812364"/>
            <a:ext cx="3957053" cy="1879600"/>
          </a:xfrm>
          <a:prstGeom prst="rect">
            <a:avLst/>
          </a:prstGeom>
        </p:spPr>
      </p:pic>
      <p:sp>
        <p:nvSpPr>
          <p:cNvPr id="12" name="TextBox 11"/>
          <p:cNvSpPr txBox="1"/>
          <p:nvPr/>
        </p:nvSpPr>
        <p:spPr>
          <a:xfrm>
            <a:off x="7105197" y="5362347"/>
            <a:ext cx="3124200" cy="346249"/>
          </a:xfrm>
          <a:prstGeom prst="rect">
            <a:avLst/>
          </a:prstGeom>
          <a:noFill/>
        </p:spPr>
        <p:txBody>
          <a:bodyPr wrap="square" rtlCol="0">
            <a:spAutoFit/>
          </a:bodyPr>
          <a:lstStyle/>
          <a:p>
            <a:pPr algn="ctr">
              <a:lnSpc>
                <a:spcPct val="90000"/>
              </a:lnSpc>
            </a:pPr>
            <a:r>
              <a:rPr lang="en-US" dirty="0" smtClean="0"/>
              <a:t>Traditional Perceptron</a:t>
            </a:r>
          </a:p>
        </p:txBody>
      </p:sp>
      <p:cxnSp>
        <p:nvCxnSpPr>
          <p:cNvPr id="13" name="Straight Arrow Connector 12"/>
          <p:cNvCxnSpPr>
            <a:endCxn id="19" idx="0"/>
          </p:cNvCxnSpPr>
          <p:nvPr/>
        </p:nvCxnSpPr>
        <p:spPr>
          <a:xfrm>
            <a:off x="1267452" y="1799391"/>
            <a:ext cx="9189312" cy="3801067"/>
          </a:xfrm>
          <a:prstGeom prst="straightConnector1">
            <a:avLst/>
          </a:prstGeom>
          <a:ln w="85725">
            <a:tailEnd type="triangle"/>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a:endCxn id="6" idx="2"/>
          </p:cNvCxnSpPr>
          <p:nvPr/>
        </p:nvCxnSpPr>
        <p:spPr>
          <a:xfrm flipV="1">
            <a:off x="2442830" y="1921725"/>
            <a:ext cx="415748" cy="3963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591877" y="2667000"/>
            <a:ext cx="533400" cy="76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952820" y="2485674"/>
            <a:ext cx="838200" cy="1253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825563" y="4618138"/>
            <a:ext cx="331702" cy="744209"/>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9403621">
            <a:off x="-9848" y="1094311"/>
            <a:ext cx="2057400" cy="595548"/>
          </a:xfrm>
          <a:prstGeom prst="rect">
            <a:avLst/>
          </a:prstGeom>
          <a:noFill/>
        </p:spPr>
        <p:txBody>
          <a:bodyPr wrap="square" rtlCol="0">
            <a:spAutoFit/>
          </a:bodyPr>
          <a:lstStyle/>
          <a:p>
            <a:pPr algn="ctr">
              <a:lnSpc>
                <a:spcPct val="90000"/>
              </a:lnSpc>
            </a:pPr>
            <a:r>
              <a:rPr lang="en-US" b="1" i="1" dirty="0" smtClean="0"/>
              <a:t>Biologically Accurate</a:t>
            </a:r>
          </a:p>
        </p:txBody>
      </p:sp>
      <p:sp>
        <p:nvSpPr>
          <p:cNvPr id="19" name="TextBox 18"/>
          <p:cNvSpPr txBox="1"/>
          <p:nvPr/>
        </p:nvSpPr>
        <p:spPr>
          <a:xfrm rot="19403621">
            <a:off x="9605631" y="5541723"/>
            <a:ext cx="2057400" cy="595548"/>
          </a:xfrm>
          <a:prstGeom prst="rect">
            <a:avLst/>
          </a:prstGeom>
          <a:noFill/>
        </p:spPr>
        <p:txBody>
          <a:bodyPr wrap="square" rtlCol="0">
            <a:spAutoFit/>
          </a:bodyPr>
          <a:lstStyle/>
          <a:p>
            <a:pPr algn="ctr">
              <a:lnSpc>
                <a:spcPct val="90000"/>
              </a:lnSpc>
            </a:pPr>
            <a:r>
              <a:rPr lang="en-US" b="1" i="1" dirty="0" smtClean="0"/>
              <a:t>Biologically Inspired</a:t>
            </a:r>
          </a:p>
        </p:txBody>
      </p:sp>
      <p:cxnSp>
        <p:nvCxnSpPr>
          <p:cNvPr id="20" name="Straight Connector 19"/>
          <p:cNvCxnSpPr/>
          <p:nvPr/>
        </p:nvCxnSpPr>
        <p:spPr>
          <a:xfrm flipV="1">
            <a:off x="6672800" y="3443627"/>
            <a:ext cx="381000" cy="533400"/>
          </a:xfrm>
          <a:prstGeom prst="line">
            <a:avLst/>
          </a:prstGeom>
          <a:ln w="5715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472974" y="3111726"/>
            <a:ext cx="2057400" cy="430887"/>
          </a:xfrm>
          <a:prstGeom prst="rect">
            <a:avLst/>
          </a:prstGeom>
          <a:noFill/>
        </p:spPr>
        <p:txBody>
          <a:bodyPr wrap="square" rtlCol="0">
            <a:spAutoFit/>
          </a:bodyPr>
          <a:lstStyle/>
          <a:p>
            <a:pPr algn="ctr">
              <a:lnSpc>
                <a:spcPct val="90000"/>
              </a:lnSpc>
            </a:pPr>
            <a:r>
              <a:rPr lang="en-US" sz="2400" b="1" dirty="0" smtClean="0"/>
              <a:t>NIDA</a:t>
            </a:r>
          </a:p>
        </p:txBody>
      </p:sp>
    </p:spTree>
    <p:extLst>
      <p:ext uri="{BB962C8B-B14F-4D97-AF65-F5344CB8AC3E}">
        <p14:creationId xmlns:p14="http://schemas.microsoft.com/office/powerpoint/2010/main" val="214081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21" grpId="0"/>
    </p:bldLst>
  </p:timing>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2.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50EC660-24D0-43A0-AE5E-E274115E726B}">
  <ds:schemaRefs>
    <ds:schemaRef ds:uri="http://schemas.microsoft.com/office/2006/documentManagement/types"/>
    <ds:schemaRef ds:uri="http://www.w3.org/XML/1998/namespace"/>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ORNL template 16x9</Template>
  <TotalTime>8996</TotalTime>
  <Words>1589</Words>
  <Application>Microsoft Macintosh PowerPoint</Application>
  <PresentationFormat>Custom</PresentationFormat>
  <Paragraphs>318</Paragraphs>
  <Slides>39</Slides>
  <Notes>6</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Arial Black</vt:lpstr>
      <vt:lpstr>Calibri</vt:lpstr>
      <vt:lpstr>Presentations (Wide Screen)</vt:lpstr>
      <vt:lpstr>Programming  Neuromorphic Computing Systems</vt:lpstr>
      <vt:lpstr>Outline</vt:lpstr>
      <vt:lpstr>What is a neuromorphic computer?</vt:lpstr>
      <vt:lpstr>Motivation</vt:lpstr>
      <vt:lpstr>Approaches to Beyond Moore’s Law Computing</vt:lpstr>
      <vt:lpstr>Disruption Levels for Neuromorphic Computing</vt:lpstr>
      <vt:lpstr>Neuromorphic Computing</vt:lpstr>
      <vt:lpstr>Major Neuromorphic Computing Projects</vt:lpstr>
      <vt:lpstr>Neuron and Synapse Model Choices</vt:lpstr>
      <vt:lpstr>Neuroscience-Inspired Dynamic Architectures (NIDA)</vt:lpstr>
      <vt:lpstr>Dynamic Adaptive Neural Network Arrays (DANNA)</vt:lpstr>
      <vt:lpstr>Memristive DANNA (mrDANNA)</vt:lpstr>
      <vt:lpstr>Comparison</vt:lpstr>
      <vt:lpstr>Training/Learning/Programming</vt:lpstr>
      <vt:lpstr>Training</vt:lpstr>
      <vt:lpstr>Training: Evolutionary Optimization</vt:lpstr>
      <vt:lpstr>Training: Evolutionary Optimization</vt:lpstr>
      <vt:lpstr>Training: Evolutionary Optimization</vt:lpstr>
      <vt:lpstr>Training: Evolutionary Optimization</vt:lpstr>
      <vt:lpstr>Training: Evolutionary Optimization</vt:lpstr>
      <vt:lpstr>Training: Evolutionary Optimization</vt:lpstr>
      <vt:lpstr>Training: Evolutionary Optimization</vt:lpstr>
      <vt:lpstr>Training: Evolutionary Optimization</vt:lpstr>
      <vt:lpstr>Applications</vt:lpstr>
      <vt:lpstr>Control: Pole Balancing</vt:lpstr>
      <vt:lpstr>Control: One Dimensional Navigation with Gravity</vt:lpstr>
      <vt:lpstr>Control: Two Dimensional Navigation</vt:lpstr>
      <vt:lpstr>Anomaly Detection</vt:lpstr>
      <vt:lpstr>Data from MINERvA (Main Injector Experiment for v-A) </vt:lpstr>
      <vt:lpstr>Two Approaches: Deep Learning and Spiking Neural Networks</vt:lpstr>
      <vt:lpstr>Two Data Inputs Types (Three Views)</vt:lpstr>
      <vt:lpstr>Preliminary Results</vt:lpstr>
      <vt:lpstr>Best Results: Single View</vt:lpstr>
      <vt:lpstr>Proposed Plan Moving Forward</vt:lpstr>
      <vt:lpstr>Summary</vt:lpstr>
      <vt:lpstr>Acknowledgements</vt:lpstr>
      <vt:lpstr>Neuromorphic Computing Symposium</vt:lpstr>
      <vt:lpstr>PowerPoint Presentation</vt:lpstr>
      <vt:lpstr>Supplementary Slides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Programming Neuromorphic Systems</dc:title>
  <dc:creator>Schuman, Catherine D.</dc:creator>
  <cp:lastModifiedBy>Schuman, Catherine D.</cp:lastModifiedBy>
  <cp:revision>76</cp:revision>
  <cp:lastPrinted>2017-05-05T12:37:01Z</cp:lastPrinted>
  <dcterms:created xsi:type="dcterms:W3CDTF">2017-04-26T14:14:35Z</dcterms:created>
  <dcterms:modified xsi:type="dcterms:W3CDTF">2017-05-12T03:18:41Z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