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94" r:id="rId2"/>
    <p:sldId id="275" r:id="rId3"/>
    <p:sldId id="284" r:id="rId4"/>
    <p:sldId id="305" r:id="rId5"/>
    <p:sldId id="313" r:id="rId6"/>
    <p:sldId id="295" r:id="rId7"/>
    <p:sldId id="311" r:id="rId8"/>
    <p:sldId id="304" r:id="rId9"/>
    <p:sldId id="312" r:id="rId10"/>
    <p:sldId id="307" r:id="rId11"/>
    <p:sldId id="308" r:id="rId12"/>
    <p:sldId id="309" r:id="rId13"/>
    <p:sldId id="310" r:id="rId14"/>
    <p:sldId id="314" r:id="rId15"/>
    <p:sldId id="300" r:id="rId16"/>
    <p:sldId id="278" r:id="rId1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4" autoAdjust="0"/>
    <p:restoredTop sz="94660"/>
  </p:normalViewPr>
  <p:slideViewPr>
    <p:cSldViewPr snapToGrid="0" snapToObjects="1" showGuides="1">
      <p:cViewPr varScale="1">
        <p:scale>
          <a:sx n="95" d="100"/>
          <a:sy n="95" d="100"/>
        </p:scale>
        <p:origin x="102" y="55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12/19/2016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12/19/2016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12/19/2016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12/19/2016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12/19/2016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12/19/2016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image" Target="../media/image19.gif"/><Relationship Id="rId15" Type="http://schemas.openxmlformats.org/officeDocument/2006/relationships/image" Target="../media/image29.jp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 Johnson	</a:t>
            </a:r>
          </a:p>
          <a:p>
            <a:r>
              <a:rPr lang="en-US" dirty="0"/>
              <a:t>All Experimenters’ Meeting</a:t>
            </a:r>
          </a:p>
          <a:p>
            <a:r>
              <a:rPr lang="en-US" dirty="0"/>
              <a:t>19 December 2016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PIP-II Injector Test</a:t>
            </a:r>
          </a:p>
          <a:p>
            <a:pPr lvl="1"/>
            <a:r>
              <a:rPr lang="en-US" dirty="0"/>
              <a:t>RFQ operation</a:t>
            </a:r>
          </a:p>
          <a:p>
            <a:pPr lvl="2"/>
            <a:r>
              <a:rPr lang="en-US" dirty="0"/>
              <a:t>Shutdown during the week</a:t>
            </a:r>
          </a:p>
          <a:p>
            <a:pPr lvl="2"/>
            <a:r>
              <a:rPr lang="en-US" dirty="0"/>
              <a:t>Leaking RFQ vacuum window replaced</a:t>
            </a:r>
          </a:p>
          <a:p>
            <a:pPr lvl="1"/>
            <a:r>
              <a:rPr lang="en-US" dirty="0"/>
              <a:t>Plans for the week</a:t>
            </a:r>
          </a:p>
          <a:p>
            <a:pPr lvl="2"/>
            <a:r>
              <a:rPr lang="en-US" dirty="0"/>
              <a:t>Shutdown for ~ 1 week</a:t>
            </a:r>
          </a:p>
          <a:p>
            <a:pPr lvl="2"/>
            <a:r>
              <a:rPr lang="en-US" dirty="0"/>
              <a:t>Install emittance scanner</a:t>
            </a:r>
          </a:p>
          <a:p>
            <a:pPr lvl="2"/>
            <a:r>
              <a:rPr lang="en-US" dirty="0"/>
              <a:t>Maintenance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2130949"/>
            <a:ext cx="4215383" cy="2503395"/>
          </a:xfrm>
        </p:spPr>
        <p:txBody>
          <a:bodyPr/>
          <a:lstStyle/>
          <a:p>
            <a:r>
              <a:rPr lang="en-US" dirty="0"/>
              <a:t>FAST</a:t>
            </a:r>
          </a:p>
          <a:p>
            <a:pPr lvl="1"/>
            <a:r>
              <a:rPr lang="en-US" dirty="0"/>
              <a:t>No gun operation</a:t>
            </a:r>
          </a:p>
          <a:p>
            <a:pPr lvl="2"/>
            <a:r>
              <a:rPr lang="en-US" dirty="0"/>
              <a:t>Working on drive laser</a:t>
            </a:r>
          </a:p>
          <a:p>
            <a:pPr lvl="1"/>
            <a:r>
              <a:rPr lang="en-US" dirty="0"/>
              <a:t>Shutdown for 300 MeV upgrade</a:t>
            </a:r>
          </a:p>
          <a:p>
            <a:pPr lvl="1"/>
            <a:r>
              <a:rPr lang="en-US" dirty="0"/>
              <a:t>Cave Roof Block Installation complete</a:t>
            </a:r>
          </a:p>
          <a:p>
            <a:pPr lvl="2"/>
            <a:r>
              <a:rPr lang="en-US" dirty="0"/>
              <a:t>Working on shielding assessment</a:t>
            </a:r>
          </a:p>
          <a:p>
            <a:pPr lvl="1"/>
            <a:r>
              <a:rPr lang="en-US" dirty="0"/>
              <a:t>Magnet and stand installation</a:t>
            </a:r>
          </a:p>
          <a:p>
            <a:pPr lvl="1"/>
            <a:r>
              <a:rPr lang="en-US" dirty="0"/>
              <a:t>Working on IOTA proton injector source at MDB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418" y="188815"/>
            <a:ext cx="1718826" cy="25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634621"/>
            <a:ext cx="4206240" cy="4072461"/>
          </a:xfrm>
        </p:spPr>
        <p:txBody>
          <a:bodyPr/>
          <a:lstStyle/>
          <a:p>
            <a:r>
              <a:rPr lang="en-US" dirty="0"/>
              <a:t>LCLSII Prototype </a:t>
            </a:r>
            <a:r>
              <a:rPr lang="en-US" dirty="0" err="1"/>
              <a:t>Cryo</a:t>
            </a:r>
            <a:r>
              <a:rPr lang="en-US" dirty="0"/>
              <a:t> Module</a:t>
            </a:r>
          </a:p>
          <a:p>
            <a:pPr lvl="1"/>
            <a:r>
              <a:rPr lang="en-US" dirty="0" err="1"/>
              <a:t>Cryo</a:t>
            </a:r>
            <a:endParaRPr lang="en-US" dirty="0"/>
          </a:p>
          <a:p>
            <a:pPr lvl="2"/>
            <a:r>
              <a:rPr lang="en-US" dirty="0"/>
              <a:t>Cooldown holding at 4K</a:t>
            </a:r>
          </a:p>
          <a:p>
            <a:pPr lvl="1"/>
            <a:r>
              <a:rPr lang="en-US" dirty="0"/>
              <a:t>Accomplishments</a:t>
            </a:r>
          </a:p>
          <a:p>
            <a:pPr lvl="2"/>
            <a:r>
              <a:rPr lang="en-US" dirty="0"/>
              <a:t>Fast cooldown completed Sunday</a:t>
            </a:r>
          </a:p>
          <a:p>
            <a:pPr lvl="2"/>
            <a:r>
              <a:rPr lang="en-US" dirty="0"/>
              <a:t>Miscellaneous other activities</a:t>
            </a:r>
          </a:p>
          <a:p>
            <a:pPr lvl="1"/>
            <a:r>
              <a:rPr lang="en-US" dirty="0"/>
              <a:t>Plan for the week</a:t>
            </a:r>
          </a:p>
          <a:p>
            <a:pPr lvl="2"/>
            <a:r>
              <a:rPr lang="en-US" dirty="0"/>
              <a:t>RGA scans in cave</a:t>
            </a:r>
          </a:p>
          <a:p>
            <a:pPr lvl="2"/>
            <a:r>
              <a:rPr lang="en-US" dirty="0"/>
              <a:t>Control measurements at 4 K</a:t>
            </a:r>
          </a:p>
          <a:p>
            <a:pPr lvl="2"/>
            <a:r>
              <a:rPr lang="en-US" dirty="0"/>
              <a:t>Start cooldown to 2K afternoon</a:t>
            </a:r>
          </a:p>
          <a:p>
            <a:pPr lvl="2"/>
            <a:r>
              <a:rPr lang="en-US" dirty="0"/>
              <a:t>Secure cave and prepare for operation</a:t>
            </a:r>
          </a:p>
          <a:p>
            <a:pPr lvl="2"/>
            <a:r>
              <a:rPr lang="en-US" dirty="0"/>
              <a:t>Tune cavity to 1.3 GHz</a:t>
            </a:r>
          </a:p>
          <a:p>
            <a:pPr lvl="2"/>
            <a:r>
              <a:rPr lang="en-US" dirty="0"/>
              <a:t>LLRF checkout</a:t>
            </a:r>
          </a:p>
          <a:p>
            <a:pPr lvl="2"/>
            <a:r>
              <a:rPr lang="en-US" dirty="0"/>
              <a:t>Magnet test plans and measurements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786188" y="1134298"/>
            <a:ext cx="3997411" cy="2998057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316260"/>
            <a:ext cx="8672513" cy="437500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Looking at measuring flows on systems</a:t>
            </a:r>
          </a:p>
          <a:p>
            <a:pPr lvl="1"/>
            <a:r>
              <a:rPr lang="en-US" dirty="0"/>
              <a:t>Stakeholders impacted</a:t>
            </a:r>
          </a:p>
          <a:p>
            <a:pPr lvl="2"/>
            <a:r>
              <a:rPr lang="en-US" dirty="0"/>
              <a:t>AD, TD, PPD, CD, FESS</a:t>
            </a:r>
          </a:p>
          <a:p>
            <a:pPr lvl="3"/>
            <a:r>
              <a:rPr lang="en-US" dirty="0"/>
              <a:t>Need to establish new Casey’s Pond West Strainer Vault</a:t>
            </a:r>
          </a:p>
          <a:p>
            <a:pPr lvl="3"/>
            <a:r>
              <a:rPr lang="en-US" dirty="0"/>
              <a:t>Everybody working on priority projects</a:t>
            </a:r>
          </a:p>
          <a:p>
            <a:pPr lvl="4"/>
            <a:r>
              <a:rPr lang="en-US" dirty="0"/>
              <a:t>Will be difficult to line up downtime schedules</a:t>
            </a:r>
          </a:p>
          <a:p>
            <a:pPr lvl="3"/>
            <a:r>
              <a:rPr lang="en-US" dirty="0"/>
              <a:t>Reducing flow will be painful</a:t>
            </a:r>
          </a:p>
          <a:p>
            <a:pPr lvl="3"/>
            <a:r>
              <a:rPr lang="en-US" dirty="0"/>
              <a:t>Estimate two week reduction for work</a:t>
            </a:r>
          </a:p>
          <a:p>
            <a:pPr lvl="3"/>
            <a:r>
              <a:rPr lang="en-US" dirty="0"/>
              <a:t>Performing measurements in late November/early December</a:t>
            </a:r>
          </a:p>
          <a:p>
            <a:pPr lvl="1"/>
            <a:r>
              <a:rPr lang="en-US" dirty="0"/>
              <a:t>Planning on early 2017 (January)</a:t>
            </a:r>
          </a:p>
          <a:p>
            <a:pPr lvl="2"/>
            <a:r>
              <a:rPr lang="en-US" dirty="0"/>
              <a:t>ICW measurements revealed higher than expected usage at some locations</a:t>
            </a:r>
          </a:p>
          <a:p>
            <a:pPr lvl="3"/>
            <a:r>
              <a:rPr lang="en-US" dirty="0"/>
              <a:t>Resolved issues, current expectation</a:t>
            </a:r>
          </a:p>
          <a:p>
            <a:pPr lvl="2"/>
            <a:r>
              <a:rPr lang="en-US" dirty="0"/>
              <a:t>2 week reduction period</a:t>
            </a:r>
          </a:p>
          <a:p>
            <a:pPr lvl="2"/>
            <a:r>
              <a:rPr lang="en-US" dirty="0"/>
              <a:t>Should not impact most experiments</a:t>
            </a:r>
          </a:p>
          <a:p>
            <a:pPr lvl="2"/>
            <a:r>
              <a:rPr lang="en-US" dirty="0"/>
              <a:t>Will impact experiments/projects with cryogenic operation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573087" lvl="2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61975"/>
            <a:ext cx="8686800" cy="320908"/>
          </a:xfrm>
        </p:spPr>
        <p:txBody>
          <a:bodyPr/>
          <a:lstStyle/>
          <a:p>
            <a:r>
              <a:rPr lang="en-US" dirty="0"/>
              <a:t>ICW Reduction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568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December 2016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18814" t="4668" r="18814" b="707"/>
          <a:stretch/>
        </p:blipFill>
        <p:spPr>
          <a:xfrm rot="16200000">
            <a:off x="2538506" y="-1794956"/>
            <a:ext cx="4106364" cy="8738871"/>
          </a:xfrm>
        </p:spPr>
      </p:pic>
    </p:spTree>
    <p:extLst>
      <p:ext uri="{BB962C8B-B14F-4D97-AF65-F5344CB8AC3E}">
        <p14:creationId xmlns:p14="http://schemas.microsoft.com/office/powerpoint/2010/main" val="3674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January 2017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16354" t="3712" r="19211" b="1788"/>
          <a:stretch/>
        </p:blipFill>
        <p:spPr>
          <a:xfrm rot="16200000">
            <a:off x="2508085" y="-1909785"/>
            <a:ext cx="4124446" cy="8986610"/>
          </a:xfrm>
        </p:spPr>
      </p:pic>
    </p:spTree>
    <p:extLst>
      <p:ext uri="{BB962C8B-B14F-4D97-AF65-F5344CB8AC3E}">
        <p14:creationId xmlns:p14="http://schemas.microsoft.com/office/powerpoint/2010/main" val="410614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Bullet points are optional. If preferred, only first level bullets can be used or bullets can be set to “NONE.” [18pt Regular]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First level bullet [18pt Regular]</a:t>
            </a:r>
          </a:p>
          <a:p>
            <a:pPr lvl="1"/>
            <a:r>
              <a:rPr lang="en-US" dirty="0"/>
              <a:t>Second level bullet [16pt Regular]</a:t>
            </a:r>
          </a:p>
          <a:p>
            <a:pPr lvl="2"/>
            <a:r>
              <a:rPr lang="en-US" dirty="0"/>
              <a:t>Third level bullet [15pt Regular]</a:t>
            </a:r>
          </a:p>
          <a:p>
            <a:pPr lvl="3"/>
            <a:r>
              <a:rPr lang="en-US" dirty="0"/>
              <a:t>Fourth level bullet [14pt Regular]</a:t>
            </a:r>
          </a:p>
          <a:p>
            <a:pPr lvl="4"/>
            <a:r>
              <a:rPr lang="en-US" dirty="0">
                <a:solidFill>
                  <a:srgbClr val="50504E"/>
                </a:solidFill>
              </a:rPr>
              <a:t>Fifth level bullet [14pt Regular]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[22pt Bold]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December  12, 2016 (0000 hours)</a:t>
            </a:r>
          </a:p>
          <a:p>
            <a:pPr marL="0" indent="0" algn="just">
              <a:buNone/>
            </a:pPr>
            <a:r>
              <a:rPr lang="en-US" sz="1100" dirty="0"/>
              <a:t>To:       December  19, 2016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50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1.36 E19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158.6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1.15 E19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164.1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0.00 E13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  0.0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0.00 E13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 0.0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176054" y="815453"/>
            <a:ext cx="4386479" cy="3133200"/>
          </a:xfr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2250" y="569637"/>
            <a:ext cx="4309916" cy="287327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15123" y="1799203"/>
            <a:ext cx="4200277" cy="2800185"/>
          </a:xfrm>
        </p:spPr>
      </p:pic>
    </p:spTree>
    <p:extLst>
      <p:ext uri="{BB962C8B-B14F-4D97-AF65-F5344CB8AC3E}">
        <p14:creationId xmlns:p14="http://schemas.microsoft.com/office/powerpoint/2010/main" val="155792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86446" y="509722"/>
            <a:ext cx="4316300" cy="2877534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15123" y="1799203"/>
            <a:ext cx="4200277" cy="2800185"/>
          </a:xfrm>
        </p:spPr>
      </p:pic>
    </p:spTree>
    <p:extLst>
      <p:ext uri="{BB962C8B-B14F-4D97-AF65-F5344CB8AC3E}">
        <p14:creationId xmlns:p14="http://schemas.microsoft.com/office/powerpoint/2010/main" val="64508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</a:t>
            </a:r>
            <a:br>
              <a:rPr lang="en-US" dirty="0"/>
            </a:br>
            <a:r>
              <a:rPr lang="en-US" dirty="0"/>
              <a:t>[13pt Bold]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First level bullet [18pt </a:t>
            </a:r>
            <a:r>
              <a:rPr lang="en-US" dirty="0" err="1"/>
              <a:t>Reg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 bullet [16pt]</a:t>
            </a:r>
          </a:p>
          <a:p>
            <a:pPr lvl="2"/>
            <a:r>
              <a:rPr lang="en-US" dirty="0"/>
              <a:t>Third level bullet [15pt]</a:t>
            </a:r>
          </a:p>
          <a:p>
            <a:pPr lvl="3"/>
            <a:r>
              <a:rPr lang="en-US" dirty="0"/>
              <a:t>Fourth level bullet [14pt]</a:t>
            </a:r>
          </a:p>
          <a:p>
            <a:pPr lvl="4"/>
            <a:r>
              <a:rPr lang="en-US" dirty="0"/>
              <a:t>Fifth level bullet [14pt]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Caption Slide [22pt Bold]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Daniel Johnson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|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All Experimenters’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Meeting</a:t>
            </a:r>
            <a:endParaRPr lang="en-US" sz="9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LINAC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~3.6 E12 p/p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 err="1"/>
              <a:t>Slipstacking</a:t>
            </a:r>
            <a:r>
              <a:rPr lang="en-US" dirty="0"/>
              <a:t> 6+6</a:t>
            </a:r>
          </a:p>
          <a:p>
            <a:pPr lvl="0"/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Running at ~500 kW</a:t>
            </a:r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Booster Neutrino Beamline (BNB)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Switchyard</a:t>
            </a:r>
          </a:p>
          <a:p>
            <a:pPr lvl="1"/>
            <a:r>
              <a:rPr lang="en-US" dirty="0"/>
              <a:t>MI-52 septa short</a:t>
            </a:r>
          </a:p>
          <a:p>
            <a:pPr lvl="1"/>
            <a:r>
              <a:rPr lang="en-US" dirty="0"/>
              <a:t>No beam until repairs are made</a:t>
            </a:r>
          </a:p>
          <a:p>
            <a:pPr lvl="1"/>
            <a:r>
              <a:rPr lang="en-US" dirty="0"/>
              <a:t>Will coordinate repair with another failure or scheduled two-day shutdown.</a:t>
            </a:r>
          </a:p>
          <a:p>
            <a:r>
              <a:rPr lang="en-US" dirty="0"/>
              <a:t>General</a:t>
            </a:r>
          </a:p>
          <a:p>
            <a:pPr lvl="1"/>
            <a:r>
              <a:rPr lang="en-US" dirty="0"/>
              <a:t>No planned accesses until January 2017</a:t>
            </a:r>
          </a:p>
          <a:p>
            <a:pPr lvl="2"/>
            <a:r>
              <a:rPr lang="en-US" dirty="0"/>
              <a:t>No Call period for Christmas weekend</a:t>
            </a:r>
          </a:p>
          <a:p>
            <a:pPr lvl="2"/>
            <a:r>
              <a:rPr lang="en-US" dirty="0"/>
              <a:t>Shutdown scheduled for January 10</a:t>
            </a:r>
            <a:r>
              <a:rPr lang="en-US" baseline="30000" dirty="0"/>
              <a:t>th</a:t>
            </a:r>
            <a:r>
              <a:rPr lang="en-US" dirty="0"/>
              <a:t> and 11</a:t>
            </a:r>
            <a:r>
              <a:rPr lang="en-US" baseline="30000" dirty="0"/>
              <a:t>th</a:t>
            </a:r>
            <a:r>
              <a:rPr lang="en-US" dirty="0"/>
              <a:t> .</a:t>
            </a:r>
          </a:p>
          <a:p>
            <a:pPr lvl="2"/>
            <a:r>
              <a:rPr lang="en-US" dirty="0"/>
              <a:t>Master </a:t>
            </a:r>
            <a:r>
              <a:rPr lang="en-US" dirty="0" err="1"/>
              <a:t>SubStation</a:t>
            </a:r>
            <a:r>
              <a:rPr lang="en-US" dirty="0"/>
              <a:t> currently scheduled to be energized January 17</a:t>
            </a:r>
            <a:r>
              <a:rPr lang="en-US" baseline="30000" dirty="0"/>
              <a:t>th</a:t>
            </a:r>
            <a:r>
              <a:rPr lang="en-US" dirty="0"/>
              <a:t> .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Communication Duct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541688"/>
            <a:ext cx="3627783" cy="2720837"/>
          </a:xfrm>
        </p:spPr>
      </p:pic>
      <p:sp>
        <p:nvSpPr>
          <p:cNvPr id="9" name="TextBox 8"/>
          <p:cNvSpPr txBox="1"/>
          <p:nvPr/>
        </p:nvSpPr>
        <p:spPr>
          <a:xfrm>
            <a:off x="3988881" y="509723"/>
            <a:ext cx="4926520" cy="362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800" dirty="0">
                <a:ln w="0"/>
                <a:solidFill>
                  <a:srgbClr val="003087"/>
                </a:solidFill>
                <a:effectLst>
                  <a:outerShdw blurRad="38100" dist="19050" dir="2700000" algn="tl" rotWithShape="0">
                    <a:srgbClr val="003087">
                      <a:alpha val="40000"/>
                    </a:srgbClr>
                  </a:outerShdw>
                </a:effectLst>
                <a:latin typeface="Helvetica"/>
              </a:rPr>
              <a:t>Summary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Emergency Repair Plan In Place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Need 2 hour notification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Vendor has cable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New Communications Duct Plan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Targeting communications duct installation completion by January</a:t>
            </a:r>
          </a:p>
          <a:p>
            <a:pPr marL="803275" lvl="2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A portion of new duct has been installed</a:t>
            </a:r>
          </a:p>
          <a:p>
            <a:pPr marL="803275" lvl="2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Plans for routing remainder of new duct underway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Expect cable delivery in mid-January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Hope to move to new cable in January/February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Try to coordinate downtime with Master </a:t>
            </a:r>
            <a:r>
              <a:rPr lang="en-US" sz="15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SubStation</a:t>
            </a: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outages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4509" y="3294491"/>
            <a:ext cx="3655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Damaged on 10/24/16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Protected from further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Provides timing/date to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Experiments running fine</a:t>
            </a:r>
          </a:p>
        </p:txBody>
      </p:sp>
    </p:spTree>
    <p:extLst>
      <p:ext uri="{BB962C8B-B14F-4D97-AF65-F5344CB8AC3E}">
        <p14:creationId xmlns:p14="http://schemas.microsoft.com/office/powerpoint/2010/main" val="3159152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12/19/2016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MS1 Bus Failure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5313" y="638976"/>
            <a:ext cx="254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All power supplies cabled into breaker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 completed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68964" y="1136540"/>
            <a:ext cx="3980508" cy="2985380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3637" y="1135478"/>
            <a:ext cx="3972020" cy="29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880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1716</TotalTime>
  <Words>722</Words>
  <Application>Microsoft Office PowerPoint</Application>
  <PresentationFormat>On-screen Show (16:9)</PresentationFormat>
  <Paragraphs>189</Paragraphs>
  <Slides>16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Geneva</vt:lpstr>
      <vt:lpstr>Helvetica</vt:lpstr>
      <vt:lpstr>Fermilab_PPT_090915</vt:lpstr>
      <vt:lpstr>PowerPoint Presentation</vt:lpstr>
      <vt:lpstr>Content Slide [22pt Bold]</vt:lpstr>
      <vt:lpstr>Accelerator Operations Summary</vt:lpstr>
      <vt:lpstr>NuMI Operation</vt:lpstr>
      <vt:lpstr>BNB Operation</vt:lpstr>
      <vt:lpstr>Content and Caption Slide [22pt Bold]</vt:lpstr>
      <vt:lpstr>Complex Status</vt:lpstr>
      <vt:lpstr>MI-12 Communication Duct</vt:lpstr>
      <vt:lpstr>MS1 Bus Failure</vt:lpstr>
      <vt:lpstr>PIP-II Injector Test &amp; FAST Status</vt:lpstr>
      <vt:lpstr>CMTS1 Status</vt:lpstr>
      <vt:lpstr>ICW Reduction</vt:lpstr>
      <vt:lpstr>December 2016</vt:lpstr>
      <vt:lpstr>January 2017</vt:lpstr>
      <vt:lpstr>Schedules and Links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Daniel A. Johnson x2074 05157N</cp:lastModifiedBy>
  <cp:revision>139</cp:revision>
  <cp:lastPrinted>2014-01-20T19:40:21Z</cp:lastPrinted>
  <dcterms:created xsi:type="dcterms:W3CDTF">2016-08-16T13:41:08Z</dcterms:created>
  <dcterms:modified xsi:type="dcterms:W3CDTF">2016-12-19T20:47:40Z</dcterms:modified>
</cp:coreProperties>
</file>