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5"/>
  </p:notesMasterIdLst>
  <p:handoutMasterIdLst>
    <p:handoutMasterId r:id="rId26"/>
  </p:handoutMasterIdLst>
  <p:sldIdLst>
    <p:sldId id="294" r:id="rId2"/>
    <p:sldId id="275" r:id="rId3"/>
    <p:sldId id="284" r:id="rId4"/>
    <p:sldId id="315" r:id="rId5"/>
    <p:sldId id="316" r:id="rId6"/>
    <p:sldId id="305" r:id="rId7"/>
    <p:sldId id="313" r:id="rId8"/>
    <p:sldId id="295" r:id="rId9"/>
    <p:sldId id="311" r:id="rId10"/>
    <p:sldId id="304" r:id="rId11"/>
    <p:sldId id="312" r:id="rId12"/>
    <p:sldId id="307" r:id="rId13"/>
    <p:sldId id="308" r:id="rId14"/>
    <p:sldId id="309" r:id="rId15"/>
    <p:sldId id="310" r:id="rId16"/>
    <p:sldId id="314" r:id="rId17"/>
    <p:sldId id="317" r:id="rId18"/>
    <p:sldId id="318" r:id="rId19"/>
    <p:sldId id="319" r:id="rId20"/>
    <p:sldId id="320" r:id="rId21"/>
    <p:sldId id="321" r:id="rId22"/>
    <p:sldId id="300" r:id="rId23"/>
    <p:sldId id="278" r:id="rId24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504E"/>
    <a:srgbClr val="4E4E4E"/>
    <a:srgbClr val="404040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84" autoAdjust="0"/>
    <p:restoredTop sz="94660"/>
  </p:normalViewPr>
  <p:slideViewPr>
    <p:cSldViewPr snapToGrid="0" snapToObjects="1" showGuides="1">
      <p:cViewPr varScale="1">
        <p:scale>
          <a:sx n="95" d="100"/>
          <a:sy n="95" d="100"/>
        </p:scale>
        <p:origin x="120" y="552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1/12/2017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1/12/2017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4350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pPr>
                <a:defRPr/>
              </a:pPr>
              <a:t>1/12/2017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1/12/2017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3C7E1B65-1920-CF40-87B8-818D6517E0EA}" type="datetime1">
              <a:rPr lang="en-US" smtClean="0"/>
              <a:pPr>
                <a:defRPr/>
              </a:pPr>
              <a:t>1/12/2017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1/12/2017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pPr>
                <a:defRPr/>
              </a:pPr>
              <a:t>1/12/2017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-ad.fnal.gov/ops/schedule.html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13" Type="http://schemas.openxmlformats.org/officeDocument/2006/relationships/image" Target="../media/image35.jpg"/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jp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emf"/><Relationship Id="rId11" Type="http://schemas.openxmlformats.org/officeDocument/2006/relationships/image" Target="../media/image33.png"/><Relationship Id="rId5" Type="http://schemas.openxmlformats.org/officeDocument/2006/relationships/image" Target="../media/image27.gif"/><Relationship Id="rId15" Type="http://schemas.openxmlformats.org/officeDocument/2006/relationships/image" Target="../media/image37.jpg"/><Relationship Id="rId10" Type="http://schemas.openxmlformats.org/officeDocument/2006/relationships/image" Target="../media/image32.png"/><Relationship Id="rId4" Type="http://schemas.openxmlformats.org/officeDocument/2006/relationships/image" Target="../media/image26.jpg"/><Relationship Id="rId9" Type="http://schemas.openxmlformats.org/officeDocument/2006/relationships/image" Target="../media/image31.jpg"/><Relationship Id="rId14" Type="http://schemas.openxmlformats.org/officeDocument/2006/relationships/image" Target="../media/image36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Accelerator Division Status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Daniel Johnson	</a:t>
            </a:r>
          </a:p>
          <a:p>
            <a:r>
              <a:rPr lang="en-US" dirty="0"/>
              <a:t>All Experimenters’ Meeting</a:t>
            </a:r>
          </a:p>
          <a:p>
            <a:r>
              <a:rPr lang="en-US" dirty="0"/>
              <a:t>09 January 2017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1/12/2017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MI-12 Communication Duct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228600" y="541688"/>
            <a:ext cx="3627783" cy="2720837"/>
          </a:xfrm>
        </p:spPr>
      </p:pic>
      <p:sp>
        <p:nvSpPr>
          <p:cNvPr id="9" name="TextBox 8"/>
          <p:cNvSpPr txBox="1"/>
          <p:nvPr/>
        </p:nvSpPr>
        <p:spPr>
          <a:xfrm>
            <a:off x="3988881" y="509723"/>
            <a:ext cx="4926520" cy="337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1800" dirty="0">
                <a:ln w="0"/>
                <a:solidFill>
                  <a:srgbClr val="003087"/>
                </a:solidFill>
                <a:effectLst>
                  <a:outerShdw blurRad="38100" dist="19050" dir="2700000" algn="tl" rotWithShape="0">
                    <a:srgbClr val="003087">
                      <a:alpha val="40000"/>
                    </a:srgbClr>
                  </a:outerShdw>
                </a:effectLst>
                <a:latin typeface="Helvetica"/>
              </a:rPr>
              <a:t>Summary</a:t>
            </a:r>
          </a:p>
          <a:p>
            <a:pPr marL="230188" lvl="0" indent="-230188">
              <a:spcBef>
                <a:spcPct val="20000"/>
              </a:spcBef>
              <a:buFont typeface="Arial" charset="0"/>
              <a:buChar char="•"/>
            </a:pPr>
            <a:r>
              <a:rPr lang="en-US" sz="1700" dirty="0">
                <a:solidFill>
                  <a:srgbClr val="505050"/>
                </a:solidFill>
                <a:latin typeface="Helvetica"/>
              </a:rPr>
              <a:t>Emergency Repair Plan In Place</a:t>
            </a:r>
          </a:p>
          <a:p>
            <a:pPr marL="512763" lvl="1" indent="-230188">
              <a:spcBef>
                <a:spcPct val="20000"/>
              </a:spcBef>
              <a:buFont typeface="Arial" charset="0"/>
              <a:buChar char="–"/>
            </a:pPr>
            <a:r>
              <a:rPr lang="en-US" sz="15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Need 2 hour notification</a:t>
            </a:r>
          </a:p>
          <a:p>
            <a:pPr marL="512763" lvl="1" indent="-230188">
              <a:spcBef>
                <a:spcPct val="20000"/>
              </a:spcBef>
              <a:buFont typeface="Arial" charset="0"/>
              <a:buChar char="–"/>
            </a:pPr>
            <a:r>
              <a:rPr lang="en-US" sz="15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Vendor has cable</a:t>
            </a:r>
          </a:p>
          <a:p>
            <a:pPr marL="230188" lvl="0" indent="-230188">
              <a:spcBef>
                <a:spcPct val="20000"/>
              </a:spcBef>
              <a:buFont typeface="Arial" charset="0"/>
              <a:buChar char="•"/>
            </a:pPr>
            <a:r>
              <a:rPr lang="en-US" sz="1700" dirty="0">
                <a:solidFill>
                  <a:srgbClr val="505050"/>
                </a:solidFill>
                <a:latin typeface="Helvetica"/>
              </a:rPr>
              <a:t>New Communications Duct Plan</a:t>
            </a:r>
          </a:p>
          <a:p>
            <a:pPr marL="512763" lvl="1" indent="-230188">
              <a:spcBef>
                <a:spcPct val="20000"/>
              </a:spcBef>
              <a:buFont typeface="Arial" charset="0"/>
              <a:buChar char="–"/>
            </a:pPr>
            <a:r>
              <a:rPr lang="en-US" sz="15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Targeting communications duct installation completion by January</a:t>
            </a:r>
          </a:p>
          <a:p>
            <a:pPr marL="803275" lvl="2" indent="-230188">
              <a:spcBef>
                <a:spcPct val="20000"/>
              </a:spcBef>
              <a:buFont typeface="Arial" charset="0"/>
              <a:buChar char="•"/>
            </a:pPr>
            <a:r>
              <a:rPr lang="en-US" sz="14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New duct installed late December</a:t>
            </a:r>
          </a:p>
          <a:p>
            <a:pPr marL="512763" lvl="1" indent="-230188">
              <a:spcBef>
                <a:spcPct val="20000"/>
              </a:spcBef>
              <a:buFont typeface="Arial" charset="0"/>
              <a:buChar char="–"/>
            </a:pPr>
            <a:r>
              <a:rPr lang="en-US" sz="15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Expect cable delivery in mid-January</a:t>
            </a:r>
          </a:p>
          <a:p>
            <a:pPr marL="512763" lvl="1" indent="-230188">
              <a:spcBef>
                <a:spcPct val="20000"/>
              </a:spcBef>
              <a:buFont typeface="Arial" charset="0"/>
              <a:buChar char="–"/>
            </a:pPr>
            <a:r>
              <a:rPr lang="en-US" sz="15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Hope to move to new cable in February</a:t>
            </a:r>
          </a:p>
          <a:p>
            <a:pPr marL="512763" lvl="1" indent="-230188">
              <a:spcBef>
                <a:spcPct val="20000"/>
              </a:spcBef>
              <a:buFont typeface="Arial" charset="0"/>
              <a:buChar char="–"/>
            </a:pPr>
            <a:r>
              <a:rPr lang="en-US" sz="15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Coordinate downtime with Master </a:t>
            </a:r>
            <a:r>
              <a:rPr lang="en-US" sz="1500" dirty="0" err="1">
                <a:solidFill>
                  <a:srgbClr val="505050"/>
                </a:solidFill>
                <a:latin typeface="Helvetica"/>
                <a:ea typeface="ＭＳ Ｐゴシック" charset="0"/>
              </a:rPr>
              <a:t>SubStation</a:t>
            </a:r>
            <a:r>
              <a:rPr lang="en-US" sz="15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 outages</a:t>
            </a: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14509" y="3294491"/>
            <a:ext cx="36559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Damaged on 10/24/16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Protected from further damage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Provides timing/date to Neutrino Experiments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Experiments running fine</a:t>
            </a:r>
          </a:p>
        </p:txBody>
      </p:sp>
    </p:spTree>
    <p:extLst>
      <p:ext uri="{BB962C8B-B14F-4D97-AF65-F5344CB8AC3E}">
        <p14:creationId xmlns:p14="http://schemas.microsoft.com/office/powerpoint/2010/main" val="3159152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1/12/2017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MS1 Bus Failure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65313" y="638976"/>
            <a:ext cx="2548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All power supplies cabled into breaker panel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Work completed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 rot="5400000">
            <a:off x="-268964" y="1136540"/>
            <a:ext cx="3980508" cy="2985380"/>
          </a:xfrm>
        </p:spPr>
      </p:pic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853637" y="1135478"/>
            <a:ext cx="3972020" cy="297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58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3978419"/>
          </a:xfrm>
        </p:spPr>
        <p:txBody>
          <a:bodyPr/>
          <a:lstStyle/>
          <a:p>
            <a:r>
              <a:rPr lang="en-US" dirty="0"/>
              <a:t>PIP-II Injector Test</a:t>
            </a:r>
          </a:p>
          <a:p>
            <a:pPr lvl="1"/>
            <a:r>
              <a:rPr lang="en-US" dirty="0"/>
              <a:t>RFQ operation</a:t>
            </a:r>
          </a:p>
          <a:p>
            <a:pPr lvl="2"/>
            <a:r>
              <a:rPr lang="en-US" dirty="0"/>
              <a:t>Shutdown over the holidays</a:t>
            </a:r>
          </a:p>
          <a:p>
            <a:pPr lvl="2"/>
            <a:r>
              <a:rPr lang="en-US" dirty="0"/>
              <a:t>Installed emittance scanner</a:t>
            </a:r>
          </a:p>
          <a:p>
            <a:pPr lvl="2"/>
            <a:r>
              <a:rPr lang="en-US" dirty="0"/>
              <a:t>Performed maintenance</a:t>
            </a:r>
          </a:p>
          <a:p>
            <a:pPr lvl="1"/>
            <a:r>
              <a:rPr lang="en-US" dirty="0"/>
              <a:t>Plans for the week</a:t>
            </a:r>
          </a:p>
          <a:p>
            <a:pPr lvl="2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2130949"/>
            <a:ext cx="4215383" cy="2503395"/>
          </a:xfrm>
        </p:spPr>
        <p:txBody>
          <a:bodyPr/>
          <a:lstStyle/>
          <a:p>
            <a:r>
              <a:rPr lang="en-US" dirty="0"/>
              <a:t>FAST</a:t>
            </a:r>
          </a:p>
          <a:p>
            <a:pPr lvl="1"/>
            <a:r>
              <a:rPr lang="en-US" dirty="0"/>
              <a:t>No gun operation</a:t>
            </a:r>
          </a:p>
          <a:p>
            <a:pPr lvl="2"/>
            <a:r>
              <a:rPr lang="en-US" dirty="0"/>
              <a:t>Working on drive laser</a:t>
            </a:r>
          </a:p>
          <a:p>
            <a:pPr lvl="1"/>
            <a:r>
              <a:rPr lang="en-US" dirty="0"/>
              <a:t>Shutdown for 300 MeV upgrade</a:t>
            </a:r>
          </a:p>
          <a:p>
            <a:pPr lvl="1"/>
            <a:r>
              <a:rPr lang="en-US" dirty="0"/>
              <a:t>Cave Roof Block Installation complete</a:t>
            </a:r>
          </a:p>
          <a:p>
            <a:pPr lvl="2"/>
            <a:r>
              <a:rPr lang="en-US" dirty="0"/>
              <a:t>Working on shielding assessment</a:t>
            </a:r>
          </a:p>
          <a:p>
            <a:pPr lvl="1"/>
            <a:r>
              <a:rPr lang="en-US" dirty="0"/>
              <a:t>Magnet and stand installation</a:t>
            </a:r>
          </a:p>
          <a:p>
            <a:pPr lvl="1"/>
            <a:r>
              <a:rPr lang="en-US" dirty="0"/>
              <a:t>Working on IOTA proton injector source at MDB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1/12/2017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Injector Test &amp; FAST Status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6418" y="188815"/>
            <a:ext cx="1718826" cy="257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088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228601" y="597095"/>
            <a:ext cx="4206240" cy="4141882"/>
          </a:xfrm>
        </p:spPr>
        <p:txBody>
          <a:bodyPr/>
          <a:lstStyle/>
          <a:p>
            <a:r>
              <a:rPr lang="en-US" sz="1400" dirty="0"/>
              <a:t>LCLSII Prototype </a:t>
            </a:r>
            <a:r>
              <a:rPr lang="en-US" sz="1400" dirty="0" err="1"/>
              <a:t>Cryo</a:t>
            </a:r>
            <a:r>
              <a:rPr lang="en-US" sz="1400" dirty="0"/>
              <a:t> Module</a:t>
            </a:r>
          </a:p>
          <a:p>
            <a:pPr lvl="1"/>
            <a:r>
              <a:rPr lang="en-US" sz="1400" dirty="0" err="1"/>
              <a:t>Cryo</a:t>
            </a:r>
            <a:endParaRPr lang="en-US" sz="1400" dirty="0"/>
          </a:p>
          <a:p>
            <a:pPr lvl="2"/>
            <a:r>
              <a:rPr lang="en-US" sz="1400" dirty="0"/>
              <a:t>Operation at 2K restored</a:t>
            </a:r>
          </a:p>
          <a:p>
            <a:pPr lvl="1"/>
            <a:r>
              <a:rPr lang="en-US" sz="1400" dirty="0"/>
              <a:t>Accomplishments</a:t>
            </a:r>
          </a:p>
          <a:p>
            <a:pPr lvl="2"/>
            <a:r>
              <a:rPr lang="en-US" sz="1400" dirty="0"/>
              <a:t>On Friday, January 6</a:t>
            </a:r>
            <a:r>
              <a:rPr lang="en-US" sz="1400" baseline="30000" dirty="0"/>
              <a:t>th</a:t>
            </a:r>
            <a:r>
              <a:rPr lang="en-US" sz="1400" dirty="0"/>
              <a:t> all 8 cavities of </a:t>
            </a:r>
            <a:r>
              <a:rPr lang="en-US" sz="1400" dirty="0" err="1"/>
              <a:t>pCM</a:t>
            </a:r>
            <a:r>
              <a:rPr lang="en-US" sz="1400" dirty="0"/>
              <a:t> were powered simultaneously but not quite at full gradient.</a:t>
            </a:r>
          </a:p>
          <a:p>
            <a:pPr lvl="2"/>
            <a:r>
              <a:rPr lang="en-US" sz="1400" dirty="0"/>
              <a:t>Completed Q0 measurements</a:t>
            </a:r>
          </a:p>
          <a:p>
            <a:pPr lvl="2"/>
            <a:r>
              <a:rPr lang="en-US" sz="1400" dirty="0"/>
              <a:t>Heater calibration runs</a:t>
            </a:r>
          </a:p>
          <a:p>
            <a:pPr lvl="2"/>
            <a:r>
              <a:rPr lang="en-US" sz="1400" dirty="0"/>
              <a:t>Gathering lots of </a:t>
            </a:r>
            <a:r>
              <a:rPr lang="en-US" sz="1400" dirty="0" err="1"/>
              <a:t>microphonics</a:t>
            </a:r>
            <a:r>
              <a:rPr lang="en-US" sz="1400" dirty="0"/>
              <a:t> data</a:t>
            </a:r>
          </a:p>
          <a:p>
            <a:pPr lvl="1"/>
            <a:r>
              <a:rPr lang="en-US" sz="1400" dirty="0"/>
              <a:t>Plan for the week</a:t>
            </a:r>
          </a:p>
          <a:p>
            <a:pPr lvl="2"/>
            <a:r>
              <a:rPr lang="en-US" sz="1400" dirty="0"/>
              <a:t>Try powering all 8 cavities of </a:t>
            </a:r>
            <a:r>
              <a:rPr lang="en-US" sz="1400" dirty="0" err="1"/>
              <a:t>pCM</a:t>
            </a:r>
            <a:r>
              <a:rPr lang="en-US" sz="1400" dirty="0"/>
              <a:t> to full gradient</a:t>
            </a:r>
          </a:p>
          <a:p>
            <a:pPr lvl="2"/>
            <a:r>
              <a:rPr lang="en-US" sz="1400" dirty="0"/>
              <a:t>Investigate Kinney pump trip</a:t>
            </a:r>
          </a:p>
          <a:p>
            <a:pPr lvl="2"/>
            <a:r>
              <a:rPr lang="en-US" sz="1400" dirty="0"/>
              <a:t>Slow cooldown Monday or Tuesday</a:t>
            </a:r>
          </a:p>
          <a:p>
            <a:pPr lvl="2"/>
            <a:r>
              <a:rPr lang="en-US" sz="1400" dirty="0"/>
              <a:t>Joint LCLS-II </a:t>
            </a:r>
            <a:r>
              <a:rPr lang="en-US" sz="1400" dirty="0" err="1"/>
              <a:t>cryomodule</a:t>
            </a:r>
            <a:r>
              <a:rPr lang="en-US" sz="1400" dirty="0"/>
              <a:t> testing workshop this week at </a:t>
            </a:r>
            <a:r>
              <a:rPr lang="en-US" sz="1400" dirty="0" err="1"/>
              <a:t>JLab</a:t>
            </a:r>
            <a:endParaRPr lang="en-US" sz="1400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1/12/2017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CMTS1 Status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 rot="5400000">
            <a:off x="4786188" y="1134298"/>
            <a:ext cx="3997411" cy="2998057"/>
          </a:xfrm>
        </p:spPr>
      </p:pic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054292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2250" y="316260"/>
            <a:ext cx="8672513" cy="4375009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Flow reduction began Thursday, December 29</a:t>
            </a:r>
            <a:r>
              <a:rPr lang="en-US" baseline="30000" dirty="0"/>
              <a:t>th</a:t>
            </a:r>
            <a:endParaRPr lang="en-US" dirty="0"/>
          </a:p>
          <a:p>
            <a:pPr lvl="1"/>
            <a:r>
              <a:rPr lang="en-US" dirty="0"/>
              <a:t>Flow rates down to required 4300 GPM </a:t>
            </a:r>
            <a:r>
              <a:rPr lang="en-US"/>
              <a:t>and holding</a:t>
            </a:r>
            <a:endParaRPr lang="en-US" dirty="0"/>
          </a:p>
          <a:p>
            <a:pPr lvl="1"/>
            <a:r>
              <a:rPr lang="en-US" dirty="0"/>
              <a:t>Stakeholders impacted</a:t>
            </a:r>
          </a:p>
          <a:p>
            <a:pPr lvl="2"/>
            <a:r>
              <a:rPr lang="en-US" dirty="0"/>
              <a:t>AD, TD, PPD, CD, FESS</a:t>
            </a:r>
          </a:p>
          <a:p>
            <a:pPr lvl="3"/>
            <a:r>
              <a:rPr lang="en-US" dirty="0"/>
              <a:t>Estimate two week reduction for work</a:t>
            </a:r>
          </a:p>
          <a:p>
            <a:pPr lvl="3"/>
            <a:r>
              <a:rPr lang="en-US" dirty="0"/>
              <a:t>Work is on schedule and looking good for</a:t>
            </a:r>
          </a:p>
          <a:p>
            <a:pPr marL="857250" lvl="3" indent="0">
              <a:buNone/>
            </a:pPr>
            <a:r>
              <a:rPr lang="en-US" dirty="0"/>
              <a:t>     completion by the end of this week.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573087" lvl="2" indent="0">
              <a:buNone/>
            </a:pPr>
            <a:endParaRPr lang="en-US" dirty="0"/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" y="161975"/>
            <a:ext cx="8686800" cy="320908"/>
          </a:xfrm>
        </p:spPr>
        <p:txBody>
          <a:bodyPr/>
          <a:lstStyle/>
          <a:p>
            <a:r>
              <a:rPr lang="en-US" dirty="0"/>
              <a:t>ICW Reduction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1/12/2017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384" y="1406769"/>
            <a:ext cx="4297016" cy="320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686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C8C67EE9-579A-1249-A98B-870AEB2A1569}" type="datetime1">
              <a:rPr lang="en-US" smtClean="0"/>
              <a:t>1/12/2017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7003" y="200389"/>
            <a:ext cx="8686800" cy="320908"/>
          </a:xfrm>
        </p:spPr>
        <p:txBody>
          <a:bodyPr/>
          <a:lstStyle/>
          <a:p>
            <a:r>
              <a:rPr lang="en-US" dirty="0"/>
              <a:t>January 2017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t="18508" b="15478"/>
          <a:stretch/>
        </p:blipFill>
        <p:spPr>
          <a:xfrm>
            <a:off x="77003" y="628181"/>
            <a:ext cx="8978026" cy="3984012"/>
          </a:xfrm>
        </p:spPr>
      </p:pic>
    </p:spTree>
    <p:extLst>
      <p:ext uri="{BB962C8B-B14F-4D97-AF65-F5344CB8AC3E}">
        <p14:creationId xmlns:p14="http://schemas.microsoft.com/office/powerpoint/2010/main" val="36740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C8C67EE9-579A-1249-A98B-870AEB2A1569}" type="datetime1">
              <a:rPr lang="en-US" smtClean="0"/>
              <a:t>1/12/2017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7003" y="200389"/>
            <a:ext cx="8686800" cy="320908"/>
          </a:xfrm>
        </p:spPr>
        <p:txBody>
          <a:bodyPr/>
          <a:lstStyle/>
          <a:p>
            <a:r>
              <a:rPr lang="en-US" dirty="0"/>
              <a:t>February 2017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l="3500" t="17646" r="1500" b="11194"/>
          <a:stretch/>
        </p:blipFill>
        <p:spPr>
          <a:xfrm>
            <a:off x="222250" y="593491"/>
            <a:ext cx="8686800" cy="4034168"/>
          </a:xfrm>
        </p:spPr>
      </p:pic>
    </p:spTree>
    <p:extLst>
      <p:ext uri="{BB962C8B-B14F-4D97-AF65-F5344CB8AC3E}">
        <p14:creationId xmlns:p14="http://schemas.microsoft.com/office/powerpoint/2010/main" val="41061484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t="6649" b="68482"/>
          <a:stretch/>
        </p:blipFill>
        <p:spPr>
          <a:xfrm>
            <a:off x="224073" y="602901"/>
            <a:ext cx="8686800" cy="395905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1/12/2017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February 1</a:t>
            </a:r>
            <a:r>
              <a:rPr lang="en-US" baseline="30000" dirty="0"/>
              <a:t>st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190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1/12/2017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February 13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t="8724" b="66407"/>
          <a:stretch/>
        </p:blipFill>
        <p:spPr>
          <a:xfrm>
            <a:off x="228600" y="628179"/>
            <a:ext cx="8686800" cy="3863433"/>
          </a:xfrm>
        </p:spPr>
      </p:pic>
    </p:spTree>
    <p:extLst>
      <p:ext uri="{BB962C8B-B14F-4D97-AF65-F5344CB8AC3E}">
        <p14:creationId xmlns:p14="http://schemas.microsoft.com/office/powerpoint/2010/main" val="26590301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1/12/2017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February 14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t="6880" b="68252"/>
          <a:stretch/>
        </p:blipFill>
        <p:spPr>
          <a:xfrm>
            <a:off x="222250" y="648277"/>
            <a:ext cx="8686800" cy="3853384"/>
          </a:xfrm>
        </p:spPr>
      </p:pic>
    </p:spTree>
    <p:extLst>
      <p:ext uri="{BB962C8B-B14F-4D97-AF65-F5344CB8AC3E}">
        <p14:creationId xmlns:p14="http://schemas.microsoft.com/office/powerpoint/2010/main" val="2041830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Bullet points are optional. If preferred, only first level bullets can be used or bullets can be set to “NONE.” [18pt Regular]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First level bullet [18pt Regular]</a:t>
            </a:r>
          </a:p>
          <a:p>
            <a:pPr lvl="1"/>
            <a:r>
              <a:rPr lang="en-US" dirty="0"/>
              <a:t>Second level bullet [16pt Regular]</a:t>
            </a:r>
          </a:p>
          <a:p>
            <a:pPr lvl="2"/>
            <a:r>
              <a:rPr lang="en-US" dirty="0"/>
              <a:t>Third level bullet [15pt Regular]</a:t>
            </a:r>
          </a:p>
          <a:p>
            <a:pPr lvl="3"/>
            <a:r>
              <a:rPr lang="en-US" dirty="0"/>
              <a:t>Fourth level bullet [14pt Regular]</a:t>
            </a:r>
          </a:p>
          <a:p>
            <a:pPr lvl="4"/>
            <a:r>
              <a:rPr lang="en-US" dirty="0">
                <a:solidFill>
                  <a:srgbClr val="50504E"/>
                </a:solidFill>
              </a:rPr>
              <a:t>Fifth level bullet [14pt Regular]</a:t>
            </a:r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Slide [22pt Bold]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1/12/2017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1/12/2017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February 15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t="8445" b="62501"/>
          <a:stretch/>
        </p:blipFill>
        <p:spPr>
          <a:xfrm>
            <a:off x="222250" y="638229"/>
            <a:ext cx="8686800" cy="3931920"/>
          </a:xfrm>
        </p:spPr>
      </p:pic>
    </p:spTree>
    <p:extLst>
      <p:ext uri="{BB962C8B-B14F-4D97-AF65-F5344CB8AC3E}">
        <p14:creationId xmlns:p14="http://schemas.microsoft.com/office/powerpoint/2010/main" val="31224642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1/12/2017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February 16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t="9098" b="66033"/>
          <a:stretch/>
        </p:blipFill>
        <p:spPr>
          <a:xfrm>
            <a:off x="222250" y="598034"/>
            <a:ext cx="8686800" cy="3994063"/>
          </a:xfrm>
        </p:spPr>
      </p:pic>
    </p:spTree>
    <p:extLst>
      <p:ext uri="{BB962C8B-B14F-4D97-AF65-F5344CB8AC3E}">
        <p14:creationId xmlns:p14="http://schemas.microsoft.com/office/powerpoint/2010/main" val="39439769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Schedule can be accessed from the Operations Department Home Page</a:t>
            </a:r>
          </a:p>
          <a:p>
            <a:pPr lvl="1"/>
            <a:r>
              <a:rPr lang="en-US" dirty="0"/>
              <a:t>Schedules -&gt; </a:t>
            </a:r>
            <a:r>
              <a:rPr lang="en-US" dirty="0">
                <a:hlinkClick r:id="rId2"/>
              </a:rPr>
              <a:t>Operations Schedule</a:t>
            </a:r>
            <a:endParaRPr lang="en-US" dirty="0"/>
          </a:p>
          <a:p>
            <a:pPr marL="282575" lvl="1" indent="0">
              <a:buNone/>
            </a:pPr>
            <a:endParaRPr lang="en-US" dirty="0"/>
          </a:p>
          <a:p>
            <a:r>
              <a:rPr lang="en-US" dirty="0"/>
              <a:t>Direct link to schedule</a:t>
            </a:r>
          </a:p>
          <a:p>
            <a:pPr lvl="1"/>
            <a:r>
              <a:rPr lang="en-US" dirty="0">
                <a:hlinkClick r:id="rId2"/>
              </a:rPr>
              <a:t>http://www-ad.fnal.gov/ops/schedule.html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Schedules and Links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1/12/2017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103716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5BEE78-B906-EA4C-8535-5AE4E63B4DB3}" type="datetime1">
              <a:rPr lang="en-US" smtClean="0"/>
              <a:t>1/12/2017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Collaborations / Partnerships / Members [22pt Bold]</a:t>
            </a:r>
          </a:p>
        </p:txBody>
      </p:sp>
      <p:pic>
        <p:nvPicPr>
          <p:cNvPr id="43" name="Picture Placeholder 26" descr="pisa2.jpg"/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500" b="-3750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4" name="Picture Placeholder 27" descr="purdue.jpg"/>
          <p:cNvPicPr>
            <a:picLocks noGrp="1" noChangeAspect="1"/>
          </p:cNvPicPr>
          <p:nvPr>
            <p:ph type="pic"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082" b="-6308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5" name="Picture Placeholder 28" descr="rice.jpg"/>
          <p:cNvPicPr>
            <a:picLocks noGrp="1" noChangeAspect="1"/>
          </p:cNvPicPr>
          <p:nvPr>
            <p:ph type="pic" sz="quarter" idx="2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213" b="-4521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1" name="Picture Placeholder 29" descr="ucirvine.gif"/>
          <p:cNvPicPr>
            <a:picLocks noGrp="1" noChangeAspect="1"/>
          </p:cNvPicPr>
          <p:nvPr>
            <p:ph type="pic" sz="quarter" idx="2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636" b="-63636"/>
          <a:stretch>
            <a:fillRect/>
          </a:stretch>
        </p:blipFill>
        <p:spPr>
          <a:xfrm>
            <a:off x="5534025" y="2036763"/>
            <a:ext cx="1600200" cy="1200150"/>
          </a:xfrm>
          <a:prstGeom prst="rect">
            <a:avLst/>
          </a:prstGeom>
        </p:spPr>
      </p:pic>
      <p:pic>
        <p:nvPicPr>
          <p:cNvPr id="52" name="Picture Placeholder 30" descr="CERNlogoOutline_K.eps"/>
          <p:cNvPicPr>
            <a:picLocks noGrp="1" noChangeAspect="1"/>
          </p:cNvPicPr>
          <p:nvPr>
            <p:ph type="pic" sz="quarter" idx="2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63" r="-1526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6" name="Picture Placeholder 19" descr="2000px-Boston_University_Wordmark.svg.png"/>
          <p:cNvPicPr>
            <a:picLocks noGrp="1" noChangeAspect="1"/>
          </p:cNvPicPr>
          <p:nvPr>
            <p:ph type="pic" sz="quarter" idx="1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645" b="-3064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7" name="Picture Placeholder 20" descr="2012-03-29_16-47-19.555.jpg"/>
          <p:cNvPicPr>
            <a:picLocks noGrp="1" noChangeAspect="1"/>
          </p:cNvPicPr>
          <p:nvPr>
            <p:ph type="pic" sz="quarter" idx="15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313" b="-2031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0" name="Picture Placeholder 23" descr="Lewis-University-Logo.jpg"/>
          <p:cNvPicPr>
            <a:picLocks noGrp="1" noChangeAspect="1"/>
          </p:cNvPicPr>
          <p:nvPr>
            <p:ph type="pic" sz="quarter" idx="16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67" r="-1666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1" name="Picture Placeholder 24" descr="kansas.png"/>
          <p:cNvPicPr>
            <a:picLocks noGrp="1" noChangeAspect="1"/>
          </p:cNvPicPr>
          <p:nvPr>
            <p:ph type="pic" sz="quarter" idx="17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7813" b="-8781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2" name="Picture Placeholder 25" descr="northwestern.png"/>
          <p:cNvPicPr>
            <a:picLocks noGrp="1" noChangeAspect="1"/>
          </p:cNvPicPr>
          <p:nvPr>
            <p:ph type="pic" sz="quarter" idx="18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500" b="-1250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3" name="Picture Placeholder 31" descr="Color-Seal_Green-Mark_SC_Horizontal.png"/>
          <p:cNvPicPr>
            <a:picLocks noGrp="1" noChangeAspect="1"/>
          </p:cNvPicPr>
          <p:nvPr>
            <p:ph type="pic" sz="quarter" idx="24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4377" b="-17437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4" name="Picture Placeholder 32" descr="600px-NSF_Logo_1C.jpg"/>
          <p:cNvPicPr>
            <a:picLocks noGrp="1" noChangeAspect="1"/>
          </p:cNvPicPr>
          <p:nvPr>
            <p:ph type="pic" sz="quarter" idx="25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67" r="-1666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5" name="Picture Placeholder 33" descr="UIUC_logo.gif"/>
          <p:cNvPicPr>
            <a:picLocks noGrp="1" noChangeAspect="1"/>
          </p:cNvPicPr>
          <p:nvPr>
            <p:ph type="pic" sz="quarter" idx="26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9" r="-80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3" name="Picture Placeholder 12" descr="the-university-of-chicago-logo1.jpg"/>
          <p:cNvPicPr>
            <a:picLocks noGrp="1" noChangeAspect="1"/>
          </p:cNvPicPr>
          <p:nvPr>
            <p:ph type="pic" sz="quarter" idx="27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9375" b="-10937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7" name="Picture Placeholder 16" descr="images.png"/>
          <p:cNvPicPr>
            <a:picLocks noGrp="1" noChangeAspect="1"/>
          </p:cNvPicPr>
          <p:nvPr>
            <p:ph type="pic" sz="quarter" idx="28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402" b="-364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21380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324796" cy="3825230"/>
          </a:xfrm>
        </p:spPr>
        <p:txBody>
          <a:bodyPr/>
          <a:lstStyle/>
          <a:p>
            <a:pPr marL="0" indent="0" algn="just">
              <a:buNone/>
            </a:pPr>
            <a:r>
              <a:rPr lang="en-US" sz="1100" dirty="0"/>
              <a:t>From:   December  19, 2016 (0000 hours)</a:t>
            </a:r>
          </a:p>
          <a:p>
            <a:pPr marL="0" indent="0" algn="just">
              <a:buNone/>
            </a:pPr>
            <a:r>
              <a:rPr lang="en-US" sz="1100" dirty="0"/>
              <a:t>To:       December  26, 2016 (0000 hours)</a:t>
            </a:r>
          </a:p>
          <a:p>
            <a:pPr marL="0" indent="0" algn="just">
              <a:buNone/>
            </a:pPr>
            <a:endParaRPr lang="en-US" sz="1100" dirty="0"/>
          </a:p>
          <a:p>
            <a:pPr marL="0" indent="0" algn="just">
              <a:buNone/>
            </a:pPr>
            <a:r>
              <a:rPr lang="en-US" sz="1100" dirty="0"/>
              <a:t>                                   Calendar Week # 51</a:t>
            </a:r>
          </a:p>
          <a:p>
            <a:pPr marL="0" indent="0" algn="ctr">
              <a:buNone/>
            </a:pPr>
            <a:endParaRPr 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NuMI</a:t>
            </a:r>
            <a:r>
              <a:rPr lang="en-US" sz="1100" dirty="0">
                <a:solidFill>
                  <a:schemeClr val="tx2"/>
                </a:solidFill>
              </a:rPr>
              <a:t> Weekly Integrated Intensity           </a:t>
            </a:r>
            <a:r>
              <a:rPr lang="en-US" sz="1100" b="1" dirty="0">
                <a:solidFill>
                  <a:schemeClr val="tx2"/>
                </a:solidFill>
              </a:rPr>
              <a:t>1.55 E19  </a:t>
            </a:r>
            <a:r>
              <a:rPr lang="en-US" sz="1100" dirty="0">
                <a:solidFill>
                  <a:schemeClr val="tx2"/>
                </a:solidFill>
              </a:rPr>
              <a:t>protons 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NuMI</a:t>
            </a:r>
            <a:r>
              <a:rPr lang="en-US" sz="1100" dirty="0">
                <a:solidFill>
                  <a:schemeClr val="tx2"/>
                </a:solidFill>
              </a:rPr>
              <a:t>	                                  </a:t>
            </a:r>
            <a:r>
              <a:rPr lang="en-US" sz="1100" b="1" dirty="0">
                <a:solidFill>
                  <a:schemeClr val="tx2"/>
                </a:solidFill>
              </a:rPr>
              <a:t>160.7 </a:t>
            </a:r>
            <a:r>
              <a:rPr lang="en-US" sz="1100" dirty="0">
                <a:solidFill>
                  <a:schemeClr val="tx2"/>
                </a:solidFill>
              </a:rPr>
              <a:t> hours 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 				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BNB Weekly Integrated Intensity	</a:t>
            </a:r>
            <a:r>
              <a:rPr lang="en-US" sz="1100">
                <a:solidFill>
                  <a:schemeClr val="tx2"/>
                </a:solidFill>
              </a:rPr>
              <a:t>      </a:t>
            </a:r>
            <a:r>
              <a:rPr lang="en-US" sz="1100" b="1">
                <a:solidFill>
                  <a:schemeClr val="tx2"/>
                </a:solidFill>
              </a:rPr>
              <a:t>1.06 E19</a:t>
            </a:r>
            <a:r>
              <a:rPr lang="en-US" sz="1100">
                <a:solidFill>
                  <a:schemeClr val="tx2"/>
                </a:solidFill>
              </a:rPr>
              <a:t>  </a:t>
            </a:r>
            <a:r>
              <a:rPr lang="en-US" sz="1100" dirty="0">
                <a:solidFill>
                  <a:schemeClr val="tx2"/>
                </a:solidFill>
              </a:rPr>
              <a:t>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BNB			           </a:t>
            </a:r>
            <a:r>
              <a:rPr lang="en-US" sz="1100" b="1" dirty="0">
                <a:solidFill>
                  <a:schemeClr val="tx2"/>
                </a:solidFill>
              </a:rPr>
              <a:t>161.3  </a:t>
            </a:r>
            <a:r>
              <a:rPr lang="en-US" sz="1100" dirty="0">
                <a:solidFill>
                  <a:schemeClr val="tx2"/>
                </a:solidFill>
              </a:rPr>
              <a:t>hours</a:t>
            </a:r>
          </a:p>
          <a:p>
            <a:pPr marL="0" indent="0">
              <a:buNone/>
            </a:pPr>
            <a:endParaRPr lang="en-US" sz="11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NMuon</a:t>
            </a:r>
            <a:r>
              <a:rPr lang="en-US" sz="1100" dirty="0">
                <a:solidFill>
                  <a:schemeClr val="tx2"/>
                </a:solidFill>
              </a:rPr>
              <a:t> Weekly Integrated Intensity         </a:t>
            </a:r>
            <a:r>
              <a:rPr lang="en-US" sz="1100" b="1" dirty="0">
                <a:solidFill>
                  <a:schemeClr val="tx2"/>
                </a:solidFill>
              </a:rPr>
              <a:t>0.00 E13 </a:t>
            </a:r>
            <a:r>
              <a:rPr lang="en-US" sz="1100" dirty="0">
                <a:solidFill>
                  <a:schemeClr val="tx2"/>
                </a:solidFill>
              </a:rPr>
              <a:t>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NMuon</a:t>
            </a:r>
            <a:r>
              <a:rPr lang="en-US" sz="1100" dirty="0">
                <a:solidFill>
                  <a:schemeClr val="tx2"/>
                </a:solidFill>
              </a:rPr>
              <a:t>	</a:t>
            </a:r>
            <a:r>
              <a:rPr lang="en-US" sz="1100" b="1" dirty="0">
                <a:solidFill>
                  <a:schemeClr val="tx2"/>
                </a:solidFill>
              </a:rPr>
              <a:t>                           0.0  </a:t>
            </a:r>
            <a:r>
              <a:rPr lang="en-US" sz="1100" dirty="0">
                <a:solidFill>
                  <a:schemeClr val="tx2"/>
                </a:solidFill>
              </a:rPr>
              <a:t>hours</a:t>
            </a:r>
          </a:p>
          <a:p>
            <a:pPr marL="0" indent="0">
              <a:buNone/>
            </a:pPr>
            <a:endParaRPr lang="en-US" sz="11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MTest</a:t>
            </a:r>
            <a:r>
              <a:rPr lang="en-US" sz="1100" dirty="0">
                <a:solidFill>
                  <a:schemeClr val="tx2"/>
                </a:solidFill>
              </a:rPr>
              <a:t> Weekly Integrated Intensity          </a:t>
            </a:r>
            <a:r>
              <a:rPr lang="en-US" sz="1100" b="1" dirty="0">
                <a:solidFill>
                  <a:schemeClr val="tx2"/>
                </a:solidFill>
              </a:rPr>
              <a:t>0.00 E13 </a:t>
            </a:r>
            <a:r>
              <a:rPr lang="en-US" sz="1100" dirty="0">
                <a:solidFill>
                  <a:schemeClr val="tx2"/>
                </a:solidFill>
              </a:rPr>
              <a:t>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MTest</a:t>
            </a:r>
            <a:r>
              <a:rPr lang="en-US" sz="1100" dirty="0">
                <a:solidFill>
                  <a:schemeClr val="tx2"/>
                </a:solidFill>
              </a:rPr>
              <a:t>	                     </a:t>
            </a:r>
            <a:r>
              <a:rPr lang="en-US" sz="1100" b="1" dirty="0">
                <a:solidFill>
                  <a:schemeClr val="tx2"/>
                </a:solidFill>
              </a:rPr>
              <a:t>     0.0 </a:t>
            </a:r>
            <a:r>
              <a:rPr lang="en-US" sz="1100" dirty="0">
                <a:solidFill>
                  <a:schemeClr val="tx2"/>
                </a:solidFill>
              </a:rPr>
              <a:t> hours</a:t>
            </a:r>
          </a:p>
          <a:p>
            <a:pPr marL="0" indent="0">
              <a:buNone/>
            </a:pPr>
            <a:endParaRPr lang="en-US" sz="11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MCenter</a:t>
            </a:r>
            <a:r>
              <a:rPr lang="en-US" sz="1100" dirty="0">
                <a:solidFill>
                  <a:schemeClr val="tx2"/>
                </a:solidFill>
              </a:rPr>
              <a:t> Weekly Integrated Intensity      </a:t>
            </a:r>
            <a:r>
              <a:rPr lang="en-US" sz="1100" b="1" dirty="0">
                <a:solidFill>
                  <a:schemeClr val="tx2"/>
                </a:solidFill>
              </a:rPr>
              <a:t>0.00 E12</a:t>
            </a:r>
            <a:r>
              <a:rPr lang="en-US" sz="1100" dirty="0">
                <a:solidFill>
                  <a:schemeClr val="tx2"/>
                </a:solidFill>
              </a:rPr>
              <a:t> 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MCenter</a:t>
            </a:r>
            <a:r>
              <a:rPr lang="en-US" sz="1100" dirty="0">
                <a:solidFill>
                  <a:schemeClr val="tx2"/>
                </a:solidFill>
              </a:rPr>
              <a:t>	   </a:t>
            </a:r>
            <a:r>
              <a:rPr lang="en-US" sz="1100" b="1" dirty="0">
                <a:solidFill>
                  <a:schemeClr val="tx2"/>
                </a:solidFill>
              </a:rPr>
              <a:t>                        0.0</a:t>
            </a:r>
            <a:r>
              <a:rPr lang="en-US" sz="1100" dirty="0">
                <a:solidFill>
                  <a:schemeClr val="tx2"/>
                </a:solidFill>
              </a:rPr>
              <a:t>  hours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1/12/2017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692455" y="188814"/>
            <a:ext cx="4318503" cy="320908"/>
          </a:xfrm>
        </p:spPr>
        <p:txBody>
          <a:bodyPr/>
          <a:lstStyle/>
          <a:p>
            <a:r>
              <a:rPr lang="en-US" sz="2000" dirty="0"/>
              <a:t>Accelerator Operations Summary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 rot="5400000">
            <a:off x="12249" y="813153"/>
            <a:ext cx="4370377" cy="3121699"/>
          </a:xfrm>
        </p:spPr>
      </p:pic>
    </p:spTree>
    <p:extLst>
      <p:ext uri="{BB962C8B-B14F-4D97-AF65-F5344CB8AC3E}">
        <p14:creationId xmlns:p14="http://schemas.microsoft.com/office/powerpoint/2010/main" val="2319708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324796" cy="3825230"/>
          </a:xfrm>
        </p:spPr>
        <p:txBody>
          <a:bodyPr/>
          <a:lstStyle/>
          <a:p>
            <a:pPr marL="0" indent="0" algn="just">
              <a:buNone/>
            </a:pPr>
            <a:r>
              <a:rPr lang="en-US" sz="1100" dirty="0"/>
              <a:t>From:   December  26, 2016 (0000 hours)</a:t>
            </a:r>
          </a:p>
          <a:p>
            <a:pPr marL="0" indent="0" algn="just">
              <a:buNone/>
            </a:pPr>
            <a:r>
              <a:rPr lang="en-US" sz="1100" dirty="0"/>
              <a:t>To:       January      02, 2017 (0000 hours)</a:t>
            </a:r>
          </a:p>
          <a:p>
            <a:pPr marL="0" indent="0" algn="just">
              <a:buNone/>
            </a:pPr>
            <a:endParaRPr lang="en-US" sz="1100" dirty="0"/>
          </a:p>
          <a:p>
            <a:pPr marL="0" indent="0" algn="just">
              <a:buNone/>
            </a:pPr>
            <a:r>
              <a:rPr lang="en-US" sz="1100" dirty="0"/>
              <a:t>                                   Calendar Week # 52</a:t>
            </a:r>
          </a:p>
          <a:p>
            <a:pPr marL="0" indent="0" algn="ctr">
              <a:buNone/>
            </a:pPr>
            <a:endParaRPr 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NuMI</a:t>
            </a:r>
            <a:r>
              <a:rPr lang="en-US" sz="1100" dirty="0">
                <a:solidFill>
                  <a:schemeClr val="tx2"/>
                </a:solidFill>
              </a:rPr>
              <a:t> Weekly Integrated Intensity           </a:t>
            </a:r>
            <a:r>
              <a:rPr lang="en-US" sz="1100" b="1" dirty="0">
                <a:solidFill>
                  <a:schemeClr val="tx2"/>
                </a:solidFill>
              </a:rPr>
              <a:t>1.57 E19  </a:t>
            </a:r>
            <a:r>
              <a:rPr lang="en-US" sz="1100" dirty="0">
                <a:solidFill>
                  <a:schemeClr val="tx2"/>
                </a:solidFill>
              </a:rPr>
              <a:t>protons 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NuMI</a:t>
            </a:r>
            <a:r>
              <a:rPr lang="en-US" sz="1100" dirty="0">
                <a:solidFill>
                  <a:schemeClr val="tx2"/>
                </a:solidFill>
              </a:rPr>
              <a:t>	                                  </a:t>
            </a:r>
            <a:r>
              <a:rPr lang="en-US" sz="1100" b="1" dirty="0">
                <a:solidFill>
                  <a:schemeClr val="tx2"/>
                </a:solidFill>
              </a:rPr>
              <a:t>150.0 </a:t>
            </a:r>
            <a:r>
              <a:rPr lang="en-US" sz="1100" dirty="0">
                <a:solidFill>
                  <a:schemeClr val="tx2"/>
                </a:solidFill>
              </a:rPr>
              <a:t> hours 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 				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BNB Weekly Integrated Intensity	      </a:t>
            </a:r>
            <a:r>
              <a:rPr lang="en-US" sz="1100" b="1" dirty="0">
                <a:solidFill>
                  <a:schemeClr val="tx2"/>
                </a:solidFill>
              </a:rPr>
              <a:t>9.08 E18</a:t>
            </a:r>
            <a:r>
              <a:rPr lang="en-US" sz="1100" dirty="0">
                <a:solidFill>
                  <a:schemeClr val="tx2"/>
                </a:solidFill>
              </a:rPr>
              <a:t> 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BNB			           </a:t>
            </a:r>
            <a:r>
              <a:rPr lang="en-US" sz="1100" b="1" dirty="0">
                <a:solidFill>
                  <a:schemeClr val="tx2"/>
                </a:solidFill>
              </a:rPr>
              <a:t>158.9  </a:t>
            </a:r>
            <a:r>
              <a:rPr lang="en-US" sz="1100" dirty="0">
                <a:solidFill>
                  <a:schemeClr val="tx2"/>
                </a:solidFill>
              </a:rPr>
              <a:t>hours</a:t>
            </a:r>
          </a:p>
          <a:p>
            <a:pPr marL="0" indent="0">
              <a:buNone/>
            </a:pPr>
            <a:endParaRPr lang="en-US" sz="11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NMuon</a:t>
            </a:r>
            <a:r>
              <a:rPr lang="en-US" sz="1100" dirty="0">
                <a:solidFill>
                  <a:schemeClr val="tx2"/>
                </a:solidFill>
              </a:rPr>
              <a:t> Weekly Integrated Intensity         </a:t>
            </a:r>
            <a:r>
              <a:rPr lang="en-US" sz="1100" b="1" dirty="0">
                <a:solidFill>
                  <a:schemeClr val="tx2"/>
                </a:solidFill>
              </a:rPr>
              <a:t>0.00 E13 </a:t>
            </a:r>
            <a:r>
              <a:rPr lang="en-US" sz="1100" dirty="0">
                <a:solidFill>
                  <a:schemeClr val="tx2"/>
                </a:solidFill>
              </a:rPr>
              <a:t>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NMuon</a:t>
            </a:r>
            <a:r>
              <a:rPr lang="en-US" sz="1100" dirty="0">
                <a:solidFill>
                  <a:schemeClr val="tx2"/>
                </a:solidFill>
              </a:rPr>
              <a:t>	</a:t>
            </a:r>
            <a:r>
              <a:rPr lang="en-US" sz="1100" b="1" dirty="0">
                <a:solidFill>
                  <a:schemeClr val="tx2"/>
                </a:solidFill>
              </a:rPr>
              <a:t>                           0.0  </a:t>
            </a:r>
            <a:r>
              <a:rPr lang="en-US" sz="1100" dirty="0">
                <a:solidFill>
                  <a:schemeClr val="tx2"/>
                </a:solidFill>
              </a:rPr>
              <a:t>hours</a:t>
            </a:r>
          </a:p>
          <a:p>
            <a:pPr marL="0" indent="0">
              <a:buNone/>
            </a:pPr>
            <a:endParaRPr lang="en-US" sz="11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MTest</a:t>
            </a:r>
            <a:r>
              <a:rPr lang="en-US" sz="1100" dirty="0">
                <a:solidFill>
                  <a:schemeClr val="tx2"/>
                </a:solidFill>
              </a:rPr>
              <a:t> Weekly Integrated Intensity          </a:t>
            </a:r>
            <a:r>
              <a:rPr lang="en-US" sz="1100" b="1" dirty="0">
                <a:solidFill>
                  <a:schemeClr val="tx2"/>
                </a:solidFill>
              </a:rPr>
              <a:t>0.00 E13 </a:t>
            </a:r>
            <a:r>
              <a:rPr lang="en-US" sz="1100" dirty="0">
                <a:solidFill>
                  <a:schemeClr val="tx2"/>
                </a:solidFill>
              </a:rPr>
              <a:t>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MTest</a:t>
            </a:r>
            <a:r>
              <a:rPr lang="en-US" sz="1100" dirty="0">
                <a:solidFill>
                  <a:schemeClr val="tx2"/>
                </a:solidFill>
              </a:rPr>
              <a:t>	                     </a:t>
            </a:r>
            <a:r>
              <a:rPr lang="en-US" sz="1100" b="1" dirty="0">
                <a:solidFill>
                  <a:schemeClr val="tx2"/>
                </a:solidFill>
              </a:rPr>
              <a:t>     0.0 </a:t>
            </a:r>
            <a:r>
              <a:rPr lang="en-US" sz="1100" dirty="0">
                <a:solidFill>
                  <a:schemeClr val="tx2"/>
                </a:solidFill>
              </a:rPr>
              <a:t> hours</a:t>
            </a:r>
          </a:p>
          <a:p>
            <a:pPr marL="0" indent="0">
              <a:buNone/>
            </a:pPr>
            <a:endParaRPr lang="en-US" sz="11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MCenter</a:t>
            </a:r>
            <a:r>
              <a:rPr lang="en-US" sz="1100" dirty="0">
                <a:solidFill>
                  <a:schemeClr val="tx2"/>
                </a:solidFill>
              </a:rPr>
              <a:t> Weekly Integrated Intensity      </a:t>
            </a:r>
            <a:r>
              <a:rPr lang="en-US" sz="1100" b="1" dirty="0">
                <a:solidFill>
                  <a:schemeClr val="tx2"/>
                </a:solidFill>
              </a:rPr>
              <a:t>0.00 E12</a:t>
            </a:r>
            <a:r>
              <a:rPr lang="en-US" sz="1100" dirty="0">
                <a:solidFill>
                  <a:schemeClr val="tx2"/>
                </a:solidFill>
              </a:rPr>
              <a:t> 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MCenter</a:t>
            </a:r>
            <a:r>
              <a:rPr lang="en-US" sz="1100" dirty="0">
                <a:solidFill>
                  <a:schemeClr val="tx2"/>
                </a:solidFill>
              </a:rPr>
              <a:t>	   </a:t>
            </a:r>
            <a:r>
              <a:rPr lang="en-US" sz="1100" b="1" dirty="0">
                <a:solidFill>
                  <a:schemeClr val="tx2"/>
                </a:solidFill>
              </a:rPr>
              <a:t>                        0.0</a:t>
            </a:r>
            <a:r>
              <a:rPr lang="en-US" sz="1100" dirty="0">
                <a:solidFill>
                  <a:schemeClr val="tx2"/>
                </a:solidFill>
              </a:rPr>
              <a:t>  hours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1/12/2017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692455" y="188814"/>
            <a:ext cx="4318503" cy="320908"/>
          </a:xfrm>
        </p:spPr>
        <p:txBody>
          <a:bodyPr/>
          <a:lstStyle/>
          <a:p>
            <a:r>
              <a:rPr lang="en-US" sz="2000" dirty="0"/>
              <a:t>Accelerator Operations Summary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 rot="5400000">
            <a:off x="112488" y="813153"/>
            <a:ext cx="4370377" cy="3121699"/>
          </a:xfrm>
        </p:spPr>
      </p:pic>
    </p:spTree>
    <p:extLst>
      <p:ext uri="{BB962C8B-B14F-4D97-AF65-F5344CB8AC3E}">
        <p14:creationId xmlns:p14="http://schemas.microsoft.com/office/powerpoint/2010/main" val="2133165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324796" cy="3825230"/>
          </a:xfrm>
        </p:spPr>
        <p:txBody>
          <a:bodyPr/>
          <a:lstStyle/>
          <a:p>
            <a:pPr marL="0" indent="0" algn="just">
              <a:buNone/>
            </a:pPr>
            <a:r>
              <a:rPr lang="en-US" sz="1100" dirty="0"/>
              <a:t>From:   January  02, 2017 (0000 hours)</a:t>
            </a:r>
          </a:p>
          <a:p>
            <a:pPr marL="0" indent="0" algn="just">
              <a:buNone/>
            </a:pPr>
            <a:r>
              <a:rPr lang="en-US" sz="1100" dirty="0"/>
              <a:t>To:       January  09, 2017 (0000 hours)</a:t>
            </a:r>
          </a:p>
          <a:p>
            <a:pPr marL="0" indent="0" algn="just">
              <a:buNone/>
            </a:pPr>
            <a:endParaRPr lang="en-US" sz="1100" dirty="0"/>
          </a:p>
          <a:p>
            <a:pPr marL="0" indent="0" algn="just">
              <a:buNone/>
            </a:pPr>
            <a:r>
              <a:rPr lang="en-US" sz="1100" dirty="0"/>
              <a:t>                                   Calendar Week # 01</a:t>
            </a:r>
          </a:p>
          <a:p>
            <a:pPr marL="0" indent="0" algn="ctr">
              <a:buNone/>
            </a:pPr>
            <a:endParaRPr 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NuMI</a:t>
            </a:r>
            <a:r>
              <a:rPr lang="en-US" sz="1100" dirty="0">
                <a:solidFill>
                  <a:schemeClr val="tx2"/>
                </a:solidFill>
              </a:rPr>
              <a:t> Weekly Integrated Intensity           </a:t>
            </a:r>
            <a:r>
              <a:rPr lang="en-US" sz="1100" b="1" dirty="0">
                <a:solidFill>
                  <a:schemeClr val="tx2"/>
                </a:solidFill>
              </a:rPr>
              <a:t>1.78 E19  </a:t>
            </a:r>
            <a:r>
              <a:rPr lang="en-US" sz="1100" dirty="0">
                <a:solidFill>
                  <a:schemeClr val="tx2"/>
                </a:solidFill>
              </a:rPr>
              <a:t>protons 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NuMI</a:t>
            </a:r>
            <a:r>
              <a:rPr lang="en-US" sz="1100" dirty="0">
                <a:solidFill>
                  <a:schemeClr val="tx2"/>
                </a:solidFill>
              </a:rPr>
              <a:t>	                                  </a:t>
            </a:r>
            <a:r>
              <a:rPr lang="en-US" sz="1100" b="1" dirty="0">
                <a:solidFill>
                  <a:schemeClr val="tx2"/>
                </a:solidFill>
              </a:rPr>
              <a:t>155.4 </a:t>
            </a:r>
            <a:r>
              <a:rPr lang="en-US" sz="1100" dirty="0">
                <a:solidFill>
                  <a:schemeClr val="tx2"/>
                </a:solidFill>
              </a:rPr>
              <a:t> hours 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 				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BNB Weekly Integrated Intensity	      </a:t>
            </a:r>
            <a:r>
              <a:rPr lang="en-US" sz="1100" b="1" dirty="0">
                <a:solidFill>
                  <a:schemeClr val="tx2"/>
                </a:solidFill>
              </a:rPr>
              <a:t>7.16 E18</a:t>
            </a:r>
            <a:r>
              <a:rPr lang="en-US" sz="1100" dirty="0">
                <a:solidFill>
                  <a:schemeClr val="tx2"/>
                </a:solidFill>
              </a:rPr>
              <a:t> 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BNB			           </a:t>
            </a:r>
            <a:r>
              <a:rPr lang="en-US" sz="1100" b="1" dirty="0">
                <a:solidFill>
                  <a:schemeClr val="tx2"/>
                </a:solidFill>
              </a:rPr>
              <a:t>156.6  </a:t>
            </a:r>
            <a:r>
              <a:rPr lang="en-US" sz="1100" dirty="0">
                <a:solidFill>
                  <a:schemeClr val="tx2"/>
                </a:solidFill>
              </a:rPr>
              <a:t>hours</a:t>
            </a:r>
          </a:p>
          <a:p>
            <a:pPr marL="0" indent="0">
              <a:buNone/>
            </a:pPr>
            <a:endParaRPr lang="en-US" sz="11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NMuon</a:t>
            </a:r>
            <a:r>
              <a:rPr lang="en-US" sz="1100" dirty="0">
                <a:solidFill>
                  <a:schemeClr val="tx2"/>
                </a:solidFill>
              </a:rPr>
              <a:t> Weekly Integrated Intensity         </a:t>
            </a:r>
            <a:r>
              <a:rPr lang="en-US" sz="1100" b="1" dirty="0">
                <a:solidFill>
                  <a:schemeClr val="tx2"/>
                </a:solidFill>
              </a:rPr>
              <a:t>0.00 E13 </a:t>
            </a:r>
            <a:r>
              <a:rPr lang="en-US" sz="1100" dirty="0">
                <a:solidFill>
                  <a:schemeClr val="tx2"/>
                </a:solidFill>
              </a:rPr>
              <a:t>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NMuon</a:t>
            </a:r>
            <a:r>
              <a:rPr lang="en-US" sz="1100" dirty="0">
                <a:solidFill>
                  <a:schemeClr val="tx2"/>
                </a:solidFill>
              </a:rPr>
              <a:t>	</a:t>
            </a:r>
            <a:r>
              <a:rPr lang="en-US" sz="1100" b="1" dirty="0">
                <a:solidFill>
                  <a:schemeClr val="tx2"/>
                </a:solidFill>
              </a:rPr>
              <a:t>                           0.0  </a:t>
            </a:r>
            <a:r>
              <a:rPr lang="en-US" sz="1100" dirty="0">
                <a:solidFill>
                  <a:schemeClr val="tx2"/>
                </a:solidFill>
              </a:rPr>
              <a:t>hours</a:t>
            </a:r>
          </a:p>
          <a:p>
            <a:pPr marL="0" indent="0">
              <a:buNone/>
            </a:pPr>
            <a:endParaRPr lang="en-US" sz="11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MTest</a:t>
            </a:r>
            <a:r>
              <a:rPr lang="en-US" sz="1100" dirty="0">
                <a:solidFill>
                  <a:schemeClr val="tx2"/>
                </a:solidFill>
              </a:rPr>
              <a:t> Weekly Integrated Intensity          </a:t>
            </a:r>
            <a:r>
              <a:rPr lang="en-US" sz="1100" b="1" dirty="0">
                <a:solidFill>
                  <a:schemeClr val="tx2"/>
                </a:solidFill>
              </a:rPr>
              <a:t>0.00 E13 </a:t>
            </a:r>
            <a:r>
              <a:rPr lang="en-US" sz="1100" dirty="0">
                <a:solidFill>
                  <a:schemeClr val="tx2"/>
                </a:solidFill>
              </a:rPr>
              <a:t>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MTest</a:t>
            </a:r>
            <a:r>
              <a:rPr lang="en-US" sz="1100" dirty="0">
                <a:solidFill>
                  <a:schemeClr val="tx2"/>
                </a:solidFill>
              </a:rPr>
              <a:t>	                     </a:t>
            </a:r>
            <a:r>
              <a:rPr lang="en-US" sz="1100" b="1" dirty="0">
                <a:solidFill>
                  <a:schemeClr val="tx2"/>
                </a:solidFill>
              </a:rPr>
              <a:t>     0.0 </a:t>
            </a:r>
            <a:r>
              <a:rPr lang="en-US" sz="1100" dirty="0">
                <a:solidFill>
                  <a:schemeClr val="tx2"/>
                </a:solidFill>
              </a:rPr>
              <a:t> hours</a:t>
            </a:r>
          </a:p>
          <a:p>
            <a:pPr marL="0" indent="0">
              <a:buNone/>
            </a:pPr>
            <a:endParaRPr lang="en-US" sz="11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MCenter</a:t>
            </a:r>
            <a:r>
              <a:rPr lang="en-US" sz="1100" dirty="0">
                <a:solidFill>
                  <a:schemeClr val="tx2"/>
                </a:solidFill>
              </a:rPr>
              <a:t> Weekly Integrated Intensity      </a:t>
            </a:r>
            <a:r>
              <a:rPr lang="en-US" sz="1100" b="1" dirty="0">
                <a:solidFill>
                  <a:schemeClr val="tx2"/>
                </a:solidFill>
              </a:rPr>
              <a:t>0.00 E12</a:t>
            </a:r>
            <a:r>
              <a:rPr lang="en-US" sz="1100" dirty="0">
                <a:solidFill>
                  <a:schemeClr val="tx2"/>
                </a:solidFill>
              </a:rPr>
              <a:t> 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MCenter</a:t>
            </a:r>
            <a:r>
              <a:rPr lang="en-US" sz="1100" dirty="0">
                <a:solidFill>
                  <a:schemeClr val="tx2"/>
                </a:solidFill>
              </a:rPr>
              <a:t>	   </a:t>
            </a:r>
            <a:r>
              <a:rPr lang="en-US" sz="1100" b="1" dirty="0">
                <a:solidFill>
                  <a:schemeClr val="tx2"/>
                </a:solidFill>
              </a:rPr>
              <a:t>                        0.0</a:t>
            </a:r>
            <a:r>
              <a:rPr lang="en-US" sz="1100" dirty="0">
                <a:solidFill>
                  <a:schemeClr val="tx2"/>
                </a:solidFill>
              </a:rPr>
              <a:t>  hours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1/12/2017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692455" y="188814"/>
            <a:ext cx="4318503" cy="320908"/>
          </a:xfrm>
        </p:spPr>
        <p:txBody>
          <a:bodyPr/>
          <a:lstStyle/>
          <a:p>
            <a:r>
              <a:rPr lang="en-US" sz="2000" dirty="0"/>
              <a:t>Accelerator Operations Summary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 rot="5400000">
            <a:off x="112488" y="813153"/>
            <a:ext cx="4370377" cy="3121699"/>
          </a:xfrm>
        </p:spPr>
      </p:pic>
    </p:spTree>
    <p:extLst>
      <p:ext uri="{BB962C8B-B14F-4D97-AF65-F5344CB8AC3E}">
        <p14:creationId xmlns:p14="http://schemas.microsoft.com/office/powerpoint/2010/main" val="2749667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1/12/2017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NuMI</a:t>
            </a:r>
            <a:r>
              <a:rPr lang="en-US" dirty="0"/>
              <a:t> Operation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4659465" y="1722341"/>
            <a:ext cx="4255936" cy="2837291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222250" y="630291"/>
            <a:ext cx="4254716" cy="2836478"/>
          </a:xfrm>
        </p:spPr>
      </p:pic>
    </p:spTree>
    <p:extLst>
      <p:ext uri="{BB962C8B-B14F-4D97-AF65-F5344CB8AC3E}">
        <p14:creationId xmlns:p14="http://schemas.microsoft.com/office/powerpoint/2010/main" val="1557928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1/12/2017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BNB Operation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222250" y="650169"/>
            <a:ext cx="4278188" cy="2852126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5"/>
          </p:nvPr>
        </p:nvPicPr>
        <p:blipFill>
          <a:blip r:embed="rId3"/>
          <a:stretch>
            <a:fillRect/>
          </a:stretch>
        </p:blipFill>
        <p:spPr>
          <a:xfrm>
            <a:off x="4715123" y="1751495"/>
            <a:ext cx="4200277" cy="2800185"/>
          </a:xfrm>
        </p:spPr>
      </p:pic>
    </p:spTree>
    <p:extLst>
      <p:ext uri="{BB962C8B-B14F-4D97-AF65-F5344CB8AC3E}">
        <p14:creationId xmlns:p14="http://schemas.microsoft.com/office/powerpoint/2010/main" val="645082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Click to add caption text </a:t>
            </a:r>
            <a:br>
              <a:rPr lang="en-US" dirty="0"/>
            </a:br>
            <a:r>
              <a:rPr lang="en-US" dirty="0"/>
              <a:t>[13pt Bold]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r>
              <a:rPr lang="en-US" dirty="0"/>
              <a:t>First level bullet [18pt </a:t>
            </a:r>
            <a:r>
              <a:rPr lang="en-US" dirty="0" err="1"/>
              <a:t>Reg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Second level bullet [16pt]</a:t>
            </a:r>
          </a:p>
          <a:p>
            <a:pPr lvl="2"/>
            <a:r>
              <a:rPr lang="en-US" dirty="0"/>
              <a:t>Third level bullet [15pt]</a:t>
            </a:r>
          </a:p>
          <a:p>
            <a:pPr lvl="3"/>
            <a:r>
              <a:rPr lang="en-US" dirty="0"/>
              <a:t>Fourth level bullet [14pt]</a:t>
            </a:r>
          </a:p>
          <a:p>
            <a:pPr lvl="4"/>
            <a:r>
              <a:rPr lang="en-US" dirty="0"/>
              <a:t>Fifth level bullet [14pt]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6A937D96-A7E1-EC4E-8ABD-C91279E01925}" type="datetime1">
              <a:rPr lang="en-US" smtClean="0"/>
              <a:t>1/12/2017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and Caption Slide [22pt Bold]</a:t>
            </a: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Daniel Johnson</a:t>
            </a:r>
            <a:r>
              <a:rPr lang="en-US" sz="900" dirty="0">
                <a:latin typeface="Helvetica" panose="020B0604020202020204" pitchFamily="34" charset="0"/>
                <a:cs typeface="Helvetica" panose="020B0604020202020204" pitchFamily="34" charset="0"/>
              </a:rPr>
              <a:t> |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All Experimenters’</a:t>
            </a:r>
            <a:r>
              <a:rPr lang="en-US" sz="900" dirty="0">
                <a:latin typeface="Helvetica" panose="020B0604020202020204" pitchFamily="34" charset="0"/>
                <a:cs typeface="Helvetica" panose="020B0604020202020204" pitchFamily="34" charset="0"/>
              </a:rPr>
              <a:t> Meeting</a:t>
            </a:r>
            <a:endParaRPr lang="en-US" sz="9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288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3978419"/>
          </a:xfrm>
        </p:spPr>
        <p:txBody>
          <a:bodyPr/>
          <a:lstStyle/>
          <a:p>
            <a:r>
              <a:rPr lang="en-US" dirty="0"/>
              <a:t>LINAC</a:t>
            </a:r>
          </a:p>
          <a:p>
            <a:pPr lvl="1"/>
            <a:r>
              <a:rPr lang="en-US" dirty="0"/>
              <a:t>Running well</a:t>
            </a:r>
          </a:p>
          <a:p>
            <a:r>
              <a:rPr lang="en-US" dirty="0"/>
              <a:t>Booster</a:t>
            </a:r>
          </a:p>
          <a:p>
            <a:pPr lvl="1"/>
            <a:r>
              <a:rPr lang="en-US" dirty="0"/>
              <a:t>Running well</a:t>
            </a:r>
          </a:p>
          <a:p>
            <a:r>
              <a:rPr lang="en-US" dirty="0"/>
              <a:t>MI/RR</a:t>
            </a:r>
          </a:p>
          <a:p>
            <a:pPr lvl="1"/>
            <a:r>
              <a:rPr lang="en-US" dirty="0" err="1"/>
              <a:t>Slipstacking</a:t>
            </a:r>
            <a:r>
              <a:rPr lang="en-US" dirty="0"/>
              <a:t> 6+6</a:t>
            </a:r>
          </a:p>
          <a:p>
            <a:pPr lvl="0"/>
            <a:r>
              <a:rPr lang="en-US" dirty="0" err="1"/>
              <a:t>NuMI</a:t>
            </a:r>
            <a:endParaRPr lang="en-US" dirty="0"/>
          </a:p>
          <a:p>
            <a:pPr lvl="1"/>
            <a:r>
              <a:rPr lang="en-US" dirty="0"/>
              <a:t>Running at ~630 kW</a:t>
            </a:r>
          </a:p>
          <a:p>
            <a:pPr lvl="1"/>
            <a:r>
              <a:rPr lang="en-US" dirty="0"/>
              <a:t>Reduced to ~345 kW today prior to access work tomorrow</a:t>
            </a:r>
          </a:p>
          <a:p>
            <a:pPr lvl="0"/>
            <a:endParaRPr lang="en-US" dirty="0"/>
          </a:p>
          <a:p>
            <a:pPr lvl="1"/>
            <a:endParaRPr lang="en-US" dirty="0"/>
          </a:p>
          <a:p>
            <a:pPr marL="282575" lvl="1" indent="0">
              <a:buNone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3905682"/>
          </a:xfrm>
        </p:spPr>
        <p:txBody>
          <a:bodyPr/>
          <a:lstStyle/>
          <a:p>
            <a:r>
              <a:rPr lang="en-US" dirty="0"/>
              <a:t>Booster Neutrino Beamline (BNB)</a:t>
            </a:r>
          </a:p>
          <a:p>
            <a:pPr lvl="1"/>
            <a:r>
              <a:rPr lang="en-US" dirty="0"/>
              <a:t>Running well</a:t>
            </a:r>
          </a:p>
          <a:p>
            <a:r>
              <a:rPr lang="en-US" dirty="0"/>
              <a:t>Switchyard</a:t>
            </a:r>
          </a:p>
          <a:p>
            <a:pPr lvl="1"/>
            <a:r>
              <a:rPr lang="en-US" dirty="0"/>
              <a:t>MI-52 septa short</a:t>
            </a:r>
          </a:p>
          <a:p>
            <a:pPr lvl="1"/>
            <a:r>
              <a:rPr lang="en-US" dirty="0"/>
              <a:t>No beam until repairs are made</a:t>
            </a:r>
          </a:p>
          <a:p>
            <a:r>
              <a:rPr lang="en-US" dirty="0"/>
              <a:t>General</a:t>
            </a:r>
          </a:p>
          <a:p>
            <a:pPr lvl="1"/>
            <a:r>
              <a:rPr lang="en-US" dirty="0"/>
              <a:t>Two Day Access</a:t>
            </a:r>
          </a:p>
          <a:p>
            <a:pPr lvl="2"/>
            <a:r>
              <a:rPr lang="en-US" dirty="0"/>
              <a:t>Tuesday, January 10</a:t>
            </a:r>
            <a:r>
              <a:rPr lang="en-US" baseline="30000" dirty="0"/>
              <a:t>th</a:t>
            </a:r>
            <a:r>
              <a:rPr lang="en-US" dirty="0"/>
              <a:t> &amp; 11</a:t>
            </a:r>
            <a:r>
              <a:rPr lang="en-US" baseline="30000" dirty="0"/>
              <a:t>th</a:t>
            </a:r>
            <a:endParaRPr lang="en-US" dirty="0"/>
          </a:p>
          <a:p>
            <a:pPr lvl="2"/>
            <a:r>
              <a:rPr lang="en-US" dirty="0"/>
              <a:t>Beam off at 0430</a:t>
            </a:r>
          </a:p>
          <a:p>
            <a:pPr lvl="2"/>
            <a:r>
              <a:rPr lang="en-US" dirty="0"/>
              <a:t>Keys available at 0700</a:t>
            </a:r>
          </a:p>
          <a:p>
            <a:pPr lvl="2"/>
            <a:r>
              <a:rPr lang="en-US" dirty="0"/>
              <a:t>BNB back up Tuesday evening</a:t>
            </a:r>
          </a:p>
          <a:p>
            <a:pPr lvl="2"/>
            <a:r>
              <a:rPr lang="en-US" dirty="0" err="1"/>
              <a:t>NuMI</a:t>
            </a:r>
            <a:r>
              <a:rPr lang="en-US" dirty="0"/>
              <a:t> end of day on Wednesday</a:t>
            </a:r>
          </a:p>
          <a:p>
            <a:pPr lvl="2"/>
            <a:r>
              <a:rPr lang="en-US" dirty="0"/>
              <a:t>New Septa installation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1/12/2017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 Status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77347849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Fermilab_PPT_16x9_031716</Template>
  <TotalTime>2004</TotalTime>
  <Words>825</Words>
  <Application>Microsoft Office PowerPoint</Application>
  <PresentationFormat>On-screen Show (16:9)</PresentationFormat>
  <Paragraphs>245</Paragraphs>
  <Slides>23</Slides>
  <Notes>0</Notes>
  <HiddenSlides>4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ＭＳ Ｐゴシック</vt:lpstr>
      <vt:lpstr>Arial</vt:lpstr>
      <vt:lpstr>Calibri</vt:lpstr>
      <vt:lpstr>Geneva</vt:lpstr>
      <vt:lpstr>Helvetica</vt:lpstr>
      <vt:lpstr>Fermilab_PPT_090915</vt:lpstr>
      <vt:lpstr>PowerPoint Presentation</vt:lpstr>
      <vt:lpstr>Content Slide [22pt Bold]</vt:lpstr>
      <vt:lpstr>Accelerator Operations Summary</vt:lpstr>
      <vt:lpstr>Accelerator Operations Summary</vt:lpstr>
      <vt:lpstr>Accelerator Operations Summary</vt:lpstr>
      <vt:lpstr>NuMI Operation</vt:lpstr>
      <vt:lpstr>BNB Operation</vt:lpstr>
      <vt:lpstr>Content and Caption Slide [22pt Bold]</vt:lpstr>
      <vt:lpstr>Complex Status</vt:lpstr>
      <vt:lpstr>MI-12 Communication Duct</vt:lpstr>
      <vt:lpstr>MS1 Bus Failure</vt:lpstr>
      <vt:lpstr>PIP-II Injector Test &amp; FAST Status</vt:lpstr>
      <vt:lpstr>CMTS1 Status</vt:lpstr>
      <vt:lpstr>ICW Reduction</vt:lpstr>
      <vt:lpstr>January 2017</vt:lpstr>
      <vt:lpstr>February 2017</vt:lpstr>
      <vt:lpstr>February 1st </vt:lpstr>
      <vt:lpstr>February 13th </vt:lpstr>
      <vt:lpstr>February 14th </vt:lpstr>
      <vt:lpstr>February 15th </vt:lpstr>
      <vt:lpstr>February 16th </vt:lpstr>
      <vt:lpstr>Schedules and Links</vt:lpstr>
      <vt:lpstr>Collaborations / Partnerships / Members [22pt Bold]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A. Johnson x2074 05157N</dc:creator>
  <cp:lastModifiedBy>Daniel A. Johnson x2074 05157N</cp:lastModifiedBy>
  <cp:revision>160</cp:revision>
  <cp:lastPrinted>2014-01-20T19:40:21Z</cp:lastPrinted>
  <dcterms:created xsi:type="dcterms:W3CDTF">2016-08-16T13:41:08Z</dcterms:created>
  <dcterms:modified xsi:type="dcterms:W3CDTF">2017-01-12T23:28:26Z</dcterms:modified>
</cp:coreProperties>
</file>