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2"/>
  </p:notesMasterIdLst>
  <p:handoutMasterIdLst>
    <p:handoutMasterId r:id="rId13"/>
  </p:handoutMasterIdLst>
  <p:sldIdLst>
    <p:sldId id="577" r:id="rId5"/>
    <p:sldId id="738" r:id="rId6"/>
    <p:sldId id="739" r:id="rId7"/>
    <p:sldId id="740" r:id="rId8"/>
    <p:sldId id="741" r:id="rId9"/>
    <p:sldId id="742" r:id="rId10"/>
    <p:sldId id="743" r:id="rId1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66"/>
    <a:srgbClr val="99CCFF"/>
    <a:srgbClr val="6699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80000" autoAdjust="0"/>
  </p:normalViewPr>
  <p:slideViewPr>
    <p:cSldViewPr snapToGrid="0">
      <p:cViewPr varScale="1">
        <p:scale>
          <a:sx n="94" d="100"/>
          <a:sy n="94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FPC Issues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Premo</a:t>
            </a:r>
          </a:p>
          <a:p>
            <a:r>
              <a:rPr lang="en-US" sz="1800" dirty="0" smtClean="0"/>
              <a:t>LCLS-II 1.3 GHz Cryomodule Production Readiness Review (JLAB)</a:t>
            </a:r>
          </a:p>
          <a:p>
            <a:r>
              <a:rPr lang="en-US" sz="1800" dirty="0" smtClean="0"/>
              <a:t>9-11 January,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FPC Issues, Oxidation on recent shipments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51822" y="6406406"/>
            <a:ext cx="4126528" cy="314326"/>
          </a:xfrm>
        </p:spPr>
        <p:txBody>
          <a:bodyPr/>
          <a:lstStyle/>
          <a:p>
            <a:r>
              <a:rPr lang="en-US" dirty="0" smtClean="0"/>
              <a:t>Premo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CPI Couplers, 5 returned</a:t>
            </a:r>
          </a:p>
          <a:p>
            <a:r>
              <a:rPr lang="en-US" sz="2000" dirty="0" smtClean="0"/>
              <a:t>Cause: Cleaning with 30 % water Isopropyl alcohol 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129688" y="1322720"/>
            <a:ext cx="3313271" cy="1151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RITH Couplers, 2 returned</a:t>
            </a:r>
          </a:p>
          <a:p>
            <a:r>
              <a:rPr lang="en-US" sz="2000" dirty="0" smtClean="0"/>
              <a:t>Cause: Unknown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2915022"/>
            <a:ext cx="3794264" cy="2845698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5022"/>
            <a:ext cx="3774936" cy="28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Storage of FPC components until ready for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Store ready for use after incoming QC</a:t>
            </a:r>
          </a:p>
          <a:p>
            <a:r>
              <a:rPr lang="en-US" sz="1900" dirty="0" smtClean="0"/>
              <a:t>Warm end and cold ends will be stored separately</a:t>
            </a:r>
          </a:p>
          <a:p>
            <a:pPr lvl="1"/>
            <a:r>
              <a:rPr lang="en-US" sz="1900" dirty="0" smtClean="0"/>
              <a:t>Cold ends to be stored under vacuum, inside MP9 clean room</a:t>
            </a:r>
          </a:p>
          <a:p>
            <a:pPr lvl="1"/>
            <a:r>
              <a:rPr lang="en-US" sz="1900" dirty="0" smtClean="0"/>
              <a:t>Warm ends stored in cabinet under nitrogen purge, to prevent oxidation</a:t>
            </a:r>
          </a:p>
          <a:p>
            <a:pPr lvl="1"/>
            <a:r>
              <a:rPr lang="en-US" sz="1900" dirty="0" smtClean="0"/>
              <a:t>Hardware to be stored in kits</a:t>
            </a:r>
          </a:p>
          <a:p>
            <a:r>
              <a:rPr lang="en-US" sz="1900" dirty="0"/>
              <a:t>S</a:t>
            </a:r>
            <a:r>
              <a:rPr lang="en-US" sz="1900" dirty="0" smtClean="0"/>
              <a:t>torage problems due to mismatch of FPC delivery and installation at partner labs:</a:t>
            </a:r>
          </a:p>
          <a:p>
            <a:pPr lvl="1"/>
            <a:r>
              <a:rPr lang="en-US" sz="1900" dirty="0" smtClean="0"/>
              <a:t>All couplers are scheduled to be delivered by March-April 2017</a:t>
            </a:r>
          </a:p>
          <a:p>
            <a:pPr lvl="1"/>
            <a:r>
              <a:rPr lang="en-US" sz="1900" dirty="0" smtClean="0"/>
              <a:t>Cryomodule production is not expected to be complete until May 2018</a:t>
            </a:r>
          </a:p>
          <a:p>
            <a:pPr lvl="1"/>
            <a:r>
              <a:rPr lang="en-US" sz="1900" dirty="0" smtClean="0"/>
              <a:t>Parts in circulation concept requires quick return of shipping cases and cold end stands, and couplers will have to be stored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FPC Storage</a:t>
            </a:r>
            <a:r>
              <a:rPr lang="en-US" sz="2700" dirty="0"/>
              <a:t>, cold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Based on latest delivery and production schedules:</a:t>
            </a:r>
          </a:p>
          <a:p>
            <a:r>
              <a:rPr lang="en-US" sz="1800" dirty="0"/>
              <a:t> Estimated up to 100 cold ends will be in storage in MP9 clean room</a:t>
            </a:r>
          </a:p>
          <a:p>
            <a:pPr lvl="1"/>
            <a:r>
              <a:rPr lang="en-US" sz="1800" dirty="0"/>
              <a:t>Duration in storage could be as long as 1 year</a:t>
            </a:r>
          </a:p>
          <a:p>
            <a:pPr lvl="1"/>
            <a:r>
              <a:rPr lang="en-US" sz="1800" dirty="0"/>
              <a:t>Cold ends should be stored under vacuum </a:t>
            </a:r>
          </a:p>
          <a:p>
            <a:pPr lvl="1"/>
            <a:r>
              <a:rPr lang="en-US" sz="1800" dirty="0"/>
              <a:t>Vacuum storage manifolds </a:t>
            </a:r>
            <a:r>
              <a:rPr lang="en-US" sz="1800" dirty="0" smtClean="0"/>
              <a:t>(Qty 10, storage of 80 couplers) are being procured for </a:t>
            </a:r>
            <a:r>
              <a:rPr lang="en-US" sz="1800" dirty="0"/>
              <a:t>storage inside the clean room</a:t>
            </a:r>
          </a:p>
          <a:p>
            <a:pPr lvl="1"/>
            <a:r>
              <a:rPr lang="en-US" sz="1800" dirty="0"/>
              <a:t>At the end of coupler production, some coupler cold ends could be stored as shipped on the stands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85260"/>
            <a:ext cx="3434080" cy="257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24" y="3688334"/>
            <a:ext cx="3829981" cy="28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2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FPC Storage</a:t>
            </a:r>
            <a:r>
              <a:rPr lang="en-US" sz="2700" dirty="0"/>
              <a:t>, warm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Based on latest delivery and production schedules:</a:t>
            </a:r>
          </a:p>
          <a:p>
            <a:r>
              <a:rPr lang="en-US" sz="1800" dirty="0"/>
              <a:t>Estimated up to 120 coupler warm ends will be in storage</a:t>
            </a:r>
          </a:p>
          <a:p>
            <a:pPr lvl="1"/>
            <a:r>
              <a:rPr lang="en-US" sz="1800" dirty="0"/>
              <a:t>Duration in storage could be as long as 1 year</a:t>
            </a:r>
          </a:p>
          <a:p>
            <a:pPr lvl="1"/>
            <a:r>
              <a:rPr lang="en-US" sz="1800" dirty="0"/>
              <a:t>Warm ends should be stored under nitrogen purge desiccator to prevent oxidation </a:t>
            </a:r>
          </a:p>
          <a:p>
            <a:pPr lvl="1"/>
            <a:r>
              <a:rPr lang="en-US" sz="1800" dirty="0"/>
              <a:t>There is one available cabinet in MP9, this cabinet can hold up to 32 warm ends</a:t>
            </a:r>
          </a:p>
          <a:p>
            <a:pPr lvl="1"/>
            <a:r>
              <a:rPr lang="en-US" sz="1800" dirty="0"/>
              <a:t>In order to provide adequate storage, 4 cabinets will be required to store 120 warm ends</a:t>
            </a:r>
          </a:p>
          <a:p>
            <a:pPr lvl="1"/>
            <a:r>
              <a:rPr lang="en-US" sz="1800" dirty="0"/>
              <a:t>3 additional cabinets </a:t>
            </a:r>
            <a:r>
              <a:rPr lang="en-US" sz="1800" dirty="0" smtClean="0"/>
              <a:t>are ordered delivered in January</a:t>
            </a:r>
            <a:endParaRPr lang="en-US" sz="1800" dirty="0"/>
          </a:p>
          <a:p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Cabinet in MP9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747279"/>
            <a:ext cx="3509421" cy="45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 smtClean="0"/>
              <a:t>FPC Delivery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Current delivery rate is about 8 couplers/Lab/week</a:t>
            </a:r>
          </a:p>
          <a:p>
            <a:pPr lvl="1"/>
            <a:r>
              <a:rPr lang="en-US" sz="2000" dirty="0"/>
              <a:t>All couplers were scheduled to be delivered by March-April </a:t>
            </a:r>
            <a:r>
              <a:rPr lang="en-US" sz="2000" dirty="0" smtClean="0"/>
              <a:t>2017</a:t>
            </a:r>
            <a:endParaRPr lang="en-US" sz="2000" dirty="0" smtClean="0"/>
          </a:p>
          <a:p>
            <a:pPr lvl="2"/>
            <a:r>
              <a:rPr lang="en-US" dirty="0" smtClean="0"/>
              <a:t>Due to PIC and quality issues original delivery schedule has slipped about 2 months</a:t>
            </a:r>
          </a:p>
          <a:p>
            <a:pPr lvl="2"/>
            <a:r>
              <a:rPr lang="en-US" dirty="0" smtClean="0"/>
              <a:t>Estimate of completion May –June 2017</a:t>
            </a:r>
          </a:p>
          <a:p>
            <a:pPr lvl="2"/>
            <a:r>
              <a:rPr lang="en-US" dirty="0" smtClean="0"/>
              <a:t>There is no current official schedule of deliveries from the vendors to reflect these changes</a:t>
            </a:r>
            <a:endParaRPr lang="en-US" dirty="0" smtClean="0"/>
          </a:p>
          <a:p>
            <a:pPr lvl="1"/>
            <a:r>
              <a:rPr lang="en-US" sz="2000" dirty="0" smtClean="0"/>
              <a:t>Coupler deliveries will not impact CM production schedule</a:t>
            </a:r>
          </a:p>
          <a:p>
            <a:pPr lvl="2"/>
            <a:r>
              <a:rPr lang="en-US" dirty="0" smtClean="0"/>
              <a:t>We have plenty of couplers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 smtClean="0"/>
              <a:t>FPC Issues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Quality Issues</a:t>
            </a:r>
          </a:p>
          <a:p>
            <a:pPr lvl="2"/>
            <a:r>
              <a:rPr lang="en-US" sz="1800" dirty="0" smtClean="0"/>
              <a:t>Initial shipments: problems with cleanliness, dirty bellows restraint</a:t>
            </a:r>
          </a:p>
          <a:p>
            <a:pPr lvl="3"/>
            <a:r>
              <a:rPr lang="en-US" dirty="0" smtClean="0"/>
              <a:t>Vendor has solved most of these issues, not a problem now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lating oxidation issues on CF100 area, CPI and RITH, 7 couplers</a:t>
            </a:r>
          </a:p>
          <a:p>
            <a:pPr lvl="3"/>
            <a:r>
              <a:rPr lang="en-US" dirty="0" smtClean="0"/>
              <a:t>CPI solved problem, RITH investigating cause</a:t>
            </a:r>
          </a:p>
          <a:p>
            <a:pPr lvl="2"/>
            <a:r>
              <a:rPr lang="en-US" sz="1800" dirty="0" smtClean="0"/>
              <a:t>Leak through RAV valve on </a:t>
            </a:r>
            <a:r>
              <a:rPr lang="en-US" sz="1800" dirty="0"/>
              <a:t>w</a:t>
            </a:r>
            <a:r>
              <a:rPr lang="en-US" sz="1800" dirty="0" smtClean="0"/>
              <a:t>ave guide stands, (2) couplers, CPI</a:t>
            </a:r>
          </a:p>
          <a:p>
            <a:pPr lvl="3"/>
            <a:r>
              <a:rPr lang="en-US" dirty="0" smtClean="0"/>
              <a:t>Couplers arrived not under vacuum</a:t>
            </a:r>
          </a:p>
          <a:p>
            <a:pPr lvl="3"/>
            <a:r>
              <a:rPr lang="en-US" dirty="0" smtClean="0"/>
              <a:t>Valve red tagged, vendor notified</a:t>
            </a:r>
          </a:p>
          <a:p>
            <a:pPr lvl="1"/>
            <a:r>
              <a:rPr lang="en-US" sz="1800" dirty="0" smtClean="0"/>
              <a:t>PIC and storage issues</a:t>
            </a:r>
          </a:p>
          <a:p>
            <a:pPr lvl="2"/>
            <a:r>
              <a:rPr lang="en-US" dirty="0" smtClean="0"/>
              <a:t>Lack of sufficient # of PICs delayed production</a:t>
            </a:r>
          </a:p>
          <a:p>
            <a:pPr lvl="3"/>
            <a:r>
              <a:rPr lang="en-US" dirty="0" smtClean="0"/>
              <a:t>Additional PICs procured and delays due to PICs eliminated for now</a:t>
            </a:r>
          </a:p>
          <a:p>
            <a:pPr lvl="3"/>
            <a:r>
              <a:rPr lang="en-US" dirty="0" smtClean="0"/>
              <a:t>Lack of storage delayed PIC returns and therefore production</a:t>
            </a:r>
          </a:p>
          <a:p>
            <a:pPr lvl="4"/>
            <a:r>
              <a:rPr lang="en-US" sz="1800" dirty="0" smtClean="0"/>
              <a:t>Storage capacity increased at FNAL, solution in place by end of January 2017    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66150" y="5595937"/>
            <a:ext cx="319088" cy="404813"/>
          </a:xfrm>
          <a:prstGeom prst="rect">
            <a:avLst/>
          </a:prstGeom>
        </p:spPr>
        <p:txBody>
          <a:bodyPr/>
          <a:lstStyle/>
          <a:p>
            <a:fld id="{0B551DC5-0E9E-4C78-89E5-20F027DFCF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4564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_x0020_Session xmlns="f15a050e-1ce7-4ed2-9890-60f9658c1e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f15a050e-1ce7-4ed2-9890-60f9658c1ed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3494</TotalTime>
  <Words>528</Words>
  <Application>Microsoft Office PowerPoint</Application>
  <PresentationFormat>On-screen Show (4:3)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ＭＳ Ｐゴシック</vt:lpstr>
      <vt:lpstr>Arial</vt:lpstr>
      <vt:lpstr>LastName_Title_DR201608</vt:lpstr>
      <vt:lpstr>FPC Issues</vt:lpstr>
      <vt:lpstr>FPC Issues, Oxidation on recent shipments</vt:lpstr>
      <vt:lpstr>Storage of FPC components until ready for use</vt:lpstr>
      <vt:lpstr>FPC Storage, cold ends</vt:lpstr>
      <vt:lpstr>FPC Storage, warm ends</vt:lpstr>
      <vt:lpstr>FPC Delivery</vt:lpstr>
      <vt:lpstr>FPC Issues</vt:lpstr>
    </vt:vector>
  </TitlesOfParts>
  <Company>SLAC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Kenneth S. Premo x2458 15370N</cp:lastModifiedBy>
  <cp:revision>92</cp:revision>
  <cp:lastPrinted>2016-09-09T14:32:10Z</cp:lastPrinted>
  <dcterms:created xsi:type="dcterms:W3CDTF">2016-07-26T16:16:01Z</dcterms:created>
  <dcterms:modified xsi:type="dcterms:W3CDTF">2017-01-10T17:33:35Z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