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</p:sldMasterIdLst>
  <p:notesMasterIdLst>
    <p:notesMasterId r:id="rId35"/>
  </p:notesMasterIdLst>
  <p:handoutMasterIdLst>
    <p:handoutMasterId r:id="rId36"/>
  </p:handoutMasterIdLst>
  <p:sldIdLst>
    <p:sldId id="577" r:id="rId5"/>
    <p:sldId id="739" r:id="rId6"/>
    <p:sldId id="740" r:id="rId7"/>
    <p:sldId id="744" r:id="rId8"/>
    <p:sldId id="749" r:id="rId9"/>
    <p:sldId id="750" r:id="rId10"/>
    <p:sldId id="751" r:id="rId11"/>
    <p:sldId id="752" r:id="rId12"/>
    <p:sldId id="757" r:id="rId13"/>
    <p:sldId id="758" r:id="rId14"/>
    <p:sldId id="763" r:id="rId15"/>
    <p:sldId id="764" r:id="rId16"/>
    <p:sldId id="793" r:id="rId17"/>
    <p:sldId id="794" r:id="rId18"/>
    <p:sldId id="795" r:id="rId19"/>
    <p:sldId id="796" r:id="rId20"/>
    <p:sldId id="768" r:id="rId21"/>
    <p:sldId id="769" r:id="rId22"/>
    <p:sldId id="770" r:id="rId23"/>
    <p:sldId id="771" r:id="rId24"/>
    <p:sldId id="774" r:id="rId25"/>
    <p:sldId id="775" r:id="rId26"/>
    <p:sldId id="776" r:id="rId27"/>
    <p:sldId id="797" r:id="rId28"/>
    <p:sldId id="778" r:id="rId29"/>
    <p:sldId id="800" r:id="rId30"/>
    <p:sldId id="784" r:id="rId31"/>
    <p:sldId id="798" r:id="rId32"/>
    <p:sldId id="799" r:id="rId33"/>
    <p:sldId id="789" r:id="rId3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0000"/>
    <a:srgbClr val="FF9966"/>
    <a:srgbClr val="99CCFF"/>
    <a:srgbClr val="6699FF"/>
    <a:srgbClr val="9D3431"/>
    <a:srgbClr val="FFCC99"/>
    <a:srgbClr val="FFFFCC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6" autoAdjust="0"/>
    <p:restoredTop sz="94286" autoAdjust="0"/>
  </p:normalViewPr>
  <p:slideViewPr>
    <p:cSldViewPr snapToGrid="0">
      <p:cViewPr varScale="1">
        <p:scale>
          <a:sx n="81" d="100"/>
          <a:sy n="81" d="100"/>
        </p:scale>
        <p:origin x="-10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12B0E-865C-4125-80DD-30A20A8D8E59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Contract# DE-AC05-06OR23177</a:t>
            </a:r>
          </a:p>
        </p:txBody>
      </p:sp>
    </p:spTree>
    <p:extLst>
      <p:ext uri="{BB962C8B-B14F-4D97-AF65-F5344CB8AC3E}">
        <p14:creationId xmlns:p14="http://schemas.microsoft.com/office/powerpoint/2010/main" val="141519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5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5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5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5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45478" y="562365"/>
            <a:ext cx="8413750" cy="2246313"/>
          </a:xfrm>
        </p:spPr>
        <p:txBody>
          <a:bodyPr/>
          <a:lstStyle/>
          <a:p>
            <a:r>
              <a:rPr lang="en-US" sz="4000" dirty="0" err="1"/>
              <a:t>JLab</a:t>
            </a:r>
            <a:r>
              <a:rPr lang="en-US" sz="4000" dirty="0"/>
              <a:t> </a:t>
            </a:r>
            <a:r>
              <a:rPr lang="en-US" sz="4000" dirty="0" smtClean="0"/>
              <a:t>CM Production Plan Update</a:t>
            </a:r>
            <a:endParaRPr lang="en-US" sz="40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564" y="2877317"/>
            <a:ext cx="7989887" cy="2652522"/>
          </a:xfrm>
        </p:spPr>
        <p:txBody>
          <a:bodyPr/>
          <a:lstStyle/>
          <a:p>
            <a:r>
              <a:rPr lang="en-US" sz="1800" dirty="0" smtClean="0"/>
              <a:t>Bob Legg </a:t>
            </a:r>
          </a:p>
          <a:p>
            <a:r>
              <a:rPr lang="en-US" sz="1800" dirty="0" smtClean="0"/>
              <a:t>On behalf of the </a:t>
            </a:r>
            <a:r>
              <a:rPr lang="en-US" sz="1800" dirty="0" err="1" smtClean="0"/>
              <a:t>Jlab</a:t>
            </a:r>
            <a:r>
              <a:rPr lang="en-US" sz="1800" dirty="0" smtClean="0"/>
              <a:t> Team</a:t>
            </a:r>
          </a:p>
          <a:p>
            <a:r>
              <a:rPr lang="en-US" sz="1800" dirty="0" smtClean="0"/>
              <a:t>10 January 2017</a:t>
            </a:r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String Assembly Experience and Lessons Learned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87570" y="1212015"/>
            <a:ext cx="8698522" cy="520410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Cavity String Assembly</a:t>
            </a: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Initial </a:t>
            </a:r>
            <a:r>
              <a:rPr lang="en-US" sz="2000" dirty="0"/>
              <a:t>string assembly was completed in about 3 weeks</a:t>
            </a:r>
          </a:p>
          <a:p>
            <a:pPr marL="800100" lvl="1" indent="-342900"/>
            <a:r>
              <a:rPr lang="en-US" sz="1800" dirty="0"/>
              <a:t>Cavity bleed-up, disassembly, HPR, string assembly, pump down and leak check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Leak check revealed leaks along the beam line and at the FPC</a:t>
            </a:r>
          </a:p>
          <a:p>
            <a:pPr marL="800100" lvl="1" indent="-342900"/>
            <a:r>
              <a:rPr lang="en-US" sz="1800" dirty="0">
                <a:solidFill>
                  <a:srgbClr val="FF0000"/>
                </a:solidFill>
              </a:rPr>
              <a:t>Attempts to correct the leaks using higher torques were not </a:t>
            </a:r>
            <a:r>
              <a:rPr lang="en-US" sz="1800" dirty="0" smtClean="0">
                <a:solidFill>
                  <a:srgbClr val="FF0000"/>
                </a:solidFill>
              </a:rPr>
              <a:t>successful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35" y="3814069"/>
            <a:ext cx="3132198" cy="176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7570" y="3415230"/>
            <a:ext cx="5566324" cy="30381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buFont typeface="Arial" pitchFamily="34" charset="0"/>
              <a:buChar char="•"/>
            </a:pPr>
            <a:r>
              <a:rPr lang="en-US" sz="2000" dirty="0" smtClean="0"/>
              <a:t>String was completely disassembled</a:t>
            </a:r>
          </a:p>
          <a:p>
            <a:pPr marL="800100" lvl="1" indent="-342900" fontAlgn="auto"/>
            <a:r>
              <a:rPr lang="en-US" sz="1800" dirty="0" smtClean="0">
                <a:solidFill>
                  <a:srgbClr val="FF0000"/>
                </a:solidFill>
              </a:rPr>
              <a:t>All sealing surfaces were inspected and any suspect blemish was polished</a:t>
            </a:r>
          </a:p>
          <a:p>
            <a:pPr marL="800100" lvl="1" indent="-342900" fontAlgn="auto"/>
            <a:r>
              <a:rPr lang="en-US" sz="1800" dirty="0" smtClean="0">
                <a:solidFill>
                  <a:srgbClr val="FF0000"/>
                </a:solidFill>
              </a:rPr>
              <a:t>Discovered that three of the FPCs were not aligned properly at the flange</a:t>
            </a:r>
          </a:p>
          <a:p>
            <a:pPr marL="1033463" lvl="2" indent="-342900" fontAlgn="auto"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</a:rPr>
              <a:t>Corrective actions taken to eliminate misalignment</a:t>
            </a:r>
          </a:p>
          <a:p>
            <a:pPr marL="1257300" lvl="3" indent="-342900" fontAlgn="auto"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Mock assemblies, additional quality checks (visual and feeler gauge)</a:t>
            </a:r>
            <a:endParaRPr lang="en-US" dirty="0" smtClean="0">
              <a:solidFill>
                <a:srgbClr val="FF0000"/>
              </a:solidFill>
            </a:endParaRPr>
          </a:p>
          <a:p>
            <a:pPr fontAlgn="auto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1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0099" y="199429"/>
            <a:ext cx="8103570" cy="753033"/>
          </a:xfrm>
        </p:spPr>
        <p:txBody>
          <a:bodyPr/>
          <a:lstStyle/>
          <a:p>
            <a:r>
              <a:rPr lang="en-US" dirty="0" smtClean="0"/>
              <a:t>Cold Mass Assembly Experiences and Lessons Learned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128953" y="1184968"/>
            <a:ext cx="8850923" cy="5755094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 smtClean="0">
                <a:solidFill>
                  <a:srgbClr val="0000FF"/>
                </a:solidFill>
              </a:rPr>
              <a:t>Quadrupole Magnet</a:t>
            </a:r>
          </a:p>
          <a:p>
            <a:pPr marL="800100" lvl="1" indent="-342900"/>
            <a:r>
              <a:rPr lang="en-US" sz="2900" dirty="0" smtClean="0"/>
              <a:t>The </a:t>
            </a:r>
            <a:r>
              <a:rPr lang="en-US" sz="2900" dirty="0"/>
              <a:t>quad magnet had an assembly problem which confused </a:t>
            </a:r>
            <a:r>
              <a:rPr lang="en-US" sz="2900" dirty="0" smtClean="0"/>
              <a:t>alignment; the </a:t>
            </a:r>
            <a:r>
              <a:rPr lang="en-US" sz="2900" dirty="0"/>
              <a:t>two halves faces were not in </a:t>
            </a:r>
            <a:r>
              <a:rPr lang="en-US" sz="2900" dirty="0" smtClean="0"/>
              <a:t>plane</a:t>
            </a:r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We aligned </a:t>
            </a:r>
            <a:r>
              <a:rPr lang="en-US" sz="2900" dirty="0">
                <a:solidFill>
                  <a:srgbClr val="FF0000"/>
                </a:solidFill>
              </a:rPr>
              <a:t>the center of the quad to the centerline of the beamline and ignored the magnet </a:t>
            </a:r>
            <a:r>
              <a:rPr lang="en-US" sz="2900" dirty="0" smtClean="0">
                <a:solidFill>
                  <a:srgbClr val="FF0000"/>
                </a:solidFill>
              </a:rPr>
              <a:t>faces. The </a:t>
            </a:r>
            <a:r>
              <a:rPr lang="en-US" sz="2900" dirty="0">
                <a:solidFill>
                  <a:srgbClr val="FF0000"/>
                </a:solidFill>
              </a:rPr>
              <a:t>magnet face </a:t>
            </a:r>
            <a:r>
              <a:rPr lang="en-US" sz="2900" dirty="0" smtClean="0">
                <a:solidFill>
                  <a:srgbClr val="FF0000"/>
                </a:solidFill>
              </a:rPr>
              <a:t>was then shimmed </a:t>
            </a:r>
            <a:r>
              <a:rPr lang="en-US" sz="2900" dirty="0">
                <a:solidFill>
                  <a:srgbClr val="FF0000"/>
                </a:solidFill>
              </a:rPr>
              <a:t>where it bolted to the BPM </a:t>
            </a:r>
            <a:r>
              <a:rPr lang="en-US" sz="2900" dirty="0" smtClean="0">
                <a:solidFill>
                  <a:srgbClr val="FF0000"/>
                </a:solidFill>
              </a:rPr>
              <a:t>flange</a:t>
            </a:r>
          </a:p>
          <a:p>
            <a:r>
              <a:rPr lang="en-US" sz="3400" b="1" dirty="0" smtClean="0">
                <a:solidFill>
                  <a:srgbClr val="0000FF"/>
                </a:solidFill>
              </a:rPr>
              <a:t>Cavity Magnetic Shields</a:t>
            </a:r>
            <a:endParaRPr lang="en-US" sz="3400" b="1" dirty="0">
              <a:solidFill>
                <a:srgbClr val="0000FF"/>
              </a:solidFill>
            </a:endParaRPr>
          </a:p>
          <a:p>
            <a:pPr marL="800100" lvl="1" indent="-342900"/>
            <a:r>
              <a:rPr lang="en-US" sz="2900" dirty="0" smtClean="0"/>
              <a:t>Two suppliers</a:t>
            </a:r>
            <a:r>
              <a:rPr lang="en-US" sz="2900" dirty="0"/>
              <a:t>, different designs, </a:t>
            </a:r>
            <a:r>
              <a:rPr lang="en-US" sz="2900" dirty="0" smtClean="0"/>
              <a:t>each with special controls due to different permeability</a:t>
            </a:r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Modified all </a:t>
            </a:r>
            <a:r>
              <a:rPr lang="en-US" sz="2900" dirty="0">
                <a:solidFill>
                  <a:srgbClr val="FF0000"/>
                </a:solidFill>
              </a:rPr>
              <a:t>the magnetic </a:t>
            </a:r>
            <a:r>
              <a:rPr lang="en-US" sz="2900" dirty="0" smtClean="0">
                <a:solidFill>
                  <a:srgbClr val="FF0000"/>
                </a:solidFill>
              </a:rPr>
              <a:t>shields (both vendors) prior </a:t>
            </a:r>
            <a:r>
              <a:rPr lang="en-US" sz="2900" dirty="0">
                <a:solidFill>
                  <a:srgbClr val="FF0000"/>
                </a:solidFill>
              </a:rPr>
              <a:t>to installation</a:t>
            </a:r>
          </a:p>
          <a:p>
            <a:r>
              <a:rPr lang="en-US" sz="3400" b="1" dirty="0" smtClean="0">
                <a:solidFill>
                  <a:srgbClr val="0000FF"/>
                </a:solidFill>
              </a:rPr>
              <a:t>Alignment</a:t>
            </a:r>
            <a:endParaRPr lang="en-US" sz="3400" b="1" dirty="0">
              <a:solidFill>
                <a:srgbClr val="0000FF"/>
              </a:solidFill>
            </a:endParaRPr>
          </a:p>
          <a:p>
            <a:pPr marL="800100" lvl="1" indent="-342900"/>
            <a:r>
              <a:rPr lang="en-US" sz="2900" dirty="0" smtClean="0"/>
              <a:t>Alignment </a:t>
            </a:r>
            <a:r>
              <a:rPr lang="en-US" sz="2900" dirty="0"/>
              <a:t>of the string was more complicated than originally </a:t>
            </a:r>
            <a:r>
              <a:rPr lang="en-US" sz="2900" dirty="0" smtClean="0"/>
              <a:t>thought; Learning curve</a:t>
            </a:r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Added an additional clamp to hold cavity 1 to Invar rod against vacuum loading</a:t>
            </a:r>
          </a:p>
          <a:p>
            <a:r>
              <a:rPr lang="en-US" sz="3400" b="1" dirty="0">
                <a:solidFill>
                  <a:srgbClr val="0000FF"/>
                </a:solidFill>
              </a:rPr>
              <a:t>HOM clamps </a:t>
            </a:r>
          </a:p>
          <a:p>
            <a:pPr marL="800100" lvl="1" indent="-342900"/>
            <a:r>
              <a:rPr lang="en-US" sz="2900" dirty="0"/>
              <a:t>Would not go on as originally designed and received</a:t>
            </a:r>
          </a:p>
          <a:p>
            <a:pPr marL="800100" lvl="1" indent="-342900"/>
            <a:r>
              <a:rPr lang="en-US" sz="2900" dirty="0">
                <a:solidFill>
                  <a:srgbClr val="FF0000"/>
                </a:solidFill>
              </a:rPr>
              <a:t>Parts modified to last drawing revision to incorporate the thermal sensor and scallop feature</a:t>
            </a:r>
          </a:p>
          <a:p>
            <a:pPr marL="800100" lvl="1" indent="-342900"/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99287" y="6447692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</p:spTree>
    <p:extLst>
      <p:ext uri="{BB962C8B-B14F-4D97-AF65-F5344CB8AC3E}">
        <p14:creationId xmlns:p14="http://schemas.microsoft.com/office/powerpoint/2010/main" val="4028951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Mass Assembly Experiences and Lessons Learned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9969" y="1278754"/>
            <a:ext cx="8566150" cy="5684754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 smtClean="0">
                <a:solidFill>
                  <a:srgbClr val="0000FF"/>
                </a:solidFill>
              </a:rPr>
              <a:t>Helium Circuit Stainless Steel Pipe</a:t>
            </a:r>
          </a:p>
          <a:p>
            <a:pPr marL="800100" lvl="1" indent="-342900"/>
            <a:r>
              <a:rPr lang="en-US" sz="2900" dirty="0" smtClean="0"/>
              <a:t>Pipe acquired </a:t>
            </a:r>
            <a:r>
              <a:rPr lang="en-US" sz="2900" dirty="0"/>
              <a:t>by the project for the He piping did not work well with the orbital </a:t>
            </a:r>
            <a:r>
              <a:rPr lang="en-US" sz="2900" dirty="0" smtClean="0"/>
              <a:t>welder, surface finish not polished</a:t>
            </a:r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Sections of Helium pipes were hand welded </a:t>
            </a:r>
          </a:p>
          <a:p>
            <a:pPr marL="800100" lvl="1" indent="-342900"/>
            <a:endParaRPr lang="en-US" sz="29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3000" b="1" dirty="0" smtClean="0">
                <a:solidFill>
                  <a:srgbClr val="0000FF"/>
                </a:solidFill>
              </a:rPr>
              <a:t>Vacuum </a:t>
            </a:r>
            <a:r>
              <a:rPr lang="en-US" sz="3000" b="1" dirty="0">
                <a:solidFill>
                  <a:srgbClr val="0000FF"/>
                </a:solidFill>
              </a:rPr>
              <a:t>Vessel</a:t>
            </a:r>
          </a:p>
          <a:p>
            <a:pPr marL="800100" lvl="1" indent="-342900"/>
            <a:r>
              <a:rPr lang="en-US" sz="2900" dirty="0"/>
              <a:t>The lifting fixture for the vacuum vessel was specified with slots for metric all thread </a:t>
            </a:r>
            <a:r>
              <a:rPr lang="en-US" sz="2900" dirty="0" smtClean="0"/>
              <a:t>supports, but SAE all thread ordered </a:t>
            </a:r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Modifications </a:t>
            </a:r>
            <a:r>
              <a:rPr lang="en-US" sz="2900" dirty="0">
                <a:solidFill>
                  <a:srgbClr val="FF0000"/>
                </a:solidFill>
              </a:rPr>
              <a:t>were </a:t>
            </a:r>
            <a:r>
              <a:rPr lang="en-US" sz="2900" dirty="0" smtClean="0">
                <a:solidFill>
                  <a:srgbClr val="FF0000"/>
                </a:solidFill>
              </a:rPr>
              <a:t>made to lifting fixture </a:t>
            </a:r>
            <a:r>
              <a:rPr lang="en-US" sz="2900" dirty="0">
                <a:solidFill>
                  <a:srgbClr val="FF0000"/>
                </a:solidFill>
              </a:rPr>
              <a:t>and because it was part of a lifting fixture, Load test by an outside </a:t>
            </a:r>
            <a:r>
              <a:rPr lang="en-US" sz="2900" dirty="0" smtClean="0">
                <a:solidFill>
                  <a:srgbClr val="FF0000"/>
                </a:solidFill>
              </a:rPr>
              <a:t>source was required</a:t>
            </a:r>
          </a:p>
          <a:p>
            <a:pPr marL="800100" lvl="1" indent="-342900"/>
            <a:endParaRPr lang="en-US" sz="29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/>
            <a:r>
              <a:rPr lang="en-US" sz="2900" dirty="0" smtClean="0"/>
              <a:t>The threads in VV for lifting rods were loose fit.</a:t>
            </a:r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Nuts placed on threaded rods after it passed through the lifting plate</a:t>
            </a:r>
          </a:p>
          <a:p>
            <a:pPr marL="800100" lvl="1" indent="-342900"/>
            <a:endParaRPr lang="en-US" sz="29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/>
            <a:r>
              <a:rPr lang="en-US" sz="2900" dirty="0" smtClean="0"/>
              <a:t>The vacuum vessel had a vacuum leak as received</a:t>
            </a:r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Leak welded shut. Leak check added to receipt inspection.</a:t>
            </a:r>
            <a:endParaRPr lang="en-US" sz="2900" dirty="0">
              <a:solidFill>
                <a:srgbClr val="FF0000"/>
              </a:solidFill>
            </a:endParaRPr>
          </a:p>
          <a:p>
            <a:pPr marL="800100" lvl="1" indent="-342900"/>
            <a:endParaRPr lang="en-US" sz="29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</p:spTree>
    <p:extLst>
      <p:ext uri="{BB962C8B-B14F-4D97-AF65-F5344CB8AC3E}">
        <p14:creationId xmlns:p14="http://schemas.microsoft.com/office/powerpoint/2010/main" val="148454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Mass Assembly Experiences and Lessons Learned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34462" y="1173245"/>
            <a:ext cx="8331688" cy="5567523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 smtClean="0">
                <a:solidFill>
                  <a:srgbClr val="0000FF"/>
                </a:solidFill>
              </a:rPr>
              <a:t>Power outage in Test Lab</a:t>
            </a:r>
            <a:endParaRPr lang="en-US" sz="3400" b="1" dirty="0">
              <a:solidFill>
                <a:srgbClr val="0000FF"/>
              </a:solidFill>
            </a:endParaRPr>
          </a:p>
          <a:p>
            <a:pPr marL="800100" lvl="1" indent="-342900"/>
            <a:r>
              <a:rPr lang="en-US" sz="2900" dirty="0" smtClean="0"/>
              <a:t>Ion pump on string lost power for 7 hours at work station 2</a:t>
            </a:r>
            <a:endParaRPr lang="en-US" sz="2900" dirty="0"/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Use procedure to restart pump. Put beamline ion pumps on emergency power.</a:t>
            </a:r>
            <a:endParaRPr lang="en-US" sz="2900" dirty="0">
              <a:solidFill>
                <a:srgbClr val="FF0000"/>
              </a:solidFill>
            </a:endParaRPr>
          </a:p>
          <a:p>
            <a:r>
              <a:rPr lang="en-US" sz="3400" b="1" dirty="0" smtClean="0">
                <a:solidFill>
                  <a:srgbClr val="0000FF"/>
                </a:solidFill>
              </a:rPr>
              <a:t>Helium circuit pipes’ ends not in correct transverse positions</a:t>
            </a:r>
          </a:p>
          <a:p>
            <a:pPr marL="800100" lvl="1" indent="-342900"/>
            <a:r>
              <a:rPr lang="en-US" sz="2900" dirty="0" smtClean="0"/>
              <a:t>Explosively bonded joints were not square. Resulting pipes ‘bent’. </a:t>
            </a:r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Risk of fracture in explosively bonded joint high if pipe re-bent. Use as is.</a:t>
            </a:r>
          </a:p>
          <a:p>
            <a:r>
              <a:rPr lang="en-US" sz="3400" b="1" dirty="0" smtClean="0">
                <a:solidFill>
                  <a:srgbClr val="0000FF"/>
                </a:solidFill>
              </a:rPr>
              <a:t>Tuners</a:t>
            </a:r>
            <a:endParaRPr lang="en-US" sz="3400" b="1" dirty="0">
              <a:solidFill>
                <a:srgbClr val="0000FF"/>
              </a:solidFill>
            </a:endParaRPr>
          </a:p>
          <a:p>
            <a:pPr marL="800100" lvl="1" indent="-342900"/>
            <a:r>
              <a:rPr lang="en-US" sz="2900" dirty="0" smtClean="0"/>
              <a:t>Limit switches were wired incorrectly from the vendor </a:t>
            </a:r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A check of the limit switch wiring will be included in the traveler</a:t>
            </a:r>
          </a:p>
          <a:p>
            <a:pPr marL="800100" lvl="1" indent="-342900"/>
            <a:endParaRPr lang="en-US" sz="2900" dirty="0" smtClean="0"/>
          </a:p>
          <a:p>
            <a:pPr marL="800100" lvl="1" indent="-342900"/>
            <a:r>
              <a:rPr lang="en-US" sz="2900" dirty="0" smtClean="0"/>
              <a:t>A tuner motor was found to be shorted after assembly, requiring complete disassembly of the tuner</a:t>
            </a:r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Motors will be tested for shorts during the inspection traveler</a:t>
            </a:r>
            <a:endParaRPr lang="en-US" sz="2900" dirty="0">
              <a:solidFill>
                <a:srgbClr val="FF0000"/>
              </a:solidFill>
            </a:endParaRPr>
          </a:p>
          <a:p>
            <a:pPr marL="800100" lvl="1" indent="-342900"/>
            <a:endParaRPr lang="en-US" sz="2900" dirty="0" smtClean="0"/>
          </a:p>
          <a:p>
            <a:pPr marL="800100" lvl="1" indent="-342900"/>
            <a:r>
              <a:rPr lang="en-US" sz="2900" dirty="0" smtClean="0"/>
              <a:t>Only one set of tools available for two teams doing installation delayed work</a:t>
            </a:r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Four sets of tools procured and segregated for tuner installation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75840" y="6424246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</p:spTree>
    <p:extLst>
      <p:ext uri="{BB962C8B-B14F-4D97-AF65-F5344CB8AC3E}">
        <p14:creationId xmlns:p14="http://schemas.microsoft.com/office/powerpoint/2010/main" val="223550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Mass Assembly Experiences and Lessons Learned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173246"/>
            <a:ext cx="8108950" cy="5555800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 smtClean="0">
                <a:solidFill>
                  <a:srgbClr val="0000FF"/>
                </a:solidFill>
              </a:rPr>
              <a:t>JT Insulation and heat stationing</a:t>
            </a:r>
            <a:endParaRPr lang="en-US" sz="3400" b="1" dirty="0">
              <a:solidFill>
                <a:srgbClr val="0000FF"/>
              </a:solidFill>
            </a:endParaRPr>
          </a:p>
          <a:p>
            <a:pPr marL="800100" lvl="1" indent="-342900"/>
            <a:r>
              <a:rPr lang="en-US" sz="2900" dirty="0" smtClean="0"/>
              <a:t>JT valve at FNAL exhibited icing during operation.</a:t>
            </a:r>
            <a:endParaRPr lang="en-US" sz="2900" dirty="0"/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Use production MLI and heat stationing design from FNAL for JT installation</a:t>
            </a:r>
          </a:p>
          <a:p>
            <a:r>
              <a:rPr lang="en-US" sz="3400" b="1" dirty="0" smtClean="0">
                <a:solidFill>
                  <a:srgbClr val="0000FF"/>
                </a:solidFill>
              </a:rPr>
              <a:t>VV to Cold mass Integration</a:t>
            </a:r>
          </a:p>
          <a:p>
            <a:pPr marL="800100" lvl="1" indent="-342900"/>
            <a:r>
              <a:rPr lang="en-US" sz="2900" dirty="0" smtClean="0"/>
              <a:t>Support posts bound up during lift and mating operation</a:t>
            </a:r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Fully loosen alignment screws before integration.</a:t>
            </a:r>
          </a:p>
          <a:p>
            <a:pPr marL="800100" lvl="1" indent="-342900"/>
            <a:endParaRPr lang="en-US" sz="2900" dirty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/>
            <a:r>
              <a:rPr lang="en-US" sz="2900" dirty="0" smtClean="0"/>
              <a:t>Support posts are heavy and difficult to lift above cantilever fixture</a:t>
            </a:r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Use separate </a:t>
            </a:r>
            <a:r>
              <a:rPr lang="en-US" sz="2900" dirty="0" err="1" smtClean="0">
                <a:solidFill>
                  <a:srgbClr val="FF0000"/>
                </a:solidFill>
              </a:rPr>
              <a:t>chainfall</a:t>
            </a:r>
            <a:r>
              <a:rPr lang="en-US" sz="2900" dirty="0" smtClean="0">
                <a:solidFill>
                  <a:srgbClr val="FF0000"/>
                </a:solidFill>
              </a:rPr>
              <a:t> to lift support posts into place </a:t>
            </a:r>
          </a:p>
          <a:p>
            <a:r>
              <a:rPr lang="en-US" sz="3400" b="1" dirty="0" smtClean="0">
                <a:solidFill>
                  <a:srgbClr val="0000FF"/>
                </a:solidFill>
              </a:rPr>
              <a:t>50K shields</a:t>
            </a:r>
            <a:endParaRPr lang="en-US" sz="3400" b="1" dirty="0">
              <a:solidFill>
                <a:srgbClr val="0000FF"/>
              </a:solidFill>
            </a:endParaRPr>
          </a:p>
          <a:p>
            <a:pPr marL="800100" lvl="1" indent="-342900"/>
            <a:r>
              <a:rPr lang="en-US" sz="2900" dirty="0"/>
              <a:t>50K shields required re-machining to match new drawings</a:t>
            </a:r>
          </a:p>
          <a:p>
            <a:pPr marL="800100" lvl="1" indent="-342900"/>
            <a:r>
              <a:rPr lang="en-US" sz="2900" dirty="0">
                <a:solidFill>
                  <a:srgbClr val="FF0000"/>
                </a:solidFill>
              </a:rPr>
              <a:t>Always use latest drawing revisions.</a:t>
            </a:r>
          </a:p>
          <a:p>
            <a:pPr marL="800100" lvl="1" indent="-342900"/>
            <a:endParaRPr lang="en-US" sz="2900" dirty="0" smtClean="0">
              <a:solidFill>
                <a:srgbClr val="FF0000"/>
              </a:solidFill>
            </a:endParaRPr>
          </a:p>
          <a:p>
            <a:pPr marL="800100" lvl="1" indent="-342900"/>
            <a:r>
              <a:rPr lang="en-US" sz="2900" dirty="0" smtClean="0"/>
              <a:t>50K </a:t>
            </a:r>
            <a:r>
              <a:rPr lang="en-US" sz="2900" dirty="0"/>
              <a:t>shields </a:t>
            </a:r>
            <a:r>
              <a:rPr lang="en-US" sz="2900" dirty="0" smtClean="0"/>
              <a:t>did </a:t>
            </a:r>
            <a:r>
              <a:rPr lang="en-US" sz="2900" dirty="0"/>
              <a:t>not clear ¼” Helium fill </a:t>
            </a:r>
            <a:r>
              <a:rPr lang="en-US" sz="2900" dirty="0" smtClean="0"/>
              <a:t>lines; potential heat leak</a:t>
            </a:r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Shields were modified to give more clearance and Helium lines were pushed up against the Helium vessel after welding.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75841" y="6377354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</p:spTree>
    <p:extLst>
      <p:ext uri="{BB962C8B-B14F-4D97-AF65-F5344CB8AC3E}">
        <p14:creationId xmlns:p14="http://schemas.microsoft.com/office/powerpoint/2010/main" val="3774405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Mass Assembly Experiences and Lessons Learned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57907" y="1149799"/>
            <a:ext cx="8792308" cy="5485463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 smtClean="0">
                <a:solidFill>
                  <a:srgbClr val="0000FF"/>
                </a:solidFill>
              </a:rPr>
              <a:t>Warm couplers</a:t>
            </a:r>
            <a:endParaRPr lang="en-US" sz="3400" b="1" dirty="0">
              <a:solidFill>
                <a:srgbClr val="0000FF"/>
              </a:solidFill>
            </a:endParaRPr>
          </a:p>
          <a:p>
            <a:pPr marL="800100" lvl="1" indent="-342900"/>
            <a:r>
              <a:rPr lang="en-US" sz="2900" dirty="0" smtClean="0"/>
              <a:t>Insufficient production Warm couplers available for prototype.</a:t>
            </a:r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Installed RI couplers on cavities 1-4; 5-8 are CPI prototypes.</a:t>
            </a:r>
            <a:endParaRPr lang="en-US" sz="2900" dirty="0" smtClean="0"/>
          </a:p>
          <a:p>
            <a:pPr marL="800100" lvl="1" indent="-342900"/>
            <a:r>
              <a:rPr lang="en-US" sz="2900" dirty="0" smtClean="0"/>
              <a:t>Sensor wiring damaged where they were taped to </a:t>
            </a:r>
            <a:r>
              <a:rPr lang="en-US" sz="2900" dirty="0" err="1" smtClean="0"/>
              <a:t>berrybolts</a:t>
            </a:r>
            <a:endParaRPr lang="en-US" sz="2900" dirty="0" smtClean="0"/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Changed dressing of wiring in tuner area</a:t>
            </a:r>
            <a:endParaRPr lang="en-US" sz="29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/>
            <a:r>
              <a:rPr lang="en-US" sz="2900" dirty="0" smtClean="0"/>
              <a:t>Berry bolts sheared during removal</a:t>
            </a:r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Remove pieces and change part call out to avoid SS on SS interfaces</a:t>
            </a:r>
          </a:p>
          <a:p>
            <a:r>
              <a:rPr lang="en-US" sz="3400" b="1" dirty="0" smtClean="0">
                <a:solidFill>
                  <a:srgbClr val="0000FF"/>
                </a:solidFill>
              </a:rPr>
              <a:t>End Cap Installation</a:t>
            </a:r>
          </a:p>
          <a:p>
            <a:pPr marL="800100" lvl="1" indent="-342900"/>
            <a:r>
              <a:rPr lang="en-US" sz="2900" dirty="0" smtClean="0"/>
              <a:t>Coils installed on VV for demagnetization interfered with clamps used to hold the End cap and Bayonet box on the </a:t>
            </a:r>
            <a:r>
              <a:rPr lang="en-US" sz="2900" dirty="0" err="1" smtClean="0"/>
              <a:t>pCM</a:t>
            </a:r>
            <a:endParaRPr lang="en-US" sz="2900" dirty="0" smtClean="0"/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Move coils from ends of </a:t>
            </a:r>
            <a:r>
              <a:rPr lang="en-US" sz="2900" dirty="0" err="1" smtClean="0">
                <a:solidFill>
                  <a:srgbClr val="FF0000"/>
                </a:solidFill>
              </a:rPr>
              <a:t>pCM</a:t>
            </a:r>
            <a:r>
              <a:rPr lang="en-US" sz="2900" dirty="0" smtClean="0">
                <a:solidFill>
                  <a:srgbClr val="FF0000"/>
                </a:solidFill>
              </a:rPr>
              <a:t> onto End Cap and Bayonet Box. Reused for final </a:t>
            </a:r>
            <a:r>
              <a:rPr lang="en-US" sz="2900" dirty="0" err="1" smtClean="0">
                <a:solidFill>
                  <a:srgbClr val="FF0000"/>
                </a:solidFill>
              </a:rPr>
              <a:t>demag</a:t>
            </a:r>
            <a:r>
              <a:rPr lang="en-US" sz="2900" dirty="0" smtClean="0">
                <a:solidFill>
                  <a:srgbClr val="FF0000"/>
                </a:solidFill>
              </a:rPr>
              <a:t> on all future </a:t>
            </a:r>
            <a:r>
              <a:rPr lang="en-US" sz="2900" dirty="0" err="1" smtClean="0">
                <a:solidFill>
                  <a:srgbClr val="FF0000"/>
                </a:solidFill>
              </a:rPr>
              <a:t>cryomodules</a:t>
            </a:r>
            <a:r>
              <a:rPr lang="en-US" sz="2900" dirty="0" smtClean="0">
                <a:solidFill>
                  <a:srgbClr val="FF0000"/>
                </a:solidFill>
              </a:rPr>
              <a:t>.</a:t>
            </a:r>
          </a:p>
          <a:p>
            <a:pPr marL="800100" lvl="1" indent="-342900"/>
            <a:r>
              <a:rPr lang="en-US" sz="2900" dirty="0" smtClean="0"/>
              <a:t>Flange surfaces warped and would not seal.</a:t>
            </a:r>
          </a:p>
          <a:p>
            <a:pPr marL="800100" lvl="1" indent="-342900"/>
            <a:r>
              <a:rPr lang="en-US" sz="2900" dirty="0" smtClean="0">
                <a:solidFill>
                  <a:srgbClr val="FF0000"/>
                </a:solidFill>
              </a:rPr>
              <a:t>Duct seal for test and re-machine flange on second end cap for next test</a:t>
            </a:r>
          </a:p>
          <a:p>
            <a:pPr marL="0" lvl="1" indent="0">
              <a:buNone/>
            </a:pPr>
            <a:r>
              <a:rPr lang="en-US" sz="3400" b="1" dirty="0" smtClean="0">
                <a:solidFill>
                  <a:srgbClr val="0033CC"/>
                </a:solidFill>
              </a:rPr>
              <a:t>Shipping</a:t>
            </a:r>
          </a:p>
          <a:p>
            <a:pPr marL="796925" lvl="1" indent="-457200"/>
            <a:r>
              <a:rPr lang="en-US" sz="2900" dirty="0" smtClean="0"/>
              <a:t>Insufficient room around shipping fixture on flat bed to safely install CM in-situ</a:t>
            </a:r>
            <a:r>
              <a:rPr lang="en-US" sz="2900" dirty="0" smtClean="0">
                <a:solidFill>
                  <a:srgbClr val="0033CC"/>
                </a:solidFill>
              </a:rPr>
              <a:t>.</a:t>
            </a:r>
          </a:p>
          <a:p>
            <a:pPr marL="796925" lvl="1" indent="-457200"/>
            <a:r>
              <a:rPr lang="en-US" sz="2900" dirty="0" smtClean="0">
                <a:solidFill>
                  <a:srgbClr val="FF0000"/>
                </a:solidFill>
              </a:rPr>
              <a:t>Move shipping fixture to floor and install CM, then re-lift to truck bed. Load test of shipping fixture required</a:t>
            </a:r>
            <a:r>
              <a:rPr lang="en-US" sz="2900" dirty="0" smtClean="0">
                <a:solidFill>
                  <a:srgbClr val="0033CC"/>
                </a:solidFill>
              </a:rPr>
              <a:t>.</a:t>
            </a:r>
          </a:p>
          <a:p>
            <a:pPr marL="800100" lvl="1" indent="-342900"/>
            <a:endParaRPr lang="en-US" sz="2900" dirty="0" smtClean="0">
              <a:solidFill>
                <a:srgbClr val="FF0000"/>
              </a:solidFill>
            </a:endParaRPr>
          </a:p>
          <a:p>
            <a:pPr marL="800100" lvl="1" indent="-342900"/>
            <a:endParaRPr lang="en-US" sz="2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69625" y="6543674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</p:spTree>
    <p:extLst>
      <p:ext uri="{BB962C8B-B14F-4D97-AF65-F5344CB8AC3E}">
        <p14:creationId xmlns:p14="http://schemas.microsoft.com/office/powerpoint/2010/main" val="173267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Mass Assembly </a:t>
            </a:r>
            <a:r>
              <a:rPr lang="en-US" dirty="0" smtClean="0"/>
              <a:t>Lessons Going Forward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01001" y="1378638"/>
            <a:ext cx="8684081" cy="5177355"/>
          </a:xfrm>
        </p:spPr>
        <p:txBody>
          <a:bodyPr>
            <a:normAutofit fontScale="55000" lnSpcReduction="20000"/>
          </a:bodyPr>
          <a:lstStyle/>
          <a:p>
            <a:r>
              <a:rPr lang="en-US" sz="3400" b="1" dirty="0" smtClean="0">
                <a:solidFill>
                  <a:srgbClr val="0000FF"/>
                </a:solidFill>
              </a:rPr>
              <a:t>Warm couplers</a:t>
            </a:r>
            <a:endParaRPr lang="en-US" sz="3400" b="1" dirty="0">
              <a:solidFill>
                <a:srgbClr val="0000FF"/>
              </a:solidFill>
            </a:endParaRPr>
          </a:p>
          <a:p>
            <a:pPr marL="800100" lvl="1" indent="-342900"/>
            <a:r>
              <a:rPr lang="en-US" sz="3300" dirty="0" smtClean="0"/>
              <a:t>Bad coupling of tuning rod between warm and cold couplers.</a:t>
            </a:r>
          </a:p>
          <a:p>
            <a:pPr marL="800100" lvl="1" indent="-342900"/>
            <a:r>
              <a:rPr lang="en-US" sz="3300" dirty="0" smtClean="0">
                <a:solidFill>
                  <a:srgbClr val="FF0000"/>
                </a:solidFill>
              </a:rPr>
              <a:t>After </a:t>
            </a:r>
            <a:r>
              <a:rPr lang="en-US" sz="3300" dirty="0" err="1" smtClean="0">
                <a:solidFill>
                  <a:srgbClr val="FF0000"/>
                </a:solidFill>
              </a:rPr>
              <a:t>pCM</a:t>
            </a:r>
            <a:r>
              <a:rPr lang="en-US" sz="3300" dirty="0" smtClean="0">
                <a:solidFill>
                  <a:srgbClr val="FF0000"/>
                </a:solidFill>
              </a:rPr>
              <a:t> is warmed up, remove to work station 5 and disassemble to determine cause. Correct tooling, procedures, </a:t>
            </a:r>
            <a:r>
              <a:rPr lang="en-US" sz="3300" dirty="0" err="1" smtClean="0">
                <a:solidFill>
                  <a:srgbClr val="FF0000"/>
                </a:solidFill>
              </a:rPr>
              <a:t>etc</a:t>
            </a:r>
            <a:r>
              <a:rPr lang="en-US" sz="33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3400" b="1" dirty="0" smtClean="0">
                <a:solidFill>
                  <a:srgbClr val="0000FF"/>
                </a:solidFill>
              </a:rPr>
              <a:t>Heat Exchanger Can</a:t>
            </a:r>
          </a:p>
          <a:p>
            <a:pPr marL="800100" lvl="1" indent="-342900"/>
            <a:r>
              <a:rPr lang="en-US" sz="3200" dirty="0">
                <a:solidFill>
                  <a:srgbClr val="000000"/>
                </a:solidFill>
              </a:rPr>
              <a:t>Borrowed heat exchanger bypass valve may have slowed cool down.</a:t>
            </a:r>
          </a:p>
          <a:p>
            <a:pPr marL="1033463" lvl="2" indent="-342900"/>
            <a:r>
              <a:rPr lang="en-US" sz="3000" dirty="0">
                <a:solidFill>
                  <a:srgbClr val="FF0000"/>
                </a:solidFill>
              </a:rPr>
              <a:t>Main cause was valve in u-tube that was incorrectly installed limiting flow rate.  Problem has been corrected.</a:t>
            </a:r>
          </a:p>
          <a:p>
            <a:pPr marL="800100" lvl="1" indent="-342900"/>
            <a:r>
              <a:rPr lang="en-US" sz="3200" dirty="0">
                <a:solidFill>
                  <a:srgbClr val="FF0000"/>
                </a:solidFill>
              </a:rPr>
              <a:t>New heat exchanger on order and will be delivered before next CM test with modified bypass valve (large </a:t>
            </a:r>
            <a:r>
              <a:rPr lang="en-US" sz="3200" dirty="0" err="1">
                <a:solidFill>
                  <a:srgbClr val="FF0000"/>
                </a:solidFill>
              </a:rPr>
              <a:t>Cv</a:t>
            </a:r>
            <a:r>
              <a:rPr lang="en-US" sz="3200" dirty="0">
                <a:solidFill>
                  <a:srgbClr val="FF0000"/>
                </a:solidFill>
              </a:rPr>
              <a:t>) as a mitigation</a:t>
            </a:r>
          </a:p>
          <a:p>
            <a:r>
              <a:rPr lang="en-US" sz="3100" b="1" dirty="0" smtClean="0">
                <a:solidFill>
                  <a:srgbClr val="0000FF"/>
                </a:solidFill>
              </a:rPr>
              <a:t>U Tubes</a:t>
            </a:r>
          </a:p>
          <a:p>
            <a:pPr marL="796925" indent="-457200">
              <a:buFont typeface="Arial" panose="020B0604020202020204" pitchFamily="34" charset="0"/>
              <a:buChar char="•"/>
            </a:pPr>
            <a:r>
              <a:rPr lang="en-US" sz="3300" dirty="0" smtClean="0"/>
              <a:t>Return U tube valve may have slowed cool down.</a:t>
            </a:r>
          </a:p>
          <a:p>
            <a:pPr marL="796925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FF0000"/>
                </a:solidFill>
              </a:rPr>
              <a:t>Valve controller reset to vendor’s specification</a:t>
            </a:r>
          </a:p>
          <a:p>
            <a:r>
              <a:rPr lang="en-US" sz="3100" b="1" dirty="0" smtClean="0">
                <a:solidFill>
                  <a:srgbClr val="0000FF"/>
                </a:solidFill>
              </a:rPr>
              <a:t>Installing CM into CMTF</a:t>
            </a:r>
          </a:p>
          <a:p>
            <a:pPr marL="796925" indent="-457200">
              <a:buFont typeface="Arial" panose="020B0604020202020204" pitchFamily="34" charset="0"/>
              <a:buChar char="•"/>
            </a:pPr>
            <a:r>
              <a:rPr lang="en-US" sz="3300" dirty="0" smtClean="0"/>
              <a:t>Impossible to have two modules at cave entrance and lift a module in simultaneously</a:t>
            </a:r>
          </a:p>
          <a:p>
            <a:pPr marL="796925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FF0000"/>
                </a:solidFill>
              </a:rPr>
              <a:t>Changed direction of module approach to cave from south to north</a:t>
            </a:r>
          </a:p>
          <a:p>
            <a:pPr marL="800100" lvl="1" indent="-342900"/>
            <a:endParaRPr lang="en-US" sz="33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04794" y="6365631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</p:spTree>
    <p:extLst>
      <p:ext uri="{BB962C8B-B14F-4D97-AF65-F5344CB8AC3E}">
        <p14:creationId xmlns:p14="http://schemas.microsoft.com/office/powerpoint/2010/main" val="415367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P6 Schedule</a:t>
            </a:r>
            <a:endParaRPr 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11146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pCM</a:t>
            </a:r>
            <a:r>
              <a:rPr lang="en-US" dirty="0" smtClean="0"/>
              <a:t> assembly to be completed by 11/30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Acceptance test to be completed by 2/17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49" t="10661" r="43553" b="66247"/>
          <a:stretch/>
        </p:blipFill>
        <p:spPr>
          <a:xfrm>
            <a:off x="0" y="2351306"/>
            <a:ext cx="9144000" cy="24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34461" y="1149799"/>
            <a:ext cx="8628185" cy="549718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Infrastructure added for LCLS II has all been installed and exercised through the </a:t>
            </a:r>
            <a:r>
              <a:rPr lang="en-US" dirty="0" err="1" smtClean="0"/>
              <a:t>pCM</a:t>
            </a:r>
            <a:r>
              <a:rPr lang="en-US" dirty="0" smtClean="0"/>
              <a:t> assembly</a:t>
            </a:r>
          </a:p>
          <a:p>
            <a:pPr marL="800100" lvl="1" indent="-342900"/>
            <a:r>
              <a:rPr lang="en-US" dirty="0" smtClean="0"/>
              <a:t>Actual use and mock-ups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documentation processes and work control documents (travelers, procedures, NCRs) were implemented and in full use for the </a:t>
            </a:r>
            <a:r>
              <a:rPr lang="en-US" dirty="0" err="1" smtClean="0"/>
              <a:t>pCM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Acceptance Inspection and QA work centers got a lot of “burn-in” with the </a:t>
            </a:r>
            <a:r>
              <a:rPr lang="en-US" dirty="0" err="1" smtClean="0"/>
              <a:t>pCM</a:t>
            </a:r>
            <a:r>
              <a:rPr lang="en-US" dirty="0" smtClean="0"/>
              <a:t> (well over 200 NCRs!)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Cavity Prep and Test yielded a very good set of prototype cavities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CM assembly groups have gained a lot of experience with the LCLS II type of cryomodule and with technology transfer!</a:t>
            </a:r>
          </a:p>
          <a:p>
            <a:pPr marL="800100" lvl="1" indent="-342900"/>
            <a:r>
              <a:rPr lang="en-US" dirty="0" smtClean="0"/>
              <a:t>The collaborations have gained much run time!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Staff in SRF Ops have all had a hand in the production aspects of the LCLS II </a:t>
            </a:r>
            <a:r>
              <a:rPr lang="en-US" dirty="0" err="1" smtClean="0"/>
              <a:t>pCM</a:t>
            </a:r>
            <a:endParaRPr lang="en-US" dirty="0"/>
          </a:p>
          <a:p>
            <a:pPr marL="800100" lvl="1" indent="-342900"/>
            <a:r>
              <a:rPr lang="en-US" dirty="0" smtClean="0"/>
              <a:t>Have gained a good amount of experience which will pay dividends in our production efforts</a:t>
            </a:r>
          </a:p>
          <a:p>
            <a:pPr algn="ctr"/>
            <a:r>
              <a:rPr lang="en-US" b="1" dirty="0" smtClean="0"/>
              <a:t>Based on our prototype experience, JLAB is ready to start production of LCLS-II </a:t>
            </a:r>
            <a:r>
              <a:rPr lang="en-US" b="1" dirty="0" err="1" smtClean="0"/>
              <a:t>Cryomodules</a:t>
            </a:r>
            <a:endParaRPr lang="en-US" b="1" dirty="0" smtClean="0"/>
          </a:p>
          <a:p>
            <a:pPr marL="342900" indent="-342900"/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</p:spTree>
    <p:extLst>
      <p:ext uri="{BB962C8B-B14F-4D97-AF65-F5344CB8AC3E}">
        <p14:creationId xmlns:p14="http://schemas.microsoft.com/office/powerpoint/2010/main" val="2461244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57200" y="1957961"/>
            <a:ext cx="8108950" cy="2542604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600" dirty="0">
                <a:solidFill>
                  <a:prstClr val="black"/>
                </a:solidFill>
                <a:latin typeface="Minion Pro"/>
              </a:rPr>
              <a:t>Thanks for your attention!</a:t>
            </a:r>
          </a:p>
          <a:p>
            <a:pPr algn="ctr"/>
            <a:endParaRPr lang="en-US" sz="2600" dirty="0">
              <a:solidFill>
                <a:prstClr val="black"/>
              </a:solidFill>
              <a:latin typeface="Minion Pro"/>
            </a:endParaRPr>
          </a:p>
          <a:p>
            <a:pPr algn="ctr"/>
            <a:r>
              <a:rPr lang="en-US" sz="2600" dirty="0">
                <a:solidFill>
                  <a:prstClr val="black"/>
                </a:solidFill>
                <a:latin typeface="Minion Pro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435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Contents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First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pCM</a:t>
            </a:r>
            <a:r>
              <a:rPr lang="en-US" dirty="0" smtClean="0"/>
              <a:t> Status and Lessons Learned</a:t>
            </a:r>
          </a:p>
          <a:p>
            <a:pPr marL="800100" lvl="1" indent="-342900"/>
            <a:r>
              <a:rPr lang="en-US" dirty="0" smtClean="0"/>
              <a:t>Overview</a:t>
            </a:r>
          </a:p>
          <a:p>
            <a:pPr marL="800100" lvl="1" indent="-342900"/>
            <a:r>
              <a:rPr lang="en-US" dirty="0" smtClean="0"/>
              <a:t>Documentation</a:t>
            </a:r>
          </a:p>
          <a:p>
            <a:pPr marL="800100" lvl="1" indent="-342900"/>
            <a:r>
              <a:rPr lang="en-US" dirty="0" smtClean="0"/>
              <a:t>Cavity and string assembly</a:t>
            </a:r>
          </a:p>
          <a:p>
            <a:pPr marL="800100" lvl="1" indent="-342900"/>
            <a:r>
              <a:rPr lang="en-US" dirty="0" smtClean="0"/>
              <a:t>Cryomodule assembly</a:t>
            </a:r>
          </a:p>
          <a:p>
            <a:pPr marL="800100" lvl="1" indent="-342900"/>
            <a:r>
              <a:rPr lang="en-US" dirty="0" smtClean="0"/>
              <a:t>Schedule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Summary</a:t>
            </a:r>
          </a:p>
          <a:p>
            <a:pPr marL="800100" lvl="1" indent="-342900"/>
            <a:endParaRPr lang="en-US" dirty="0" smtClean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68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Backup Material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49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pCM</a:t>
            </a:r>
            <a:r>
              <a:rPr lang="en-US" sz="2800" dirty="0" smtClean="0"/>
              <a:t> Traveler Development Progress Chart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316381"/>
            <a:ext cx="6875462" cy="510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076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Traveler Status </a:t>
            </a:r>
            <a:r>
              <a:rPr lang="en-US" sz="2700" dirty="0" smtClean="0"/>
              <a:t>(listed </a:t>
            </a:r>
            <a:r>
              <a:rPr lang="en-US" sz="2700" dirty="0"/>
              <a:t>by Month)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1119999"/>
            <a:ext cx="8829235" cy="53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21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Traveler Status </a:t>
            </a:r>
            <a:r>
              <a:rPr lang="en-US" sz="1800" dirty="0" smtClean="0"/>
              <a:t>(</a:t>
            </a:r>
            <a:r>
              <a:rPr lang="en-US" sz="1800" dirty="0"/>
              <a:t>listed by Work Center Activity)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04800" y="6391274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0478" y="1565031"/>
            <a:ext cx="682532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98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NCR </a:t>
            </a:r>
            <a:r>
              <a:rPr lang="en-US" dirty="0" smtClean="0"/>
              <a:t>Status </a:t>
            </a:r>
            <a:r>
              <a:rPr lang="en-US" sz="2700" dirty="0" smtClean="0"/>
              <a:t>(listed </a:t>
            </a:r>
            <a:r>
              <a:rPr lang="en-US" sz="2700" dirty="0"/>
              <a:t>by </a:t>
            </a:r>
            <a:r>
              <a:rPr lang="en-US" sz="2700" dirty="0" smtClean="0"/>
              <a:t>Month)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63746" y="1600200"/>
            <a:ext cx="761650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NCR </a:t>
            </a:r>
            <a:r>
              <a:rPr lang="en-US" dirty="0" smtClean="0"/>
              <a:t>Status </a:t>
            </a:r>
            <a:r>
              <a:rPr lang="en-US" sz="1800" dirty="0" smtClean="0"/>
              <a:t>(listed </a:t>
            </a:r>
            <a:r>
              <a:rPr lang="en-US" sz="1800" dirty="0"/>
              <a:t>by Work Center Activity)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09" y="1600200"/>
            <a:ext cx="685818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53" y="211511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/>
              <a:t>Open </a:t>
            </a:r>
            <a:r>
              <a:rPr lang="en-US" dirty="0" smtClean="0"/>
              <a:t>NCRs: Cavity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4673403"/>
              </p:ext>
            </p:extLst>
          </p:nvPr>
        </p:nvGraphicFramePr>
        <p:xfrm>
          <a:off x="140676" y="1115046"/>
          <a:ext cx="8915401" cy="5643306"/>
        </p:xfrm>
        <a:graphic>
          <a:graphicData uri="http://schemas.openxmlformats.org/drawingml/2006/table">
            <a:tbl>
              <a:tblPr/>
              <a:tblGrid>
                <a:gridCol w="781360">
                  <a:extLst>
                    <a:ext uri="{9D8B030D-6E8A-4147-A177-3AD203B41FA5}">
                      <a16:colId xmlns="" xmlns:a16="http://schemas.microsoft.com/office/drawing/2014/main" val="1325966662"/>
                    </a:ext>
                  </a:extLst>
                </a:gridCol>
                <a:gridCol w="971241">
                  <a:extLst>
                    <a:ext uri="{9D8B030D-6E8A-4147-A177-3AD203B41FA5}">
                      <a16:colId xmlns="" xmlns:a16="http://schemas.microsoft.com/office/drawing/2014/main" val="1660918560"/>
                    </a:ext>
                  </a:extLst>
                </a:gridCol>
                <a:gridCol w="979964">
                  <a:extLst>
                    <a:ext uri="{9D8B030D-6E8A-4147-A177-3AD203B41FA5}">
                      <a16:colId xmlns="" xmlns:a16="http://schemas.microsoft.com/office/drawing/2014/main" val="4004403988"/>
                    </a:ext>
                  </a:extLst>
                </a:gridCol>
                <a:gridCol w="2976190">
                  <a:extLst>
                    <a:ext uri="{9D8B030D-6E8A-4147-A177-3AD203B41FA5}">
                      <a16:colId xmlns="" xmlns:a16="http://schemas.microsoft.com/office/drawing/2014/main" val="4033496500"/>
                    </a:ext>
                  </a:extLst>
                </a:gridCol>
                <a:gridCol w="783555">
                  <a:extLst>
                    <a:ext uri="{9D8B030D-6E8A-4147-A177-3AD203B41FA5}">
                      <a16:colId xmlns="" xmlns:a16="http://schemas.microsoft.com/office/drawing/2014/main" val="1341523172"/>
                    </a:ext>
                  </a:extLst>
                </a:gridCol>
                <a:gridCol w="956945">
                  <a:extLst>
                    <a:ext uri="{9D8B030D-6E8A-4147-A177-3AD203B41FA5}">
                      <a16:colId xmlns="" xmlns:a16="http://schemas.microsoft.com/office/drawing/2014/main" val="1432973117"/>
                    </a:ext>
                  </a:extLst>
                </a:gridCol>
                <a:gridCol w="842815">
                  <a:extLst>
                    <a:ext uri="{9D8B030D-6E8A-4147-A177-3AD203B41FA5}">
                      <a16:colId xmlns="" xmlns:a16="http://schemas.microsoft.com/office/drawing/2014/main" val="1522625011"/>
                    </a:ext>
                  </a:extLst>
                </a:gridCol>
                <a:gridCol w="623331">
                  <a:extLst>
                    <a:ext uri="{9D8B030D-6E8A-4147-A177-3AD203B41FA5}">
                      <a16:colId xmlns="" xmlns:a16="http://schemas.microsoft.com/office/drawing/2014/main" val="3980175384"/>
                    </a:ext>
                  </a:extLst>
                </a:gridCol>
              </a:tblGrid>
              <a:tr h="15716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Report for L2PRO-NCR,L2PRO-NCR on 20-Dec-16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3594179"/>
                  </a:ext>
                </a:extLst>
              </a:tr>
              <a:tr h="3068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TRAV_SEQ_NUM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TRAV_OPEN_DATE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PARTDESCRIPTION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DESCRIBECOMMENT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TRAVELERID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TRAVSEQNUMBER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DISPOSITION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88807663"/>
                  </a:ext>
                </a:extLst>
              </a:tr>
              <a:tr h="30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24-Nov-15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Weldment Bellows Long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Dark stains and blisters remain in plating after final disposition of cleaning in NCR #155.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L2PRO-NCR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2986668"/>
                  </a:ext>
                </a:extLst>
              </a:tr>
              <a:tr h="30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13-Apr-16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Shock recorder missing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CPI FPC Pair03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L2PRO-CAV-INSP-FPC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7145440"/>
                  </a:ext>
                </a:extLst>
              </a:tr>
              <a:tr h="60625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4-May-16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main valve (SN2516) on CPC R397361-02-04 in close position, cannot achieve pressure better than 2 10-5 mbar. Suppose damaged valve. Red tagged valve - CPI should check/replace this valve.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CPI-PA-04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L2PRO-CAV-INSP-FPC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56654275"/>
                  </a:ext>
                </a:extLst>
              </a:tr>
              <a:tr h="4565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4-May-16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Static vacuum of CPI-PA-04 R397361-02-04 1000 mbar (normal pressure). Main valve related or improperly torque nuts on cavity flange. Leak check OK.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CPI-PA-04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L2PRO-CAV-INSP-FPC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8689008"/>
                  </a:ext>
                </a:extLst>
              </a:tr>
              <a:tr h="30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4-May-16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 to remove cold ceramic protection cup and found residues form the flat VITON gasket on CF100 copper plated.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CPI-PA-04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L2PRO-CAV-INSP-FPC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8742781"/>
                  </a:ext>
                </a:extLst>
              </a:tr>
              <a:tr h="30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4-May-16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Push-rod 006 with weld issues on bellows. Sent back to CPI to be replaced.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CPI-PA-04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L2PRO-CAV-INSP-FPC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0596443"/>
                  </a:ext>
                </a:extLst>
              </a:tr>
              <a:tr h="30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5-May-16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Dirty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Swagelog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nitrogen admission valves (on WP as well as on CP).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R397361-02-04A04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L2PRO-CAV-INSP-FPC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1969986"/>
                  </a:ext>
                </a:extLst>
              </a:tr>
              <a:tr h="30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5-May-16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Dirty Swagelog nitrogen admission valves (on WP as well as on CP).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CPI-PA04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L2PRO-CAV-INSP-FPC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58063456"/>
                  </a:ext>
                </a:extLst>
              </a:tr>
              <a:tr h="45655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1-Aug-16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Missing hardware Kit Electron probe with male sex High particulate counts on external surfaces 5K copper anchor oxidized Blood like stains on test stand frame Greasy Swagelog valves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PA003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L2PRO-CAV-INSP-FPC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8425346"/>
                  </a:ext>
                </a:extLst>
              </a:tr>
              <a:tr h="60625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17-Aug-16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LCLSII couplers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Greasy nitrogen admission valves on cold ceramic protection cups. 2. SMA connectors with reverse sex. - Use adapters. 3. Particulate counts on external surfaces higher than ESD specifications ( &gt;&gt;100 counts). 4. Oxidized 5K copper anchors.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CPI LPA#04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L2PRO-CAV-INSP-FPC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0267634"/>
                  </a:ext>
                </a:extLst>
              </a:tr>
              <a:tr h="60625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17-Aug-16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CPI couples for LCLSII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Particulate counts on external surfaces higher than ESD specifications ( &gt;&gt;100 counts). 2. Oxidized 5K copper anchors. 3. Missing M8 Nitronic hardware 4. Missing manual antenna actuators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CPI LPA07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L2PRO-CAV-INSP-FPC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4430869"/>
                  </a:ext>
                </a:extLst>
              </a:tr>
              <a:tr h="60625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17-Aug-16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CPI LCLSII couplers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Particulate counts on external surfaces higher than ESD specifications ( &gt;&gt;100 counts). 2. Oxidized 5K copper anchors. 3. Missing M8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Nitronic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hardware 4. Missing manual antenna actuators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CPI LPA#08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L2PRO-CAV-INSP-FPC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4794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466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NCRs: </a:t>
            </a:r>
            <a:r>
              <a:rPr lang="en-US" dirty="0" smtClean="0"/>
              <a:t>Magnetic Shielding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1518702"/>
              </p:ext>
            </p:extLst>
          </p:nvPr>
        </p:nvGraphicFramePr>
        <p:xfrm>
          <a:off x="184638" y="883139"/>
          <a:ext cx="8686801" cy="5881710"/>
        </p:xfrm>
        <a:graphic>
          <a:graphicData uri="http://schemas.openxmlformats.org/drawingml/2006/table">
            <a:tbl>
              <a:tblPr/>
              <a:tblGrid>
                <a:gridCol w="761324">
                  <a:extLst>
                    <a:ext uri="{9D8B030D-6E8A-4147-A177-3AD203B41FA5}">
                      <a16:colId xmlns="" xmlns:a16="http://schemas.microsoft.com/office/drawing/2014/main" val="1273048129"/>
                    </a:ext>
                  </a:extLst>
                </a:gridCol>
                <a:gridCol w="829758">
                  <a:extLst>
                    <a:ext uri="{9D8B030D-6E8A-4147-A177-3AD203B41FA5}">
                      <a16:colId xmlns="" xmlns:a16="http://schemas.microsoft.com/office/drawing/2014/main" val="2139010633"/>
                    </a:ext>
                  </a:extLst>
                </a:gridCol>
                <a:gridCol w="1071415">
                  <a:extLst>
                    <a:ext uri="{9D8B030D-6E8A-4147-A177-3AD203B41FA5}">
                      <a16:colId xmlns="" xmlns:a16="http://schemas.microsoft.com/office/drawing/2014/main" val="1417295908"/>
                    </a:ext>
                  </a:extLst>
                </a:gridCol>
                <a:gridCol w="2899878">
                  <a:extLst>
                    <a:ext uri="{9D8B030D-6E8A-4147-A177-3AD203B41FA5}">
                      <a16:colId xmlns="" xmlns:a16="http://schemas.microsoft.com/office/drawing/2014/main" val="717374242"/>
                    </a:ext>
                  </a:extLst>
                </a:gridCol>
                <a:gridCol w="763464">
                  <a:extLst>
                    <a:ext uri="{9D8B030D-6E8A-4147-A177-3AD203B41FA5}">
                      <a16:colId xmlns="" xmlns:a16="http://schemas.microsoft.com/office/drawing/2014/main" val="3002859057"/>
                    </a:ext>
                  </a:extLst>
                </a:gridCol>
                <a:gridCol w="932408">
                  <a:extLst>
                    <a:ext uri="{9D8B030D-6E8A-4147-A177-3AD203B41FA5}">
                      <a16:colId xmlns="" xmlns:a16="http://schemas.microsoft.com/office/drawing/2014/main" val="2906578803"/>
                    </a:ext>
                  </a:extLst>
                </a:gridCol>
                <a:gridCol w="821205">
                  <a:extLst>
                    <a:ext uri="{9D8B030D-6E8A-4147-A177-3AD203B41FA5}">
                      <a16:colId xmlns="" xmlns:a16="http://schemas.microsoft.com/office/drawing/2014/main" val="3700243785"/>
                    </a:ext>
                  </a:extLst>
                </a:gridCol>
                <a:gridCol w="607349">
                  <a:extLst>
                    <a:ext uri="{9D8B030D-6E8A-4147-A177-3AD203B41FA5}">
                      <a16:colId xmlns="" xmlns:a16="http://schemas.microsoft.com/office/drawing/2014/main" val="271087493"/>
                    </a:ext>
                  </a:extLst>
                </a:gridCol>
              </a:tblGrid>
              <a:tr h="12134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Report for L2PRO-NCR,L2PRO-NCR on 20-Dec-16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9428702"/>
                  </a:ext>
                </a:extLst>
              </a:tr>
              <a:tr h="231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TRAV_SEQ_NUM 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TRAV_OPEN_DATE 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PARTDESCRIPTION 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DESCRIBECOMMENT 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 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TRAVELERID 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TRAVSEQNUMBER 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DISPOSITION  </a:t>
                      </a:r>
                    </a:p>
                  </a:txBody>
                  <a:tcPr marL="4925" marR="4925" marT="4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1908517"/>
                  </a:ext>
                </a:extLst>
              </a:tr>
              <a:tr h="13348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44324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20-Apr-16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Magnetic Shielding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number F10017757 does not match drawing; additional tabs present; Part number F10017758 does not match drawing; additional tabs present. Note:Spacer holes are NOT present on the above parts and and the drawing does not require them.Part number F10018116 does not match drawing; additional tabs present;Part number F10018117 does not match drawing; additional tabs present;Note: the above two parts DO have spacer holes not required by the drawing.Note:Part number F10017749, F10017754, F10017755, F10017756 Do Not have spacer holes. Part number: F10018116, F10018117, F10018120, F10018121, F10039382, F10039384 Do Have Spacer holes present. Drawing does not require them.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L2PRO-CM-INSP-MAG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Hold/Modify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297220"/>
                  </a:ext>
                </a:extLst>
              </a:tr>
              <a:tr h="13578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44324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20-Apr-16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number F10017757 does not match drawing; additional tabs present; Part number F10017758 does not match drawing; additional tabs present. Note:Spacer holes are NOT present on the above parts and and the drawing does not require them.Part number F10018116 does not match drawing; additional tabs present;Part number F10018117 does not match drawing; additional tabs present;Note: the above two parts DO have spacer holes not required by the drawing. Note: Part number F10017749, F10017754, F10017755, F10017756 Do Not have spacer holes. Part number: F10018116, F10018117, F10018120, F10018121, F10039382, F10039384 Do Have Spacer holes present. Drawing does not require them. Part number F10018117 has a broken screw in threaded insert.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L2PRO-CM-INSP-MAG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Hold/Modify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60913464"/>
                  </a:ext>
                </a:extLst>
              </a:tr>
              <a:tr h="13348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44324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20-Apr-16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Magnetic Shielding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number F10017757 does not match drawing; additional tabs present; Part number F10017758 does not match drawing; additional tabs present. Note:Spacer holes are NOT present on the above parts and and the drawing does not require them.Part number F10018116 does not match drawing; additional tabs present;Part number F10018117 does not match drawing; additional tabs present;Note: the above two parts DO have spacer holes not required by the drawing.Note:Part number F10017749, F10017754, F10017755, F10017756 Do Not have spacer holes. Part number: F10018116, F10018117, F10018120, F10018121, F10039382, F10039384 Do Have Spacer holes present. Drawing does not require them.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L2PRO-CM-INSP-MAG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Hold/Modify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73060686"/>
                  </a:ext>
                </a:extLst>
              </a:tr>
              <a:tr h="13348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44324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20-Apr-16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number F10017757 does not match drawing; additional tabs present; Part number F10017758 does not match drawing; additional tabs present. Note:Spacer holes are NOT present on the above parts and and the drawing does not require them.Part number F10018116 does not match drawing; additional tabs present;Part number F10018117 does not match drawing; additional tabs present;Note: the above two parts DO have spacer holes not required by the drawing.Note:Part number F10017749, F10017754, F10017755, F10017756 Do Not have spacer holes. Part number: F10018116, F10018117, F10018120, F10018121, F10039382, F10039384 Do Have Spacer holes present. Drawing does not require them.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L2PRO-CM-INSP-MAG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Hold/Modify</a:t>
                      </a:r>
                    </a:p>
                  </a:txBody>
                  <a:tcPr marL="4925" marR="4925" marT="4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2078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455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23" y="281355"/>
            <a:ext cx="8229600" cy="679938"/>
          </a:xfrm>
        </p:spPr>
        <p:txBody>
          <a:bodyPr>
            <a:normAutofit/>
          </a:bodyPr>
          <a:lstStyle/>
          <a:p>
            <a:r>
              <a:rPr lang="en-US" dirty="0" smtClean="0"/>
              <a:t>Open NCRs: Mag Shielding cont. &amp; VV &amp; BBRD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18780628"/>
              </p:ext>
            </p:extLst>
          </p:nvPr>
        </p:nvGraphicFramePr>
        <p:xfrm>
          <a:off x="76200" y="1219199"/>
          <a:ext cx="8915399" cy="5583921"/>
        </p:xfrm>
        <a:graphic>
          <a:graphicData uri="http://schemas.openxmlformats.org/drawingml/2006/table">
            <a:tbl>
              <a:tblPr/>
              <a:tblGrid>
                <a:gridCol w="781359">
                  <a:extLst>
                    <a:ext uri="{9D8B030D-6E8A-4147-A177-3AD203B41FA5}">
                      <a16:colId xmlns="" xmlns:a16="http://schemas.microsoft.com/office/drawing/2014/main" val="2824496545"/>
                    </a:ext>
                  </a:extLst>
                </a:gridCol>
                <a:gridCol w="851594">
                  <a:extLst>
                    <a:ext uri="{9D8B030D-6E8A-4147-A177-3AD203B41FA5}">
                      <a16:colId xmlns="" xmlns:a16="http://schemas.microsoft.com/office/drawing/2014/main" val="822639814"/>
                    </a:ext>
                  </a:extLst>
                </a:gridCol>
                <a:gridCol w="1099611">
                  <a:extLst>
                    <a:ext uri="{9D8B030D-6E8A-4147-A177-3AD203B41FA5}">
                      <a16:colId xmlns="" xmlns:a16="http://schemas.microsoft.com/office/drawing/2014/main" val="2597456797"/>
                    </a:ext>
                  </a:extLst>
                </a:gridCol>
                <a:gridCol w="2976190">
                  <a:extLst>
                    <a:ext uri="{9D8B030D-6E8A-4147-A177-3AD203B41FA5}">
                      <a16:colId xmlns="" xmlns:a16="http://schemas.microsoft.com/office/drawing/2014/main" val="1958328305"/>
                    </a:ext>
                  </a:extLst>
                </a:gridCol>
                <a:gridCol w="783554">
                  <a:extLst>
                    <a:ext uri="{9D8B030D-6E8A-4147-A177-3AD203B41FA5}">
                      <a16:colId xmlns="" xmlns:a16="http://schemas.microsoft.com/office/drawing/2014/main" val="1699559898"/>
                    </a:ext>
                  </a:extLst>
                </a:gridCol>
                <a:gridCol w="956945">
                  <a:extLst>
                    <a:ext uri="{9D8B030D-6E8A-4147-A177-3AD203B41FA5}">
                      <a16:colId xmlns="" xmlns:a16="http://schemas.microsoft.com/office/drawing/2014/main" val="3513262224"/>
                    </a:ext>
                  </a:extLst>
                </a:gridCol>
                <a:gridCol w="842815">
                  <a:extLst>
                    <a:ext uri="{9D8B030D-6E8A-4147-A177-3AD203B41FA5}">
                      <a16:colId xmlns="" xmlns:a16="http://schemas.microsoft.com/office/drawing/2014/main" val="3783943065"/>
                    </a:ext>
                  </a:extLst>
                </a:gridCol>
                <a:gridCol w="623331">
                  <a:extLst>
                    <a:ext uri="{9D8B030D-6E8A-4147-A177-3AD203B41FA5}">
                      <a16:colId xmlns="" xmlns:a16="http://schemas.microsoft.com/office/drawing/2014/main" val="1531546506"/>
                    </a:ext>
                  </a:extLst>
                </a:gridCol>
              </a:tblGrid>
              <a:tr h="1524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Report for L2PRO-NCR,L2PRO-NCR on 20-Dec-16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62068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TRAV_SEQ_NUM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TRAV_OPEN_DATE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PARTDESCRIPTION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DESCRIBECOMMENT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TRAVELERID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TRAVSEQNUMBER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DISPOSITION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1260233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20-Apr-16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number F10017757 does not match drawing; additional tabs present; Part number F10017758 does not match drawing; additional tabs present. Note:Spacer holes are NOT present on the above parts and and the drawing does not require them.Part number F10018116 does not match drawing; additional tabs present;Part number F10018117 does not match drawing; additional tabs present;Note: the above two parts DO have spacer holes not required by the drawing.Note:Part number F10017749, F10017754, F10017755, F10017756 Do Not have spacer holes. Part number: F10018116, F10018117, F10018120, F10018121, F10039382, F10039384 Do Have Spacer holes present. Drawing does not require them.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L2PRO-CM-INSP-MAG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Hold/Modify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4541785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20-Apr-16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number F10017757 does not match drawing; additional tabs present; Part number F10017758 does not match drawing; additional tabs present. Note:Spacer holes are NOT present on the above parts and and the drawing does not require them.Part number F10018116 does not match drawing; additional tabs present;Part number F10018117 does not match drawing; additional tabs present;Note: the above two parts DO have spacer holes not required by the drawing.Note:Part number F10017749, F10017754, F10017755, F10017756 Do Not have spacer holes. Part number: F10018116, F10018117, F10018120, F10018121, F10039382, F10039384 Do Have Spacer holes present. Drawing does not require them.Part number F10037667 has a bent corner.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L2PRO-CM-INSP-MAG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Hold/Modify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7006842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20-Jun-16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Vessel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Damage and scratches present on some flanges.Damage F10030811 . Damage F10026614. See detailed inspection report attached and photos link. Scratches present on some flanges.Paint residue F10018083 (DS). Contamination found in o-ring groove F10023643..Contamination found in o-ring groove F10020935. Scratches F10030285. Scratches/damage F10030301. Refer to Vacuum Vessel Inspection report attached. Most threaded holes are contaminated with chips,burrs,and dirt making the Go Thread Gage not go for full depth. Photo link: M:\cmm\Pictures\Inspection Pictures\LCLS2\Prototype CM\Vacuum Vessel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L2PRO-CM-INSP-VV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Hold/Modify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252498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26-Jul-16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Rupture Disc Holder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Seal surface scratched.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15006443A-1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L2PRO-CM-INSP-BBRD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882738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26-Jul-16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Rupture Disc Holder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Scratches present on seal surface.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15001065A-2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L2PRO-CM-INSP-BBRD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946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210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23" y="211015"/>
            <a:ext cx="8229600" cy="750277"/>
          </a:xfrm>
        </p:spPr>
        <p:txBody>
          <a:bodyPr>
            <a:normAutofit/>
          </a:bodyPr>
          <a:lstStyle/>
          <a:p>
            <a:r>
              <a:rPr lang="en-US" dirty="0" smtClean="0"/>
              <a:t>Open NCRs: CM-ASSY-FRST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01305971"/>
              </p:ext>
            </p:extLst>
          </p:nvPr>
        </p:nvGraphicFramePr>
        <p:xfrm>
          <a:off x="304800" y="1143000"/>
          <a:ext cx="8763000" cy="5435753"/>
        </p:xfrm>
        <a:graphic>
          <a:graphicData uri="http://schemas.openxmlformats.org/drawingml/2006/table">
            <a:tbl>
              <a:tblPr/>
              <a:tblGrid>
                <a:gridCol w="768003">
                  <a:extLst>
                    <a:ext uri="{9D8B030D-6E8A-4147-A177-3AD203B41FA5}">
                      <a16:colId xmlns="" xmlns:a16="http://schemas.microsoft.com/office/drawing/2014/main" val="1541936450"/>
                    </a:ext>
                  </a:extLst>
                </a:gridCol>
                <a:gridCol w="837037">
                  <a:extLst>
                    <a:ext uri="{9D8B030D-6E8A-4147-A177-3AD203B41FA5}">
                      <a16:colId xmlns="" xmlns:a16="http://schemas.microsoft.com/office/drawing/2014/main" val="2990199454"/>
                    </a:ext>
                  </a:extLst>
                </a:gridCol>
                <a:gridCol w="1080814">
                  <a:extLst>
                    <a:ext uri="{9D8B030D-6E8A-4147-A177-3AD203B41FA5}">
                      <a16:colId xmlns="" xmlns:a16="http://schemas.microsoft.com/office/drawing/2014/main" val="1447664911"/>
                    </a:ext>
                  </a:extLst>
                </a:gridCol>
                <a:gridCol w="2925315">
                  <a:extLst>
                    <a:ext uri="{9D8B030D-6E8A-4147-A177-3AD203B41FA5}">
                      <a16:colId xmlns="" xmlns:a16="http://schemas.microsoft.com/office/drawing/2014/main" val="3957988591"/>
                    </a:ext>
                  </a:extLst>
                </a:gridCol>
                <a:gridCol w="770160">
                  <a:extLst>
                    <a:ext uri="{9D8B030D-6E8A-4147-A177-3AD203B41FA5}">
                      <a16:colId xmlns="" xmlns:a16="http://schemas.microsoft.com/office/drawing/2014/main" val="461424273"/>
                    </a:ext>
                  </a:extLst>
                </a:gridCol>
                <a:gridCol w="940587">
                  <a:extLst>
                    <a:ext uri="{9D8B030D-6E8A-4147-A177-3AD203B41FA5}">
                      <a16:colId xmlns="" xmlns:a16="http://schemas.microsoft.com/office/drawing/2014/main" val="2970760418"/>
                    </a:ext>
                  </a:extLst>
                </a:gridCol>
                <a:gridCol w="828408">
                  <a:extLst>
                    <a:ext uri="{9D8B030D-6E8A-4147-A177-3AD203B41FA5}">
                      <a16:colId xmlns="" xmlns:a16="http://schemas.microsoft.com/office/drawing/2014/main" val="2543475543"/>
                    </a:ext>
                  </a:extLst>
                </a:gridCol>
                <a:gridCol w="612676">
                  <a:extLst>
                    <a:ext uri="{9D8B030D-6E8A-4147-A177-3AD203B41FA5}">
                      <a16:colId xmlns="" xmlns:a16="http://schemas.microsoft.com/office/drawing/2014/main" val="4128876182"/>
                    </a:ext>
                  </a:extLst>
                </a:gridCol>
              </a:tblGrid>
              <a:tr h="14816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Report for L2PRO-NCR,L2PRO-NCR on 20-Dec-16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0681225"/>
                  </a:ext>
                </a:extLst>
              </a:tr>
              <a:tr h="1481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TRAV_SEQ_NUM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TRAV_OPEN_DATE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PARTDESCRIPTION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DESCRIBECOMMENT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TRAVELERID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TRAVSEQNUMBER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DISPOSITION  </a:t>
                      </a:r>
                    </a:p>
                  </a:txBody>
                  <a:tcPr marL="6081" marR="6081" marT="6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535326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15-Nov-16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PT103 Platinum RTDs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 Coupler #1, 12 o'clock position was broken during installation. Removed broken sensor using hand drill. Installed new sensor. Verified good with DMM. Note: these RTDs are very fragile.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L2PRO-CM-ASSY-FRST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85618468"/>
                  </a:ext>
                </a:extLst>
              </a:tr>
              <a:tr h="2963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15-Nov-16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PT103 Platinum RTDs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 Coupler #3, RTD, 6 o'clock position, was broken during installation. Replaced with new RTD. Verified good with DMM.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L2PRO-CM-ASSY-FRST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2881930"/>
                  </a:ext>
                </a:extLst>
              </a:tr>
              <a:tr h="2963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15-Nov-16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 RTD 2K Quadlead sensor has an "OPEN" across pins 2 &amp; 4. Removed bad sensor and installed new. Verified good with DMM.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L2PRO-CM-ASSY-FRST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1856819"/>
                  </a:ext>
                </a:extLst>
              </a:tr>
              <a:tr h="888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15-Nov-16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Broken RTD (PT103) wires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Found 3 broken RTD (PT103) wires after removal of the barry bolts from the main coupler flanges on Cavities 3 (12 &amp; 6 o'clock positions) and cavity 8 (6 o'clock only). Wires were taped to bolts. RTDs not repairable due to inaccessibiltiy. Installed new RTDs on the front of the main coupler flanges at 12 and 6 o'clock positions and removed the wires from the broken RTDs as per Ed Daly.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L2PRO-CM-ASSY-FRST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1358354"/>
                  </a:ext>
                </a:extLst>
              </a:tr>
              <a:tr h="7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15-Nov-16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MP4 temperature sensor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Found magnet temperature sensor MP4, serial #D6055418, electrically OPEN using 4-wire DMM. This sensor is internal to the magnet and not accessible for repair or replacement. Iaw Fred Lewis (FNAL)use extra (unused) internal sensor, serial #D6055800, located on Q1 in place of MP4. No further action required.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L2PRO-CM-ASSY-FRST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9098747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15-Nov-16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 Coupler #8 RTD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 Coupler #8 RTD, 12 o'clock position, found electrically "OPEN" with 4-wire DMM. Assembly is too far advanced to replace broken RTD (PT103). Left "as is" as per Kirk Davis.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L2PRO-CM-ASSY-FRST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4123981"/>
                  </a:ext>
                </a:extLst>
              </a:tr>
              <a:tr h="74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15-Nov-16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Fluxgate extension wires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Fluxgate extensions were made using a smaller 26 awg wire. Procedure called for 24 awg but we used the in-house 26 awg to avoid creating a long delay waiting for the larger 24 awg that was several weeks from being delivered. Fred Lewis (FNAL) agreed that the 26 awg wire was adquate. No further action required.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L2PRO-CM-ASSY-FRST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5186056"/>
                  </a:ext>
                </a:extLst>
              </a:tr>
              <a:tr h="11853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54729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28-Nov-16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CRYOMODULE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 magnet short in the 50K thermal clamp. When the heat station joint was being assembled, the insulating G10 sheet was not installed properly on the V+ flag and allowed the flag to short to the Al cooling strap. The picture shows the G10 does not protrude past the end of the V+ flag. The short was discovered and the joint was remade with fresh G10 so that the flag was properly covered with insulation. The V- joint at the bottom was also remade even though there was no short discovered there.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L2PRO-CM-ASSY-FRST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1" marR="6081" marT="60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90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44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73" y="6130864"/>
            <a:ext cx="1181969" cy="65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40" y="4729769"/>
            <a:ext cx="2693461" cy="79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65" y="-15814"/>
            <a:ext cx="8977995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LCLS-II Cavity/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</a:t>
            </a:r>
            <a:r>
              <a:rPr lang="en-US" sz="2800" dirty="0"/>
              <a:t>Process </a:t>
            </a:r>
            <a:r>
              <a:rPr lang="en-US" sz="2800" dirty="0" smtClean="0"/>
              <a:t>at </a:t>
            </a:r>
            <a:r>
              <a:rPr lang="en-US" sz="2800" dirty="0" err="1" smtClean="0"/>
              <a:t>JLab</a:t>
            </a:r>
            <a:endParaRPr lang="en-US" sz="2800" b="0" i="1" dirty="0" smtClean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 bwMode="auto">
          <a:xfrm>
            <a:off x="6383507" y="3575559"/>
            <a:ext cx="2697926" cy="8002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Commissioning at SLAC 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pPr marL="91440">
              <a:buFontTx/>
              <a:buNone/>
              <a:defRPr/>
            </a:pP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Install Cryomodules in Accelerator, cool 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to </a:t>
            </a: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2 K</a:t>
            </a:r>
          </a:p>
          <a:p>
            <a:pPr marL="262890" indent="-171450">
              <a:buFont typeface="Wingdings" panose="05000000000000000000" pitchFamily="2" charset="2"/>
              <a:buChar char="ü"/>
              <a:defRPr/>
            </a:pP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Weld  &amp; certify leak tight , pressure test </a:t>
            </a:r>
          </a:p>
          <a:p>
            <a:pPr marL="262890" indent="-171450">
              <a:buFont typeface="Wingdings" panose="05000000000000000000" pitchFamily="2" charset="2"/>
              <a:buChar char="ü"/>
              <a:defRPr/>
            </a:pP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check Controls,</a:t>
            </a:r>
          </a:p>
          <a:p>
            <a:pPr marL="262890" indent="-171450">
              <a:buFont typeface="Wingdings" panose="05000000000000000000" pitchFamily="2" charset="2"/>
              <a:buChar char="ü"/>
              <a:defRPr/>
            </a:pP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Gradient 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&amp; Dynamic Heat Load - Q</a:t>
            </a:r>
            <a:r>
              <a:rPr lang="en-US" sz="800" baseline="-25000" dirty="0">
                <a:solidFill>
                  <a:schemeClr val="bg1">
                    <a:lumMod val="95000"/>
                  </a:schemeClr>
                </a:solidFill>
              </a:rPr>
              <a:t>o</a:t>
            </a:r>
          </a:p>
        </p:txBody>
      </p:sp>
      <p:pic>
        <p:nvPicPr>
          <p:cNvPr id="13347" name="Picture 38" descr="answers,cartoons,door keys,households,keys,people,persons,resolutions,Screen Beans®,skeleton keys,solu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1823" y="4384776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7164511" y="6431413"/>
            <a:ext cx="1344302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600" dirty="0" smtClean="0"/>
              <a:t>07May2015  – McEwen</a:t>
            </a:r>
            <a:endParaRPr lang="en-US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90983" y="1030518"/>
            <a:ext cx="1953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Supplier 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     Partners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8" name="Bent Arrow 7"/>
          <p:cNvSpPr/>
          <p:nvPr/>
        </p:nvSpPr>
        <p:spPr bwMode="auto">
          <a:xfrm>
            <a:off x="1771235" y="1058461"/>
            <a:ext cx="997529" cy="547482"/>
          </a:xfrm>
          <a:prstGeom prst="bentArrow">
            <a:avLst>
              <a:gd name="adj1" fmla="val 25000"/>
              <a:gd name="adj2" fmla="val 30266"/>
              <a:gd name="adj3" fmla="val 25000"/>
              <a:gd name="adj4" fmla="val 43750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Bent Arrow 9"/>
          <p:cNvSpPr/>
          <p:nvPr/>
        </p:nvSpPr>
        <p:spPr bwMode="auto">
          <a:xfrm rot="16200000" flipV="1">
            <a:off x="6454976" y="5471986"/>
            <a:ext cx="974669" cy="1106878"/>
          </a:xfrm>
          <a:prstGeom prst="bentArrow">
            <a:avLst>
              <a:gd name="adj1" fmla="val 25000"/>
              <a:gd name="adj2" fmla="val 25585"/>
              <a:gd name="adj3" fmla="val 25000"/>
              <a:gd name="adj4" fmla="val 43750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0" y="5999540"/>
            <a:ext cx="975734" cy="63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56" y="5555299"/>
            <a:ext cx="1247777" cy="84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6322401" y="5244078"/>
            <a:ext cx="12089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LCLS-II 1.3 GHz Cryomodule </a:t>
            </a:r>
            <a:endParaRPr lang="en-US" sz="600" dirty="0"/>
          </a:p>
        </p:txBody>
      </p:sp>
      <p:sp>
        <p:nvSpPr>
          <p:cNvPr id="54" name="Up Arrow 66"/>
          <p:cNvSpPr>
            <a:spLocks noChangeArrowheads="1"/>
          </p:cNvSpPr>
          <p:nvPr/>
        </p:nvSpPr>
        <p:spPr bwMode="auto">
          <a:xfrm rot="10800000" flipV="1">
            <a:off x="6885580" y="4470500"/>
            <a:ext cx="722735" cy="228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 dirty="0">
              <a:latin typeface="Times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388872" y="1452347"/>
            <a:ext cx="1633695" cy="2059559"/>
            <a:chOff x="6388871" y="1058461"/>
            <a:chExt cx="1633695" cy="22235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871" y="1058461"/>
              <a:ext cx="1633695" cy="222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388872" y="3066539"/>
              <a:ext cx="157331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/>
                <a:t>Courtesy Chi-Chang </a:t>
              </a:r>
              <a:r>
                <a:rPr lang="en-US" sz="600" dirty="0"/>
                <a:t>Kao, SLAC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12912" y="1110647"/>
            <a:ext cx="3321169" cy="5610827"/>
            <a:chOff x="2881223" y="656935"/>
            <a:chExt cx="3321169" cy="6064540"/>
          </a:xfrm>
        </p:grpSpPr>
        <p:sp>
          <p:nvSpPr>
            <p:cNvPr id="37" name="Flowchart: Process 36"/>
            <p:cNvSpPr/>
            <p:nvPr/>
          </p:nvSpPr>
          <p:spPr bwMode="auto">
            <a:xfrm>
              <a:off x="2881223" y="656935"/>
              <a:ext cx="3321169" cy="6064540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49692" y="656935"/>
              <a:ext cx="2396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JLAB SRF Facility 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2959847" y="2465081"/>
              <a:ext cx="3161208" cy="43088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Cavity String Assembly &amp; Leak Test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  <a:defRPr/>
              </a:pP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Assemble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 Cavity String  -Class 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100 Clean 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Room</a:t>
              </a:r>
              <a:endParaRPr lang="en-U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2958944" y="1922701"/>
              <a:ext cx="3151958" cy="43088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chemeClr val="bg1"/>
                  </a:solidFill>
                </a:rPr>
                <a:t>Cavity /Helium Vessel Prep. &amp; Test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VTA RF  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Test in liquid Helium @  2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 K  </a:t>
              </a:r>
              <a:endParaRPr lang="en-U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2959847" y="5120010"/>
              <a:ext cx="3171362" cy="677108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None/>
                <a:defRPr/>
              </a:pPr>
              <a:r>
                <a:rPr lang="en-US" sz="1400" dirty="0" err="1" smtClean="0">
                  <a:solidFill>
                    <a:schemeClr val="bg1">
                      <a:lumMod val="95000"/>
                    </a:schemeClr>
                  </a:solidFill>
                </a:rPr>
                <a:t>Cryomodule</a:t>
              </a:r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 Test  in </a:t>
              </a: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“Test Cave”</a:t>
              </a:r>
            </a:p>
            <a:p>
              <a:pPr marL="137160" indent="-137160">
                <a:buFont typeface="Wingdings" pitchFamily="2" charset="2"/>
                <a:buChar char="ü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Cryomodule integrity @ 2  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K</a:t>
              </a:r>
            </a:p>
            <a:p>
              <a:pPr marL="137160" indent="-137160">
                <a:buFont typeface="Wingdings" pitchFamily="2" charset="2"/>
                <a:buChar char="ü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Tuners - Range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,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Hysteresis, &amp; Resolution/ Sensitivity</a:t>
              </a:r>
              <a:endParaRPr lang="en-US" sz="800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marL="137160" indent="-137160">
                <a:buFont typeface="Wingdings" pitchFamily="2" charset="2"/>
                <a:buChar char="ü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Cavities for 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Gradient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&amp; 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Dynamic Heat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Load Q</a:t>
              </a:r>
              <a:r>
                <a:rPr lang="en-US" sz="800" baseline="-25000" dirty="0" smtClean="0">
                  <a:solidFill>
                    <a:schemeClr val="bg1">
                      <a:lumMod val="95000"/>
                    </a:schemeClr>
                  </a:solidFill>
                </a:rPr>
                <a:t>o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endParaRPr lang="en-U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2958944" y="3252370"/>
              <a:ext cx="3171362" cy="141577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None/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Cryomodule Assembly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Instrumentation  &amp; Wiring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Tuners,  MLI– Multi Layer Insulation,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Cryogenic Circuits , magnetic shielding,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alignment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Super 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Insulation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Cabling &amp;  Shield  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Vacuum 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Vessel </a:t>
              </a: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 &amp; Final Alignment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Install Cryogenic Supply Interfaces</a:t>
              </a:r>
            </a:p>
            <a:p>
              <a:pPr marL="171450" lvl="1" indent="-171450">
                <a:buFont typeface="Wingdings" panose="05000000000000000000" pitchFamily="2" charset="2"/>
                <a:buChar char="ü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Horizontal Test Preparation </a:t>
              </a:r>
            </a:p>
            <a:p>
              <a:pPr marL="171450" lvl="1" indent="-171450">
                <a:buFont typeface="Wingdings" panose="05000000000000000000" pitchFamily="2" charset="2"/>
                <a:buChar char="ü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Pressure </a:t>
              </a:r>
              <a:r>
                <a:rPr lang="en-US" sz="800" dirty="0">
                  <a:solidFill>
                    <a:schemeClr val="bg1">
                      <a:lumMod val="95000"/>
                    </a:schemeClr>
                  </a:solidFill>
                </a:rPr>
                <a:t>Test &amp; Leak  Check (vacuum)</a:t>
              </a:r>
            </a:p>
            <a:p>
              <a:pPr marL="228600" lvl="1" indent="-228600">
                <a:buFont typeface="Arial" panose="020B0604020202020204" pitchFamily="34" charset="0"/>
                <a:buChar char="•"/>
                <a:defRPr/>
              </a:pPr>
              <a:endParaRPr lang="en-U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6" name="TextBox 9"/>
            <p:cNvSpPr txBox="1">
              <a:spLocks noChangeArrowheads="1"/>
            </p:cNvSpPr>
            <p:nvPr/>
          </p:nvSpPr>
          <p:spPr bwMode="auto">
            <a:xfrm>
              <a:off x="2958944" y="1104997"/>
              <a:ext cx="3151957" cy="4308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Receiving in SRF Inventory </a:t>
              </a:r>
              <a:endParaRPr lang="en-US" sz="800" dirty="0" smtClean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800" dirty="0" smtClean="0">
                  <a:solidFill>
                    <a:schemeClr val="bg1"/>
                  </a:solidFill>
                </a:rPr>
                <a:t>Mechanical Inspection CMM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57" name="Up Arrow 66"/>
            <p:cNvSpPr>
              <a:spLocks noChangeArrowheads="1"/>
            </p:cNvSpPr>
            <p:nvPr/>
          </p:nvSpPr>
          <p:spPr bwMode="auto">
            <a:xfrm flipV="1">
              <a:off x="4167877" y="2954889"/>
              <a:ext cx="734994" cy="228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2400" dirty="0">
                <a:latin typeface="Times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2958944" y="6179971"/>
              <a:ext cx="3178439" cy="4308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None/>
                <a:defRPr/>
              </a:pPr>
              <a:r>
                <a:rPr lang="en-US" sz="1400" dirty="0" err="1" smtClean="0">
                  <a:solidFill>
                    <a:schemeClr val="bg1">
                      <a:lumMod val="95000"/>
                    </a:schemeClr>
                  </a:solidFill>
                </a:rPr>
                <a:t>Cryomodule</a:t>
              </a:r>
              <a:r>
                <a:rPr lang="en-US" sz="1400" dirty="0" smtClean="0">
                  <a:solidFill>
                    <a:schemeClr val="bg1">
                      <a:lumMod val="95000"/>
                    </a:schemeClr>
                  </a:solidFill>
                </a:rPr>
                <a:t> shipping  to SLAC </a:t>
              </a:r>
            </a:p>
            <a:p>
              <a:pPr marL="171450" indent="-171450">
                <a:buFont typeface="Wingdings" panose="05000000000000000000" pitchFamily="2" charset="2"/>
                <a:buChar char="ü"/>
                <a:defRPr/>
              </a:pPr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JLAB support for installation of first 3 Cryomodule </a:t>
              </a:r>
              <a:endParaRPr lang="en-US" sz="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9" name="Up Arrow 66"/>
            <p:cNvSpPr>
              <a:spLocks noChangeArrowheads="1"/>
            </p:cNvSpPr>
            <p:nvPr/>
          </p:nvSpPr>
          <p:spPr bwMode="auto">
            <a:xfrm flipV="1">
              <a:off x="4178031" y="4775308"/>
              <a:ext cx="734994" cy="228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2400" dirty="0">
                <a:latin typeface="Times" pitchFamily="18" charset="0"/>
              </a:endParaRPr>
            </a:p>
          </p:txBody>
        </p:sp>
        <p:sp>
          <p:nvSpPr>
            <p:cNvPr id="60" name="Up Arrow 66"/>
            <p:cNvSpPr>
              <a:spLocks noChangeArrowheads="1"/>
            </p:cNvSpPr>
            <p:nvPr/>
          </p:nvSpPr>
          <p:spPr bwMode="auto">
            <a:xfrm flipV="1">
              <a:off x="4167876" y="1615979"/>
              <a:ext cx="734994" cy="228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2400" dirty="0">
                <a:latin typeface="Times" pitchFamily="18" charset="0"/>
              </a:endParaRPr>
            </a:p>
          </p:txBody>
        </p:sp>
        <p:sp>
          <p:nvSpPr>
            <p:cNvPr id="61" name="Up Arrow 66"/>
            <p:cNvSpPr>
              <a:spLocks noChangeArrowheads="1"/>
            </p:cNvSpPr>
            <p:nvPr/>
          </p:nvSpPr>
          <p:spPr bwMode="auto">
            <a:xfrm flipV="1">
              <a:off x="4178031" y="5885240"/>
              <a:ext cx="734994" cy="228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2400" dirty="0">
                <a:latin typeface="Times" pitchFamily="18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1477"/>
              </p:ext>
            </p:extLst>
          </p:nvPr>
        </p:nvGraphicFramePr>
        <p:xfrm>
          <a:off x="223612" y="1701286"/>
          <a:ext cx="2441277" cy="4271206"/>
        </p:xfrm>
        <a:graphic>
          <a:graphicData uri="http://schemas.openxmlformats.org/drawingml/2006/table">
            <a:tbl>
              <a:tblPr/>
              <a:tblGrid>
                <a:gridCol w="320623"/>
                <a:gridCol w="1634558"/>
                <a:gridCol w="162032"/>
                <a:gridCol w="162032"/>
                <a:gridCol w="162032"/>
              </a:tblGrid>
              <a:tr h="11355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    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FNAL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JLAB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SLAC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9200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String </a:t>
                      </a:r>
                    </a:p>
                  </a:txBody>
                  <a:tcPr marL="6911" marR="6911" marT="6911" marB="0" vert="vert27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Niobium (Prototype) - existing cavities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Niobium (Production)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9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Cavities (Prototype) - existing cavities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Vessels (Prototype)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2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Cavities w/Helium Vessels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-VTS Ready (Production)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Feedthroughs 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0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Flanges &amp; Assoc. Hardware/Seals (VTS &amp; HTS compatible)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9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Fundamental Power Coupler (FPC)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9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String Interconnecting Bellows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9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String Assembly Hardware &amp; Seals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 Magnet Assembly  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Position Monitor (BPM)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Gate Valves         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2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Beamline </a:t>
                      </a:r>
                      <a:r>
                        <a:rPr lang="da-DK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Vac. Monitoring </a:t>
                      </a:r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Manifold &amp; Gauge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3557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Cryomodule </a:t>
                      </a:r>
                    </a:p>
                  </a:txBody>
                  <a:tcPr marL="6911" marR="6911" marT="6911" marB="0" vert="vert27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Two-phase Pipe Bellows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4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Tuner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actuator,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piezos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(Prototype)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09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Tuner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actuator,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piezos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(Production)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Magnetic Shielding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GRHP Sub-assembly   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Vacuum Vessel       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Coupler Pumping Lines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Pumps (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ion+TSP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+ vacuum gauges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Instrumentation     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 Level Probes &amp; JT Valve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0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Beamline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Interconnect Parts including Aluminum Heat Shields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1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 Absorber                                               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2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Shipping Frames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 Caps + Shock Log Devices                                         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11" marR="6911" marT="691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317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=  Lead </a:t>
                      </a:r>
                      <a:r>
                        <a:rPr lang="en-US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SLAC LCLSII-4.1-PM-0229-R0 (June2014)</a:t>
                      </a:r>
                    </a:p>
                  </a:txBody>
                  <a:tcPr marL="6911" marR="6911" marT="69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73" y="1152230"/>
            <a:ext cx="1908723" cy="45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6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794548" y="6318254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4222" y="120124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A400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/>
              <a:t>Cryomodule Hardware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6392" y="1252243"/>
            <a:ext cx="3330182" cy="220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2" y="1233191"/>
            <a:ext cx="3330185" cy="2205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5" y="3827282"/>
            <a:ext cx="3451412" cy="228600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6392" y="3808232"/>
            <a:ext cx="34514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222" y="3438900"/>
            <a:ext cx="345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Lab Assembly Facility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56393" y="3438898"/>
            <a:ext cx="345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pCM Cold Mass Assembly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56393" y="6100975"/>
            <a:ext cx="345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pCM Cavity Tuner Assembly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2995" y="6095648"/>
            <a:ext cx="345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LCLS II Solid State Amplifiers</a:t>
            </a:r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319417" y="6470307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</p:spTree>
    <p:extLst>
      <p:ext uri="{BB962C8B-B14F-4D97-AF65-F5344CB8AC3E}">
        <p14:creationId xmlns:p14="http://schemas.microsoft.com/office/powerpoint/2010/main" val="36746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Layout for LCLS-II CM 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821" y="1237311"/>
            <a:ext cx="8220446" cy="498319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2"/>
          </p:cNvCxnSpPr>
          <p:nvPr/>
        </p:nvCxnSpPr>
        <p:spPr>
          <a:xfrm flipH="1">
            <a:off x="7394700" y="3120165"/>
            <a:ext cx="262226" cy="15318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31028" y="2473834"/>
            <a:ext cx="205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Clean Room String Assembly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>
            <a:stCxn id="11" idx="2"/>
          </p:cNvCxnSpPr>
          <p:nvPr/>
        </p:nvCxnSpPr>
        <p:spPr>
          <a:xfrm flipH="1">
            <a:off x="5295551" y="3662363"/>
            <a:ext cx="642318" cy="13787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97860" y="3016032"/>
            <a:ext cx="188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Phase I CM Assembly (2X)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>
            <a:stCxn id="15" idx="2"/>
          </p:cNvCxnSpPr>
          <p:nvPr/>
        </p:nvCxnSpPr>
        <p:spPr>
          <a:xfrm flipH="1">
            <a:off x="3927944" y="2656558"/>
            <a:ext cx="1367607" cy="14251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90694" y="2010227"/>
            <a:ext cx="240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Phase II CM Assembly (2X)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>
            <a:stCxn id="19" idx="0"/>
          </p:cNvCxnSpPr>
          <p:nvPr/>
        </p:nvCxnSpPr>
        <p:spPr>
          <a:xfrm flipV="1">
            <a:off x="2501622" y="5157235"/>
            <a:ext cx="567581" cy="4805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33108" y="5637783"/>
            <a:ext cx="213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Vacuum Vessel Installation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>
            <a:stCxn id="21" idx="0"/>
          </p:cNvCxnSpPr>
          <p:nvPr/>
        </p:nvCxnSpPr>
        <p:spPr>
          <a:xfrm flipV="1">
            <a:off x="1585882" y="3799043"/>
            <a:ext cx="289621" cy="9666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5471" y="4765705"/>
            <a:ext cx="2280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Final Assembly / Prep for Testing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>
            <a:stCxn id="27" idx="1"/>
          </p:cNvCxnSpPr>
          <p:nvPr/>
        </p:nvCxnSpPr>
        <p:spPr>
          <a:xfrm flipH="1">
            <a:off x="2767053" y="1692840"/>
            <a:ext cx="1323641" cy="7646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90694" y="1508174"/>
            <a:ext cx="139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CM Testing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</p:spTree>
    <p:extLst>
      <p:ext uri="{BB962C8B-B14F-4D97-AF65-F5344CB8AC3E}">
        <p14:creationId xmlns:p14="http://schemas.microsoft.com/office/powerpoint/2010/main" val="8669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1.04.06.06	</a:t>
            </a:r>
            <a:r>
              <a:rPr lang="en-US" dirty="0" err="1" smtClean="0"/>
              <a:t>JLab</a:t>
            </a:r>
            <a:r>
              <a:rPr lang="en-US" dirty="0" smtClean="0"/>
              <a:t> Prototype </a:t>
            </a:r>
            <a:r>
              <a:rPr lang="en-US" dirty="0"/>
              <a:t>1.3 GHz Cryomodule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b="1" dirty="0"/>
              <a:t>Technical </a:t>
            </a:r>
            <a:r>
              <a:rPr lang="en-US" sz="2600" b="1" dirty="0" smtClean="0"/>
              <a:t>Objective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Producing </a:t>
            </a:r>
            <a:r>
              <a:rPr lang="en-US" dirty="0"/>
              <a:t>and testing one 1.3 GHz prototype cryomodule incorporating many of the LCLS-II features. 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CM </a:t>
            </a:r>
            <a:r>
              <a:rPr lang="en-US" dirty="0"/>
              <a:t>meets technical specification for the machine.</a:t>
            </a:r>
          </a:p>
          <a:p>
            <a:r>
              <a:rPr lang="en-US" sz="2600" b="1" dirty="0"/>
              <a:t>Scope of </a:t>
            </a:r>
            <a:r>
              <a:rPr lang="en-US" sz="2600" b="1" dirty="0" smtClean="0"/>
              <a:t>Work</a:t>
            </a:r>
            <a:endParaRPr lang="en-US" sz="2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Development </a:t>
            </a:r>
            <a:r>
              <a:rPr lang="en-US" dirty="0"/>
              <a:t>of all procedures and documentation required to support </a:t>
            </a:r>
            <a:r>
              <a:rPr lang="en-US" dirty="0" smtClean="0"/>
              <a:t>production </a:t>
            </a:r>
            <a:r>
              <a:rPr lang="en-US" dirty="0"/>
              <a:t>of one cryomodule with 8 cavities, 1 SC magnet and 1 BPM package  </a:t>
            </a:r>
          </a:p>
          <a:p>
            <a:r>
              <a:rPr lang="en-US" sz="2600" b="1" dirty="0" smtClean="0"/>
              <a:t>Deliverables</a:t>
            </a:r>
            <a:endParaRPr lang="en-US" sz="2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procedures and documentation required to support </a:t>
            </a:r>
            <a:r>
              <a:rPr lang="en-US" dirty="0" smtClean="0"/>
              <a:t>production of </a:t>
            </a:r>
            <a:r>
              <a:rPr lang="en-US" dirty="0"/>
              <a:t>one cryomodule with 8 cavities similar to the LCLS-II production design</a:t>
            </a:r>
          </a:p>
          <a:p>
            <a:r>
              <a:rPr lang="en-US" sz="2600" b="1" dirty="0" smtClean="0"/>
              <a:t>Relationship/Interfaces</a:t>
            </a:r>
            <a:endParaRPr lang="en-US" sz="2600" b="1" dirty="0"/>
          </a:p>
          <a:p>
            <a:r>
              <a:rPr lang="en-US" dirty="0" smtClean="0"/>
              <a:t>1.04.06.05.01 </a:t>
            </a:r>
            <a:r>
              <a:rPr lang="en-US" dirty="0" err="1"/>
              <a:t>JLab</a:t>
            </a:r>
            <a:r>
              <a:rPr lang="en-US" dirty="0"/>
              <a:t> Prototype Design, 1.04.06.05.04 High Q0 Development, 1.04.06.06.04 Infrastructure  </a:t>
            </a:r>
          </a:p>
          <a:p>
            <a:r>
              <a:rPr lang="en-US" sz="2600" b="1" dirty="0" smtClean="0"/>
              <a:t>Assumptions</a:t>
            </a:r>
            <a:endParaRPr lang="en-US" sz="2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Design </a:t>
            </a:r>
            <a:r>
              <a:rPr lang="en-US" dirty="0"/>
              <a:t>will be such that Cryomodule will be usable as </a:t>
            </a:r>
            <a:r>
              <a:rPr lang="en-US" dirty="0" smtClean="0"/>
              <a:t>"</a:t>
            </a:r>
            <a:r>
              <a:rPr lang="en-US" dirty="0"/>
              <a:t>first article </a:t>
            </a:r>
            <a:r>
              <a:rPr lang="en-US" dirty="0" smtClean="0"/>
              <a:t>" </a:t>
            </a:r>
            <a:r>
              <a:rPr lang="en-US" dirty="0"/>
              <a:t>at </a:t>
            </a:r>
            <a:r>
              <a:rPr lang="en-US" dirty="0" smtClean="0"/>
              <a:t>SLAC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Cavities provided from FNAL's ILC inventory</a:t>
            </a:r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</p:spTree>
    <p:extLst>
      <p:ext uri="{BB962C8B-B14F-4D97-AF65-F5344CB8AC3E}">
        <p14:creationId xmlns:p14="http://schemas.microsoft.com/office/powerpoint/2010/main" val="744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0975" y="238125"/>
            <a:ext cx="8782050" cy="708173"/>
          </a:xfrm>
        </p:spPr>
        <p:txBody>
          <a:bodyPr/>
          <a:lstStyle/>
          <a:p>
            <a:r>
              <a:rPr lang="en-US" altLang="en-US" sz="3200" dirty="0" err="1" smtClean="0"/>
              <a:t>JLab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pCM</a:t>
            </a:r>
            <a:r>
              <a:rPr lang="en-US" altLang="en-US" sz="3200" dirty="0" smtClean="0"/>
              <a:t> Assembly – Major Tasks</a:t>
            </a:r>
            <a:endParaRPr lang="en-US" altLang="en-US" sz="2800" dirty="0" smtClean="0">
              <a:latin typeface="Minion Pro"/>
            </a:endParaRPr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92065" y="6458466"/>
            <a:ext cx="387177" cy="3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C13911D-7EF1-4933-955C-9196573B4CD0}" type="slidenum">
              <a:rPr lang="en-US" altLang="en-US" sz="1100"/>
              <a:pPr eaLnBrk="1" hangingPunct="1"/>
              <a:t>6</a:t>
            </a:fld>
            <a:endParaRPr lang="en-US" altLang="en-US" sz="1100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96395" y="1246887"/>
            <a:ext cx="6910854" cy="5047587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en-US" dirty="0" smtClean="0">
                <a:latin typeface="+mn-lt"/>
              </a:rPr>
              <a:t>Documentation Travelers and Procedures</a:t>
            </a:r>
          </a:p>
          <a:p>
            <a:pPr lvl="1"/>
            <a:r>
              <a:rPr lang="en-US" altLang="en-US" dirty="0" smtClean="0">
                <a:latin typeface="+mn-lt"/>
              </a:rPr>
              <a:t>Component </a:t>
            </a:r>
            <a:r>
              <a:rPr lang="en-US" altLang="en-US" dirty="0">
                <a:latin typeface="+mn-lt"/>
              </a:rPr>
              <a:t>Acceptance</a:t>
            </a:r>
          </a:p>
          <a:p>
            <a:pPr lvl="1"/>
            <a:r>
              <a:rPr lang="en-US" altLang="en-US" dirty="0">
                <a:latin typeface="+mn-lt"/>
              </a:rPr>
              <a:t>Cavity Preparation and Test</a:t>
            </a:r>
          </a:p>
          <a:p>
            <a:pPr lvl="2"/>
            <a:r>
              <a:rPr lang="en-US" altLang="en-US" sz="1700" dirty="0" smtClean="0">
                <a:latin typeface="+mn-lt"/>
              </a:rPr>
              <a:t>Inspection, CMM, Chemistry, Clean Assembly, Vertical Test </a:t>
            </a:r>
          </a:p>
          <a:p>
            <a:pPr lvl="1"/>
            <a:r>
              <a:rPr lang="en-US" altLang="en-US" dirty="0" smtClean="0">
                <a:latin typeface="+mn-lt"/>
              </a:rPr>
              <a:t>Cavity String Assembly </a:t>
            </a:r>
          </a:p>
          <a:p>
            <a:pPr lvl="1"/>
            <a:r>
              <a:rPr lang="en-US" altLang="en-US" dirty="0" smtClean="0">
                <a:latin typeface="+mn-lt"/>
              </a:rPr>
              <a:t>Upper Cold Mass Assembly</a:t>
            </a:r>
          </a:p>
          <a:p>
            <a:pPr lvl="1"/>
            <a:r>
              <a:rPr lang="en-US" altLang="en-US" dirty="0" smtClean="0">
                <a:latin typeface="+mn-lt"/>
              </a:rPr>
              <a:t>Cold Mass Assembly I</a:t>
            </a:r>
            <a:endParaRPr lang="en-US" altLang="en-US" sz="2200" dirty="0">
              <a:latin typeface="+mn-lt"/>
            </a:endParaRPr>
          </a:p>
          <a:p>
            <a:pPr lvl="1"/>
            <a:r>
              <a:rPr lang="en-US" altLang="en-US" dirty="0"/>
              <a:t>Cold Mass Assembly </a:t>
            </a:r>
            <a:r>
              <a:rPr lang="en-US" altLang="en-US" dirty="0" smtClean="0"/>
              <a:t>II</a:t>
            </a:r>
            <a:endParaRPr lang="en-US" altLang="en-US" dirty="0" smtClean="0">
              <a:latin typeface="+mn-lt"/>
            </a:endParaRPr>
          </a:p>
          <a:p>
            <a:pPr lvl="1"/>
            <a:r>
              <a:rPr lang="en-US" altLang="en-US" dirty="0" smtClean="0">
                <a:latin typeface="+mn-lt"/>
              </a:rPr>
              <a:t>Vacuum Vessel Assembly</a:t>
            </a:r>
          </a:p>
          <a:p>
            <a:pPr lvl="2"/>
            <a:r>
              <a:rPr lang="en-US" altLang="en-US" sz="2200" dirty="0" smtClean="0">
                <a:latin typeface="+mn-lt"/>
              </a:rPr>
              <a:t>Cold Mass Insertion into Vacuum </a:t>
            </a:r>
            <a:r>
              <a:rPr lang="en-US" altLang="en-US" sz="2200" dirty="0">
                <a:latin typeface="+mn-lt"/>
              </a:rPr>
              <a:t>Vessel </a:t>
            </a:r>
          </a:p>
          <a:p>
            <a:pPr lvl="1"/>
            <a:r>
              <a:rPr lang="en-US" altLang="en-US" dirty="0" smtClean="0">
                <a:latin typeface="+mn-lt"/>
              </a:rPr>
              <a:t>Final Assembly</a:t>
            </a:r>
          </a:p>
          <a:p>
            <a:pPr lvl="1"/>
            <a:r>
              <a:rPr lang="en-US" altLang="en-US" b="1" dirty="0" smtClean="0">
                <a:latin typeface="+mn-lt"/>
              </a:rPr>
              <a:t>Cryomodule Acceptance Test</a:t>
            </a:r>
          </a:p>
          <a:p>
            <a:pPr lvl="1"/>
            <a:r>
              <a:rPr lang="en-US" altLang="en-US" dirty="0" smtClean="0">
                <a:latin typeface="+mn-lt"/>
              </a:rPr>
              <a:t>Ship</a:t>
            </a:r>
          </a:p>
          <a:p>
            <a:pPr marL="457200" lvl="2" indent="0">
              <a:buNone/>
            </a:pPr>
            <a:endParaRPr lang="en-US" altLang="en-US" sz="1200" dirty="0"/>
          </a:p>
          <a:p>
            <a:pPr lvl="1"/>
            <a:endParaRPr lang="en-US" altLang="en-US" sz="1600" dirty="0"/>
          </a:p>
          <a:p>
            <a:pPr lvl="1"/>
            <a:endParaRPr lang="en-US" altLang="en-US" sz="1600" dirty="0">
              <a:latin typeface="+mn-lt"/>
            </a:endParaRPr>
          </a:p>
          <a:p>
            <a:endParaRPr lang="en-US" altLang="en-US" dirty="0" smtClean="0">
              <a:latin typeface="Minion Pro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454343" y="1357705"/>
            <a:ext cx="707666" cy="3748795"/>
          </a:xfrm>
          <a:prstGeom prst="rightBrace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62009" y="3047436"/>
            <a:ext cx="154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Completed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</p:spTree>
    <p:extLst>
      <p:ext uri="{BB962C8B-B14F-4D97-AF65-F5344CB8AC3E}">
        <p14:creationId xmlns:p14="http://schemas.microsoft.com/office/powerpoint/2010/main" val="2060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Processes, Procedures and Travelers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Developed a master list of procedures and travelers for CM production based on C100 experience</a:t>
            </a:r>
          </a:p>
          <a:p>
            <a:pPr marL="800100" lvl="1" indent="-342900"/>
            <a:r>
              <a:rPr lang="en-US" dirty="0" smtClean="0"/>
              <a:t>Master list refined as our understanding of the LCLS II cryomodule improved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Initial contents of travelers and procedures were influenced by  </a:t>
            </a:r>
          </a:p>
          <a:p>
            <a:pPr marL="800100" lvl="1" indent="-342900"/>
            <a:r>
              <a:rPr lang="en-US" dirty="0" smtClean="0"/>
              <a:t>LCLS II </a:t>
            </a:r>
            <a:r>
              <a:rPr lang="en-US" dirty="0" err="1" smtClean="0"/>
              <a:t>Qo</a:t>
            </a:r>
            <a:r>
              <a:rPr lang="en-US" dirty="0" smtClean="0"/>
              <a:t> R&amp;D program</a:t>
            </a:r>
          </a:p>
          <a:p>
            <a:pPr marL="800100" lvl="1" indent="-342900"/>
            <a:r>
              <a:rPr lang="en-US" dirty="0" smtClean="0"/>
              <a:t>Discussions with SME at </a:t>
            </a:r>
            <a:r>
              <a:rPr lang="en-US" dirty="0" err="1" smtClean="0"/>
              <a:t>Saclay</a:t>
            </a:r>
            <a:endParaRPr lang="en-US" dirty="0" smtClean="0"/>
          </a:p>
          <a:p>
            <a:pPr marL="800100" lvl="1" indent="-342900"/>
            <a:r>
              <a:rPr lang="en-US" dirty="0" smtClean="0"/>
              <a:t>FNAL documents shared through Vector and between assembly and engineering peers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Documents have continued to evolve (and will continue)</a:t>
            </a:r>
          </a:p>
          <a:p>
            <a:pPr marL="800100" lvl="1" indent="-342900"/>
            <a:r>
              <a:rPr lang="en-US" dirty="0" smtClean="0"/>
              <a:t>Hands-on experience with </a:t>
            </a:r>
            <a:r>
              <a:rPr lang="en-US" dirty="0" err="1" smtClean="0"/>
              <a:t>pCM</a:t>
            </a:r>
            <a:endParaRPr lang="en-US" dirty="0" smtClean="0"/>
          </a:p>
          <a:p>
            <a:pPr marL="800100" lvl="1" indent="-342900"/>
            <a:r>
              <a:rPr lang="en-US" dirty="0" smtClean="0"/>
              <a:t>Collaborative efforts of assembly groups </a:t>
            </a:r>
          </a:p>
          <a:p>
            <a:pPr marL="1033463" lvl="2" indent="-342900"/>
            <a:r>
              <a:rPr lang="en-US" dirty="0" smtClean="0"/>
              <a:t>Site visits, many meetings and discussions</a:t>
            </a:r>
          </a:p>
          <a:p>
            <a:pPr marL="800100" lvl="1" indent="-342900"/>
            <a:r>
              <a:rPr lang="en-US" dirty="0" smtClean="0"/>
              <a:t>Maturing of the cryomodule design</a:t>
            </a:r>
          </a:p>
          <a:p>
            <a:pPr marL="347663" lvl="1" indent="-347663"/>
            <a:r>
              <a:rPr lang="en-US" sz="2400" dirty="0" smtClean="0"/>
              <a:t>Plan </a:t>
            </a:r>
            <a:r>
              <a:rPr lang="en-US" sz="2400" dirty="0"/>
              <a:t>to refine production procedures and </a:t>
            </a:r>
            <a:r>
              <a:rPr lang="en-US" sz="2400" dirty="0" smtClean="0"/>
              <a:t>travelers</a:t>
            </a:r>
          </a:p>
          <a:p>
            <a:pPr marL="581026" lvl="2" indent="-347663"/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collective </a:t>
            </a:r>
            <a:r>
              <a:rPr lang="en-US" dirty="0" err="1" smtClean="0"/>
              <a:t>pCM</a:t>
            </a:r>
            <a:r>
              <a:rPr lang="en-US" dirty="0" smtClean="0"/>
              <a:t> experience</a:t>
            </a:r>
          </a:p>
          <a:p>
            <a:pPr marL="581026" lvl="2" indent="-347663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</p:spTree>
    <p:extLst>
      <p:ext uri="{BB962C8B-B14F-4D97-AF65-F5344CB8AC3E}">
        <p14:creationId xmlns:p14="http://schemas.microsoft.com/office/powerpoint/2010/main" val="32253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20624"/>
            <a:ext cx="8103570" cy="753033"/>
          </a:xfrm>
        </p:spPr>
        <p:txBody>
          <a:bodyPr/>
          <a:lstStyle/>
          <a:p>
            <a:r>
              <a:rPr lang="en-US" sz="2800" dirty="0" err="1" smtClean="0"/>
              <a:t>pCM</a:t>
            </a:r>
            <a:r>
              <a:rPr lang="en-US" sz="2800" dirty="0" smtClean="0"/>
              <a:t> Documentation - Travelers &amp; Procedures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Travelers and procedures were developed and implemented </a:t>
            </a:r>
            <a:r>
              <a:rPr lang="en-US" sz="2000" dirty="0" smtClean="0">
                <a:solidFill>
                  <a:srgbClr val="0000FF"/>
                </a:solidFill>
              </a:rPr>
              <a:t>from receiving and acceptance inspections through all phases of </a:t>
            </a:r>
            <a:r>
              <a:rPr lang="en-US" sz="2000" dirty="0" err="1" smtClean="0">
                <a:solidFill>
                  <a:srgbClr val="0000FF"/>
                </a:solidFill>
              </a:rPr>
              <a:t>pCM</a:t>
            </a:r>
            <a:r>
              <a:rPr lang="en-US" sz="2000" dirty="0" smtClean="0">
                <a:solidFill>
                  <a:srgbClr val="0000FF"/>
                </a:solidFill>
              </a:rPr>
              <a:t> assembly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08" y="2408178"/>
            <a:ext cx="272175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Travelers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~ 100 Receiving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~ 70 Acceptance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~ 20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5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 </a:t>
            </a:r>
            <a:r>
              <a:rPr lang="en-US" sz="1400" dirty="0" err="1" smtClean="0"/>
              <a:t>pCM</a:t>
            </a:r>
            <a:r>
              <a:rPr lang="en-US" sz="1400" dirty="0" smtClean="0"/>
              <a:t> Shipping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~ 40 Assembly</a:t>
            </a:r>
            <a:endParaRPr lang="en-US" sz="14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75841" y="6422418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60" y="1979489"/>
            <a:ext cx="4963318" cy="43158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28" y="3102955"/>
            <a:ext cx="4501662" cy="337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01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Cavity String Assembly Experience and Lessons Learned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6372225" cy="506552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Copper plated bellows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Quality issues with plated parts from vendor</a:t>
            </a:r>
          </a:p>
          <a:p>
            <a:pPr marL="800100" lvl="1" indent="-342900"/>
            <a:r>
              <a:rPr lang="en-US" sz="1600" dirty="0"/>
              <a:t>Pin holes, blistering and flaking of Cu plating, scratches on </a:t>
            </a:r>
            <a:r>
              <a:rPr lang="en-US" sz="1600" dirty="0" smtClean="0"/>
              <a:t>flanges</a:t>
            </a:r>
          </a:p>
          <a:p>
            <a:pPr marL="800100" lvl="1" indent="-342900"/>
            <a:r>
              <a:rPr lang="en-US" sz="1600" dirty="0" smtClean="0"/>
              <a:t>Engaged SLAC plating SME</a:t>
            </a:r>
          </a:p>
          <a:p>
            <a:pPr marL="1033463" lvl="2" indent="-342900"/>
            <a:r>
              <a:rPr lang="en-US" sz="1400" dirty="0" smtClean="0"/>
              <a:t>Process changes implemented at vendor</a:t>
            </a:r>
          </a:p>
          <a:p>
            <a:pPr marL="1033463" lvl="2" indent="-342900"/>
            <a:r>
              <a:rPr lang="en-US" sz="1400" dirty="0" smtClean="0"/>
              <a:t>Parts stripped and plated at SLAC and vendor</a:t>
            </a:r>
          </a:p>
          <a:p>
            <a:pPr marL="800100" lvl="1" indent="-342900"/>
            <a:r>
              <a:rPr lang="en-US" sz="1600" dirty="0" smtClean="0"/>
              <a:t>Delayed string assembly by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SLAC is currently providing copper plated string components for first two production strings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New plating vendor qualified and under </a:t>
            </a:r>
            <a:r>
              <a:rPr lang="en-US" sz="1800" dirty="0" smtClean="0">
                <a:solidFill>
                  <a:srgbClr val="FF0000"/>
                </a:solidFill>
              </a:rPr>
              <a:t>contract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Significant NCR issued to Project </a:t>
            </a:r>
          </a:p>
          <a:p>
            <a:pPr marL="1257300" lvl="3" indent="-342900"/>
            <a:endParaRPr lang="en-US" sz="1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2" y="5172075"/>
            <a:ext cx="7960329" cy="115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91" y="2667000"/>
            <a:ext cx="2773510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64117" y="6447692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</p:spTree>
    <p:extLst>
      <p:ext uri="{BB962C8B-B14F-4D97-AF65-F5344CB8AC3E}">
        <p14:creationId xmlns:p14="http://schemas.microsoft.com/office/powerpoint/2010/main" val="3872832169"/>
      </p:ext>
    </p:extLst>
  </p:cSld>
  <p:clrMapOvr>
    <a:masterClrMapping/>
  </p:clrMapOvr>
</p:sld>
</file>

<file path=ppt/theme/theme1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A4933D0FB4B4CA82280B30CAF47E2" ma:contentTypeVersion="14" ma:contentTypeDescription="Create a new document." ma:contentTypeScope="" ma:versionID="7b68698eab841f6565c5c3885a08d4e9">
  <xsd:schema xmlns:xsd="http://www.w3.org/2001/XMLSchema" xmlns:xs="http://www.w3.org/2001/XMLSchema" xmlns:p="http://schemas.microsoft.com/office/2006/metadata/properties" xmlns:ns2="f15a050e-1ce7-4ed2-9890-60f9658c1ede" targetNamespace="http://schemas.microsoft.com/office/2006/metadata/properties" ma:root="true" ma:fieldsID="099edc80864fba8e7bdccaf9ddf53b95" ns2:_="">
    <xsd:import namespace="f15a050e-1ce7-4ed2-9890-60f9658c1ede"/>
    <xsd:element name="properties">
      <xsd:complexType>
        <xsd:sequence>
          <xsd:element name="documentManagement">
            <xsd:complexType>
              <xsd:all>
                <xsd:element ref="ns2:Breakout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050e-1ce7-4ed2-9890-60f9658c1ede" elementFormDefault="qualified">
    <xsd:import namespace="http://schemas.microsoft.com/office/2006/documentManagement/types"/>
    <xsd:import namespace="http://schemas.microsoft.com/office/infopath/2007/PartnerControls"/>
    <xsd:element name="Breakout_x0020_Session" ma:index="8" nillable="true" ma:displayName="Breakout Session" ma:format="Dropdown" ma:internalName="Breakout_x0020_Session">
      <xsd:simpleType>
        <xsd:restriction base="dms:Choice">
          <xsd:enumeration value="Plenary"/>
          <xsd:enumeration value="1 - Accelerator Physics"/>
          <xsd:enumeration value="2 - Injector/Linac"/>
          <xsd:enumeration value="3 - RF Power Systems"/>
          <xsd:enumeration value="4&amp;5 - Undulator/XTES System"/>
          <xsd:enumeration value="6&amp;7 - Cryoplant/Cryomodules Systems"/>
          <xsd:enumeration value="8 - Controls/Safety Systems"/>
          <xsd:enumeration value="9 - Conventional Facilities and Infrastructure"/>
          <xsd:enumeration value="10 - Env., Safety &amp; Health"/>
          <xsd:enumeration value="11 - Cost and Schedule"/>
          <xsd:enumeration value="12 - Project Management"/>
          <xsd:enumeration value="Closeou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Breakout_x0020_Session xmlns="f15a050e-1ce7-4ed2-9890-60f9658c1ede">Template</Breakout_x0020_Session>
  </documentManagement>
</p:properties>
</file>

<file path=customXml/itemProps1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AC9E9B-2714-4E54-AEB1-61E0F4B7D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a050e-1ce7-4ed2-9890-60f9658c1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B16AA-9221-46AE-B700-523442ABDABD}">
  <ds:schemaRefs>
    <ds:schemaRef ds:uri="http://www.w3.org/XML/1998/namespace"/>
    <ds:schemaRef ds:uri="http://schemas.openxmlformats.org/package/2006/metadata/core-properties"/>
    <ds:schemaRef ds:uri="http://purl.org/dc/dcmitype/"/>
    <ds:schemaRef ds:uri="f15a050e-1ce7-4ed2-9890-60f9658c1ed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LastName_Title_DR201608</Template>
  <TotalTime>4131</TotalTime>
  <Words>4058</Words>
  <Application>Microsoft Office PowerPoint</Application>
  <PresentationFormat>On-screen Show (4:3)</PresentationFormat>
  <Paragraphs>683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LastName_Title_DR201608</vt:lpstr>
      <vt:lpstr>JLab CM Production Plan Update</vt:lpstr>
      <vt:lpstr>Contents</vt:lpstr>
      <vt:lpstr>LCLS-II Cavity/Cryomodule Process at JLab</vt:lpstr>
      <vt:lpstr>JLab Layout for LCLS-II CM Production</vt:lpstr>
      <vt:lpstr>1.04.06.06 JLab Prototype 1.3 GHz Cryomodule </vt:lpstr>
      <vt:lpstr>JLab pCM Assembly – Major Tasks</vt:lpstr>
      <vt:lpstr>Processes, Procedures and Travelers</vt:lpstr>
      <vt:lpstr>pCM Documentation - Travelers &amp; Procedures</vt:lpstr>
      <vt:lpstr>Cavity String Assembly Experience and Lessons Learned</vt:lpstr>
      <vt:lpstr>Cavity String Assembly Experience and Lessons Learned</vt:lpstr>
      <vt:lpstr>Cold Mass Assembly Experiences and Lessons Learned</vt:lpstr>
      <vt:lpstr>Cold Mass Assembly Experiences and Lessons Learned</vt:lpstr>
      <vt:lpstr>Cold Mass Assembly Experiences and Lessons Learned</vt:lpstr>
      <vt:lpstr>Cold Mass Assembly Experiences and Lessons Learned</vt:lpstr>
      <vt:lpstr>Cold Mass Assembly Experiences and Lessons Learned</vt:lpstr>
      <vt:lpstr>Cold Mass Assembly Lessons Going Forward</vt:lpstr>
      <vt:lpstr>P6 Schedule</vt:lpstr>
      <vt:lpstr>Summary</vt:lpstr>
      <vt:lpstr>PowerPoint Presentation</vt:lpstr>
      <vt:lpstr>Backup Material</vt:lpstr>
      <vt:lpstr>pCM Traveler Development Progress Chart</vt:lpstr>
      <vt:lpstr>Traveler Status (listed by Month)</vt:lpstr>
      <vt:lpstr>Traveler Status (listed by Work Center Activity)</vt:lpstr>
      <vt:lpstr>NCR Status (listed by Month)</vt:lpstr>
      <vt:lpstr>NCR Status (listed by Work Center Activity)</vt:lpstr>
      <vt:lpstr>Open NCRs: Cavity</vt:lpstr>
      <vt:lpstr>Open NCRs: Magnetic Shielding</vt:lpstr>
      <vt:lpstr>Open NCRs: Mag Shielding cont. &amp; VV &amp; BBRD </vt:lpstr>
      <vt:lpstr>Open NCRs: CM-ASSY-FRST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Bob</dc:creator>
  <cp:lastModifiedBy>rlegg</cp:lastModifiedBy>
  <cp:revision>128</cp:revision>
  <cp:lastPrinted>2009-07-27T17:31:51Z</cp:lastPrinted>
  <dcterms:created xsi:type="dcterms:W3CDTF">2016-07-26T16:16:01Z</dcterms:created>
  <dcterms:modified xsi:type="dcterms:W3CDTF">2017-01-09T16:47:04Z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0x010100B48A4933D0FB4B4CA82280B30CAF47E2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</Properties>
</file>