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09" r:id="rId4"/>
  </p:sldMasterIdLst>
  <p:notesMasterIdLst>
    <p:notesMasterId r:id="rId30"/>
  </p:notesMasterIdLst>
  <p:handoutMasterIdLst>
    <p:handoutMasterId r:id="rId31"/>
  </p:handoutMasterIdLst>
  <p:sldIdLst>
    <p:sldId id="662" r:id="rId5"/>
    <p:sldId id="696" r:id="rId6"/>
    <p:sldId id="772" r:id="rId7"/>
    <p:sldId id="718" r:id="rId8"/>
    <p:sldId id="774" r:id="rId9"/>
    <p:sldId id="775" r:id="rId10"/>
    <p:sldId id="765" r:id="rId11"/>
    <p:sldId id="732" r:id="rId12"/>
    <p:sldId id="720" r:id="rId13"/>
    <p:sldId id="760" r:id="rId14"/>
    <p:sldId id="741" r:id="rId15"/>
    <p:sldId id="716" r:id="rId16"/>
    <p:sldId id="740" r:id="rId17"/>
    <p:sldId id="719" r:id="rId18"/>
    <p:sldId id="722" r:id="rId19"/>
    <p:sldId id="773" r:id="rId20"/>
    <p:sldId id="737" r:id="rId21"/>
    <p:sldId id="726" r:id="rId22"/>
    <p:sldId id="750" r:id="rId23"/>
    <p:sldId id="739" r:id="rId24"/>
    <p:sldId id="694" r:id="rId25"/>
    <p:sldId id="747" r:id="rId26"/>
    <p:sldId id="715" r:id="rId27"/>
    <p:sldId id="735" r:id="rId28"/>
    <p:sldId id="771" r:id="rId29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001D"/>
    <a:srgbClr val="9A0000"/>
    <a:srgbClr val="FFCC99"/>
    <a:srgbClr val="9D3431"/>
    <a:srgbClr val="0000FF"/>
    <a:srgbClr val="FFFFCC"/>
    <a:srgbClr val="FF0000"/>
    <a:srgbClr val="FF9966"/>
    <a:srgbClr val="008000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04" autoAdjust="0"/>
    <p:restoredTop sz="89680" autoAdjust="0"/>
  </p:normalViewPr>
  <p:slideViewPr>
    <p:cSldViewPr snapToGrid="0">
      <p:cViewPr varScale="1">
        <p:scale>
          <a:sx n="79" d="100"/>
          <a:sy n="79" d="100"/>
        </p:scale>
        <p:origin x="-1474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3498" y="-78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5953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5953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8226311-62EA-456F-8B76-9220A4C1A6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807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5953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9133" y="4410392"/>
            <a:ext cx="5586735" cy="4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5953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8C1C09D7-2034-4A7F-959F-75165A7C71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3175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33358E-CE59-44A9-940C-F5E33043BB0D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138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138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B12B0E-865C-4125-80DD-30A20A8D8E59}" type="slidenum">
              <a:rPr lang="en-US" smtClean="0"/>
              <a:pPr/>
              <a:t>20</a:t>
            </a:fld>
            <a:endParaRPr lang="en-US" dirty="0" smtClean="0"/>
          </a:p>
        </p:txBody>
      </p:sp>
      <p:sp>
        <p:nvSpPr>
          <p:cNvPr id="15365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 smtClean="0"/>
              <a:t>Contract# DE-AC05-06OR23177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284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LCLS-II PCM PRR, 10-11 January 2017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LCLS-II PCM PRR, 10-11 January 2017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LCLS-II PCM PRR, 10-11 January 2017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LCLS-II PCM PRR, 10-11 January 2017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LCLS-II PCM PRR, 10-11 January 2017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LCLS-II PCM PRR, 10-11 January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77322-67CF-4034-803F-189038E0D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75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LCLS-II PCM PRR, 10-11 January 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77322-67CF-4034-803F-189038E0D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253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LCLS-II PCM PRR, 10-11 January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7" r:id="rId7"/>
    <p:sldLayoutId id="2147484018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emf"/><Relationship Id="rId4" Type="http://schemas.openxmlformats.org/officeDocument/2006/relationships/package" Target="../embeddings/Microsoft_Excel_Worksheet1.xlsx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lab.org/accel/office/org_chart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57213" y="631825"/>
            <a:ext cx="8008937" cy="2246313"/>
          </a:xfrm>
        </p:spPr>
        <p:txBody>
          <a:bodyPr/>
          <a:lstStyle/>
          <a:p>
            <a:r>
              <a:rPr lang="en-US" sz="4400" dirty="0" smtClean="0"/>
              <a:t>PRR Process &amp;</a:t>
            </a:r>
            <a:br>
              <a:rPr lang="en-US" sz="4400" dirty="0" smtClean="0"/>
            </a:br>
            <a:r>
              <a:rPr lang="en-US" sz="4400" dirty="0" smtClean="0"/>
              <a:t>Project Overview @</a:t>
            </a:r>
            <a:r>
              <a:rPr lang="en-US" sz="4400" dirty="0"/>
              <a:t> </a:t>
            </a:r>
            <a:r>
              <a:rPr lang="en-US" sz="4400" dirty="0" err="1" smtClean="0"/>
              <a:t>JLab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564" y="2877317"/>
            <a:ext cx="7989887" cy="2652522"/>
          </a:xfrm>
        </p:spPr>
        <p:txBody>
          <a:bodyPr/>
          <a:lstStyle/>
          <a:p>
            <a:r>
              <a:rPr lang="en-US" sz="1800" dirty="0" smtClean="0"/>
              <a:t>Edward Daly for the </a:t>
            </a:r>
            <a:r>
              <a:rPr lang="en-US" sz="1800" dirty="0" err="1" smtClean="0"/>
              <a:t>JLab</a:t>
            </a:r>
            <a:r>
              <a:rPr lang="en-US" sz="1800" dirty="0" smtClean="0"/>
              <a:t> CM Team</a:t>
            </a:r>
          </a:p>
          <a:p>
            <a:r>
              <a:rPr lang="en-US" sz="1800" dirty="0"/>
              <a:t>LCLS-II </a:t>
            </a:r>
            <a:r>
              <a:rPr lang="en-US" sz="1800" dirty="0" smtClean="0"/>
              <a:t>1.3 GHz CM PRR</a:t>
            </a:r>
            <a:endParaRPr lang="en-US" sz="1800" dirty="0"/>
          </a:p>
          <a:p>
            <a:r>
              <a:rPr lang="en-US" sz="1800" dirty="0" smtClean="0"/>
              <a:t>10-11 January 2017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352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PCM PRR, 10-11 January 2017</a:t>
            </a:r>
            <a:endParaRPr lang="en-US" dirty="0"/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r>
              <a:rPr lang="en-US" dirty="0" smtClean="0"/>
              <a:t>1.04.06 JLAB </a:t>
            </a:r>
            <a:r>
              <a:rPr lang="en-US" dirty="0" err="1" smtClean="0"/>
              <a:t>Cryomodules</a:t>
            </a:r>
            <a:r>
              <a:rPr lang="en-US" dirty="0" smtClean="0"/>
              <a:t>- Summary Schedule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61" y="1190625"/>
            <a:ext cx="8757391" cy="512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189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Challenges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sz="quarter" idx="14"/>
          </p:nvPr>
        </p:nvSpPr>
        <p:spPr>
          <a:xfrm>
            <a:off x="457199" y="1243584"/>
            <a:ext cx="8411029" cy="5065522"/>
          </a:xfrm>
        </p:spPr>
        <p:txBody>
          <a:bodyPr>
            <a:normAutofit/>
          </a:bodyPr>
          <a:lstStyle/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Minion Pro"/>
              </a:rPr>
              <a:t>Production cavity delivery schedule (recipe improvements, vendor process control)</a:t>
            </a: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800" dirty="0" smtClean="0">
                <a:latin typeface="Minion Pro"/>
              </a:rPr>
              <a:t>Supply chain management – continuity and understanding technical requirements</a:t>
            </a: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800" dirty="0" smtClean="0">
                <a:latin typeface="Minion Pro"/>
              </a:rPr>
              <a:t>Cryogenics availability (CTF down)</a:t>
            </a: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800" dirty="0" smtClean="0">
                <a:latin typeface="Minion Pro"/>
              </a:rPr>
              <a:t>On-site inventory &amp; logistics – quantity of components, available space</a:t>
            </a: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800" dirty="0" smtClean="0">
                <a:latin typeface="Minion Pro"/>
              </a:rPr>
              <a:t>Transferring processes between labs</a:t>
            </a:r>
          </a:p>
          <a:p>
            <a:pPr marL="800100" lvl="1" indent="-342900" defTabSz="457200">
              <a:lnSpc>
                <a:spcPct val="100000"/>
              </a:lnSpc>
              <a:spcBef>
                <a:spcPct val="20000"/>
              </a:spcBef>
              <a:buClrTx/>
              <a:buFont typeface="Arial"/>
              <a:buChar char="•"/>
            </a:pPr>
            <a:r>
              <a:rPr lang="en-US" dirty="0" smtClean="0">
                <a:latin typeface="Minion Pro"/>
              </a:rPr>
              <a:t>SOTRs &amp; Production Leads, Equivalent processes</a:t>
            </a:r>
          </a:p>
          <a:p>
            <a:pPr marL="800100" lvl="1" indent="-342900" defTabSz="457200">
              <a:lnSpc>
                <a:spcPct val="100000"/>
              </a:lnSpc>
              <a:spcBef>
                <a:spcPct val="20000"/>
              </a:spcBef>
              <a:buClrTx/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Minion Pro"/>
              </a:rPr>
              <a:t>Updates, modifications and improvements</a:t>
            </a:r>
          </a:p>
          <a:p>
            <a:pPr marL="800100" lvl="1" indent="-342900" defTabSz="457200">
              <a:lnSpc>
                <a:spcPct val="100000"/>
              </a:lnSpc>
              <a:spcBef>
                <a:spcPct val="20000"/>
              </a:spcBef>
              <a:buClrTx/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Minion Pro"/>
              </a:rPr>
              <a:t>Implementation of acceptance criteria listing (ACLs)</a:t>
            </a:r>
          </a:p>
          <a:p>
            <a:pPr marL="342900" indent="-342900" defTabSz="457200">
              <a:lnSpc>
                <a:spcPct val="100000"/>
              </a:lnSpc>
              <a:spcBef>
                <a:spcPct val="20000"/>
              </a:spcBef>
              <a:buClrTx/>
              <a:buFont typeface="Arial"/>
              <a:buChar char="•"/>
            </a:pPr>
            <a:endParaRPr lang="en-US" sz="2800" dirty="0" smtClean="0">
              <a:solidFill>
                <a:prstClr val="black"/>
              </a:solidFill>
              <a:latin typeface="Minion Pr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PCM PRR, 10-11 January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85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Summary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sz="quarter" idx="14"/>
          </p:nvPr>
        </p:nvSpPr>
        <p:spPr>
          <a:xfrm>
            <a:off x="457199" y="1243584"/>
            <a:ext cx="8411029" cy="5065522"/>
          </a:xfrm>
        </p:spPr>
        <p:txBody>
          <a:bodyPr>
            <a:normAutofit fontScale="77500" lnSpcReduction="20000"/>
          </a:bodyPr>
          <a:lstStyle/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Minion Pro"/>
              </a:rPr>
              <a:t>Goal </a:t>
            </a:r>
            <a:r>
              <a:rPr lang="en-US" sz="2800" dirty="0">
                <a:solidFill>
                  <a:prstClr val="black"/>
                </a:solidFill>
                <a:latin typeface="Minion Pro"/>
              </a:rPr>
              <a:t>for production of CMs at </a:t>
            </a:r>
            <a:r>
              <a:rPr lang="en-US" sz="2800" dirty="0" smtClean="0">
                <a:solidFill>
                  <a:prstClr val="black"/>
                </a:solidFill>
                <a:latin typeface="Minion Pro"/>
              </a:rPr>
              <a:t>JLab/FNAL </a:t>
            </a:r>
            <a:r>
              <a:rPr lang="en-US" sz="2800" dirty="0">
                <a:solidFill>
                  <a:prstClr val="black"/>
                </a:solidFill>
                <a:latin typeface="Minion Pro"/>
              </a:rPr>
              <a:t>is “identical design, identical parts, equivalent processes to yield equivalent performance</a:t>
            </a:r>
            <a:r>
              <a:rPr lang="en-US" sz="2800" dirty="0" smtClean="0">
                <a:solidFill>
                  <a:prstClr val="black"/>
                </a:solidFill>
                <a:latin typeface="Minion Pro"/>
              </a:rPr>
              <a:t>”</a:t>
            </a: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3000" dirty="0" err="1" smtClean="0">
                <a:solidFill>
                  <a:prstClr val="black"/>
                </a:solidFill>
                <a:latin typeface="Minion Pro"/>
              </a:rPr>
              <a:t>pCM</a:t>
            </a:r>
            <a:r>
              <a:rPr lang="en-US" sz="3000" dirty="0" smtClean="0">
                <a:solidFill>
                  <a:prstClr val="black"/>
                </a:solidFill>
                <a:latin typeface="Minion Pro"/>
              </a:rPr>
              <a:t> assembly complete; traveler status &gt; 90% closed</a:t>
            </a: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3000" dirty="0" err="1" smtClean="0">
                <a:solidFill>
                  <a:prstClr val="black"/>
                </a:solidFill>
                <a:latin typeface="Minion Pro"/>
              </a:rPr>
              <a:t>pCM</a:t>
            </a:r>
            <a:r>
              <a:rPr lang="en-US" sz="3000" dirty="0" smtClean="0">
                <a:solidFill>
                  <a:prstClr val="black"/>
                </a:solidFill>
                <a:latin typeface="Minion Pro"/>
              </a:rPr>
              <a:t> currently in testing in CMTF</a:t>
            </a: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3000" dirty="0">
                <a:solidFill>
                  <a:prstClr val="black"/>
                </a:solidFill>
                <a:latin typeface="Minion Pro"/>
              </a:rPr>
              <a:t>T</a:t>
            </a:r>
            <a:r>
              <a:rPr lang="en-US" sz="3000" dirty="0" smtClean="0">
                <a:solidFill>
                  <a:prstClr val="black"/>
                </a:solidFill>
                <a:latin typeface="Minion Pro"/>
              </a:rPr>
              <a:t>ravelers &amp; procedures in very good shape for production CMs</a:t>
            </a: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Font typeface="Arial"/>
              <a:buChar char="•"/>
            </a:pPr>
            <a:endParaRPr lang="en-US" sz="2800" dirty="0" smtClean="0">
              <a:solidFill>
                <a:prstClr val="black"/>
              </a:solidFill>
              <a:latin typeface="Minion Pro"/>
            </a:endParaRP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Minion Pro"/>
              </a:rPr>
              <a:t>Overall </a:t>
            </a:r>
            <a:r>
              <a:rPr lang="en-US" sz="2800" dirty="0">
                <a:solidFill>
                  <a:prstClr val="black"/>
                </a:solidFill>
                <a:latin typeface="Minion Pro"/>
              </a:rPr>
              <a:t>Plan for Cryomodule </a:t>
            </a:r>
            <a:r>
              <a:rPr lang="en-US" sz="2800" dirty="0" smtClean="0">
                <a:solidFill>
                  <a:prstClr val="black"/>
                </a:solidFill>
                <a:latin typeface="Minion Pro"/>
              </a:rPr>
              <a:t>Production</a:t>
            </a:r>
            <a:endParaRPr lang="en-US" sz="2800" dirty="0">
              <a:solidFill>
                <a:prstClr val="black"/>
              </a:solidFill>
              <a:latin typeface="Minion Pro"/>
            </a:endParaRPr>
          </a:p>
          <a:p>
            <a:pPr marL="800100" lvl="1" indent="-342900" defTabSz="457200">
              <a:lnSpc>
                <a:spcPct val="100000"/>
              </a:lnSpc>
              <a:spcBef>
                <a:spcPct val="20000"/>
              </a:spcBef>
              <a:buClrTx/>
              <a:buSzTx/>
            </a:pPr>
            <a:r>
              <a:rPr lang="en-US" sz="2400" dirty="0">
                <a:solidFill>
                  <a:prstClr val="black"/>
                </a:solidFill>
                <a:latin typeface="Minion Pro"/>
              </a:rPr>
              <a:t>Start of Production 1.3 GHz CMs (33 units)			</a:t>
            </a:r>
            <a:r>
              <a:rPr lang="en-US" sz="2400" dirty="0" smtClean="0">
                <a:solidFill>
                  <a:prstClr val="black"/>
                </a:solidFill>
                <a:latin typeface="Minion Pro"/>
              </a:rPr>
              <a:t>	Jul-2016</a:t>
            </a:r>
            <a:endParaRPr lang="en-US" sz="2400" dirty="0">
              <a:solidFill>
                <a:prstClr val="black"/>
              </a:solidFill>
              <a:latin typeface="Minion Pro"/>
            </a:endParaRPr>
          </a:p>
          <a:p>
            <a:pPr marL="1257300" lvl="2" indent="-342900" defTabSz="4572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Minion Pro"/>
              </a:rPr>
              <a:t>Rates of 1 CM per 6 weeks in current plans</a:t>
            </a:r>
          </a:p>
          <a:p>
            <a:pPr marL="800100" lvl="1" indent="-342900" defTabSz="457200">
              <a:lnSpc>
                <a:spcPct val="100000"/>
              </a:lnSpc>
              <a:spcBef>
                <a:spcPct val="20000"/>
              </a:spcBef>
              <a:buClrTx/>
              <a:buSzTx/>
            </a:pPr>
            <a:r>
              <a:rPr lang="en-US" sz="2400" dirty="0" smtClean="0">
                <a:solidFill>
                  <a:prstClr val="black"/>
                </a:solidFill>
                <a:latin typeface="Minion Pro"/>
              </a:rPr>
              <a:t>Production </a:t>
            </a:r>
            <a:r>
              <a:rPr lang="en-US" sz="2400" dirty="0">
                <a:solidFill>
                  <a:prstClr val="black"/>
                </a:solidFill>
                <a:latin typeface="Minion Pro"/>
              </a:rPr>
              <a:t>Readiness Review (Phase I)				Sep-2016</a:t>
            </a:r>
          </a:p>
          <a:p>
            <a:pPr marL="800100" lvl="1" indent="-342900" defTabSz="457200">
              <a:lnSpc>
                <a:spcPct val="100000"/>
              </a:lnSpc>
              <a:spcBef>
                <a:spcPct val="20000"/>
              </a:spcBef>
              <a:buClrTx/>
              <a:buSzTx/>
            </a:pPr>
            <a:r>
              <a:rPr lang="en-US" sz="2400" dirty="0" smtClean="0">
                <a:solidFill>
                  <a:prstClr val="black"/>
                </a:solidFill>
                <a:latin typeface="Minion Pro"/>
              </a:rPr>
              <a:t>CM02 String Assembly Complete						Oct-2016</a:t>
            </a:r>
            <a:endParaRPr lang="en-US" sz="2400" dirty="0">
              <a:solidFill>
                <a:prstClr val="black"/>
              </a:solidFill>
              <a:latin typeface="Minion Pro"/>
            </a:endParaRPr>
          </a:p>
          <a:p>
            <a:pPr marL="800100" lvl="1" indent="-342900" defTabSz="457200">
              <a:lnSpc>
                <a:spcPct val="100000"/>
              </a:lnSpc>
              <a:spcBef>
                <a:spcPct val="20000"/>
              </a:spcBef>
              <a:buClrTx/>
              <a:buSzTx/>
            </a:pPr>
            <a:r>
              <a:rPr lang="en-US" sz="2400" dirty="0">
                <a:solidFill>
                  <a:prstClr val="black"/>
                </a:solidFill>
                <a:latin typeface="Minion Pro"/>
              </a:rPr>
              <a:t>Prototype </a:t>
            </a:r>
            <a:r>
              <a:rPr lang="en-US" sz="2400" dirty="0" smtClean="0">
                <a:solidFill>
                  <a:prstClr val="black"/>
                </a:solidFill>
                <a:latin typeface="Minion Pro"/>
              </a:rPr>
              <a:t>CM completed and in CMTF					Nov-2016</a:t>
            </a:r>
            <a:endParaRPr lang="en-US" sz="2400" dirty="0">
              <a:solidFill>
                <a:prstClr val="black"/>
              </a:solidFill>
              <a:latin typeface="Minion Pro"/>
            </a:endParaRPr>
          </a:p>
          <a:p>
            <a:pPr marL="800100" lvl="1" indent="-342900" defTabSz="457200">
              <a:lnSpc>
                <a:spcPct val="100000"/>
              </a:lnSpc>
              <a:spcBef>
                <a:spcPct val="20000"/>
              </a:spcBef>
              <a:buClrTx/>
              <a:buSzTx/>
            </a:pPr>
            <a:r>
              <a:rPr lang="en-US" sz="2400" dirty="0" smtClean="0">
                <a:solidFill>
                  <a:prstClr val="black"/>
                </a:solidFill>
                <a:latin typeface="Minion Pro"/>
              </a:rPr>
              <a:t>PRR </a:t>
            </a:r>
            <a:r>
              <a:rPr lang="en-US" sz="2400" dirty="0">
                <a:solidFill>
                  <a:prstClr val="black"/>
                </a:solidFill>
                <a:latin typeface="Minion Pro"/>
              </a:rPr>
              <a:t>(Phase </a:t>
            </a:r>
            <a:r>
              <a:rPr lang="en-US" sz="2400" dirty="0" smtClean="0">
                <a:solidFill>
                  <a:prstClr val="black"/>
                </a:solidFill>
                <a:latin typeface="Minion Pro"/>
              </a:rPr>
              <a:t>II) includes </a:t>
            </a:r>
            <a:r>
              <a:rPr lang="en-US" sz="2400" dirty="0" err="1" smtClean="0">
                <a:solidFill>
                  <a:prstClr val="black"/>
                </a:solidFill>
                <a:latin typeface="Minion Pro"/>
              </a:rPr>
              <a:t>pCM</a:t>
            </a:r>
            <a:r>
              <a:rPr lang="en-US" sz="2400" dirty="0" smtClean="0">
                <a:solidFill>
                  <a:prstClr val="black"/>
                </a:solidFill>
                <a:latin typeface="Minion Pro"/>
              </a:rPr>
              <a:t> Test Results</a:t>
            </a:r>
            <a:r>
              <a:rPr lang="en-US" sz="2400" dirty="0">
                <a:solidFill>
                  <a:prstClr val="black"/>
                </a:solidFill>
                <a:latin typeface="Minion Pro"/>
              </a:rPr>
              <a:t>			</a:t>
            </a:r>
            <a:r>
              <a:rPr lang="en-US" sz="2400" dirty="0" smtClean="0">
                <a:solidFill>
                  <a:prstClr val="black"/>
                </a:solidFill>
                <a:latin typeface="Minion Pro"/>
              </a:rPr>
              <a:t>	Jan-2017</a:t>
            </a:r>
          </a:p>
          <a:p>
            <a:pPr marL="800100" lvl="1" indent="-342900" defTabSz="457200">
              <a:lnSpc>
                <a:spcPct val="100000"/>
              </a:lnSpc>
              <a:spcBef>
                <a:spcPct val="20000"/>
              </a:spcBef>
              <a:buClrTx/>
              <a:buSzTx/>
            </a:pPr>
            <a:r>
              <a:rPr lang="en-US" sz="2400" dirty="0" smtClean="0">
                <a:solidFill>
                  <a:prstClr val="black"/>
                </a:solidFill>
                <a:latin typeface="Minion Pro"/>
              </a:rPr>
              <a:t>Close-out VC after testing completion					Feb-2017</a:t>
            </a:r>
            <a:endParaRPr lang="en-US" sz="2400" dirty="0">
              <a:solidFill>
                <a:prstClr val="black"/>
              </a:solidFill>
              <a:latin typeface="Minion Pro"/>
            </a:endParaRPr>
          </a:p>
          <a:p>
            <a:pPr marL="566737" indent="-342900" defTabSz="457200">
              <a:lnSpc>
                <a:spcPct val="100000"/>
              </a:lnSpc>
              <a:spcBef>
                <a:spcPct val="20000"/>
              </a:spcBef>
              <a:buClrTx/>
            </a:pPr>
            <a:endParaRPr lang="en-US" dirty="0">
              <a:solidFill>
                <a:prstClr val="black"/>
              </a:solidFill>
              <a:latin typeface="Minion Pr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PCM PRR, 10-11 January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8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3"/>
            <a:ext cx="8229600" cy="745085"/>
          </a:xfrm>
        </p:spPr>
        <p:txBody>
          <a:bodyPr>
            <a:noAutofit/>
          </a:bodyPr>
          <a:lstStyle/>
          <a:p>
            <a:r>
              <a:rPr lang="en-US" sz="4000" dirty="0" smtClean="0"/>
              <a:t>Acknowledgements</a:t>
            </a:r>
            <a:endParaRPr lang="en-US" sz="400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56939" y="1187355"/>
            <a:ext cx="8751035" cy="520702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/>
            <a:r>
              <a:rPr lang="en-US" dirty="0" smtClean="0"/>
              <a:t>Big Thanks – V. </a:t>
            </a:r>
            <a:r>
              <a:rPr lang="en-US" dirty="0" err="1" smtClean="0"/>
              <a:t>Bookwalter</a:t>
            </a:r>
            <a:r>
              <a:rPr lang="en-US" dirty="0" smtClean="0"/>
              <a:t>, M. Salvador (Pansophy Team), B. Legg, K. Wilson, M. Drury, J. Fischer, F. </a:t>
            </a:r>
            <a:r>
              <a:rPr lang="en-US" dirty="0" err="1" smtClean="0"/>
              <a:t>Marhauser</a:t>
            </a:r>
            <a:r>
              <a:rPr lang="en-US" dirty="0" smtClean="0"/>
              <a:t>, K. Davis, C. Ginsburg, T. </a:t>
            </a:r>
            <a:r>
              <a:rPr lang="en-US" dirty="0" err="1" smtClean="0"/>
              <a:t>Arkan</a:t>
            </a:r>
            <a:endParaRPr lang="en-US" dirty="0" smtClean="0"/>
          </a:p>
          <a:p>
            <a:pPr lvl="1"/>
            <a:r>
              <a:rPr lang="en-US" dirty="0" smtClean="0"/>
              <a:t>Many Thanks - JLab, FNAL and SLAC colleagues</a:t>
            </a:r>
          </a:p>
          <a:p>
            <a:pPr lvl="1"/>
            <a:r>
              <a:rPr lang="en-US" dirty="0" smtClean="0"/>
              <a:t>Special Thanks - XFEL Project Team at DESY &amp; CEA/</a:t>
            </a:r>
            <a:r>
              <a:rPr lang="en-US" dirty="0" err="1" smtClean="0"/>
              <a:t>Saclay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PCM PRR, 10-11 January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85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Back 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PCM PRR, 10-11 January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86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 – One Design, Two Production Lines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109182" y="1243584"/>
            <a:ext cx="8911988" cy="5375580"/>
          </a:xfrm>
        </p:spPr>
        <p:txBody>
          <a:bodyPr>
            <a:normAutofit fontScale="77500" lnSpcReduction="20000"/>
          </a:bodyPr>
          <a:lstStyle/>
          <a:p>
            <a:pPr lvl="1"/>
            <a:r>
              <a:rPr lang="en-US" dirty="0"/>
              <a:t>Designs for Prototype and Production CMs (aim to satisfy PR and CM FRS)</a:t>
            </a:r>
          </a:p>
          <a:p>
            <a:pPr lvl="1"/>
            <a:r>
              <a:rPr lang="en-US" b="1" u="sng" dirty="0"/>
              <a:t>Identical Prototypes</a:t>
            </a:r>
            <a:r>
              <a:rPr lang="en-US" dirty="0"/>
              <a:t> - utilize as much existing hardware as possible to reduce schedule risk and reduce overall cost while achieving the same performance as the production CMs</a:t>
            </a:r>
          </a:p>
          <a:p>
            <a:pPr lvl="1"/>
            <a:r>
              <a:rPr lang="en-US" b="1" u="sng" dirty="0"/>
              <a:t>Identical Production Designs</a:t>
            </a:r>
            <a:r>
              <a:rPr lang="en-US" dirty="0"/>
              <a:t> - utilize as much of the DESY/XFEL design as practically possible to reduce schedule risk and reduce overall cost</a:t>
            </a:r>
          </a:p>
          <a:p>
            <a:pPr lvl="2"/>
            <a:r>
              <a:rPr lang="en-US" dirty="0"/>
              <a:t>FNAL produces 16 CMs; JLab produces 17 </a:t>
            </a:r>
            <a:r>
              <a:rPr lang="en-US" dirty="0" smtClean="0"/>
              <a:t>CMs</a:t>
            </a:r>
            <a:r>
              <a:rPr lang="en-US" b="1" dirty="0" smtClean="0"/>
              <a:t> + 1 spare CM</a:t>
            </a:r>
            <a:endParaRPr lang="en-US" b="1" dirty="0"/>
          </a:p>
          <a:p>
            <a:pPr lvl="1"/>
            <a:r>
              <a:rPr lang="en-US" b="1" u="sng" dirty="0"/>
              <a:t>Identical Parts Received</a:t>
            </a:r>
            <a:r>
              <a:rPr lang="en-US" dirty="0"/>
              <a:t> at Partner Labs</a:t>
            </a:r>
          </a:p>
          <a:p>
            <a:pPr lvl="2"/>
            <a:r>
              <a:rPr lang="en-US" dirty="0"/>
              <a:t>Well-developed drawing packages, clear requirements and specifications</a:t>
            </a:r>
          </a:p>
          <a:p>
            <a:pPr lvl="2"/>
            <a:r>
              <a:rPr lang="en-US" dirty="0"/>
              <a:t>Concurrent reviews within LCLS-II project</a:t>
            </a:r>
          </a:p>
          <a:p>
            <a:pPr lvl="2"/>
            <a:r>
              <a:rPr lang="en-US" dirty="0"/>
              <a:t>Procurement activities – lead technical contacts at </a:t>
            </a:r>
            <a:r>
              <a:rPr lang="en-US" dirty="0" err="1"/>
              <a:t>Jlab</a:t>
            </a:r>
            <a:r>
              <a:rPr lang="en-US" dirty="0"/>
              <a:t>/FNAL/SLAC work together during all phases</a:t>
            </a:r>
          </a:p>
          <a:p>
            <a:pPr lvl="1"/>
            <a:r>
              <a:rPr lang="en-US" b="1" u="sng" dirty="0"/>
              <a:t>Identical Tooling Interfaces</a:t>
            </a:r>
          </a:p>
          <a:p>
            <a:pPr lvl="2"/>
            <a:r>
              <a:rPr lang="en-US" dirty="0"/>
              <a:t>Interfaces between CM hardware and tooling are identical</a:t>
            </a:r>
          </a:p>
          <a:p>
            <a:pPr lvl="3"/>
            <a:r>
              <a:rPr lang="en-US" dirty="0"/>
              <a:t>Avoid adding custom features to CM</a:t>
            </a:r>
          </a:p>
          <a:p>
            <a:pPr lvl="2"/>
            <a:r>
              <a:rPr lang="en-US" dirty="0"/>
              <a:t>Adapt non-CM hardware interfaces to Lab-specific tooling</a:t>
            </a:r>
          </a:p>
          <a:p>
            <a:pPr lvl="1"/>
            <a:r>
              <a:rPr lang="en-US" b="1" u="sng" dirty="0"/>
              <a:t>Equivalent Processes yielding Equivalent Performance</a:t>
            </a:r>
          </a:p>
          <a:p>
            <a:pPr lvl="2"/>
            <a:r>
              <a:rPr lang="en-US" dirty="0"/>
              <a:t>Recognize that some tools are different at each lab (e.g. HPR, vertical testing systems, vacuum leak checking equipment, etc.)</a:t>
            </a:r>
          </a:p>
          <a:p>
            <a:pPr lvl="2"/>
            <a:r>
              <a:rPr lang="en-US" dirty="0"/>
              <a:t>Monitor key process variables in consistent fashion (e.g. samples to verify etch rates)</a:t>
            </a:r>
          </a:p>
          <a:p>
            <a:pPr lvl="1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PCM PRR, 10-11 January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20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672"/>
            <a:ext cx="9144000" cy="791003"/>
          </a:xfrm>
        </p:spPr>
        <p:txBody>
          <a:bodyPr/>
          <a:lstStyle/>
          <a:p>
            <a:r>
              <a:rPr lang="en-US" dirty="0" smtClean="0"/>
              <a:t>    LCLS II Uses Well-Established JLab ISM program</a:t>
            </a:r>
            <a:endParaRPr lang="en-US" sz="28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248" y="1114425"/>
            <a:ext cx="4413289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143393" y="6457950"/>
            <a:ext cx="4126528" cy="314326"/>
          </a:xfrm>
        </p:spPr>
        <p:txBody>
          <a:bodyPr/>
          <a:lstStyle/>
          <a:p>
            <a:r>
              <a:rPr lang="en-US" smtClean="0"/>
              <a:t>LCLS-II PCM PRR, 10-11 January 2017</a:t>
            </a:r>
            <a:endParaRPr lang="en-US" dirty="0"/>
          </a:p>
        </p:txBody>
      </p:sp>
      <p:sp>
        <p:nvSpPr>
          <p:cNvPr id="14" name="Content Placeholder 4"/>
          <p:cNvSpPr>
            <a:spLocks noGrp="1"/>
          </p:cNvSpPr>
          <p:nvPr>
            <p:ph sz="quarter" idx="14"/>
          </p:nvPr>
        </p:nvSpPr>
        <p:spPr>
          <a:xfrm>
            <a:off x="4076700" y="1298475"/>
            <a:ext cx="4972050" cy="2682975"/>
          </a:xfrm>
        </p:spPr>
        <p:txBody>
          <a:bodyPr>
            <a:normAutofit/>
          </a:bodyPr>
          <a:lstStyle/>
          <a:p>
            <a:pPr marL="800100" lvl="1" indent="-342900"/>
            <a:r>
              <a:rPr lang="en-US" dirty="0" smtClean="0"/>
              <a:t>15 work </a:t>
            </a:r>
            <a:r>
              <a:rPr lang="en-US" dirty="0"/>
              <a:t>Observations were </a:t>
            </a:r>
            <a:r>
              <a:rPr lang="en-US" dirty="0" smtClean="0"/>
              <a:t>conducted, </a:t>
            </a:r>
          </a:p>
          <a:p>
            <a:pPr marL="800100" lvl="1" indent="-342900"/>
            <a:r>
              <a:rPr lang="en-US" dirty="0" smtClean="0"/>
              <a:t>ESH </a:t>
            </a:r>
            <a:r>
              <a:rPr lang="en-US" dirty="0"/>
              <a:t>professionals, Division Safety Officer, and Accelerator Division staff and </a:t>
            </a:r>
            <a:r>
              <a:rPr lang="en-US" dirty="0" smtClean="0"/>
              <a:t>management.</a:t>
            </a:r>
          </a:p>
          <a:p>
            <a:pPr marL="800100" lvl="1" indent="-342900"/>
            <a:r>
              <a:rPr lang="en-US" dirty="0" smtClean="0"/>
              <a:t>All safe for all observations</a:t>
            </a:r>
          </a:p>
          <a:p>
            <a:pPr marL="800100" lvl="1" indent="-342900"/>
            <a:endParaRPr lang="en-US" dirty="0"/>
          </a:p>
          <a:p>
            <a:pPr lvl="0"/>
            <a:endParaRPr lang="en-US" sz="2000" dirty="0"/>
          </a:p>
        </p:txBody>
      </p:sp>
      <p:sp>
        <p:nvSpPr>
          <p:cNvPr id="15" name="Content Placeholder 4"/>
          <p:cNvSpPr txBox="1">
            <a:spLocks/>
          </p:cNvSpPr>
          <p:nvPr/>
        </p:nvSpPr>
        <p:spPr>
          <a:xfrm>
            <a:off x="123825" y="4486274"/>
            <a:ext cx="8782050" cy="1952625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fontAlgn="auto"/>
            <a:r>
              <a:rPr lang="en-US" dirty="0" smtClean="0"/>
              <a:t>ISM – Integrated Safety Management applies for all work.</a:t>
            </a:r>
          </a:p>
          <a:p>
            <a:pPr marL="1033463" lvl="2" indent="-342900" fontAlgn="auto"/>
            <a:r>
              <a:rPr lang="en-US" dirty="0" smtClean="0"/>
              <a:t>Presenters will address their specific areas (VTA, Assembly, Testing)</a:t>
            </a:r>
            <a:endParaRPr lang="en-US" dirty="0"/>
          </a:p>
          <a:p>
            <a:pPr marL="800100" lvl="1" indent="-342900" fontAlgn="auto"/>
            <a:r>
              <a:rPr lang="en-US" dirty="0" smtClean="0"/>
              <a:t>Example - Shoulder injury experienced by a technician while loosing a bolt on a LCLSII cavity flange.</a:t>
            </a:r>
          </a:p>
          <a:p>
            <a:pPr marL="1033463" lvl="2" indent="-342900" fontAlgn="auto"/>
            <a:r>
              <a:rPr lang="en-US" dirty="0" smtClean="0"/>
              <a:t>Immediate actions to modify work procedures, larger wrench</a:t>
            </a:r>
          </a:p>
          <a:p>
            <a:pPr marL="1033463" lvl="2" indent="-342900" fontAlgn="auto"/>
            <a:r>
              <a:rPr lang="en-US" dirty="0" smtClean="0"/>
              <a:t>Follow up in depth investigation by Division Safety Officer</a:t>
            </a:r>
          </a:p>
          <a:p>
            <a:pPr marL="1033463" lvl="2" indent="-342900" fontAlgn="auto"/>
            <a:r>
              <a:rPr lang="en-US" dirty="0" smtClean="0"/>
              <a:t>All corrective actions are either complete or on-schedule for completion. </a:t>
            </a:r>
          </a:p>
          <a:p>
            <a:pPr marL="800100" lvl="1" indent="-342900" fontAlgn="auto"/>
            <a:endParaRPr lang="en-US" i="1" u="sng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565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Processes, Procedures and Travelers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Developed list of procedures and travelers for CM production based on CM assembly processes</a:t>
            </a:r>
          </a:p>
          <a:p>
            <a:pPr marL="800100" lvl="1" indent="-342900"/>
            <a:r>
              <a:rPr lang="en-US" dirty="0" smtClean="0"/>
              <a:t>Leveraged C100 experience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Procedures </a:t>
            </a:r>
            <a:r>
              <a:rPr lang="en-US" b="1" dirty="0"/>
              <a:t>are </a:t>
            </a:r>
            <a:r>
              <a:rPr lang="en-US" b="1" dirty="0" smtClean="0"/>
              <a:t>a composite of C100 and LCLS II </a:t>
            </a:r>
            <a:r>
              <a:rPr lang="en-US" b="1" dirty="0" err="1" smtClean="0"/>
              <a:t>Qo</a:t>
            </a:r>
            <a:r>
              <a:rPr lang="en-US" b="1" dirty="0" smtClean="0"/>
              <a:t> experience folding in FNAL procedures and XFEL techniques in </a:t>
            </a:r>
            <a:r>
              <a:rPr lang="en-US" b="1" dirty="0"/>
              <a:t>use at </a:t>
            </a:r>
            <a:r>
              <a:rPr lang="en-US" b="1" dirty="0" err="1" smtClean="0"/>
              <a:t>Saclay</a:t>
            </a:r>
            <a:endParaRPr lang="en-US" b="1" dirty="0" smtClean="0"/>
          </a:p>
          <a:p>
            <a:pPr marL="800100" lvl="1" indent="-342900"/>
            <a:r>
              <a:rPr lang="en-US" dirty="0"/>
              <a:t>Assembly travelers for </a:t>
            </a:r>
            <a:r>
              <a:rPr lang="en-US" dirty="0" err="1"/>
              <a:t>pCM</a:t>
            </a:r>
            <a:r>
              <a:rPr lang="en-US" dirty="0"/>
              <a:t> cavity string assembly</a:t>
            </a:r>
          </a:p>
          <a:p>
            <a:pPr marL="800100" lvl="1" indent="-342900"/>
            <a:r>
              <a:rPr lang="en-US" dirty="0"/>
              <a:t>Assembly travelers for </a:t>
            </a:r>
            <a:r>
              <a:rPr lang="en-US" dirty="0" err="1"/>
              <a:t>pCM</a:t>
            </a:r>
            <a:r>
              <a:rPr lang="en-US" dirty="0"/>
              <a:t> </a:t>
            </a:r>
            <a:r>
              <a:rPr lang="en-US" dirty="0" smtClean="0"/>
              <a:t>assembly</a:t>
            </a:r>
          </a:p>
          <a:p>
            <a:pPr marL="800100" lvl="1" indent="-342900"/>
            <a:r>
              <a:rPr lang="en-US" dirty="0" smtClean="0"/>
              <a:t>Procedure development - good collaboration with FNAL team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Implemented receiving and inspection travelers for the prototype and production CM components</a:t>
            </a:r>
          </a:p>
          <a:p>
            <a:pPr marL="800100" lvl="1" indent="-342900"/>
            <a:r>
              <a:rPr lang="en-US" dirty="0" smtClean="0"/>
              <a:t>FNAL &amp; JLab SOTRs are collaborating</a:t>
            </a:r>
          </a:p>
          <a:p>
            <a:pPr marL="347663" lvl="1" indent="-347663"/>
            <a:r>
              <a:rPr lang="en-US" sz="2400" dirty="0" smtClean="0"/>
              <a:t>Plan </a:t>
            </a:r>
            <a:r>
              <a:rPr lang="en-US" sz="2400" dirty="0"/>
              <a:t>to refine production procedures and travelers based on </a:t>
            </a:r>
            <a:r>
              <a:rPr lang="en-US" sz="2400" dirty="0" err="1"/>
              <a:t>pCM</a:t>
            </a:r>
            <a:r>
              <a:rPr lang="en-US" sz="2400" dirty="0"/>
              <a:t> </a:t>
            </a:r>
            <a:r>
              <a:rPr lang="en-US" sz="2400" dirty="0" smtClean="0"/>
              <a:t>experience &amp; Lessons Learned</a:t>
            </a:r>
          </a:p>
          <a:p>
            <a:pPr marL="347663" lvl="1" indent="-347663"/>
            <a:r>
              <a:rPr lang="en-US" sz="2400" dirty="0" smtClean="0"/>
              <a:t>PRR – venue for review prior to start of string assembly</a:t>
            </a:r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PCM PRR, 10-11 January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81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JLab Cavity String Assembly – Berry Bolts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Restraint that enable pump down and keep cavity string under vacuum using “Berry” Bolts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Installed outside of clean room during </a:t>
            </a:r>
            <a:r>
              <a:rPr lang="en-US" dirty="0" err="1" smtClean="0"/>
              <a:t>cryomodule</a:t>
            </a:r>
            <a:r>
              <a:rPr lang="en-US" dirty="0" smtClean="0"/>
              <a:t> assembly phase I </a:t>
            </a:r>
            <a:endParaRPr lang="en-US" sz="2400" dirty="0" smtClean="0"/>
          </a:p>
          <a:p>
            <a:endParaRPr lang="en-US" sz="24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736" y="3017667"/>
            <a:ext cx="4242486" cy="3393989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5545" y="3017667"/>
            <a:ext cx="3115904" cy="23369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PCM PRR, 10-11 January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16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JLab</a:t>
            </a:r>
            <a:r>
              <a:rPr lang="en-US" dirty="0" smtClean="0"/>
              <a:t> Layout for LCLS-II CM Production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821" y="1237311"/>
            <a:ext cx="8220446" cy="4983195"/>
          </a:xfrm>
          <a:prstGeom prst="rect">
            <a:avLst/>
          </a:prstGeom>
        </p:spPr>
      </p:pic>
      <p:cxnSp>
        <p:nvCxnSpPr>
          <p:cNvPr id="6" name="Straight Arrow Connector 5"/>
          <p:cNvCxnSpPr>
            <a:stCxn id="7" idx="2"/>
          </p:cNvCxnSpPr>
          <p:nvPr/>
        </p:nvCxnSpPr>
        <p:spPr>
          <a:xfrm flipH="1">
            <a:off x="7394700" y="3120165"/>
            <a:ext cx="262226" cy="15318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31028" y="2473834"/>
            <a:ext cx="2051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Clean Room String Assembly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10" name="Straight Arrow Connector 9"/>
          <p:cNvCxnSpPr>
            <a:stCxn id="11" idx="2"/>
          </p:cNvCxnSpPr>
          <p:nvPr/>
        </p:nvCxnSpPr>
        <p:spPr>
          <a:xfrm flipH="1">
            <a:off x="5295551" y="3662363"/>
            <a:ext cx="642318" cy="137876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997860" y="3016032"/>
            <a:ext cx="1880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Phase I CM Assembly (2X)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14" name="Straight Arrow Connector 13"/>
          <p:cNvCxnSpPr>
            <a:stCxn id="15" idx="2"/>
          </p:cNvCxnSpPr>
          <p:nvPr/>
        </p:nvCxnSpPr>
        <p:spPr>
          <a:xfrm flipH="1">
            <a:off x="3927944" y="2656558"/>
            <a:ext cx="1367607" cy="142516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090694" y="2010227"/>
            <a:ext cx="2409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Phase II CM Assembly (2X)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18" name="Straight Arrow Connector 17"/>
          <p:cNvCxnSpPr>
            <a:stCxn id="19" idx="0"/>
          </p:cNvCxnSpPr>
          <p:nvPr/>
        </p:nvCxnSpPr>
        <p:spPr>
          <a:xfrm flipV="1">
            <a:off x="2501622" y="5157235"/>
            <a:ext cx="567581" cy="48054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433108" y="5637783"/>
            <a:ext cx="2137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Vacuum Vessel Installation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20" name="Straight Arrow Connector 19"/>
          <p:cNvCxnSpPr>
            <a:stCxn id="21" idx="0"/>
          </p:cNvCxnSpPr>
          <p:nvPr/>
        </p:nvCxnSpPr>
        <p:spPr>
          <a:xfrm flipV="1">
            <a:off x="1585882" y="3799043"/>
            <a:ext cx="289621" cy="96666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45471" y="4765705"/>
            <a:ext cx="2280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Final Assembly / Prep for Testing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26" name="Straight Arrow Connector 25"/>
          <p:cNvCxnSpPr>
            <a:stCxn id="27" idx="1"/>
          </p:cNvCxnSpPr>
          <p:nvPr/>
        </p:nvCxnSpPr>
        <p:spPr>
          <a:xfrm flipH="1">
            <a:off x="2767053" y="1692840"/>
            <a:ext cx="1323641" cy="76460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090694" y="1508174"/>
            <a:ext cx="1399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CM Testing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PCM PRR, 10-11 January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78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Outline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lvl="1"/>
            <a:r>
              <a:rPr lang="en-US" sz="2400" dirty="0" smtClean="0"/>
              <a:t>Introduction</a:t>
            </a:r>
          </a:p>
          <a:p>
            <a:pPr lvl="1"/>
            <a:r>
              <a:rPr lang="en-US" sz="2400" dirty="0" smtClean="0"/>
              <a:t>Review of Charge &amp; Agenda</a:t>
            </a:r>
          </a:p>
          <a:p>
            <a:pPr lvl="1"/>
            <a:r>
              <a:rPr lang="en-US" sz="2400" dirty="0" err="1" smtClean="0"/>
              <a:t>JLab’s</a:t>
            </a:r>
            <a:r>
              <a:rPr lang="en-US" sz="2400" dirty="0" smtClean="0"/>
              <a:t> PRR Approach</a:t>
            </a:r>
            <a:endParaRPr lang="en-US" sz="2400" dirty="0"/>
          </a:p>
          <a:p>
            <a:pPr lvl="1"/>
            <a:r>
              <a:rPr lang="en-US" sz="2400" dirty="0" smtClean="0"/>
              <a:t>Status</a:t>
            </a:r>
          </a:p>
          <a:p>
            <a:pPr lvl="1"/>
            <a:r>
              <a:rPr lang="en-US" sz="2400" dirty="0" smtClean="0"/>
              <a:t>Summary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PCM PRR, 10-11 January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01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9973" y="6130864"/>
            <a:ext cx="1181969" cy="651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5740" y="4729769"/>
            <a:ext cx="2693461" cy="790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4465" y="-15814"/>
            <a:ext cx="8977995" cy="838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LCLS-II Cavity/</a:t>
            </a:r>
            <a:r>
              <a:rPr lang="en-US" sz="2800" dirty="0" err="1" smtClean="0"/>
              <a:t>Cryomodule</a:t>
            </a:r>
            <a:r>
              <a:rPr lang="en-US" sz="2800" dirty="0" smtClean="0"/>
              <a:t> </a:t>
            </a:r>
            <a:r>
              <a:rPr lang="en-US" sz="2800" dirty="0"/>
              <a:t>Process </a:t>
            </a:r>
            <a:r>
              <a:rPr lang="en-US" sz="2800" dirty="0" smtClean="0"/>
              <a:t>at </a:t>
            </a:r>
            <a:r>
              <a:rPr lang="en-US" sz="2800" dirty="0" err="1" smtClean="0"/>
              <a:t>JLab</a:t>
            </a:r>
            <a:endParaRPr lang="en-US" sz="2800" b="0" i="1" dirty="0" smtClean="0">
              <a:solidFill>
                <a:srgbClr val="FF0000"/>
              </a:solidFill>
            </a:endParaRPr>
          </a:p>
        </p:txBody>
      </p:sp>
      <p:sp>
        <p:nvSpPr>
          <p:cNvPr id="89" name="TextBox 88"/>
          <p:cNvSpPr txBox="1"/>
          <p:nvPr/>
        </p:nvSpPr>
        <p:spPr bwMode="auto">
          <a:xfrm>
            <a:off x="6383507" y="3575559"/>
            <a:ext cx="2697926" cy="8002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Tx/>
              <a:buNone/>
              <a:defRPr/>
            </a:pP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Commissioning at SLAC 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 marL="91440">
              <a:buFontTx/>
              <a:buNone/>
              <a:defRPr/>
            </a:pPr>
            <a:r>
              <a:rPr lang="en-US" sz="800" dirty="0" smtClean="0">
                <a:solidFill>
                  <a:schemeClr val="bg1">
                    <a:lumMod val="95000"/>
                  </a:schemeClr>
                </a:solidFill>
              </a:rPr>
              <a:t>Install Cryomodules in Accelerator, cool 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to </a:t>
            </a:r>
            <a:r>
              <a:rPr lang="en-US" sz="800" dirty="0" smtClean="0">
                <a:solidFill>
                  <a:schemeClr val="bg1">
                    <a:lumMod val="95000"/>
                  </a:schemeClr>
                </a:solidFill>
              </a:rPr>
              <a:t>2 K</a:t>
            </a:r>
          </a:p>
          <a:p>
            <a:pPr marL="262890" indent="-171450">
              <a:buFont typeface="Wingdings" panose="05000000000000000000" pitchFamily="2" charset="2"/>
              <a:buChar char="ü"/>
              <a:defRPr/>
            </a:pPr>
            <a:r>
              <a:rPr lang="en-US" sz="800" dirty="0" smtClean="0">
                <a:solidFill>
                  <a:schemeClr val="bg1">
                    <a:lumMod val="95000"/>
                  </a:schemeClr>
                </a:solidFill>
              </a:rPr>
              <a:t>Weld  &amp; certify leak tight , pressure test </a:t>
            </a:r>
          </a:p>
          <a:p>
            <a:pPr marL="262890" indent="-171450">
              <a:buFont typeface="Wingdings" panose="05000000000000000000" pitchFamily="2" charset="2"/>
              <a:buChar char="ü"/>
              <a:defRPr/>
            </a:pPr>
            <a:r>
              <a:rPr lang="en-US" sz="800" dirty="0" smtClean="0">
                <a:solidFill>
                  <a:schemeClr val="bg1">
                    <a:lumMod val="95000"/>
                  </a:schemeClr>
                </a:solidFill>
              </a:rPr>
              <a:t>check Controls,</a:t>
            </a:r>
          </a:p>
          <a:p>
            <a:pPr marL="262890" indent="-171450">
              <a:buFont typeface="Wingdings" panose="05000000000000000000" pitchFamily="2" charset="2"/>
              <a:buChar char="ü"/>
              <a:defRPr/>
            </a:pPr>
            <a:r>
              <a:rPr lang="en-US" sz="800" dirty="0" smtClean="0">
                <a:solidFill>
                  <a:schemeClr val="bg1">
                    <a:lumMod val="95000"/>
                  </a:schemeClr>
                </a:solidFill>
              </a:rPr>
              <a:t>Gradient 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&amp; Dynamic Heat Load - Q</a:t>
            </a:r>
            <a:r>
              <a:rPr lang="en-US" sz="800" baseline="-25000" dirty="0">
                <a:solidFill>
                  <a:schemeClr val="bg1">
                    <a:lumMod val="95000"/>
                  </a:schemeClr>
                </a:solidFill>
              </a:rPr>
              <a:t>o</a:t>
            </a:r>
          </a:p>
        </p:txBody>
      </p:sp>
      <p:pic>
        <p:nvPicPr>
          <p:cNvPr id="13347" name="Picture 38" descr="answers,cartoons,door keys,households,keys,people,persons,resolutions,Screen Beans®,skeleton keys,solutions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1823" y="4384776"/>
            <a:ext cx="3143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0983" y="1030518"/>
            <a:ext cx="1953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</a:rPr>
              <a:t>Supplier </a:t>
            </a:r>
          </a:p>
          <a:p>
            <a:r>
              <a:rPr lang="en-US" b="1" i="1" dirty="0">
                <a:solidFill>
                  <a:srgbClr val="C00000"/>
                </a:solidFill>
              </a:rPr>
              <a:t> </a:t>
            </a:r>
            <a:r>
              <a:rPr lang="en-US" b="1" i="1" dirty="0" smtClean="0">
                <a:solidFill>
                  <a:srgbClr val="C00000"/>
                </a:solidFill>
              </a:rPr>
              <a:t>     Partners </a:t>
            </a:r>
            <a:endParaRPr lang="en-US" b="1" i="1" dirty="0">
              <a:solidFill>
                <a:srgbClr val="C00000"/>
              </a:solidFill>
            </a:endParaRPr>
          </a:p>
        </p:txBody>
      </p:sp>
      <p:sp>
        <p:nvSpPr>
          <p:cNvPr id="8" name="Bent Arrow 7"/>
          <p:cNvSpPr/>
          <p:nvPr/>
        </p:nvSpPr>
        <p:spPr bwMode="auto">
          <a:xfrm>
            <a:off x="1771235" y="1058461"/>
            <a:ext cx="997529" cy="547482"/>
          </a:xfrm>
          <a:prstGeom prst="bentArrow">
            <a:avLst>
              <a:gd name="adj1" fmla="val 25000"/>
              <a:gd name="adj2" fmla="val 30266"/>
              <a:gd name="adj3" fmla="val 25000"/>
              <a:gd name="adj4" fmla="val 43750"/>
            </a:avLst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" name="Bent Arrow 9"/>
          <p:cNvSpPr/>
          <p:nvPr/>
        </p:nvSpPr>
        <p:spPr bwMode="auto">
          <a:xfrm rot="16200000" flipV="1">
            <a:off x="6454976" y="5471986"/>
            <a:ext cx="974669" cy="1106878"/>
          </a:xfrm>
          <a:prstGeom prst="bentArrow">
            <a:avLst>
              <a:gd name="adj1" fmla="val 25000"/>
              <a:gd name="adj2" fmla="val 25585"/>
              <a:gd name="adj3" fmla="val 25000"/>
              <a:gd name="adj4" fmla="val 43750"/>
            </a:avLst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74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620" y="5999540"/>
            <a:ext cx="975734" cy="63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3656" y="5555299"/>
            <a:ext cx="1247777" cy="84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TextBox 77"/>
          <p:cNvSpPr txBox="1"/>
          <p:nvPr/>
        </p:nvSpPr>
        <p:spPr>
          <a:xfrm>
            <a:off x="6322401" y="5244078"/>
            <a:ext cx="120898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LCLS-II 1.3 GHz Cryomodule </a:t>
            </a:r>
            <a:endParaRPr lang="en-US" sz="600" dirty="0"/>
          </a:p>
        </p:txBody>
      </p:sp>
      <p:sp>
        <p:nvSpPr>
          <p:cNvPr id="54" name="Up Arrow 66"/>
          <p:cNvSpPr>
            <a:spLocks noChangeArrowheads="1"/>
          </p:cNvSpPr>
          <p:nvPr/>
        </p:nvSpPr>
        <p:spPr bwMode="auto">
          <a:xfrm rot="10800000" flipV="1">
            <a:off x="6885580" y="4470500"/>
            <a:ext cx="722735" cy="2286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400" dirty="0">
              <a:latin typeface="Times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388872" y="1452347"/>
            <a:ext cx="1633695" cy="2059559"/>
            <a:chOff x="6388871" y="1058461"/>
            <a:chExt cx="1633695" cy="222352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8871" y="1058461"/>
              <a:ext cx="1633695" cy="2223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6388872" y="3066539"/>
              <a:ext cx="1573310" cy="184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" dirty="0" smtClean="0"/>
                <a:t>Courtesy Chi-Chang </a:t>
              </a:r>
              <a:r>
                <a:rPr lang="en-US" sz="600" dirty="0"/>
                <a:t>Kao, SLAC 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912912" y="1110647"/>
            <a:ext cx="3321169" cy="5610827"/>
            <a:chOff x="2881223" y="656935"/>
            <a:chExt cx="3321169" cy="6064540"/>
          </a:xfrm>
        </p:grpSpPr>
        <p:sp>
          <p:nvSpPr>
            <p:cNvPr id="37" name="Flowchart: Process 36"/>
            <p:cNvSpPr/>
            <p:nvPr/>
          </p:nvSpPr>
          <p:spPr bwMode="auto">
            <a:xfrm>
              <a:off x="2881223" y="656935"/>
              <a:ext cx="3321169" cy="6064540"/>
            </a:xfrm>
            <a:prstGeom prst="flowChartProcess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349692" y="656935"/>
              <a:ext cx="23969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C00000"/>
                  </a:solidFill>
                </a:rPr>
                <a:t>JLAB SRF Facility </a:t>
              </a:r>
              <a:endParaRPr lang="en-US" b="1" i="1" dirty="0">
                <a:solidFill>
                  <a:srgbClr val="C00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 bwMode="auto">
            <a:xfrm>
              <a:off x="2959847" y="2465081"/>
              <a:ext cx="3161208" cy="43088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US" sz="1400" dirty="0" smtClean="0">
                  <a:solidFill>
                    <a:schemeClr val="bg1">
                      <a:lumMod val="95000"/>
                    </a:schemeClr>
                  </a:solidFill>
                </a:rPr>
                <a:t>Cavity String Assembly &amp; Leak Test</a:t>
              </a:r>
              <a:endParaRPr lang="en-US" sz="1400" dirty="0">
                <a:solidFill>
                  <a:schemeClr val="bg1">
                    <a:lumMod val="95000"/>
                  </a:schemeClr>
                </a:solidFill>
              </a:endParaRPr>
            </a:p>
            <a:p>
              <a:pPr marL="171450" indent="-171450">
                <a:buFont typeface="Wingdings" panose="05000000000000000000" pitchFamily="2" charset="2"/>
                <a:buChar char="ü"/>
                <a:defRPr/>
              </a:pP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Assemble </a:t>
              </a:r>
              <a:r>
                <a:rPr lang="en-US" sz="800" dirty="0" smtClean="0">
                  <a:solidFill>
                    <a:schemeClr val="bg1">
                      <a:lumMod val="95000"/>
                    </a:schemeClr>
                  </a:solidFill>
                </a:rPr>
                <a:t> Cavity String  -Class </a:t>
              </a: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100 Clean  </a:t>
              </a:r>
              <a:r>
                <a:rPr lang="en-US" sz="800" dirty="0" smtClean="0">
                  <a:solidFill>
                    <a:schemeClr val="bg1">
                      <a:lumMod val="95000"/>
                    </a:schemeClr>
                  </a:solidFill>
                </a:rPr>
                <a:t>Room</a:t>
              </a:r>
              <a:endParaRPr lang="en-US" sz="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 bwMode="auto">
            <a:xfrm>
              <a:off x="2958944" y="1922701"/>
              <a:ext cx="3151958" cy="43088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400" dirty="0" smtClean="0">
                  <a:solidFill>
                    <a:schemeClr val="bg1"/>
                  </a:solidFill>
                </a:rPr>
                <a:t>Cavity /Helium Vessel Prep. &amp; Test</a:t>
              </a:r>
              <a:endParaRPr lang="en-US" sz="1400" dirty="0">
                <a:solidFill>
                  <a:schemeClr val="bg1"/>
                </a:solidFill>
              </a:endParaRPr>
            </a:p>
            <a:p>
              <a:pPr marL="171450" indent="-171450">
                <a:buFont typeface="Wingdings" panose="05000000000000000000" pitchFamily="2" charset="2"/>
                <a:buChar char="ü"/>
                <a:defRPr/>
              </a:pPr>
              <a:r>
                <a:rPr lang="en-US" sz="800" dirty="0" smtClean="0">
                  <a:solidFill>
                    <a:schemeClr val="bg1">
                      <a:lumMod val="95000"/>
                    </a:schemeClr>
                  </a:solidFill>
                </a:rPr>
                <a:t>VTA RF  </a:t>
              </a: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Test in liquid Helium @  2 </a:t>
              </a:r>
              <a:r>
                <a:rPr lang="en-US" sz="800" dirty="0" smtClean="0">
                  <a:solidFill>
                    <a:schemeClr val="bg1">
                      <a:lumMod val="95000"/>
                    </a:schemeClr>
                  </a:solidFill>
                </a:rPr>
                <a:t> K  </a:t>
              </a:r>
              <a:endParaRPr lang="en-US" sz="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 bwMode="auto">
            <a:xfrm>
              <a:off x="2959847" y="5120010"/>
              <a:ext cx="3171362" cy="677108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342900" indent="-342900">
                <a:buFontTx/>
                <a:buNone/>
                <a:defRPr/>
              </a:pPr>
              <a:r>
                <a:rPr lang="en-US" sz="1400" dirty="0" err="1" smtClean="0">
                  <a:solidFill>
                    <a:schemeClr val="bg1">
                      <a:lumMod val="95000"/>
                    </a:schemeClr>
                  </a:solidFill>
                </a:rPr>
                <a:t>Cryomodule</a:t>
              </a:r>
              <a:r>
                <a:rPr lang="en-US" sz="1400" dirty="0" smtClean="0">
                  <a:solidFill>
                    <a:schemeClr val="bg1">
                      <a:lumMod val="95000"/>
                    </a:schemeClr>
                  </a:solidFill>
                </a:rPr>
                <a:t> Test  in </a:t>
              </a:r>
              <a:r>
                <a:rPr lang="en-US" sz="1400" dirty="0">
                  <a:solidFill>
                    <a:schemeClr val="bg1">
                      <a:lumMod val="95000"/>
                    </a:schemeClr>
                  </a:solidFill>
                </a:rPr>
                <a:t>“Test Cave”</a:t>
              </a:r>
            </a:p>
            <a:p>
              <a:pPr marL="137160" indent="-137160">
                <a:buFont typeface="Wingdings" pitchFamily="2" charset="2"/>
                <a:buChar char="ü"/>
                <a:defRPr/>
              </a:pPr>
              <a:r>
                <a:rPr lang="en-US" sz="800" dirty="0" smtClean="0">
                  <a:solidFill>
                    <a:schemeClr val="bg1">
                      <a:lumMod val="95000"/>
                    </a:schemeClr>
                  </a:solidFill>
                </a:rPr>
                <a:t>Cryomodule integrity @ 2  </a:t>
              </a: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K</a:t>
              </a:r>
            </a:p>
            <a:p>
              <a:pPr marL="137160" indent="-137160">
                <a:buFont typeface="Wingdings" pitchFamily="2" charset="2"/>
                <a:buChar char="ü"/>
                <a:defRPr/>
              </a:pPr>
              <a:r>
                <a:rPr lang="en-US" sz="800" dirty="0" smtClean="0">
                  <a:solidFill>
                    <a:schemeClr val="bg1">
                      <a:lumMod val="95000"/>
                    </a:schemeClr>
                  </a:solidFill>
                </a:rPr>
                <a:t>Tuners - Range</a:t>
              </a: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en-US" sz="800" dirty="0" smtClean="0">
                  <a:solidFill>
                    <a:schemeClr val="bg1">
                      <a:lumMod val="95000"/>
                    </a:schemeClr>
                  </a:solidFill>
                </a:rPr>
                <a:t>Hysteresis, &amp; Resolution/ Sensitivity</a:t>
              </a:r>
              <a:endParaRPr lang="en-US" sz="800" dirty="0">
                <a:solidFill>
                  <a:schemeClr val="bg1">
                    <a:lumMod val="95000"/>
                  </a:schemeClr>
                </a:solidFill>
              </a:endParaRPr>
            </a:p>
            <a:p>
              <a:pPr marL="137160" indent="-137160">
                <a:buFont typeface="Wingdings" pitchFamily="2" charset="2"/>
                <a:buChar char="ü"/>
                <a:defRPr/>
              </a:pPr>
              <a:r>
                <a:rPr lang="en-US" sz="800" dirty="0" smtClean="0">
                  <a:solidFill>
                    <a:schemeClr val="bg1">
                      <a:lumMod val="95000"/>
                    </a:schemeClr>
                  </a:solidFill>
                </a:rPr>
                <a:t>Cavities for </a:t>
              </a: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Gradient </a:t>
              </a:r>
              <a:r>
                <a:rPr lang="en-US" sz="800" dirty="0" smtClean="0">
                  <a:solidFill>
                    <a:schemeClr val="bg1">
                      <a:lumMod val="95000"/>
                    </a:schemeClr>
                  </a:solidFill>
                </a:rPr>
                <a:t>&amp; </a:t>
              </a: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Dynamic Heat </a:t>
              </a:r>
              <a:r>
                <a:rPr lang="en-US" sz="800" dirty="0" smtClean="0">
                  <a:solidFill>
                    <a:schemeClr val="bg1">
                      <a:lumMod val="95000"/>
                    </a:schemeClr>
                  </a:solidFill>
                </a:rPr>
                <a:t>Load Q</a:t>
              </a:r>
              <a:r>
                <a:rPr lang="en-US" sz="800" baseline="-25000" dirty="0" smtClean="0">
                  <a:solidFill>
                    <a:schemeClr val="bg1">
                      <a:lumMod val="95000"/>
                    </a:schemeClr>
                  </a:solidFill>
                </a:rPr>
                <a:t>o</a:t>
              </a:r>
              <a:r>
                <a:rPr lang="en-US" sz="800" dirty="0" smtClean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endParaRPr lang="en-US" sz="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 bwMode="auto">
            <a:xfrm>
              <a:off x="2958944" y="3252370"/>
              <a:ext cx="3171362" cy="1415772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342900" indent="-342900">
                <a:buFontTx/>
                <a:buNone/>
                <a:defRPr/>
              </a:pPr>
              <a:r>
                <a:rPr lang="en-US" sz="1400" dirty="0">
                  <a:solidFill>
                    <a:schemeClr val="bg1">
                      <a:lumMod val="95000"/>
                    </a:schemeClr>
                  </a:solidFill>
                </a:rPr>
                <a:t>Cryomodule Assembly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Instrumentation  &amp; Wiring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Tuners,  MLI– Multi Layer Insulation, 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Cryogenic Circuits , magnetic shielding, </a:t>
              </a:r>
              <a:r>
                <a:rPr lang="en-US" sz="800" dirty="0" smtClean="0">
                  <a:solidFill>
                    <a:schemeClr val="bg1">
                      <a:lumMod val="95000"/>
                    </a:schemeClr>
                  </a:solidFill>
                </a:rPr>
                <a:t>alignment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en-US" sz="800" dirty="0" smtClean="0">
                  <a:solidFill>
                    <a:schemeClr val="bg1">
                      <a:lumMod val="95000"/>
                    </a:schemeClr>
                  </a:solidFill>
                </a:rPr>
                <a:t>Super </a:t>
              </a: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Insulation </a:t>
              </a:r>
              <a:r>
                <a:rPr lang="en-US" sz="800" dirty="0" smtClean="0">
                  <a:solidFill>
                    <a:schemeClr val="bg1">
                      <a:lumMod val="95000"/>
                    </a:schemeClr>
                  </a:solidFill>
                </a:rPr>
                <a:t>Cabling &amp;  Shield   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en-US" sz="800" dirty="0" smtClean="0">
                  <a:solidFill>
                    <a:schemeClr val="bg1">
                      <a:lumMod val="95000"/>
                    </a:schemeClr>
                  </a:solidFill>
                </a:rPr>
                <a:t>Vacuum </a:t>
              </a: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Vessel </a:t>
              </a:r>
              <a:r>
                <a:rPr lang="en-US" sz="800" dirty="0" smtClean="0">
                  <a:solidFill>
                    <a:schemeClr val="bg1">
                      <a:lumMod val="95000"/>
                    </a:schemeClr>
                  </a:solidFill>
                </a:rPr>
                <a:t> &amp; Final Alignment 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en-US" sz="800" dirty="0" smtClean="0">
                  <a:solidFill>
                    <a:schemeClr val="bg1">
                      <a:lumMod val="95000"/>
                    </a:schemeClr>
                  </a:solidFill>
                </a:rPr>
                <a:t>Install Cryogenic Supply Interfaces</a:t>
              </a:r>
            </a:p>
            <a:p>
              <a:pPr marL="171450" lvl="1" indent="-171450">
                <a:buFont typeface="Wingdings" panose="05000000000000000000" pitchFamily="2" charset="2"/>
                <a:buChar char="ü"/>
                <a:defRPr/>
              </a:pPr>
              <a:r>
                <a:rPr lang="en-US" sz="800" dirty="0" smtClean="0">
                  <a:solidFill>
                    <a:schemeClr val="bg1">
                      <a:lumMod val="95000"/>
                    </a:schemeClr>
                  </a:solidFill>
                </a:rPr>
                <a:t>Horizontal Test Preparation </a:t>
              </a:r>
            </a:p>
            <a:p>
              <a:pPr marL="171450" lvl="1" indent="-171450">
                <a:buFont typeface="Wingdings" panose="05000000000000000000" pitchFamily="2" charset="2"/>
                <a:buChar char="ü"/>
                <a:defRPr/>
              </a:pPr>
              <a:r>
                <a:rPr lang="en-US" sz="800" dirty="0" smtClean="0">
                  <a:solidFill>
                    <a:schemeClr val="bg1">
                      <a:lumMod val="95000"/>
                    </a:schemeClr>
                  </a:solidFill>
                </a:rPr>
                <a:t>Pressure </a:t>
              </a: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Test &amp; Leak  Check (vacuum)</a:t>
              </a:r>
            </a:p>
            <a:p>
              <a:pPr marL="228600" lvl="1" indent="-228600">
                <a:buFont typeface="Arial" panose="020B0604020202020204" pitchFamily="34" charset="0"/>
                <a:buChar char="•"/>
                <a:defRPr/>
              </a:pPr>
              <a:endParaRPr lang="en-US" sz="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6" name="TextBox 9"/>
            <p:cNvSpPr txBox="1">
              <a:spLocks noChangeArrowheads="1"/>
            </p:cNvSpPr>
            <p:nvPr/>
          </p:nvSpPr>
          <p:spPr bwMode="auto">
            <a:xfrm>
              <a:off x="2958944" y="1104997"/>
              <a:ext cx="3151957" cy="43088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Receiving in SRF Inventory </a:t>
              </a:r>
              <a:endParaRPr lang="en-US" sz="800" dirty="0" smtClean="0">
                <a:solidFill>
                  <a:schemeClr val="bg1"/>
                </a:solidFill>
              </a:endParaRPr>
            </a:p>
            <a:p>
              <a:pPr marL="171450" indent="-171450">
                <a:buFont typeface="Wingdings" panose="05000000000000000000" pitchFamily="2" charset="2"/>
                <a:buChar char="ü"/>
              </a:pPr>
              <a:r>
                <a:rPr lang="en-US" sz="800" dirty="0" smtClean="0">
                  <a:solidFill>
                    <a:schemeClr val="bg1"/>
                  </a:solidFill>
                </a:rPr>
                <a:t>Mechanical Inspection CMM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57" name="Up Arrow 66"/>
            <p:cNvSpPr>
              <a:spLocks noChangeArrowheads="1"/>
            </p:cNvSpPr>
            <p:nvPr/>
          </p:nvSpPr>
          <p:spPr bwMode="auto">
            <a:xfrm flipV="1">
              <a:off x="4167877" y="2954889"/>
              <a:ext cx="734994" cy="2286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dirty="0">
                <a:latin typeface="Times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 bwMode="auto">
            <a:xfrm>
              <a:off x="2958944" y="6179971"/>
              <a:ext cx="3178439" cy="43088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342900" indent="-342900">
                <a:buFontTx/>
                <a:buNone/>
                <a:defRPr/>
              </a:pPr>
              <a:r>
                <a:rPr lang="en-US" sz="1400" dirty="0" err="1" smtClean="0">
                  <a:solidFill>
                    <a:schemeClr val="bg1">
                      <a:lumMod val="95000"/>
                    </a:schemeClr>
                  </a:solidFill>
                </a:rPr>
                <a:t>Cryomodule</a:t>
              </a:r>
              <a:r>
                <a:rPr lang="en-US" sz="1400" dirty="0" smtClean="0">
                  <a:solidFill>
                    <a:schemeClr val="bg1">
                      <a:lumMod val="95000"/>
                    </a:schemeClr>
                  </a:solidFill>
                </a:rPr>
                <a:t> shipping  to SLAC </a:t>
              </a:r>
            </a:p>
            <a:p>
              <a:pPr marL="171450" indent="-171450">
                <a:buFont typeface="Wingdings" panose="05000000000000000000" pitchFamily="2" charset="2"/>
                <a:buChar char="ü"/>
                <a:defRPr/>
              </a:pPr>
              <a:r>
                <a:rPr lang="en-US" sz="800" dirty="0" smtClean="0">
                  <a:solidFill>
                    <a:schemeClr val="bg1">
                      <a:lumMod val="95000"/>
                    </a:schemeClr>
                  </a:solidFill>
                </a:rPr>
                <a:t>JLAB support for installation of first 3 Cryomodule </a:t>
              </a:r>
              <a:endParaRPr lang="en-US" sz="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9" name="Up Arrow 66"/>
            <p:cNvSpPr>
              <a:spLocks noChangeArrowheads="1"/>
            </p:cNvSpPr>
            <p:nvPr/>
          </p:nvSpPr>
          <p:spPr bwMode="auto">
            <a:xfrm flipV="1">
              <a:off x="4178031" y="4775308"/>
              <a:ext cx="734994" cy="2286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dirty="0">
                <a:latin typeface="Times" pitchFamily="18" charset="0"/>
              </a:endParaRPr>
            </a:p>
          </p:txBody>
        </p:sp>
        <p:sp>
          <p:nvSpPr>
            <p:cNvPr id="60" name="Up Arrow 66"/>
            <p:cNvSpPr>
              <a:spLocks noChangeArrowheads="1"/>
            </p:cNvSpPr>
            <p:nvPr/>
          </p:nvSpPr>
          <p:spPr bwMode="auto">
            <a:xfrm flipV="1">
              <a:off x="4167876" y="1615979"/>
              <a:ext cx="734994" cy="2286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dirty="0">
                <a:latin typeface="Times" pitchFamily="18" charset="0"/>
              </a:endParaRPr>
            </a:p>
          </p:txBody>
        </p:sp>
        <p:sp>
          <p:nvSpPr>
            <p:cNvPr id="61" name="Up Arrow 66"/>
            <p:cNvSpPr>
              <a:spLocks noChangeArrowheads="1"/>
            </p:cNvSpPr>
            <p:nvPr/>
          </p:nvSpPr>
          <p:spPr bwMode="auto">
            <a:xfrm flipV="1">
              <a:off x="4178031" y="5885240"/>
              <a:ext cx="734994" cy="2286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dirty="0">
                <a:latin typeface="Times" pitchFamily="18" charset="0"/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517910"/>
              </p:ext>
            </p:extLst>
          </p:nvPr>
        </p:nvGraphicFramePr>
        <p:xfrm>
          <a:off x="223612" y="1701286"/>
          <a:ext cx="2441277" cy="4271206"/>
        </p:xfrm>
        <a:graphic>
          <a:graphicData uri="http://schemas.openxmlformats.org/drawingml/2006/table">
            <a:tbl>
              <a:tblPr/>
              <a:tblGrid>
                <a:gridCol w="320623"/>
                <a:gridCol w="1634558"/>
                <a:gridCol w="162032"/>
                <a:gridCol w="162032"/>
                <a:gridCol w="162032"/>
              </a:tblGrid>
              <a:tr h="113557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Component                                                  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FNAL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JLAB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SLAC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69200"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Cavity String </a:t>
                      </a:r>
                    </a:p>
                  </a:txBody>
                  <a:tcPr marL="6911" marR="6911" marT="6911" marB="0" vert="vert27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Niobium (Prototype) - existing cavities                           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13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Niobium (Production)                                              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9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Cavities (Prototype) - existing cavities                          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13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Helium Vessels (Prototype)                                        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125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Cavities w/Helium Vessels </a:t>
                      </a:r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-VTS Ready (Production)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13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Cavity Feedthroughs                                               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509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Cavity Flanges &amp; Assoc. Hardware/Seals (VTS &amp; HTS compatible)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9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Fundamental Power Coupler (FPC)                                   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9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Cavity String Interconnecting Bellows                             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9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Cavity String Assembly Hardware &amp; Seals                         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13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 Magnet Assembly                                                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13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Beam Position Monitor (BPM)                                       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13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Gate Valves                                                       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125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Beamline </a:t>
                      </a:r>
                      <a:r>
                        <a:rPr lang="da-DK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Vac. Monitoring </a:t>
                      </a:r>
                      <a:r>
                        <a:rPr lang="da-DK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Manifold &amp; Gauge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13557"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Cryomodule </a:t>
                      </a:r>
                    </a:p>
                  </a:txBody>
                  <a:tcPr marL="6911" marR="6911" marT="6911" marB="0" vert="vert27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Two-phase Pipe Bellows                                            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244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Tuner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actuator, </a:t>
                      </a:r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piezos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(Prototype)                 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093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Tuner </a:t>
                      </a:r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actuator, </a:t>
                      </a:r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piezos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(Production)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13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Magnetic Shielding                                 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13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GRHP Sub-assembly                                                 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13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Vacuum Vessel                                                     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509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Coupler Pumping Lines </a:t>
                      </a:r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&amp;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Pumps (</a:t>
                      </a:r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ion+TSP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 + vacuum gauges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13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Instrumentation                                                   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13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Liquid Level Probes &amp; JT Valve                                  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509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Beamline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Interconnect Parts including Aluminum Heat Shields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13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HOM Absorber                                                      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125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Shipping Frames </a:t>
                      </a:r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&amp;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End Caps + Shock Log Devices       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83176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1" marR="6911" marT="691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 =  Lead </a:t>
                      </a:r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Lab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 SLAC LCLSII-4.1-PM-0229-R0 (June2014)</a:t>
                      </a:r>
                    </a:p>
                  </a:txBody>
                  <a:tcPr marL="6911" marR="6911" marT="691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8873" y="1152230"/>
            <a:ext cx="1908723" cy="45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PCM PRR, 10-11 January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27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1.3 </a:t>
            </a:r>
            <a:r>
              <a:rPr lang="en-US" sz="2800" dirty="0"/>
              <a:t>GHz P</a:t>
            </a:r>
            <a:r>
              <a:rPr lang="en-US" sz="2800" dirty="0" smtClean="0"/>
              <a:t>roduction CM Procurement Status</a:t>
            </a:r>
            <a:endParaRPr lang="en-US" sz="28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6413089"/>
              </p:ext>
            </p:extLst>
          </p:nvPr>
        </p:nvGraphicFramePr>
        <p:xfrm>
          <a:off x="970377" y="1088097"/>
          <a:ext cx="7066722" cy="4907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Worksheet" r:id="rId4" imgW="4638600" imgH="4019640" progId="Excel.Sheet.12">
                  <p:embed/>
                </p:oleObj>
              </mc:Choice>
              <mc:Fallback>
                <p:oleObj name="Worksheet" r:id="rId4" imgW="4638600" imgH="40196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70377" y="1088097"/>
                        <a:ext cx="7066722" cy="4907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46726" y="5962108"/>
            <a:ext cx="5889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Vast majority of production procurements awarded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PCM PRR, 10-11 January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46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SRF Operations:</a:t>
            </a:r>
            <a:br>
              <a:rPr lang="en-US" dirty="0" smtClean="0"/>
            </a:br>
            <a:r>
              <a:rPr lang="en-US" dirty="0" smtClean="0"/>
              <a:t>Organization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PCM PRR, 10-11 January 2017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455773" cy="231859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www.jlab.org/accel/office/org_chart.pdf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Approximately 43 people including several hires would in part work on LCLS-II production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8338" y="318049"/>
            <a:ext cx="4637711" cy="530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315" y="3736755"/>
            <a:ext cx="3009900" cy="254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50710" y="5481528"/>
            <a:ext cx="3048014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u="sng" dirty="0" smtClean="0"/>
              <a:t>Engineering Department Staff </a:t>
            </a:r>
            <a:r>
              <a:rPr lang="en-US" sz="1200" dirty="0" smtClean="0"/>
              <a:t>(matrixed/assigned to SRF Engineering)</a:t>
            </a:r>
          </a:p>
          <a:p>
            <a:r>
              <a:rPr lang="en-US" sz="1200" dirty="0" smtClean="0"/>
              <a:t>K. Wilson	G. Cheng</a:t>
            </a:r>
          </a:p>
          <a:p>
            <a:r>
              <a:rPr lang="en-US" sz="1200" dirty="0" smtClean="0"/>
              <a:t>H. K. Park	T. Hiatt</a:t>
            </a:r>
            <a:endParaRPr lang="en-US" sz="1200" dirty="0"/>
          </a:p>
        </p:txBody>
      </p:sp>
      <p:cxnSp>
        <p:nvCxnSpPr>
          <p:cNvPr id="15" name="Straight Connector 14"/>
          <p:cNvCxnSpPr>
            <a:stCxn id="6" idx="1"/>
          </p:cNvCxnSpPr>
          <p:nvPr/>
        </p:nvCxnSpPr>
        <p:spPr>
          <a:xfrm flipH="1">
            <a:off x="4069492" y="5897027"/>
            <a:ext cx="181218" cy="0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069492" y="1771135"/>
            <a:ext cx="1" cy="4125892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069493" y="1771135"/>
            <a:ext cx="152399" cy="0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184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1.3 GHz Production CM Procurement Status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Dressed Cavities (F. </a:t>
            </a:r>
            <a:r>
              <a:rPr lang="en-US" dirty="0" err="1" smtClean="0"/>
              <a:t>Marhauser’s</a:t>
            </a:r>
            <a:r>
              <a:rPr lang="en-US" dirty="0" smtClean="0"/>
              <a:t> Talk)</a:t>
            </a:r>
          </a:p>
          <a:p>
            <a:pPr marL="800100" lvl="1" indent="-342900"/>
            <a:r>
              <a:rPr lang="en-US" dirty="0" smtClean="0"/>
              <a:t>HOM &amp; FP </a:t>
            </a:r>
            <a:r>
              <a:rPr lang="en-US" dirty="0" err="1" smtClean="0"/>
              <a:t>Feedthrus</a:t>
            </a:r>
            <a:r>
              <a:rPr lang="en-US" dirty="0" smtClean="0"/>
              <a:t> (100% received)</a:t>
            </a:r>
          </a:p>
          <a:p>
            <a:pPr marL="800100" lvl="1" indent="-342900"/>
            <a:r>
              <a:rPr lang="en-US" dirty="0" smtClean="0"/>
              <a:t>Parts in Circulation (100% received)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Cu Plated Bellows and </a:t>
            </a:r>
            <a:r>
              <a:rPr lang="en-US" dirty="0" smtClean="0"/>
              <a:t>Spools</a:t>
            </a:r>
          </a:p>
          <a:p>
            <a:pPr marL="800100" lvl="1" indent="-342900"/>
            <a:r>
              <a:rPr lang="en-US" dirty="0" smtClean="0"/>
              <a:t>SLAC has plated four sets successfully</a:t>
            </a:r>
          </a:p>
          <a:p>
            <a:pPr marL="800100" lvl="1" indent="-342900"/>
            <a:r>
              <a:rPr lang="en-US" dirty="0" smtClean="0"/>
              <a:t>Production stainless parts (&gt;50% received)</a:t>
            </a:r>
          </a:p>
          <a:p>
            <a:pPr marL="800100" lvl="1" indent="-342900"/>
            <a:r>
              <a:rPr lang="en-US" dirty="0" smtClean="0"/>
              <a:t>Qualified first of two production plating vendors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Gate Valves – 100% Received at PLs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End Lever Tuners – first production units received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Beamline HOM Absorbers – planned for award OCT-16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PCM PRR, 10-11 January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25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SRF Operations FY16/17 Staffing Plan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3800" b="1" dirty="0" smtClean="0">
                <a:solidFill>
                  <a:schemeClr val="bg2"/>
                </a:solidFill>
                <a:ea typeface="+mj-ea"/>
              </a:rPr>
              <a:t>LCLS </a:t>
            </a:r>
            <a:r>
              <a:rPr lang="en-US" sz="3800" b="1" dirty="0">
                <a:solidFill>
                  <a:schemeClr val="bg2"/>
                </a:solidFill>
                <a:ea typeface="+mj-ea"/>
              </a:rPr>
              <a:t>II Term Hires</a:t>
            </a:r>
          </a:p>
          <a:p>
            <a:r>
              <a:rPr lang="en-US" b="1" dirty="0" err="1" smtClean="0"/>
              <a:t>Cryomodule</a:t>
            </a:r>
            <a:r>
              <a:rPr lang="en-US" b="1" dirty="0" smtClean="0"/>
              <a:t> Group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Add (8-10) mechanical technicians</a:t>
            </a:r>
          </a:p>
          <a:p>
            <a:pPr marL="800100" lvl="1" indent="-342900"/>
            <a:r>
              <a:rPr lang="en-US" dirty="0" smtClean="0"/>
              <a:t>Need to be capable of completing C50/C75 </a:t>
            </a:r>
            <a:r>
              <a:rPr lang="en-US" dirty="0" err="1" smtClean="0"/>
              <a:t>cryomodules</a:t>
            </a:r>
            <a:r>
              <a:rPr lang="en-US" dirty="0" smtClean="0"/>
              <a:t> during LCLS II</a:t>
            </a:r>
          </a:p>
          <a:p>
            <a:pPr marL="800100" lvl="1" indent="-342900"/>
            <a:r>
              <a:rPr lang="en-US" dirty="0" smtClean="0"/>
              <a:t>Two hires are in progress</a:t>
            </a:r>
          </a:p>
          <a:p>
            <a:pPr marL="800100" lvl="1" indent="-342900"/>
            <a:r>
              <a:rPr lang="en-US" dirty="0" smtClean="0"/>
              <a:t>Add (2) per quarter through Q2FY17</a:t>
            </a:r>
          </a:p>
          <a:p>
            <a:pPr marL="800100" lvl="1" indent="-342900"/>
            <a:r>
              <a:rPr lang="en-US" dirty="0" smtClean="0"/>
              <a:t>Be fully staffed by end of Q2FY17</a:t>
            </a:r>
          </a:p>
          <a:p>
            <a:r>
              <a:rPr lang="en-US" b="1" dirty="0" smtClean="0"/>
              <a:t>Cavity Group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Add (2) cleanroom mechanical assembly technicians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Add (1) general duty technician</a:t>
            </a:r>
            <a:endParaRPr lang="en-US" b="1" dirty="0" smtClean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Add (1) parts clean technician (?)</a:t>
            </a:r>
          </a:p>
          <a:p>
            <a:r>
              <a:rPr lang="en-US" b="1" dirty="0" smtClean="0"/>
              <a:t>VTA/Electrical Group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Add (1) electronics technician</a:t>
            </a:r>
            <a:endParaRPr lang="en-US" b="1" dirty="0" smtClean="0">
              <a:solidFill>
                <a:srgbClr val="0000FF"/>
              </a:solidFill>
            </a:endParaRPr>
          </a:p>
          <a:p>
            <a:r>
              <a:rPr lang="en-US" b="1" dirty="0" smtClean="0"/>
              <a:t>Project Support/QA </a:t>
            </a:r>
            <a:r>
              <a:rPr lang="en-US" b="1" dirty="0"/>
              <a:t>Group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 </a:t>
            </a:r>
            <a:r>
              <a:rPr lang="en-US" dirty="0" smtClean="0"/>
              <a:t>(1) computer scientist</a:t>
            </a:r>
            <a:endParaRPr lang="en-US" b="1" dirty="0" smtClean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Add (1) QC/CMM operator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b="1" dirty="0" smtClean="0"/>
              <a:t>Technical Services Group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 </a:t>
            </a:r>
            <a:r>
              <a:rPr lang="en-US" dirty="0" smtClean="0"/>
              <a:t>(1) </a:t>
            </a:r>
            <a:r>
              <a:rPr lang="en-US" dirty="0" err="1" smtClean="0"/>
              <a:t>produciton</a:t>
            </a:r>
            <a:r>
              <a:rPr lang="en-US" dirty="0" smtClean="0"/>
              <a:t> support technician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5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000" b="1" dirty="0" smtClean="0">
                <a:solidFill>
                  <a:schemeClr val="bg2"/>
                </a:solidFill>
              </a:rPr>
              <a:t>Hires by Quarter</a:t>
            </a:r>
          </a:p>
          <a:p>
            <a:r>
              <a:rPr lang="en-US" sz="2000" b="1" dirty="0" smtClean="0">
                <a:solidFill>
                  <a:schemeClr val="bg2"/>
                </a:solidFill>
              </a:rPr>
              <a:t>Q1FY16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(2) cryomodule assembly technicians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(2) cleanroom assembly technician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(1) general duty technician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(1) computer scientist – Done</a:t>
            </a:r>
          </a:p>
          <a:p>
            <a:r>
              <a:rPr lang="en-US" sz="2000" b="1" dirty="0" smtClean="0">
                <a:solidFill>
                  <a:schemeClr val="bg2"/>
                </a:solidFill>
              </a:rPr>
              <a:t>Q2FY16</a:t>
            </a:r>
            <a:endParaRPr lang="en-US" sz="2000" b="1" dirty="0">
              <a:solidFill>
                <a:schemeClr val="bg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(2) </a:t>
            </a:r>
            <a:r>
              <a:rPr lang="en-US" sz="1600" dirty="0" err="1" smtClean="0"/>
              <a:t>cryomodule</a:t>
            </a:r>
            <a:r>
              <a:rPr lang="en-US" sz="1600" dirty="0" smtClean="0"/>
              <a:t> assembly technicians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(1) QA/CMM operator</a:t>
            </a:r>
          </a:p>
          <a:p>
            <a:r>
              <a:rPr lang="en-US" sz="2000" b="1" dirty="0" smtClean="0">
                <a:solidFill>
                  <a:schemeClr val="bg2"/>
                </a:solidFill>
              </a:rPr>
              <a:t>Q3FY16</a:t>
            </a:r>
            <a:endParaRPr lang="en-US" sz="2000" b="1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(2) </a:t>
            </a:r>
            <a:r>
              <a:rPr lang="en-US" sz="1600" dirty="0" err="1"/>
              <a:t>cryomodule</a:t>
            </a:r>
            <a:r>
              <a:rPr lang="en-US" sz="1600" dirty="0"/>
              <a:t> assembly technicians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(</a:t>
            </a:r>
            <a:r>
              <a:rPr lang="en-US" sz="1600" dirty="0"/>
              <a:t>1) inventory </a:t>
            </a:r>
            <a:r>
              <a:rPr lang="en-US" sz="1600" dirty="0" smtClean="0"/>
              <a:t>technician</a:t>
            </a:r>
            <a:endParaRPr lang="en-US" sz="1600" dirty="0"/>
          </a:p>
          <a:p>
            <a:r>
              <a:rPr lang="en-US" sz="2000" b="1" dirty="0" smtClean="0">
                <a:solidFill>
                  <a:schemeClr val="bg2"/>
                </a:solidFill>
              </a:rPr>
              <a:t>Q4FY16</a:t>
            </a:r>
            <a:endParaRPr lang="en-US" sz="2000" b="1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(2) </a:t>
            </a:r>
            <a:r>
              <a:rPr lang="en-US" sz="1600" dirty="0" err="1"/>
              <a:t>cryomodule</a:t>
            </a:r>
            <a:r>
              <a:rPr lang="en-US" sz="1600" dirty="0"/>
              <a:t> assembly technicians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(1) </a:t>
            </a:r>
            <a:r>
              <a:rPr lang="en-US" sz="1600" dirty="0" smtClean="0"/>
              <a:t>cleanroom technician </a:t>
            </a:r>
          </a:p>
          <a:p>
            <a:r>
              <a:rPr lang="en-US" sz="2000" b="1" dirty="0" smtClean="0">
                <a:solidFill>
                  <a:schemeClr val="bg2"/>
                </a:solidFill>
              </a:rPr>
              <a:t>Q1FY17</a:t>
            </a:r>
            <a:endParaRPr lang="en-US" sz="2000" b="1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(2-4) </a:t>
            </a:r>
            <a:r>
              <a:rPr lang="en-US" sz="1600" dirty="0"/>
              <a:t>cryomodule assembly </a:t>
            </a:r>
            <a:r>
              <a:rPr lang="en-US" sz="1600" dirty="0" smtClean="0"/>
              <a:t>technicians</a:t>
            </a:r>
          </a:p>
          <a:p>
            <a:pPr marL="742950" lvl="1" indent="-285750"/>
            <a:r>
              <a:rPr lang="en-US" sz="1400" dirty="0" smtClean="0"/>
              <a:t>Actual number will be determined based on prototype cryomodule experience</a:t>
            </a:r>
            <a:endParaRPr lang="en-US" sz="1400" dirty="0"/>
          </a:p>
          <a:p>
            <a:endParaRPr lang="en-US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endParaRPr lang="en-US" sz="2000" b="1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6" name="Right Brace 5"/>
          <p:cNvSpPr/>
          <p:nvPr/>
        </p:nvSpPr>
        <p:spPr>
          <a:xfrm>
            <a:off x="8151962" y="1908312"/>
            <a:ext cx="155448" cy="930303"/>
          </a:xfrm>
          <a:prstGeom prst="rightBrace">
            <a:avLst/>
          </a:prstGeom>
          <a:ln w="15875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6200000">
            <a:off x="8431452" y="1878530"/>
            <a:ext cx="430887" cy="98986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Done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8173940" y="3139867"/>
            <a:ext cx="133469" cy="533636"/>
          </a:xfrm>
          <a:prstGeom prst="rightBrace">
            <a:avLst/>
          </a:prstGeom>
          <a:ln w="15875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6200000">
            <a:off x="8457509" y="2911752"/>
            <a:ext cx="430887" cy="98986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Done</a:t>
            </a:r>
            <a:endParaRPr lang="en-US" sz="1600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8053" y="3980620"/>
            <a:ext cx="993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ight Brace 11"/>
          <p:cNvSpPr/>
          <p:nvPr/>
        </p:nvSpPr>
        <p:spPr>
          <a:xfrm>
            <a:off x="8167951" y="3922974"/>
            <a:ext cx="155448" cy="571500"/>
          </a:xfrm>
          <a:prstGeom prst="rightBrace">
            <a:avLst/>
          </a:prstGeom>
          <a:ln w="15875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PCM PRR, 10-11 January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28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Production Cavity Summary Table</a:t>
            </a:r>
            <a:br>
              <a:rPr lang="en-US" sz="3600" dirty="0" smtClean="0"/>
            </a:br>
            <a:r>
              <a:rPr lang="en-US" sz="2000" dirty="0" err="1">
                <a:solidFill>
                  <a:srgbClr val="000000"/>
                </a:solidFill>
                <a:latin typeface="Calibri"/>
              </a:rPr>
              <a:t>Init_FEonsetMVm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value of 100 means no FE </a:t>
            </a:r>
            <a:endParaRPr lang="en-US" sz="36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096759"/>
              </p:ext>
            </p:extLst>
          </p:nvPr>
        </p:nvGraphicFramePr>
        <p:xfrm>
          <a:off x="478463" y="1201478"/>
          <a:ext cx="8272131" cy="4976192"/>
        </p:xfrm>
        <a:graphic>
          <a:graphicData uri="http://schemas.openxmlformats.org/drawingml/2006/table">
            <a:tbl>
              <a:tblPr/>
              <a:tblGrid>
                <a:gridCol w="467835"/>
                <a:gridCol w="1455653"/>
                <a:gridCol w="38220"/>
                <a:gridCol w="887820"/>
                <a:gridCol w="1073888"/>
                <a:gridCol w="1275907"/>
                <a:gridCol w="1180214"/>
                <a:gridCol w="1892594"/>
              </a:tblGrid>
              <a:tr h="5252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CAV</a:t>
                      </a:r>
                    </a:p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Init_FEonset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MVm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Qo_Grad_16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final_EmaxMVm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final_Qo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At</a:t>
                      </a:r>
                    </a:p>
                    <a:p>
                      <a:pPr algn="ctr" fontAlgn="ctr"/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Emax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final_Rad</a:t>
                      </a: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Max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262642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2.2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E10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2.20E+10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0.001 </a:t>
                      </a: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mR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/h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Quench Limited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2528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002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100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2.6 E10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24.2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2.63E+10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0.006 </a:t>
                      </a:r>
                      <a:r>
                        <a:rPr lang="en-US" sz="16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mR</a:t>
                      </a:r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/h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Post </a:t>
                      </a:r>
                      <a:r>
                        <a:rPr lang="en-US" sz="16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degaus</a:t>
                      </a:r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of </a:t>
                      </a:r>
                      <a:r>
                        <a:rPr lang="en-US" sz="16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HeV</a:t>
                      </a:r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/>
                      </a:r>
                      <a:b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Admin Limited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2642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E10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1.69E+10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0.001 </a:t>
                      </a: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mR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/h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Admin Limited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25283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E10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21.0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2.51E+10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0.004 </a:t>
                      </a: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mR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/h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Cable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BD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limited 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to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 MV/m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525283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009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100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2.7</a:t>
                      </a:r>
                      <a:r>
                        <a:rPr lang="en-US" sz="16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E10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17.1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0.001</a:t>
                      </a:r>
                      <a:r>
                        <a:rPr lang="en-US" sz="16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i="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mR</a:t>
                      </a:r>
                      <a:r>
                        <a:rPr lang="en-US" sz="16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/h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Quench limit 17.1 MV/m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25283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012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17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2.3 E10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16.8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2.0 E10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834mR/h 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Radiation</a:t>
                      </a:r>
                      <a:r>
                        <a:rPr lang="en-US" sz="16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limited: rinse retest 8/30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525283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010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17.5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2.1 E10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17.5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2.1e10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30 </a:t>
                      </a:r>
                      <a:r>
                        <a:rPr lang="en-US" sz="16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mR</a:t>
                      </a:r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/h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Quench limited,</a:t>
                      </a:r>
                      <a:r>
                        <a:rPr lang="en-US" sz="16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plan to </a:t>
                      </a:r>
                      <a:r>
                        <a:rPr lang="en-US" sz="1600" b="1" i="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rerinse</a:t>
                      </a:r>
                      <a:r>
                        <a:rPr lang="en-US" sz="16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, retest 9/7</a:t>
                      </a:r>
                      <a:endParaRPr lang="en-US" sz="16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525283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014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100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2.7 E10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24.0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2.7</a:t>
                      </a:r>
                      <a:r>
                        <a:rPr lang="en-US" sz="16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E10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0.001</a:t>
                      </a:r>
                      <a:r>
                        <a:rPr lang="en-US" sz="16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i="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mR</a:t>
                      </a:r>
                      <a:r>
                        <a:rPr lang="en-US" sz="16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/h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Admin limited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2642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Fully Qualified, no NCR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Major NCR, no rework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planned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Jlab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NCR,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rework/retest planned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PCM PRR, 10-11 January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418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Introduction – PRR Process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20000"/>
          </a:bodyPr>
          <a:lstStyle/>
          <a:p>
            <a:pPr lvl="1"/>
            <a:r>
              <a:rPr lang="en-US" sz="2400" dirty="0" smtClean="0"/>
              <a:t>Combined PRRs for FNAL &amp; </a:t>
            </a:r>
            <a:r>
              <a:rPr lang="en-US" sz="2400" dirty="0" err="1" smtClean="0"/>
              <a:t>JLab</a:t>
            </a:r>
            <a:r>
              <a:rPr lang="en-US" sz="2400" dirty="0" smtClean="0"/>
              <a:t> (@ FNAL Sep-2016)</a:t>
            </a:r>
          </a:p>
          <a:p>
            <a:pPr lvl="2"/>
            <a:r>
              <a:rPr lang="en-US" dirty="0" smtClean="0"/>
              <a:t>Design, Assembly and Testing aspects</a:t>
            </a:r>
          </a:p>
          <a:p>
            <a:pPr lvl="2"/>
            <a:r>
              <a:rPr lang="en-US" dirty="0" smtClean="0"/>
              <a:t>Tour of FNAL Facilities &amp; Infrastructure</a:t>
            </a:r>
            <a:endParaRPr lang="en-US" dirty="0"/>
          </a:p>
          <a:p>
            <a:pPr lvl="2"/>
            <a:r>
              <a:rPr lang="en-US" dirty="0" smtClean="0"/>
              <a:t>FNAL closed out PRR with </a:t>
            </a:r>
            <a:r>
              <a:rPr lang="en-US" dirty="0" err="1" smtClean="0"/>
              <a:t>pCM</a:t>
            </a:r>
            <a:r>
              <a:rPr lang="en-US" dirty="0" smtClean="0"/>
              <a:t> test results (31-October) via </a:t>
            </a:r>
            <a:r>
              <a:rPr lang="en-US" dirty="0" err="1" smtClean="0"/>
              <a:t>telecon</a:t>
            </a:r>
            <a:endParaRPr lang="en-US" dirty="0" smtClean="0"/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Combined PRR for </a:t>
            </a:r>
            <a:r>
              <a:rPr lang="en-US" sz="2400" dirty="0" err="1" smtClean="0"/>
              <a:t>JLab</a:t>
            </a:r>
            <a:r>
              <a:rPr lang="en-US" sz="2400" dirty="0" smtClean="0"/>
              <a:t> &amp; FNAL (@ </a:t>
            </a:r>
            <a:r>
              <a:rPr lang="en-US" sz="2400" dirty="0" err="1" smtClean="0"/>
              <a:t>JLab</a:t>
            </a:r>
            <a:r>
              <a:rPr lang="en-US" sz="2400" dirty="0" smtClean="0"/>
              <a:t> Jan-2017)</a:t>
            </a:r>
          </a:p>
          <a:p>
            <a:pPr lvl="2"/>
            <a:r>
              <a:rPr lang="en-US" dirty="0" smtClean="0"/>
              <a:t>Completion of </a:t>
            </a:r>
            <a:r>
              <a:rPr lang="en-US" dirty="0" err="1" smtClean="0"/>
              <a:t>pCM</a:t>
            </a:r>
            <a:r>
              <a:rPr lang="en-US" dirty="0" smtClean="0"/>
              <a:t> assembly at </a:t>
            </a:r>
            <a:r>
              <a:rPr lang="en-US" dirty="0" err="1" smtClean="0"/>
              <a:t>JLab</a:t>
            </a:r>
            <a:endParaRPr lang="en-US" dirty="0" smtClean="0"/>
          </a:p>
          <a:p>
            <a:pPr lvl="2"/>
            <a:r>
              <a:rPr lang="en-US" dirty="0" smtClean="0"/>
              <a:t>Focus on initial test results for </a:t>
            </a:r>
            <a:r>
              <a:rPr lang="en-US" dirty="0" err="1" smtClean="0"/>
              <a:t>JLab</a:t>
            </a:r>
            <a:r>
              <a:rPr lang="en-US" dirty="0"/>
              <a:t> </a:t>
            </a:r>
            <a:r>
              <a:rPr lang="en-US" dirty="0" smtClean="0"/>
              <a:t>and extended test results for FNAL</a:t>
            </a:r>
          </a:p>
          <a:p>
            <a:pPr lvl="2"/>
            <a:r>
              <a:rPr lang="en-US" dirty="0" smtClean="0"/>
              <a:t>Tour of </a:t>
            </a:r>
            <a:r>
              <a:rPr lang="en-US" dirty="0" err="1" smtClean="0"/>
              <a:t>JLab</a:t>
            </a:r>
            <a:r>
              <a:rPr lang="en-US" dirty="0" smtClean="0"/>
              <a:t> Facilities &amp; Infrastructure</a:t>
            </a:r>
          </a:p>
          <a:p>
            <a:pPr lvl="2"/>
            <a:r>
              <a:rPr lang="en-US" dirty="0"/>
              <a:t>Opportunity to assess progress, risks and </a:t>
            </a:r>
            <a:r>
              <a:rPr lang="en-US" dirty="0" smtClean="0"/>
              <a:t>challenges</a:t>
            </a:r>
          </a:p>
          <a:p>
            <a:pPr lvl="2"/>
            <a:r>
              <a:rPr lang="en-US" dirty="0" err="1" smtClean="0"/>
              <a:t>JLab</a:t>
            </a:r>
            <a:r>
              <a:rPr lang="en-US" dirty="0" smtClean="0"/>
              <a:t> plans to close out PRR with full test results via </a:t>
            </a:r>
            <a:r>
              <a:rPr lang="en-US" dirty="0" err="1" smtClean="0"/>
              <a:t>telecon</a:t>
            </a:r>
            <a:endParaRPr lang="en-US" dirty="0" smtClean="0"/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PRR process concludes with confidence that both production lines can meet LCLS-II project needs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PCM PRR, 10-11 January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37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Production Readiness – Main Conclusions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57199" y="1243584"/>
            <a:ext cx="8388417" cy="5065522"/>
          </a:xfrm>
        </p:spPr>
        <p:txBody>
          <a:bodyPr>
            <a:normAutofit fontScale="77500" lnSpcReduction="20000"/>
          </a:bodyPr>
          <a:lstStyle/>
          <a:p>
            <a:pPr lvl="1"/>
            <a:r>
              <a:rPr lang="en-US" sz="2800" dirty="0"/>
              <a:t>The committee thanks the organizers of the review and commends the speakers for the quality of the </a:t>
            </a:r>
            <a:r>
              <a:rPr lang="en-US" sz="2800" dirty="0" smtClean="0"/>
              <a:t>material presented </a:t>
            </a:r>
            <a:r>
              <a:rPr lang="en-US" sz="2800" dirty="0"/>
              <a:t>and of the discussions ensuing the many questions asked to </a:t>
            </a:r>
            <a:r>
              <a:rPr lang="en-US" sz="2800" dirty="0" smtClean="0"/>
              <a:t>them.</a:t>
            </a:r>
          </a:p>
          <a:p>
            <a:pPr lvl="1"/>
            <a:endParaRPr lang="en-US" sz="2800" dirty="0" smtClean="0"/>
          </a:p>
          <a:p>
            <a:pPr lvl="1"/>
            <a:r>
              <a:rPr lang="en-US" sz="2800" dirty="0" smtClean="0"/>
              <a:t>The </a:t>
            </a:r>
            <a:r>
              <a:rPr lang="en-US" sz="2800" dirty="0"/>
              <a:t>scope of the Review encompasses WBS chapters 1.04.05.08/1.04.05.09/1.04.05.10/1.04.05.11, from ‘1.3 </a:t>
            </a:r>
            <a:r>
              <a:rPr lang="en-US" sz="2800" dirty="0" smtClean="0"/>
              <a:t>GHz </a:t>
            </a:r>
            <a:r>
              <a:rPr lang="en-US" sz="2800" dirty="0" err="1" smtClean="0"/>
              <a:t>Cryomodule</a:t>
            </a:r>
            <a:r>
              <a:rPr lang="en-US" sz="2800" dirty="0" smtClean="0"/>
              <a:t> </a:t>
            </a:r>
            <a:r>
              <a:rPr lang="en-US" sz="2800" dirty="0"/>
              <a:t>Cavity Prep/Test’ to ‘1.3 GHz </a:t>
            </a:r>
            <a:r>
              <a:rPr lang="en-US" sz="2800" dirty="0" err="1"/>
              <a:t>Cryomodule</a:t>
            </a:r>
            <a:r>
              <a:rPr lang="en-US" sz="2800" dirty="0"/>
              <a:t> Test’.</a:t>
            </a:r>
          </a:p>
          <a:p>
            <a:pPr lvl="1"/>
            <a:endParaRPr lang="en-US" sz="2800" dirty="0" smtClean="0"/>
          </a:p>
          <a:p>
            <a:pPr lvl="1"/>
            <a:r>
              <a:rPr lang="en-US" sz="2800" dirty="0" smtClean="0"/>
              <a:t>The </a:t>
            </a:r>
            <a:r>
              <a:rPr lang="en-US" sz="2800" dirty="0"/>
              <a:t>labs are ready to go for production but one key element is still missing, namely the results of the </a:t>
            </a:r>
            <a:r>
              <a:rPr lang="en-US" sz="2800" dirty="0" err="1"/>
              <a:t>pCMs</a:t>
            </a:r>
            <a:r>
              <a:rPr lang="en-US" sz="2800" dirty="0"/>
              <a:t> tests </a:t>
            </a:r>
            <a:r>
              <a:rPr lang="en-US" sz="2800" dirty="0" smtClean="0"/>
              <a:t>at FNAL </a:t>
            </a:r>
            <a:r>
              <a:rPr lang="en-US" sz="2800" dirty="0"/>
              <a:t>and at </a:t>
            </a:r>
            <a:r>
              <a:rPr lang="en-US" sz="2800" dirty="0" err="1"/>
              <a:t>JLab</a:t>
            </a:r>
            <a:r>
              <a:rPr lang="en-US" sz="2800" dirty="0"/>
              <a:t>. The conclusions (comments and </a:t>
            </a:r>
            <a:r>
              <a:rPr lang="en-US" sz="2800" dirty="0" smtClean="0"/>
              <a:t>recommendations</a:t>
            </a:r>
            <a:r>
              <a:rPr lang="en-US" sz="2800" dirty="0"/>
              <a:t>) of this Review are therefore contingent </a:t>
            </a:r>
            <a:r>
              <a:rPr lang="en-US" sz="2800" dirty="0" smtClean="0"/>
              <a:t>to the </a:t>
            </a:r>
            <a:r>
              <a:rPr lang="en-US" sz="2800" dirty="0"/>
              <a:t>successful realization of these tests, and to the compliance of the measured performance of the </a:t>
            </a:r>
            <a:r>
              <a:rPr lang="en-US" sz="2800" dirty="0" err="1"/>
              <a:t>cryomodules</a:t>
            </a:r>
            <a:r>
              <a:rPr lang="en-US" sz="2800" dirty="0"/>
              <a:t>.</a:t>
            </a:r>
            <a:endParaRPr lang="en-US" sz="2800" dirty="0" smtClean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PCM PRR, 10-11 January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21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 (1/2)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PCM PRR, 10-11 January 2017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8406" r="18152" b="10724"/>
          <a:stretch/>
        </p:blipFill>
        <p:spPr bwMode="auto">
          <a:xfrm>
            <a:off x="566843" y="1284030"/>
            <a:ext cx="7911549" cy="4860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317634" y="6170730"/>
            <a:ext cx="8499107" cy="0"/>
          </a:xfrm>
          <a:prstGeom prst="line">
            <a:avLst/>
          </a:prstGeom>
          <a:ln w="15875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0431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 (2/2)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PCM PRR, 10-11 January 2017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8406" r="18152" b="10724"/>
          <a:stretch/>
        </p:blipFill>
        <p:spPr bwMode="auto">
          <a:xfrm>
            <a:off x="566843" y="1284030"/>
            <a:ext cx="7911549" cy="4860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7" t="27247" r="16848" b="10407"/>
          <a:stretch/>
        </p:blipFill>
        <p:spPr bwMode="auto">
          <a:xfrm>
            <a:off x="492299" y="2080105"/>
            <a:ext cx="8060635" cy="4275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317634" y="2080105"/>
            <a:ext cx="8499107" cy="0"/>
          </a:xfrm>
          <a:prstGeom prst="line">
            <a:avLst/>
          </a:prstGeom>
          <a:ln w="15875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553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JLab’s</a:t>
            </a:r>
            <a:r>
              <a:rPr lang="en-US" sz="2800" dirty="0" smtClean="0"/>
              <a:t> PRR Approach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/>
          </a:bodyPr>
          <a:lstStyle/>
          <a:p>
            <a:pPr lvl="1"/>
            <a:r>
              <a:rPr lang="en-US" sz="2600" dirty="0" smtClean="0"/>
              <a:t>Assessed at September PRR as “ready to go” except for </a:t>
            </a:r>
            <a:r>
              <a:rPr lang="en-US" sz="2600" dirty="0" err="1" smtClean="0"/>
              <a:t>pCM</a:t>
            </a:r>
            <a:r>
              <a:rPr lang="en-US" sz="2600" dirty="0" smtClean="0"/>
              <a:t> test results</a:t>
            </a:r>
          </a:p>
          <a:p>
            <a:pPr lvl="1"/>
            <a:endParaRPr lang="en-US" sz="2600" dirty="0" smtClean="0"/>
          </a:p>
          <a:p>
            <a:pPr lvl="1"/>
            <a:r>
              <a:rPr lang="en-US" sz="2600" dirty="0" smtClean="0"/>
              <a:t>Initial </a:t>
            </a:r>
            <a:r>
              <a:rPr lang="en-US" sz="2600" dirty="0" err="1" smtClean="0"/>
              <a:t>pCM</a:t>
            </a:r>
            <a:r>
              <a:rPr lang="en-US" sz="2600" dirty="0" smtClean="0"/>
              <a:t> test results presented today</a:t>
            </a:r>
          </a:p>
          <a:p>
            <a:pPr lvl="1"/>
            <a:endParaRPr lang="en-US" sz="2600" dirty="0" smtClean="0"/>
          </a:p>
          <a:p>
            <a:pPr lvl="1"/>
            <a:r>
              <a:rPr lang="en-US" sz="2600" dirty="0" smtClean="0"/>
              <a:t>Plan to follow up with a video call to present full set of results from </a:t>
            </a:r>
            <a:r>
              <a:rPr lang="en-US" sz="2600" dirty="0" err="1" smtClean="0"/>
              <a:t>pCM</a:t>
            </a:r>
            <a:r>
              <a:rPr lang="en-US" sz="2600" dirty="0" smtClean="0"/>
              <a:t> in February 2017</a:t>
            </a:r>
          </a:p>
          <a:p>
            <a:pPr lvl="1"/>
            <a:endParaRPr lang="en-US" sz="2600" dirty="0" smtClean="0"/>
          </a:p>
          <a:p>
            <a:pPr lvl="1"/>
            <a:r>
              <a:rPr lang="en-US" sz="2600" dirty="0" smtClean="0"/>
              <a:t>Schedule </a:t>
            </a:r>
            <a:r>
              <a:rPr lang="en-US" sz="2600" dirty="0"/>
              <a:t>risk mitigation </a:t>
            </a:r>
            <a:r>
              <a:rPr lang="en-US" sz="2600" dirty="0" smtClean="0"/>
              <a:t>as components </a:t>
            </a:r>
            <a:r>
              <a:rPr lang="en-US" sz="2600" dirty="0"/>
              <a:t>are </a:t>
            </a:r>
            <a:r>
              <a:rPr lang="en-US" sz="2600" dirty="0" smtClean="0"/>
              <a:t>available</a:t>
            </a:r>
          </a:p>
          <a:p>
            <a:pPr lvl="2"/>
            <a:r>
              <a:rPr lang="en-US" sz="2200" dirty="0" smtClean="0"/>
              <a:t>Advance CM02 at WS2 &amp; WS3 during January and February</a:t>
            </a:r>
          </a:p>
          <a:p>
            <a:pPr lvl="2"/>
            <a:r>
              <a:rPr lang="en-US" sz="2200" dirty="0" smtClean="0"/>
              <a:t>Commence CM03 cavity string in late January</a:t>
            </a:r>
          </a:p>
          <a:p>
            <a:pPr lvl="2"/>
            <a:endParaRPr lang="en-US" sz="2400" dirty="0" smtClean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PCM PRR, 10-11 January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59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2"/>
          <a:stretch/>
        </p:blipFill>
        <p:spPr>
          <a:xfrm>
            <a:off x="625642" y="1501540"/>
            <a:ext cx="7815714" cy="464417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Cryomodule </a:t>
            </a:r>
            <a:r>
              <a:rPr lang="en-US" sz="3600" dirty="0" smtClean="0"/>
              <a:t>Assembly at </a:t>
            </a:r>
            <a:r>
              <a:rPr lang="en-US" sz="3600" dirty="0" err="1" smtClean="0"/>
              <a:t>JLab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PCM PRR, 10-11 January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54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CM Test Facility – </a:t>
            </a:r>
            <a:r>
              <a:rPr lang="en-US" sz="3200" dirty="0" err="1" smtClean="0"/>
              <a:t>pCM</a:t>
            </a:r>
            <a:r>
              <a:rPr lang="en-US" sz="3200" dirty="0" smtClean="0"/>
              <a:t> in Testing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PCM PRR, 10-11 January 2017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2"/>
          <a:stretch/>
        </p:blipFill>
        <p:spPr>
          <a:xfrm>
            <a:off x="336884" y="1194135"/>
            <a:ext cx="83547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4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stName_Template_FAC201502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Breakout_x0020_Session xmlns="f15a050e-1ce7-4ed2-9890-60f9658c1ede">6&amp;7 - Cryoplant/Cryomodules Systems</Breakout_x0020_Session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8A4933D0FB4B4CA82280B30CAF47E2" ma:contentTypeVersion="14" ma:contentTypeDescription="Create a new document." ma:contentTypeScope="" ma:versionID="7b68698eab841f6565c5c3885a08d4e9">
  <xsd:schema xmlns:xsd="http://www.w3.org/2001/XMLSchema" xmlns:xs="http://www.w3.org/2001/XMLSchema" xmlns:p="http://schemas.microsoft.com/office/2006/metadata/properties" xmlns:ns2="f15a050e-1ce7-4ed2-9890-60f9658c1ede" targetNamespace="http://schemas.microsoft.com/office/2006/metadata/properties" ma:root="true" ma:fieldsID="099edc80864fba8e7bdccaf9ddf53b95" ns2:_="">
    <xsd:import namespace="f15a050e-1ce7-4ed2-9890-60f9658c1ede"/>
    <xsd:element name="properties">
      <xsd:complexType>
        <xsd:sequence>
          <xsd:element name="documentManagement">
            <xsd:complexType>
              <xsd:all>
                <xsd:element ref="ns2:Breakout_x0020_Ses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5a050e-1ce7-4ed2-9890-60f9658c1ede" elementFormDefault="qualified">
    <xsd:import namespace="http://schemas.microsoft.com/office/2006/documentManagement/types"/>
    <xsd:import namespace="http://schemas.microsoft.com/office/infopath/2007/PartnerControls"/>
    <xsd:element name="Breakout_x0020_Session" ma:index="8" nillable="true" ma:displayName="Breakout Session" ma:format="Dropdown" ma:internalName="Breakout_x0020_Session">
      <xsd:simpleType>
        <xsd:restriction base="dms:Choice">
          <xsd:enumeration value="Plenary"/>
          <xsd:enumeration value="1 - Accelerator Physics"/>
          <xsd:enumeration value="2 - Injector/Linac"/>
          <xsd:enumeration value="3 - RF Power Systems"/>
          <xsd:enumeration value="4&amp;5 - Undulator/XTES System"/>
          <xsd:enumeration value="6&amp;7 - Cryoplant/Cryomodules Systems"/>
          <xsd:enumeration value="8 - Controls/Safety Systems"/>
          <xsd:enumeration value="9 - Conventional Facilities and Infrastructure"/>
          <xsd:enumeration value="10 - Env., Safety &amp; Health"/>
          <xsd:enumeration value="11 - Cost and Schedule"/>
          <xsd:enumeration value="12 - Project Management"/>
          <xsd:enumeration value="Closeout"/>
          <xsd:enumeration value="Template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C1B16AA-9221-46AE-B700-523442ABDABD}">
  <ds:schemaRefs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f15a050e-1ce7-4ed2-9890-60f9658c1ede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A412592-B3EC-460B-8247-E50BE1A66E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5a050e-1ce7-4ed2-9890-60f9658c1e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DE3F1C6-E643-4597-BD68-C599B5629AD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LastName_Template_FAC201502</Template>
  <TotalTime>1944</TotalTime>
  <Words>2018</Words>
  <Application>Microsoft Office PowerPoint</Application>
  <PresentationFormat>On-screen Show (4:3)</PresentationFormat>
  <Paragraphs>455</Paragraphs>
  <Slides>25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LastName_Template_FAC201502</vt:lpstr>
      <vt:lpstr>Worksheet</vt:lpstr>
      <vt:lpstr>PRR Process &amp; Project Overview @ JLab</vt:lpstr>
      <vt:lpstr>Outline</vt:lpstr>
      <vt:lpstr>Introduction – PRR Process</vt:lpstr>
      <vt:lpstr>Production Readiness – Main Conclusions</vt:lpstr>
      <vt:lpstr>Charge (1/2)</vt:lpstr>
      <vt:lpstr>Charge (2/2)</vt:lpstr>
      <vt:lpstr>JLab’s PRR Approach</vt:lpstr>
      <vt:lpstr>Cryomodule Assembly at JLab</vt:lpstr>
      <vt:lpstr>CM Test Facility – pCM in Testing</vt:lpstr>
      <vt:lpstr>1.04.06 JLAB Cryomodules- Summary Schedule</vt:lpstr>
      <vt:lpstr>Challenges</vt:lpstr>
      <vt:lpstr>Summary</vt:lpstr>
      <vt:lpstr>Acknowledgements</vt:lpstr>
      <vt:lpstr>PowerPoint Presentation</vt:lpstr>
      <vt:lpstr>Strategy – One Design, Two Production Lines</vt:lpstr>
      <vt:lpstr>    LCLS II Uses Well-Established JLab ISM program</vt:lpstr>
      <vt:lpstr>Processes, Procedures and Travelers</vt:lpstr>
      <vt:lpstr>JLab Cavity String Assembly – Berry Bolts</vt:lpstr>
      <vt:lpstr>JLab Layout for LCLS-II CM Production</vt:lpstr>
      <vt:lpstr>LCLS-II Cavity/Cryomodule Process at JLab</vt:lpstr>
      <vt:lpstr>1.3 GHz Production CM Procurement Status</vt:lpstr>
      <vt:lpstr>SRF Operations: Organization</vt:lpstr>
      <vt:lpstr>1.3 GHz Production CM Procurement Status</vt:lpstr>
      <vt:lpstr>SRF Operations FY16/17 Staffing Plan</vt:lpstr>
      <vt:lpstr>Production Cavity Summary Table Init_FEonsetMVm value of 100 means no FE </vt:lpstr>
    </vt:vector>
  </TitlesOfParts>
  <Company>SLAC National Accelerator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tor</dc:creator>
  <cp:lastModifiedBy>Edward Daly</cp:lastModifiedBy>
  <cp:revision>140</cp:revision>
  <cp:lastPrinted>2013-05-01T00:31:17Z</cp:lastPrinted>
  <dcterms:created xsi:type="dcterms:W3CDTF">2015-01-29T22:30:14Z</dcterms:created>
  <dcterms:modified xsi:type="dcterms:W3CDTF">2017-01-09T15:59:36Z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0x010100B48A4933D0FB4B4CA82280B30CAF47E2</vt:lpwstr>
  </property>
  <property fmtid="{D5CDD505-2E9C-101B-9397-08002B2CF9AE}" pid="3" name="DocType">
    <vt:lpwstr>Presentation</vt:lpwstr>
  </property>
  <property fmtid="{D5CDD505-2E9C-101B-9397-08002B2CF9AE}" pid="4" name="Plenary Agenda Item">
    <vt:lpwstr>7</vt:lpwstr>
  </property>
  <property fmtid="{D5CDD505-2E9C-101B-9397-08002B2CF9AE}" pid="5" name="Formatting Updated">
    <vt:lpwstr>true</vt:lpwstr>
  </property>
  <property fmtid="{D5CDD505-2E9C-101B-9397-08002B2CF9AE}" pid="6" name="Plenary Agenda">
    <vt:lpwstr>8</vt:lpwstr>
  </property>
  <property fmtid="{D5CDD505-2E9C-101B-9397-08002B2CF9AE}" pid="7" name="Order">
    <vt:r8>3300</vt:r8>
  </property>
  <property fmtid="{D5CDD505-2E9C-101B-9397-08002B2CF9AE}" pid="8" name="xd_ProgID">
    <vt:lpwstr/>
  </property>
  <property fmtid="{D5CDD505-2E9C-101B-9397-08002B2CF9AE}" pid="9" name="_CopySource">
    <vt:lpwstr>https://slacspace.slac.stanford.edu/sites/reviews/lclsii/CD1DR_Dec2013/Presentations/Proc pres Dir review 12 2013.pptx</vt:lpwstr>
  </property>
  <property fmtid="{D5CDD505-2E9C-101B-9397-08002B2CF9AE}" pid="10" name="TemplateUrl">
    <vt:lpwstr/>
  </property>
</Properties>
</file>