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4"/>
  </p:sldMasterIdLst>
  <p:notesMasterIdLst>
    <p:notesMasterId r:id="rId16"/>
  </p:notesMasterIdLst>
  <p:handoutMasterIdLst>
    <p:handoutMasterId r:id="rId17"/>
  </p:handoutMasterIdLst>
  <p:sldIdLst>
    <p:sldId id="577" r:id="rId5"/>
    <p:sldId id="755" r:id="rId6"/>
    <p:sldId id="763" r:id="rId7"/>
    <p:sldId id="757" r:id="rId8"/>
    <p:sldId id="767" r:id="rId9"/>
    <p:sldId id="748" r:id="rId10"/>
    <p:sldId id="766" r:id="rId11"/>
    <p:sldId id="753" r:id="rId12"/>
    <p:sldId id="754" r:id="rId13"/>
    <p:sldId id="768" r:id="rId14"/>
    <p:sldId id="744" r:id="rId1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9966"/>
    <a:srgbClr val="99CCFF"/>
    <a:srgbClr val="6699FF"/>
    <a:srgbClr val="9D3431"/>
    <a:srgbClr val="FF0000"/>
    <a:srgbClr val="FFCC99"/>
    <a:srgbClr val="FFFFCC"/>
    <a:srgbClr val="008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6" autoAdjust="0"/>
    <p:restoredTop sz="94203" autoAdjust="0"/>
  </p:normalViewPr>
  <p:slideViewPr>
    <p:cSldViewPr snapToGrid="0">
      <p:cViewPr varScale="1">
        <p:scale>
          <a:sx n="61" d="100"/>
          <a:sy n="61" d="100"/>
        </p:scale>
        <p:origin x="1479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C.M. Ginsburg - CM PRR Jan.10-11 2017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C.M. Ginsburg - CM PRR Jan.10-11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C.M. Ginsburg - CM PRR Jan.10-11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6196866"/>
            <a:ext cx="314729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7128" y="6096000"/>
            <a:ext cx="2765528" cy="1005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050" y="3646170"/>
            <a:ext cx="5480050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2052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49" y="79409"/>
            <a:ext cx="6137377" cy="12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C.M. Ginsburg - CM PRR Jan.10-11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7213" y="550642"/>
            <a:ext cx="8008937" cy="2246313"/>
          </a:xfrm>
        </p:spPr>
        <p:txBody>
          <a:bodyPr/>
          <a:lstStyle/>
          <a:p>
            <a:r>
              <a:rPr lang="en-US" sz="4000" dirty="0"/>
              <a:t>Fermilab Cryomodule Assembly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564" y="2877317"/>
            <a:ext cx="7989887" cy="2652522"/>
          </a:xfrm>
        </p:spPr>
        <p:txBody>
          <a:bodyPr/>
          <a:lstStyle/>
          <a:p>
            <a:r>
              <a:rPr lang="en-US" sz="1800" dirty="0"/>
              <a:t>C.M. Ginsburg (CAM)</a:t>
            </a:r>
          </a:p>
          <a:p>
            <a:r>
              <a:rPr lang="en-US" sz="1800" dirty="0"/>
              <a:t>LCLS-II 1.3 GHz Cryomodule Production Readiness Review at </a:t>
            </a:r>
            <a:r>
              <a:rPr lang="en-US" sz="1800" dirty="0" err="1"/>
              <a:t>JLab</a:t>
            </a:r>
            <a:endParaRPr lang="en-US" sz="1800" dirty="0"/>
          </a:p>
          <a:p>
            <a:r>
              <a:rPr lang="en-US" sz="1800" dirty="0"/>
              <a:t>10-11 January 2017</a:t>
            </a:r>
          </a:p>
        </p:txBody>
      </p:sp>
    </p:spTree>
    <p:extLst>
      <p:ext uri="{BB962C8B-B14F-4D97-AF65-F5344CB8AC3E}">
        <p14:creationId xmlns:p14="http://schemas.microsoft.com/office/powerpoint/2010/main" val="2227822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pCM</a:t>
            </a:r>
            <a:r>
              <a:rPr lang="en-US" dirty="0"/>
              <a:t> test has uncovered some issues (Genfa)</a:t>
            </a:r>
          </a:p>
          <a:p>
            <a:pPr marL="800100" lvl="1" indent="-342900"/>
            <a:r>
              <a:rPr lang="en-US" dirty="0"/>
              <a:t>New cryogenic system, new test stand, new </a:t>
            </a:r>
            <a:r>
              <a:rPr lang="en-US" dirty="0" err="1"/>
              <a:t>cryomodule</a:t>
            </a:r>
            <a:endParaRPr lang="en-US" dirty="0"/>
          </a:p>
          <a:p>
            <a:pPr marL="800100" lvl="1" indent="-342900"/>
            <a:r>
              <a:rPr lang="en-US" dirty="0" err="1"/>
              <a:t>Multipacting</a:t>
            </a:r>
            <a:r>
              <a:rPr lang="en-US" dirty="0"/>
              <a:t> – was fairly easy to process</a:t>
            </a:r>
          </a:p>
          <a:p>
            <a:pPr marL="800100" lvl="1" indent="-342900"/>
            <a:r>
              <a:rPr lang="en-US" dirty="0" err="1"/>
              <a:t>Microphonics</a:t>
            </a:r>
            <a:r>
              <a:rPr lang="en-US" dirty="0"/>
              <a:t> – under intense scrutiny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Some design/compo modifications are made to CM2 and CM3+ (Tug)</a:t>
            </a:r>
          </a:p>
          <a:p>
            <a:pPr marL="800100" lvl="1" indent="-342900"/>
            <a:r>
              <a:rPr lang="en-US" dirty="0"/>
              <a:t>Initial plan was for all production CM’s to be identical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Receipt of some procurements is delayed for various reasons</a:t>
            </a:r>
          </a:p>
          <a:p>
            <a:pPr marL="800100" lvl="1" indent="-342900"/>
            <a:r>
              <a:rPr lang="en-US" dirty="0"/>
              <a:t>Magnets, 55K lower thermal shield, etc.</a:t>
            </a:r>
          </a:p>
          <a:p>
            <a:pPr marL="800100" lvl="1" indent="-342900"/>
            <a:r>
              <a:rPr lang="en-US" dirty="0"/>
              <a:t>Many others are really good, e.g., MLI, instrumentation</a:t>
            </a:r>
          </a:p>
          <a:p>
            <a:pPr marL="800100" lvl="1" indent="-342900"/>
            <a:r>
              <a:rPr lang="en-US" dirty="0"/>
              <a:t>So far, we have managed to expedite enough to keep CM2 going</a:t>
            </a:r>
          </a:p>
          <a:p>
            <a:pPr marL="800100" lvl="1" indent="-342900"/>
            <a:r>
              <a:rPr lang="en-US" dirty="0"/>
              <a:t>Couplers are coming too fast! We have to store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have not yet realized production throughput rates</a:t>
            </a:r>
          </a:p>
          <a:p>
            <a:pPr marL="800100" lvl="1" indent="-342900"/>
            <a:r>
              <a:rPr lang="en-US" dirty="0"/>
              <a:t>Magnet testing</a:t>
            </a:r>
          </a:p>
          <a:p>
            <a:pPr marL="800100" lvl="1" indent="-342900"/>
            <a:r>
              <a:rPr lang="en-US" dirty="0"/>
              <a:t>Cavity qualification (test rate is good)</a:t>
            </a:r>
          </a:p>
          <a:p>
            <a:pPr marL="800100" lvl="1" indent="-342900"/>
            <a:r>
              <a:rPr lang="en-US" dirty="0" err="1"/>
              <a:t>Cryomodule</a:t>
            </a:r>
            <a:r>
              <a:rPr lang="en-US" dirty="0"/>
              <a:t> testing</a:t>
            </a:r>
          </a:p>
          <a:p>
            <a:pPr marL="800100" lvl="1" indent="-342900"/>
            <a:r>
              <a:rPr lang="en-US" dirty="0"/>
              <a:t>Coupler qualification</a:t>
            </a:r>
          </a:p>
          <a:p>
            <a:pPr marL="800100" lvl="1" indent="-342900"/>
            <a:r>
              <a:rPr lang="en-US" dirty="0"/>
              <a:t>Some components still requires substantial SME intervention during installation (coupler thermal straps, magnet, tuners, etc.)</a:t>
            </a:r>
          </a:p>
          <a:p>
            <a:pPr marL="800100" lvl="1" indent="-342900"/>
            <a:r>
              <a:rPr lang="en-US" dirty="0"/>
              <a:t>Alignment group is very busy and has to be scheduled carefully</a:t>
            </a:r>
          </a:p>
          <a:p>
            <a:pPr marL="800100" lvl="1" indent="-342900"/>
            <a:r>
              <a:rPr lang="en-US" dirty="0"/>
              <a:t>Ramp-up rate for CM2,3,4 is built-in to plan</a:t>
            </a:r>
          </a:p>
          <a:p>
            <a:pPr marL="800100" lvl="1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1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FNAL Cryomodule Summary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04800" y="1243584"/>
            <a:ext cx="8510954" cy="506552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Design reviews are complete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Safety, QA/QC have been well developed within the existing partner lab and SLAC/LCLS-II 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Staff in place and working, with clear roles and responsibilities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Procurements well advanced; most awards are 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Risk mitigations are considered continually</a:t>
            </a:r>
          </a:p>
          <a:p>
            <a:pPr marL="800100" lvl="1" indent="-342900"/>
            <a:r>
              <a:rPr lang="en-US" dirty="0"/>
              <a:t>Based on Sep. PRR, we added a set of lollipops for schedule risk mitigation of the WS1+WS2 bottleneck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Prototype CM test well underway, informs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Thanks in advance for your help with this review</a:t>
            </a:r>
          </a:p>
        </p:txBody>
      </p:sp>
    </p:spTree>
    <p:extLst>
      <p:ext uri="{BB962C8B-B14F-4D97-AF65-F5344CB8AC3E}">
        <p14:creationId xmlns:p14="http://schemas.microsoft.com/office/powerpoint/2010/main" val="107248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Technical scope of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 CM status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Cryomodule assembly team, roles and 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Risk registry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Some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2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6" y="129091"/>
            <a:ext cx="8594796" cy="753033"/>
          </a:xfrm>
        </p:spPr>
        <p:txBody>
          <a:bodyPr/>
          <a:lstStyle/>
          <a:p>
            <a:r>
              <a:rPr lang="en-US" dirty="0"/>
              <a:t>FNAL cryomodule WBS scope of work</a:t>
            </a:r>
            <a:r>
              <a:rPr lang="en-US" sz="1800" dirty="0"/>
              <a:t> </a:t>
            </a:r>
            <a:r>
              <a:rPr lang="en-US" dirty="0"/>
              <a:t>–</a:t>
            </a:r>
            <a:r>
              <a:rPr lang="en-US" sz="1800" dirty="0"/>
              <a:t> </a:t>
            </a:r>
            <a:r>
              <a:rPr lang="en-US" dirty="0"/>
              <a:t>for this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199" y="1243584"/>
            <a:ext cx="8317149" cy="506552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PL Management &amp; Integration (1.04.05.01)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Engineering &amp; Design (1.04.05.05) 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Prototype Cryomodule (1.04.05.06) 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1.3 GHz </a:t>
            </a:r>
            <a:r>
              <a:rPr lang="en-US" sz="2000" b="1" dirty="0" err="1"/>
              <a:t>Cryomodule</a:t>
            </a:r>
            <a:r>
              <a:rPr lang="en-US" sz="2000" b="1" dirty="0"/>
              <a:t> Procurements (1.04.05.07) </a:t>
            </a:r>
            <a:endParaRPr lang="en-US" sz="2000" dirty="0"/>
          </a:p>
          <a:p>
            <a:pPr marL="342900" indent="-342900" fontAlgn="t">
              <a:buFont typeface="Arial" pitchFamily="34" charset="0"/>
              <a:buChar char="•"/>
            </a:pPr>
            <a:r>
              <a:rPr lang="en-US" sz="2000" b="1" dirty="0"/>
              <a:t>1.3 GHz </a:t>
            </a:r>
            <a:r>
              <a:rPr lang="en-US" sz="2000" b="1" dirty="0" err="1"/>
              <a:t>Cryomodule</a:t>
            </a:r>
            <a:r>
              <a:rPr lang="en-US" sz="2000" b="1" dirty="0"/>
              <a:t> Cavity Prep/Test (1.04.05.08)</a:t>
            </a:r>
          </a:p>
          <a:p>
            <a:pPr marL="342900" indent="-342900" fontAlgn="t">
              <a:buFont typeface="Arial" pitchFamily="34" charset="0"/>
              <a:buChar char="•"/>
            </a:pPr>
            <a:r>
              <a:rPr lang="en-US" sz="2000" b="1" dirty="0"/>
              <a:t>1.3 GHz </a:t>
            </a:r>
            <a:r>
              <a:rPr lang="en-US" sz="2000" b="1" dirty="0" err="1"/>
              <a:t>Cryomodule</a:t>
            </a:r>
            <a:r>
              <a:rPr lang="en-US" sz="2000" b="1" dirty="0"/>
              <a:t> Cavity String Assembly (1.04.05.09)</a:t>
            </a:r>
          </a:p>
          <a:p>
            <a:pPr marL="342900" indent="-342900" fontAlgn="t">
              <a:buFont typeface="Arial" pitchFamily="34" charset="0"/>
              <a:buChar char="•"/>
            </a:pPr>
            <a:r>
              <a:rPr lang="en-US" sz="2000" b="1" dirty="0"/>
              <a:t>1.3 GHz </a:t>
            </a:r>
            <a:r>
              <a:rPr lang="en-US" sz="2000" b="1" dirty="0" err="1"/>
              <a:t>Cryomodule</a:t>
            </a:r>
            <a:r>
              <a:rPr lang="en-US" sz="2000" b="1" dirty="0"/>
              <a:t> Assembly (1.04.05.10)</a:t>
            </a:r>
          </a:p>
          <a:p>
            <a:pPr marL="342900" indent="-342900" fontAlgn="t">
              <a:buFont typeface="Arial" pitchFamily="34" charset="0"/>
              <a:buChar char="•"/>
            </a:pPr>
            <a:r>
              <a:rPr lang="en-US" sz="2000" b="1" dirty="0"/>
              <a:t>1.3 GHz </a:t>
            </a:r>
            <a:r>
              <a:rPr lang="en-US" sz="2000" b="1" dirty="0" err="1"/>
              <a:t>Cryomodule</a:t>
            </a:r>
            <a:r>
              <a:rPr lang="en-US" sz="2000" b="1" dirty="0"/>
              <a:t> Test (1.04.05.11)</a:t>
            </a:r>
          </a:p>
          <a:p>
            <a:pPr lvl="1" indent="0" fontAlgn="t">
              <a:buNone/>
            </a:pPr>
            <a:endParaRPr lang="en-US" sz="1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97872" y="6553200"/>
            <a:ext cx="4126528" cy="314326"/>
          </a:xfrm>
          <a:prstGeom prst="rect">
            <a:avLst/>
          </a:prstGeom>
        </p:spPr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66150" y="6335836"/>
            <a:ext cx="318932" cy="539750"/>
          </a:xfrm>
        </p:spPr>
        <p:txBody>
          <a:bodyPr/>
          <a:lstStyle/>
          <a:p>
            <a:r>
              <a:rPr lang="en-US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63350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2800" b="1" kern="1200" dirty="0">
                <a:solidFill>
                  <a:srgbClr val="A4001D"/>
                </a:solidFill>
                <a:latin typeface="Arial" pitchFamily="34" charset="0"/>
                <a:ea typeface="+mj-ea"/>
                <a:cs typeface="Arial" pitchFamily="34" charset="0"/>
              </a:rPr>
              <a:t>Current 1.3 GHz CM status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86603" y="1243584"/>
            <a:ext cx="8696759" cy="51572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1.3 GHz design activities complete/closed</a:t>
            </a:r>
          </a:p>
          <a:p>
            <a:pPr marL="800100" lvl="1" indent="-342900"/>
            <a:r>
              <a:rPr lang="en-US" sz="1800" dirty="0"/>
              <a:t>Some modifications are necessary as lessons learned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&gt;95% procurements awarded (by cost)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pCM</a:t>
            </a:r>
            <a:r>
              <a:rPr lang="en-US" sz="2000" dirty="0"/>
              <a:t> at CMTS1 in extended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CM2 at WS3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CM3: 8 qualified cavities are in the MP9 class 10 cleanroom </a:t>
            </a:r>
          </a:p>
          <a:p>
            <a:pPr marL="800100" lvl="1" indent="-342900"/>
            <a:r>
              <a:rPr lang="en-US" sz="1800" dirty="0"/>
              <a:t>Coupler installation and string assembly</a:t>
            </a:r>
          </a:p>
        </p:txBody>
      </p:sp>
    </p:spTree>
    <p:extLst>
      <p:ext uri="{BB962C8B-B14F-4D97-AF65-F5344CB8AC3E}">
        <p14:creationId xmlns:p14="http://schemas.microsoft.com/office/powerpoint/2010/main" val="63594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Cavity Status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72" y="882124"/>
            <a:ext cx="5870518" cy="55723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46801" y="1653702"/>
            <a:ext cx="27382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CM2 string complete</a:t>
            </a:r>
          </a:p>
          <a:p>
            <a:r>
              <a:rPr lang="en-US" sz="2000" dirty="0"/>
              <a:t>CM3 cavities available</a:t>
            </a:r>
          </a:p>
          <a:p>
            <a:endParaRPr lang="en-US" sz="2000" dirty="0"/>
          </a:p>
          <a:p>
            <a:r>
              <a:rPr lang="en-US" sz="2000" dirty="0"/>
              <a:t>Cavity availability for string assembly is a challenge being actively managed by whole </a:t>
            </a:r>
            <a:r>
              <a:rPr lang="en-US" sz="2000" dirty="0" err="1"/>
              <a:t>Cryo</a:t>
            </a:r>
            <a:r>
              <a:rPr lang="en-US" sz="2000" dirty="0"/>
              <a:t> Systems</a:t>
            </a:r>
          </a:p>
        </p:txBody>
      </p:sp>
    </p:spTree>
    <p:extLst>
      <p:ext uri="{BB962C8B-B14F-4D97-AF65-F5344CB8AC3E}">
        <p14:creationId xmlns:p14="http://schemas.microsoft.com/office/powerpoint/2010/main" val="271611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1822" y="129091"/>
            <a:ext cx="8234978" cy="753033"/>
          </a:xfr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z="2700" dirty="0"/>
              <a:t>1.04.05 - FNAL </a:t>
            </a:r>
            <a:r>
              <a:rPr lang="en-US" sz="2700" dirty="0" err="1"/>
              <a:t>Cryomodules</a:t>
            </a:r>
            <a:r>
              <a:rPr lang="en-US" sz="2700" dirty="0"/>
              <a:t> - Summary Schedule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1" y="1190625"/>
            <a:ext cx="8757391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03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524" t="1145" r="2980" b="1701"/>
          <a:stretch/>
        </p:blipFill>
        <p:spPr>
          <a:xfrm>
            <a:off x="364433" y="363450"/>
            <a:ext cx="8011885" cy="524691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FNAL CM Staff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6103" y="5692914"/>
            <a:ext cx="7869289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Highly experienced staff who worked on prototype CM continue to work on 3.9 GHz and production CM’s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143" y="2710543"/>
            <a:ext cx="3907971" cy="28998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&amp; Risk Mitigations (High Impact) (1/2)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125282" y="1759564"/>
          <a:ext cx="8756649" cy="4994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799">
                  <a:extLst>
                    <a:ext uri="{9D8B030D-6E8A-4147-A177-3AD203B41FA5}">
                      <a16:colId xmlns:a16="http://schemas.microsoft.com/office/drawing/2014/main" val="210145891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557903042"/>
                    </a:ext>
                  </a:extLst>
                </a:gridCol>
                <a:gridCol w="4667250">
                  <a:extLst>
                    <a:ext uri="{9D8B030D-6E8A-4147-A177-3AD203B41FA5}">
                      <a16:colId xmlns:a16="http://schemas.microsoft.com/office/drawing/2014/main" val="3616039095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201402002"/>
                    </a:ext>
                  </a:extLst>
                </a:gridCol>
              </a:tblGrid>
              <a:tr h="2007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pCM</a:t>
                      </a:r>
                      <a:endParaRPr lang="en-US" sz="1600" u="none" strike="noStrike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Assembly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If </a:t>
                      </a:r>
                      <a:r>
                        <a:rPr lang="en-US" sz="1600" u="none" strike="noStrike" dirty="0" err="1">
                          <a:effectLst/>
                        </a:rPr>
                        <a:t>pCM</a:t>
                      </a:r>
                      <a:r>
                        <a:rPr lang="en-US" sz="1600" u="none" strike="noStrike" dirty="0">
                          <a:effectLst/>
                        </a:rPr>
                        <a:t> designs don't integrate as planned,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THEN production assembly</a:t>
                      </a:r>
                      <a:r>
                        <a:rPr lang="en-US" sz="1600" u="none" strike="noStrike" baseline="0" dirty="0">
                          <a:effectLst/>
                        </a:rPr>
                        <a:t> will be</a:t>
                      </a:r>
                      <a:r>
                        <a:rPr lang="en-US" sz="1600" u="none" strike="noStrike" dirty="0">
                          <a:effectLst/>
                        </a:rPr>
                        <a:t> delayed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Develop Lessons Learned, Use prototype work to refine processes and design to reduce impact to production assembly. Revise tooling, update procedures, and revise QA/QC processes.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cold test will give lessons learned, design changes and process improvements.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Fermilab </a:t>
                      </a:r>
                      <a:r>
                        <a:rPr lang="en-US" sz="1600" u="none" strike="noStrike" dirty="0" err="1">
                          <a:effectLst/>
                        </a:rPr>
                        <a:t>pCM</a:t>
                      </a:r>
                      <a:r>
                        <a:rPr lang="en-US" sz="1600" u="none" strike="noStrike" dirty="0">
                          <a:effectLst/>
                        </a:rPr>
                        <a:t> begins cold testing 09.2016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JLab </a:t>
                      </a:r>
                      <a:r>
                        <a:rPr lang="en-US" sz="1600" u="none" strike="noStrike" dirty="0" err="1">
                          <a:effectLst/>
                        </a:rPr>
                        <a:t>pCM</a:t>
                      </a:r>
                      <a:r>
                        <a:rPr lang="en-US" sz="1600" u="none" strike="noStrike" dirty="0">
                          <a:effectLst/>
                        </a:rPr>
                        <a:t> cold testing 10.2016.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4053755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Damage during shipping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If shipping subjects CM has extreme shock </a:t>
                      </a: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Then delivery will be delayed.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Other labs (DESY XFEL) have realized  2/101 failure without mitigations in place.  SNS similar 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Perform dry-runs under realistic conditions. Investigate and determine alternate scheme. 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Shipping test March 2017. labs will need to store Cryomodules</a:t>
                      </a:r>
                      <a:r>
                        <a:rPr lang="en-US" sz="1600" u="none" strike="noStrike" baseline="0" dirty="0">
                          <a:effectLst/>
                        </a:rPr>
                        <a:t> until OK.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Preliminary shipping test for Q1FY17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9470617"/>
                  </a:ext>
                </a:extLst>
              </a:tr>
              <a:tr h="77431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CM</a:t>
                      </a:r>
                      <a:r>
                        <a:rPr lang="en-US" sz="16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rework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Production Cryomodule fails test  </a:t>
                      </a: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Then</a:t>
                      </a:r>
                      <a:r>
                        <a:rPr lang="en-US" sz="1600" u="none" strike="noStrike" baseline="0" dirty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 require rework/retest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Supply Chain, Defective Parts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Include pre-production Cryomodule in project plan at each partner laboratory.  Production plan includes longer duration for the first three Cryomodules to finalize assembly and QC procedures.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</a:rPr>
                        <a:t>pCM</a:t>
                      </a:r>
                      <a:r>
                        <a:rPr lang="en-US" sz="1600" u="none" strike="noStrike" dirty="0">
                          <a:effectLst/>
                        </a:rPr>
                        <a:t> almost</a:t>
                      </a:r>
                      <a:r>
                        <a:rPr lang="en-US" sz="1600" u="none" strike="noStrike" baseline="0" dirty="0">
                          <a:effectLst/>
                        </a:rPr>
                        <a:t> complete </a:t>
                      </a:r>
                      <a:r>
                        <a:rPr lang="en-US" sz="1600" u="none" strike="noStrike" dirty="0">
                          <a:effectLst/>
                        </a:rPr>
                        <a:t>9/2016.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60899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37349" y="1160019"/>
          <a:ext cx="875665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577">
                  <a:extLst>
                    <a:ext uri="{9D8B030D-6E8A-4147-A177-3AD203B41FA5}">
                      <a16:colId xmlns:a16="http://schemas.microsoft.com/office/drawing/2014/main" val="1105628032"/>
                    </a:ext>
                  </a:extLst>
                </a:gridCol>
                <a:gridCol w="1592035">
                  <a:extLst>
                    <a:ext uri="{9D8B030D-6E8A-4147-A177-3AD203B41FA5}">
                      <a16:colId xmlns:a16="http://schemas.microsoft.com/office/drawing/2014/main" val="249940572"/>
                    </a:ext>
                  </a:extLst>
                </a:gridCol>
                <a:gridCol w="4659086">
                  <a:extLst>
                    <a:ext uri="{9D8B030D-6E8A-4147-A177-3AD203B41FA5}">
                      <a16:colId xmlns:a16="http://schemas.microsoft.com/office/drawing/2014/main" val="2303357845"/>
                    </a:ext>
                  </a:extLst>
                </a:gridCol>
                <a:gridCol w="1460954">
                  <a:extLst>
                    <a:ext uri="{9D8B030D-6E8A-4147-A177-3AD203B41FA5}">
                      <a16:colId xmlns:a16="http://schemas.microsoft.com/office/drawing/2014/main" val="2646684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IF/THEN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Mitigations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  <a:b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79674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6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&amp; Risk Mitigations (High Impact) – (2/2)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41283151"/>
              </p:ext>
            </p:extLst>
          </p:nvPr>
        </p:nvGraphicFramePr>
        <p:xfrm>
          <a:off x="193677" y="1954739"/>
          <a:ext cx="8691406" cy="3813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792">
                  <a:extLst>
                    <a:ext uri="{9D8B030D-6E8A-4147-A177-3AD203B41FA5}">
                      <a16:colId xmlns:a16="http://schemas.microsoft.com/office/drawing/2014/main" val="2101458916"/>
                    </a:ext>
                  </a:extLst>
                </a:gridCol>
                <a:gridCol w="2720636">
                  <a:extLst>
                    <a:ext uri="{9D8B030D-6E8A-4147-A177-3AD203B41FA5}">
                      <a16:colId xmlns:a16="http://schemas.microsoft.com/office/drawing/2014/main" val="1557903042"/>
                    </a:ext>
                  </a:extLst>
                </a:gridCol>
                <a:gridCol w="2738519">
                  <a:extLst>
                    <a:ext uri="{9D8B030D-6E8A-4147-A177-3AD203B41FA5}">
                      <a16:colId xmlns:a16="http://schemas.microsoft.com/office/drawing/2014/main" val="3616039095"/>
                    </a:ext>
                  </a:extLst>
                </a:gridCol>
                <a:gridCol w="2133459">
                  <a:extLst>
                    <a:ext uri="{9D8B030D-6E8A-4147-A177-3AD203B41FA5}">
                      <a16:colId xmlns:a16="http://schemas.microsoft.com/office/drawing/2014/main" val="2201402002"/>
                    </a:ext>
                  </a:extLst>
                </a:gridCol>
              </a:tblGrid>
              <a:tr h="137492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JLAB </a:t>
                      </a:r>
                      <a:r>
                        <a:rPr lang="en-US" sz="160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Cryomodule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test lab availability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If the CMTF is not available because of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cryoplant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refurbishment, then the project will experience delays in testing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Actively seeking other cryogenic facilities for backup testing, and evaluating testing cycles, assessing schedule impact.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CMTF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cryoplant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work is scheduled for early 2017.</a:t>
                      </a:r>
                      <a:r>
                        <a:rPr lang="en-US" sz="1600" u="none" strike="noStrike" baseline="0" dirty="0">
                          <a:effectLst/>
                          <a:latin typeface="+mn-lt"/>
                        </a:rPr>
                        <a:t> Integrated planning underway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8425434"/>
                  </a:ext>
                </a:extLst>
              </a:tr>
              <a:tr h="2085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Cryo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 Heat Load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If cavities do not expel magnetic flux and residual magnetic field is high,  </a:t>
                      </a: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then </a:t>
                      </a:r>
                      <a:r>
                        <a:rPr lang="en-US" sz="1600" u="none" strike="noStrike" dirty="0" err="1">
                          <a:effectLst/>
                        </a:rPr>
                        <a:t>cryo</a:t>
                      </a:r>
                      <a:r>
                        <a:rPr lang="en-US" sz="1600" u="none" strike="noStrike" dirty="0">
                          <a:effectLst/>
                        </a:rPr>
                        <a:t>. heat load will be high</a:t>
                      </a: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u="none" strike="noStrike" dirty="0">
                          <a:effectLst/>
                        </a:rPr>
                        <a:t>cryogenic margin reduced</a:t>
                      </a:r>
                      <a:r>
                        <a:rPr lang="en-US" sz="1600" u="none" strike="noStrike" baseline="0" dirty="0">
                          <a:effectLst/>
                        </a:rPr>
                        <a:t> 2x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Improvements to flux expulsion-based</a:t>
                      </a:r>
                      <a:r>
                        <a:rPr lang="en-US" sz="1600" u="none" strike="noStrike" baseline="0" dirty="0">
                          <a:effectLst/>
                        </a:rPr>
                        <a:t> on single-cell testing.</a:t>
                      </a:r>
                    </a:p>
                    <a:p>
                      <a:pPr algn="l" fontAlgn="t"/>
                      <a:endParaRPr lang="en-US" sz="1600" u="none" strike="noStrike" baseline="0" dirty="0">
                        <a:effectLst/>
                      </a:endParaRPr>
                    </a:p>
                    <a:p>
                      <a:pPr algn="l" fontAlgn="t"/>
                      <a:r>
                        <a:rPr lang="en-US" sz="1600" u="none" strike="noStrike" baseline="0" dirty="0">
                          <a:effectLst/>
                        </a:rPr>
                        <a:t>I</a:t>
                      </a:r>
                      <a:r>
                        <a:rPr lang="en-US" sz="1600" u="none" strike="noStrike" dirty="0">
                          <a:effectLst/>
                        </a:rPr>
                        <a:t>nclude higher bake temperature, tuning and stress analysis.</a:t>
                      </a:r>
                    </a:p>
                    <a:p>
                      <a:pPr algn="l" fontAlgn="t"/>
                      <a:endParaRPr lang="en-US" sz="16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Assure low residual magnetic field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Tx/>
                        <a:buChar char="-"/>
                      </a:pPr>
                      <a:r>
                        <a:rPr lang="en-US" sz="1600" u="none" strike="noStrike" dirty="0">
                          <a:effectLst/>
                        </a:rPr>
                        <a:t>Single cell cavity tests May-Nov 2016</a:t>
                      </a:r>
                    </a:p>
                    <a:p>
                      <a:pPr marL="285750" indent="-285750" algn="l" fontAlgn="t">
                        <a:buFontTx/>
                        <a:buChar char="-"/>
                      </a:pPr>
                      <a:r>
                        <a:rPr lang="en-US" sz="1600" u="none" strike="noStrike" dirty="0">
                          <a:effectLst/>
                        </a:rPr>
                        <a:t>9 cell tests begin August through Nov 2016.</a:t>
                      </a:r>
                    </a:p>
                    <a:p>
                      <a:pPr marL="285750" indent="-285750" algn="l" fontAlgn="t">
                        <a:buFontTx/>
                        <a:buChar char="-"/>
                      </a:pPr>
                      <a:r>
                        <a:rPr lang="en-US" sz="1600" u="none" strike="noStrike" dirty="0">
                          <a:effectLst/>
                        </a:rPr>
                        <a:t>Production process improvement steps in Q1FY17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75733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93673" y="1406100"/>
          <a:ext cx="875665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589">
                  <a:extLst>
                    <a:ext uri="{9D8B030D-6E8A-4147-A177-3AD203B41FA5}">
                      <a16:colId xmlns:a16="http://schemas.microsoft.com/office/drawing/2014/main" val="1105628032"/>
                    </a:ext>
                  </a:extLst>
                </a:gridCol>
                <a:gridCol w="2661138">
                  <a:extLst>
                    <a:ext uri="{9D8B030D-6E8A-4147-A177-3AD203B41FA5}">
                      <a16:colId xmlns:a16="http://schemas.microsoft.com/office/drawing/2014/main" val="249940572"/>
                    </a:ext>
                  </a:extLst>
                </a:gridCol>
                <a:gridCol w="2798762">
                  <a:extLst>
                    <a:ext uri="{9D8B030D-6E8A-4147-A177-3AD203B41FA5}">
                      <a16:colId xmlns:a16="http://schemas.microsoft.com/office/drawing/2014/main" val="2303357845"/>
                    </a:ext>
                  </a:extLst>
                </a:gridCol>
                <a:gridCol w="2189163">
                  <a:extLst>
                    <a:ext uri="{9D8B030D-6E8A-4147-A177-3AD203B41FA5}">
                      <a16:colId xmlns:a16="http://schemas.microsoft.com/office/drawing/2014/main" val="2646684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IF/THEN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Mitigations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  <a:b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79674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143393" y="6457950"/>
            <a:ext cx="4126528" cy="314326"/>
          </a:xfrm>
        </p:spPr>
        <p:txBody>
          <a:bodyPr/>
          <a:lstStyle/>
          <a:p>
            <a:r>
              <a:rPr lang="nl-NL"/>
              <a:t>C.M. Ginsburg - CM PRR Jan.10-11 2017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5911" y="2055447"/>
            <a:ext cx="451822" cy="7815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0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astName_Title_DR201608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Breakout_x0020_Session xmlns="f15a050e-1ce7-4ed2-9890-60f9658c1ede">Template</Breakout_x0020_Sess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A4933D0FB4B4CA82280B30CAF47E2" ma:contentTypeVersion="14" ma:contentTypeDescription="Create a new document." ma:contentTypeScope="" ma:versionID="7b68698eab841f6565c5c3885a08d4e9">
  <xsd:schema xmlns:xsd="http://www.w3.org/2001/XMLSchema" xmlns:xs="http://www.w3.org/2001/XMLSchema" xmlns:p="http://schemas.microsoft.com/office/2006/metadata/properties" xmlns:ns2="f15a050e-1ce7-4ed2-9890-60f9658c1ede" targetNamespace="http://schemas.microsoft.com/office/2006/metadata/properties" ma:root="true" ma:fieldsID="099edc80864fba8e7bdccaf9ddf53b95" ns2:_="">
    <xsd:import namespace="f15a050e-1ce7-4ed2-9890-60f9658c1ede"/>
    <xsd:element name="properties">
      <xsd:complexType>
        <xsd:sequence>
          <xsd:element name="documentManagement">
            <xsd:complexType>
              <xsd:all>
                <xsd:element ref="ns2:Breakout_x0020_Ses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a050e-1ce7-4ed2-9890-60f9658c1ede" elementFormDefault="qualified">
    <xsd:import namespace="http://schemas.microsoft.com/office/2006/documentManagement/types"/>
    <xsd:import namespace="http://schemas.microsoft.com/office/infopath/2007/PartnerControls"/>
    <xsd:element name="Breakout_x0020_Session" ma:index="8" nillable="true" ma:displayName="Breakout Session" ma:format="Dropdown" ma:internalName="Breakout_x0020_Session">
      <xsd:simpleType>
        <xsd:restriction base="dms:Choice">
          <xsd:enumeration value="Plenary"/>
          <xsd:enumeration value="1 - Accelerator Physics"/>
          <xsd:enumeration value="2 - Injector/Linac"/>
          <xsd:enumeration value="3 - RF Power Systems"/>
          <xsd:enumeration value="4&amp;5 - Undulator/XTES System"/>
          <xsd:enumeration value="6&amp;7 - Cryoplant/Cryomodules Systems"/>
          <xsd:enumeration value="8 - Controls/Safety Systems"/>
          <xsd:enumeration value="9 - Conventional Facilities and Infrastructure"/>
          <xsd:enumeration value="10 - Env., Safety &amp; Health"/>
          <xsd:enumeration value="11 - Cost and Schedule"/>
          <xsd:enumeration value="12 - Project Management"/>
          <xsd:enumeration value="Closeout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1B16AA-9221-46AE-B700-523442ABDABD}">
  <ds:schemaRefs>
    <ds:schemaRef ds:uri="http://purl.org/dc/elements/1.1/"/>
    <ds:schemaRef ds:uri="http://schemas.microsoft.com/office/2006/metadata/properties"/>
    <ds:schemaRef ds:uri="f15a050e-1ce7-4ed2-9890-60f9658c1ed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AC9E9B-2714-4E54-AEB1-61E0F4B7D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a050e-1ce7-4ed2-9890-60f9658c1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LastName_Title_DR201608</Template>
  <TotalTime>7539</TotalTime>
  <Words>826</Words>
  <Application>Microsoft Office PowerPoint</Application>
  <PresentationFormat>On-screen Show (4:3)</PresentationFormat>
  <Paragraphs>131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LastName_Title_DR201608</vt:lpstr>
      <vt:lpstr>Fermilab Cryomodule Assembly</vt:lpstr>
      <vt:lpstr>Outline</vt:lpstr>
      <vt:lpstr>FNAL cryomodule WBS scope of work – for this review</vt:lpstr>
      <vt:lpstr>Current 1.3 GHz CM status</vt:lpstr>
      <vt:lpstr>Production Cavity Status</vt:lpstr>
      <vt:lpstr>1.04.05 - FNAL Cryomodules - Summary Schedule</vt:lpstr>
      <vt:lpstr>FNAL CM Staff</vt:lpstr>
      <vt:lpstr>Risks &amp; Risk Mitigations (High Impact) (1/2) </vt:lpstr>
      <vt:lpstr>Risks &amp; Risk Mitigations (High Impact) – (2/2)</vt:lpstr>
      <vt:lpstr>Some Challenges</vt:lpstr>
      <vt:lpstr>FNAL Cryomodule Summary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D'Amato, Jennifer Ashley</dc:creator>
  <cp:lastModifiedBy>Camille M Ginsburg</cp:lastModifiedBy>
  <cp:revision>115</cp:revision>
  <cp:lastPrinted>2016-09-12T16:18:39Z</cp:lastPrinted>
  <dcterms:created xsi:type="dcterms:W3CDTF">2016-07-26T16:16:01Z</dcterms:created>
  <dcterms:modified xsi:type="dcterms:W3CDTF">2017-01-10T12:06:01Z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0x010100B48A4933D0FB4B4CA82280B30CAF47E2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</Properties>
</file>