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31"/>
  </p:notesMasterIdLst>
  <p:handoutMasterIdLst>
    <p:handoutMasterId r:id="rId32"/>
  </p:handoutMasterIdLst>
  <p:sldIdLst>
    <p:sldId id="265" r:id="rId3"/>
    <p:sldId id="290" r:id="rId4"/>
    <p:sldId id="273" r:id="rId5"/>
    <p:sldId id="297" r:id="rId6"/>
    <p:sldId id="291" r:id="rId7"/>
    <p:sldId id="292" r:id="rId8"/>
    <p:sldId id="293" r:id="rId9"/>
    <p:sldId id="294" r:id="rId10"/>
    <p:sldId id="295" r:id="rId11"/>
    <p:sldId id="296" r:id="rId12"/>
    <p:sldId id="298" r:id="rId13"/>
    <p:sldId id="300" r:id="rId14"/>
    <p:sldId id="275" r:id="rId15"/>
    <p:sldId id="276" r:id="rId16"/>
    <p:sldId id="277" r:id="rId17"/>
    <p:sldId id="279" r:id="rId18"/>
    <p:sldId id="280" r:id="rId19"/>
    <p:sldId id="301" r:id="rId20"/>
    <p:sldId id="302" r:id="rId21"/>
    <p:sldId id="303" r:id="rId22"/>
    <p:sldId id="284" r:id="rId23"/>
    <p:sldId id="285" r:id="rId24"/>
    <p:sldId id="299" r:id="rId25"/>
    <p:sldId id="305" r:id="rId26"/>
    <p:sldId id="281" r:id="rId27"/>
    <p:sldId id="304" r:id="rId28"/>
    <p:sldId id="282" r:id="rId29"/>
    <p:sldId id="283" r:id="rId30"/>
  </p:sldIdLst>
  <p:sldSz cx="9144000" cy="6858000" type="screen4x3"/>
  <p:notesSz cx="6985000" cy="92837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02" autoAdjust="0"/>
    <p:restoredTop sz="93035" autoAdjust="0"/>
  </p:normalViewPr>
  <p:slideViewPr>
    <p:cSldViewPr snapToGrid="0" snapToObjects="1">
      <p:cViewPr varScale="1">
        <p:scale>
          <a:sx n="110" d="100"/>
          <a:sy n="110" d="100"/>
        </p:scale>
        <p:origin x="352" y="168"/>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a:latin typeface="Helvetica" panose="020B0604020202020204" pitchFamily="34" charset="0"/>
              </a:defRPr>
            </a:lvl1pPr>
          </a:lstStyle>
          <a:p>
            <a:fld id="{80DBBE75-B897-4C2D-851E-711B34683BA3}" type="datetimeFigureOut">
              <a:rPr lang="en-US" altLang="en-US"/>
              <a:pPr/>
              <a:t>1/11/17</a:t>
            </a:fld>
            <a:endParaRPr lang="en-US" alt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a:latin typeface="Helvetica" panose="020B0604020202020204" pitchFamily="34" charset="0"/>
              </a:defRPr>
            </a:lvl1pPr>
          </a:lstStyle>
          <a:p>
            <a:fld id="{CABB725D-266A-4787-B290-EA1B21029282}" type="slidenum">
              <a:rPr lang="en-US" altLang="en-US"/>
              <a:pPr/>
              <a:t>‹#›</a:t>
            </a:fld>
            <a:endParaRPr lang="en-US" altLang="en-US"/>
          </a:p>
        </p:txBody>
      </p:sp>
    </p:spTree>
    <p:extLst>
      <p:ext uri="{BB962C8B-B14F-4D97-AF65-F5344CB8AC3E}">
        <p14:creationId xmlns:p14="http://schemas.microsoft.com/office/powerpoint/2010/main" val="3016761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a:latin typeface="Helvetica" panose="020B0604020202020204" pitchFamily="34" charset="0"/>
              </a:defRPr>
            </a:lvl1pPr>
          </a:lstStyle>
          <a:p>
            <a:fld id="{4050BF1F-29FD-4232-8E96-B3FD1DCB3ADE}" type="datetimeFigureOut">
              <a:rPr lang="en-US" altLang="en-US"/>
              <a:pPr/>
              <a:t>1/11/17</a:t>
            </a:fld>
            <a:endParaRPr lang="en-US" alt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dirty="0" smtClean="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a:latin typeface="Helvetica" panose="020B0604020202020204" pitchFamily="34" charset="0"/>
              </a:defRPr>
            </a:lvl1pPr>
          </a:lstStyle>
          <a:p>
            <a:fld id="{60BFB643-3B51-4A23-96A6-8ED93A064CCD}" type="slidenum">
              <a:rPr lang="en-US" altLang="en-US"/>
              <a:pPr/>
              <a:t>‹#›</a:t>
            </a:fld>
            <a:endParaRPr lang="en-US" altLang="en-US"/>
          </a:p>
        </p:txBody>
      </p:sp>
    </p:spTree>
    <p:extLst>
      <p:ext uri="{BB962C8B-B14F-4D97-AF65-F5344CB8AC3E}">
        <p14:creationId xmlns:p14="http://schemas.microsoft.com/office/powerpoint/2010/main" val="17794760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5</a:t>
            </a:fld>
            <a:endParaRPr lang="en-US" dirty="0"/>
          </a:p>
        </p:txBody>
      </p:sp>
    </p:spTree>
    <p:extLst>
      <p:ext uri="{BB962C8B-B14F-4D97-AF65-F5344CB8AC3E}">
        <p14:creationId xmlns:p14="http://schemas.microsoft.com/office/powerpoint/2010/main" val="99758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6</a:t>
            </a:fld>
            <a:endParaRPr lang="en-US" dirty="0"/>
          </a:p>
        </p:txBody>
      </p:sp>
    </p:spTree>
    <p:extLst>
      <p:ext uri="{BB962C8B-B14F-4D97-AF65-F5344CB8AC3E}">
        <p14:creationId xmlns:p14="http://schemas.microsoft.com/office/powerpoint/2010/main" val="212755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7</a:t>
            </a:fld>
            <a:endParaRPr lang="en-US" dirty="0"/>
          </a:p>
        </p:txBody>
      </p:sp>
    </p:spTree>
    <p:extLst>
      <p:ext uri="{BB962C8B-B14F-4D97-AF65-F5344CB8AC3E}">
        <p14:creationId xmlns:p14="http://schemas.microsoft.com/office/powerpoint/2010/main" val="1772745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8</a:t>
            </a:fld>
            <a:endParaRPr lang="en-US" dirty="0"/>
          </a:p>
        </p:txBody>
      </p:sp>
    </p:spTree>
    <p:extLst>
      <p:ext uri="{BB962C8B-B14F-4D97-AF65-F5344CB8AC3E}">
        <p14:creationId xmlns:p14="http://schemas.microsoft.com/office/powerpoint/2010/main" val="914917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9</a:t>
            </a:fld>
            <a:endParaRPr lang="en-US" dirty="0"/>
          </a:p>
        </p:txBody>
      </p:sp>
    </p:spTree>
    <p:extLst>
      <p:ext uri="{BB962C8B-B14F-4D97-AF65-F5344CB8AC3E}">
        <p14:creationId xmlns:p14="http://schemas.microsoft.com/office/powerpoint/2010/main" val="1401704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41900798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2866E9CA-C242-476E-AC96-726DAD61F4C9}" type="datetime1">
              <a:rPr lang="en-US" altLang="en-US"/>
              <a:pPr/>
              <a:t>1/11/17</a:t>
            </a:fld>
            <a:endParaRPr lang="en-US" altLang="en-US"/>
          </a:p>
        </p:txBody>
      </p:sp>
      <p:sp>
        <p:nvSpPr>
          <p:cNvPr id="11" name="Footer Placeholder 4"/>
          <p:cNvSpPr>
            <a:spLocks noGrp="1"/>
          </p:cNvSpPr>
          <p:nvPr>
            <p:ph type="ftr" sz="quarter" idx="21"/>
          </p:nvPr>
        </p:nvSpPr>
        <p:spPr>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dirty="0" smtClean="0"/>
            </a:lvl1pPr>
          </a:lstStyle>
          <a:p>
            <a:pPr>
              <a:defRPr/>
            </a:pPr>
            <a:r>
              <a:rPr lang="en-US"/>
              <a:t>Presenter | Presentation Title</a:t>
            </a:r>
            <a:endParaRPr lang="en-US" b="1"/>
          </a:p>
        </p:txBody>
      </p:sp>
      <p:sp>
        <p:nvSpPr>
          <p:cNvPr id="12" name="Slide Number Placeholder 5"/>
          <p:cNvSpPr>
            <a:spLocks noGrp="1"/>
          </p:cNvSpPr>
          <p:nvPr>
            <p:ph type="sldNum" sz="quarter" idx="22"/>
          </p:nvPr>
        </p:nvSpPr>
        <p:spPr>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2C85A5DC-9CCB-48FE-8FD9-B52B9FD57499}" type="slidenum">
              <a:rPr lang="en-US" altLang="en-US"/>
              <a:pPr/>
              <a:t>‹#›</a:t>
            </a:fld>
            <a:endParaRPr lang="en-US" altLang="en-US"/>
          </a:p>
        </p:txBody>
      </p:sp>
    </p:spTree>
    <p:extLst>
      <p:ext uri="{BB962C8B-B14F-4D97-AF65-F5344CB8AC3E}">
        <p14:creationId xmlns:p14="http://schemas.microsoft.com/office/powerpoint/2010/main" val="3887552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fld id="{50889BEA-2B91-403F-ADA4-053DEE04721E}" type="datetime1">
              <a:rPr lang="en-US" altLang="en-US"/>
              <a:pPr/>
              <a:t>1/11/17</a:t>
            </a:fld>
            <a:endParaRPr lang="en-US" altLang="en-US"/>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Presenter | Presentation Title</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211822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fld id="{6A3537A3-8C6B-43C4-A25C-FC2CE8D9D9BB}" type="datetime1">
              <a:rPr lang="en-US" altLang="en-US"/>
              <a:pPr/>
              <a:t>1/11/17</a:t>
            </a:fld>
            <a:endParaRPr lang="en-US" altLang="en-US"/>
          </a:p>
        </p:txBody>
      </p:sp>
      <p:sp>
        <p:nvSpPr>
          <p:cNvPr id="8" name="Footer Placeholder 4"/>
          <p:cNvSpPr>
            <a:spLocks noGrp="1"/>
          </p:cNvSpPr>
          <p:nvPr>
            <p:ph type="ftr" sz="quarter" idx="20"/>
          </p:nvPr>
        </p:nvSpPr>
        <p:spPr/>
        <p:txBody>
          <a:bodyPr/>
          <a:lstStyle>
            <a:lvl1pPr>
              <a:defRPr sz="1200" dirty="0" smtClean="0"/>
            </a:lvl1pPr>
          </a:lstStyle>
          <a:p>
            <a:pPr>
              <a:defRPr/>
            </a:pPr>
            <a:r>
              <a:rPr lang="en-US"/>
              <a:t>Presenter | Presentation Title</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20999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fld id="{2B1CF01D-1604-4C8E-BF6F-5634B5B9B0FA}" type="datetime1">
              <a:rPr lang="en-US" altLang="en-US"/>
              <a:pPr/>
              <a:t>1/11/17</a:t>
            </a:fld>
            <a:endParaRPr lang="en-US" altLang="en-US"/>
          </a:p>
        </p:txBody>
      </p:sp>
      <p:sp>
        <p:nvSpPr>
          <p:cNvPr id="6" name="Footer Placeholder 4"/>
          <p:cNvSpPr>
            <a:spLocks noGrp="1"/>
          </p:cNvSpPr>
          <p:nvPr>
            <p:ph type="ftr" sz="quarter" idx="17"/>
          </p:nvPr>
        </p:nvSpPr>
        <p:spPr/>
        <p:txBody>
          <a:bodyPr/>
          <a:lstStyle>
            <a:lvl1pPr>
              <a:defRPr sz="1200" dirty="0" smtClean="0"/>
            </a:lvl1pPr>
          </a:lstStyle>
          <a:p>
            <a:pPr>
              <a:defRPr/>
            </a:pPr>
            <a:r>
              <a:rPr lang="en-US"/>
              <a:t>Presenter | Presentation Title</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304379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fld id="{5E62D87C-608A-49B4-979E-2C9EC8FFFA3E}" type="datetime1">
              <a:rPr lang="en-US" altLang="en-US"/>
              <a:pPr/>
              <a:t>1/11/17</a:t>
            </a:fld>
            <a:endParaRPr lang="en-US" altLang="en-US"/>
          </a:p>
        </p:txBody>
      </p:sp>
      <p:sp>
        <p:nvSpPr>
          <p:cNvPr id="6" name="Footer Placeholder 4"/>
          <p:cNvSpPr>
            <a:spLocks noGrp="1"/>
          </p:cNvSpPr>
          <p:nvPr>
            <p:ph type="ftr" sz="quarter" idx="11"/>
          </p:nvPr>
        </p:nvSpPr>
        <p:spPr/>
        <p:txBody>
          <a:bodyPr/>
          <a:lstStyle>
            <a:lvl1pPr>
              <a:defRPr sz="1200" dirty="0" smtClean="0"/>
            </a:lvl1pPr>
          </a:lstStyle>
          <a:p>
            <a:pPr>
              <a:defRPr/>
            </a:pPr>
            <a:r>
              <a:rPr lang="en-US"/>
              <a:t>Presenter | Presentation Title</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112733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lvl1pPr>
              <a:defRPr sz="1000"/>
            </a:lvl1pPr>
          </a:lstStyle>
          <a:p>
            <a:fld id="{5BD36294-2849-48A8-8531-5354CF3095D2}" type="slidenum">
              <a:rPr lang="en-US" smtClean="0"/>
              <a:pPr/>
              <a:t>‹#›</a:t>
            </a:fld>
            <a:endParaRPr lang="en-US" dirty="0"/>
          </a:p>
        </p:txBody>
      </p:sp>
      <p:sp>
        <p:nvSpPr>
          <p:cNvPr id="12" name="Footer Placeholder 11"/>
          <p:cNvSpPr>
            <a:spLocks noGrp="1"/>
          </p:cNvSpPr>
          <p:nvPr>
            <p:ph type="ftr" sz="quarter" idx="13"/>
          </p:nvPr>
        </p:nvSpPr>
        <p:spPr/>
        <p:txBody>
          <a:bodyPr/>
          <a:lstStyle/>
          <a:p>
            <a:endParaRPr lang="en-US" dirty="0"/>
          </a:p>
        </p:txBody>
      </p:sp>
      <p:sp>
        <p:nvSpPr>
          <p:cNvPr id="11"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1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656604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EAD63FCB-C847-421A-A82C-644CA8D55BDB}" type="datetime1">
              <a:rPr lang="en-US" altLang="en-US"/>
              <a:pPr/>
              <a:t>1/11/17</a:t>
            </a:fld>
            <a:endParaRPr lang="en-US" altLang="en-US"/>
          </a:p>
        </p:txBody>
      </p:sp>
      <p:sp>
        <p:nvSpPr>
          <p:cNvPr id="4" name="Footer Placeholder 4"/>
          <p:cNvSpPr>
            <a:spLocks noGrp="1"/>
          </p:cNvSpPr>
          <p:nvPr>
            <p:ph type="ftr" sz="quarter" idx="15"/>
          </p:nvPr>
        </p:nvSpPr>
        <p:spPr>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dirty="0" smtClean="0"/>
            </a:lvl1pPr>
          </a:lstStyle>
          <a:p>
            <a:pPr>
              <a:defRPr/>
            </a:pPr>
            <a:r>
              <a:rPr lang="en-US"/>
              <a:t>Presenter | Presentation Title</a:t>
            </a:r>
            <a:endParaRPr lang="en-US" b="1"/>
          </a:p>
        </p:txBody>
      </p:sp>
      <p:sp>
        <p:nvSpPr>
          <p:cNvPr id="5" name="Slide Number Placeholder 5"/>
          <p:cNvSpPr>
            <a:spLocks noGrp="1"/>
          </p:cNvSpPr>
          <p:nvPr>
            <p:ph type="sldNum" sz="quarter" idx="16"/>
          </p:nvPr>
        </p:nvSpPr>
        <p:spPr>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428952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A0E092C4-48F6-48C5-B2B3-815670E99CE7}" type="datetime1">
              <a:rPr lang="en-US" altLang="en-US"/>
              <a:pPr/>
              <a:t>1/11/17</a:t>
            </a:fld>
            <a:endParaRPr lang="en-US" altLang="en-US"/>
          </a:p>
        </p:txBody>
      </p:sp>
      <p:sp>
        <p:nvSpPr>
          <p:cNvPr id="5" name="Footer Placeholder 4"/>
          <p:cNvSpPr>
            <a:spLocks noGrp="1"/>
          </p:cNvSpPr>
          <p:nvPr>
            <p:ph type="ftr" sz="quarter" idx="15"/>
          </p:nvPr>
        </p:nvSpPr>
        <p:spPr>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dirty="0" smtClean="0"/>
            </a:lvl1pPr>
          </a:lstStyle>
          <a:p>
            <a:pPr>
              <a:defRPr/>
            </a:pPr>
            <a:r>
              <a:rPr lang="en-US"/>
              <a:t>Presenter | Presentation Title</a:t>
            </a:r>
            <a:endParaRPr lang="en-US" b="1"/>
          </a:p>
        </p:txBody>
      </p:sp>
      <p:sp>
        <p:nvSpPr>
          <p:cNvPr id="6" name="Slide Number Placeholder 5"/>
          <p:cNvSpPr>
            <a:spLocks noGrp="1"/>
          </p:cNvSpPr>
          <p:nvPr>
            <p:ph type="sldNum" sz="quarter" idx="16"/>
          </p:nvPr>
        </p:nvSpPr>
        <p:spPr>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3673382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DD380D08-F2CA-47D3-B2B9-BCFDF76A6561}" type="datetime1">
              <a:rPr lang="en-US" altLang="en-US"/>
              <a:pPr/>
              <a:t>1/11/17</a:t>
            </a:fld>
            <a:endParaRPr lang="en-US" altLang="en-US"/>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dirty="0" smtClean="0"/>
            </a:lvl1pPr>
          </a:lstStyle>
          <a:p>
            <a:pPr>
              <a:defRPr/>
            </a:pPr>
            <a:r>
              <a:rPr lang="en-US"/>
              <a:t>Presenter | Presentation Title</a:t>
            </a:r>
            <a:endParaRPr lang="en-US" b="1"/>
          </a:p>
        </p:txBody>
      </p:sp>
      <p:sp>
        <p:nvSpPr>
          <p:cNvPr id="8" name="Slide Number Placeholder 5"/>
          <p:cNvSpPr>
            <a:spLocks noGrp="1"/>
          </p:cNvSpPr>
          <p:nvPr>
            <p:ph type="sldNum" sz="quarter" idx="12"/>
          </p:nvPr>
        </p:nvSpPr>
        <p:spPr>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lvl1pPr>
          </a:lstStyle>
          <a:p>
            <a:fld id="{B5585131-D98E-4CC9-8879-1D32CC470D9D}" type="slidenum">
              <a:rPr lang="en-US" altLang="en-US"/>
              <a:pPr/>
              <a:t>‹#›</a:t>
            </a:fld>
            <a:endParaRPr lang="en-US" altLang="en-US"/>
          </a:p>
        </p:txBody>
      </p:sp>
    </p:spTree>
    <p:extLst>
      <p:ext uri="{BB962C8B-B14F-4D97-AF65-F5344CB8AC3E}">
        <p14:creationId xmlns:p14="http://schemas.microsoft.com/office/powerpoint/2010/main" val="13377796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2.xml"/><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fld id="{D594D8DC-1801-43BE-B437-DF92E32BA858}" type="datetime1">
              <a:rPr lang="en-US" altLang="en-US"/>
              <a:pPr/>
              <a:t>1/11/17</a:t>
            </a:fld>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a:pPr/>
              <a:t>‹#›</a:t>
            </a:fld>
            <a:endParaRPr lang="en-US" altLang="en-US"/>
          </a:p>
        </p:txBody>
      </p:sp>
      <p:pic>
        <p:nvPicPr>
          <p:cNvPr id="1029" name="Picture 2" descr="HeaderFooter_0060314.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6" r:id="rId6"/>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fld id="{F478486A-2EA2-4759-824C-EE1AD3861CE4}" type="datetime1">
              <a:rPr lang="en-US" altLang="en-US"/>
              <a:pPr/>
              <a:t>1/11/17</a:t>
            </a:fld>
            <a:endParaRPr lang="en-US" alt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a:t>Presenter | Presentation Title</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319E6341-E9E7-4128-9402-327DA8681509}" type="slidenum">
              <a:rPr lang="en-US" altLang="en-US"/>
              <a:pPr/>
              <a:t>‹#›</a:t>
            </a:fld>
            <a:endParaRPr lang="en-US" altLang="en-US"/>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sz="2800" dirty="0" err="1"/>
              <a:t>Microphonics</a:t>
            </a:r>
            <a:r>
              <a:rPr lang="en-US" sz="2800" dirty="0"/>
              <a:t> study at FNAL (</a:t>
            </a:r>
            <a:r>
              <a:rPr lang="en-US" sz="2800" dirty="0" err="1"/>
              <a:t>pCM</a:t>
            </a:r>
            <a:r>
              <a:rPr lang="en-US" sz="2800" dirty="0"/>
              <a:t>) </a:t>
            </a:r>
            <a:endParaRPr lang="en-US" sz="2800" dirty="0">
              <a:effectLst/>
            </a:endParaRPr>
          </a:p>
        </p:txBody>
      </p:sp>
      <p:sp>
        <p:nvSpPr>
          <p:cNvPr id="14338" name="Text Placeholder 2"/>
          <p:cNvSpPr>
            <a:spLocks noGrp="1"/>
          </p:cNvSpPr>
          <p:nvPr>
            <p:ph type="body" sz="quarter" idx="10"/>
          </p:nvPr>
        </p:nvSpPr>
        <p:spPr bwMode="auto">
          <a:xfrm>
            <a:off x="806450" y="4129087"/>
            <a:ext cx="7526338" cy="17298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sz="1800" i="1" dirty="0" err="1"/>
              <a:t>T.Arkan</a:t>
            </a:r>
            <a:r>
              <a:rPr lang="en-US" sz="1800" i="1" dirty="0"/>
              <a:t>, B. Chase, </a:t>
            </a:r>
            <a:r>
              <a:rPr lang="en-US" sz="1800" i="1" dirty="0" err="1"/>
              <a:t>J.Einstein</a:t>
            </a:r>
            <a:r>
              <a:rPr lang="en-US" sz="1800" i="1" dirty="0"/>
              <a:t>-Curtis, </a:t>
            </a:r>
            <a:r>
              <a:rPr lang="en-US" sz="1800" i="1" dirty="0" err="1"/>
              <a:t>B.Hansen</a:t>
            </a:r>
            <a:r>
              <a:rPr lang="en-US" sz="1800" i="1" dirty="0"/>
              <a:t>, </a:t>
            </a:r>
            <a:r>
              <a:rPr lang="en-US" sz="1800" i="1" dirty="0" err="1"/>
              <a:t>J.Holzbauer</a:t>
            </a:r>
            <a:r>
              <a:rPr lang="en-US" sz="1800" i="1" dirty="0"/>
              <a:t>, E. Harms, </a:t>
            </a:r>
            <a:r>
              <a:rPr lang="en-US" sz="1800" i="1" dirty="0" err="1"/>
              <a:t>J.Kaluzny</a:t>
            </a:r>
            <a:r>
              <a:rPr lang="en-US" sz="1800" i="1" dirty="0"/>
              <a:t>, A. </a:t>
            </a:r>
            <a:r>
              <a:rPr lang="en-US" sz="1800" i="1" dirty="0" err="1"/>
              <a:t>Klebaner</a:t>
            </a:r>
            <a:r>
              <a:rPr lang="en-US" sz="1800" i="1" dirty="0"/>
              <a:t>, M. </a:t>
            </a:r>
            <a:r>
              <a:rPr lang="en-US" sz="1800" i="1" dirty="0" err="1"/>
              <a:t>Mcgee</a:t>
            </a:r>
            <a:r>
              <a:rPr lang="en-US" sz="1800" i="1" dirty="0"/>
              <a:t>, Yu. </a:t>
            </a:r>
            <a:r>
              <a:rPr lang="en-US" sz="1800" i="1" dirty="0" err="1"/>
              <a:t>Pischalnikov</a:t>
            </a:r>
            <a:r>
              <a:rPr lang="en-US" sz="1800" i="1" dirty="0"/>
              <a:t>, W. </a:t>
            </a:r>
            <a:r>
              <a:rPr lang="en-US" sz="1800" i="1" dirty="0" err="1"/>
              <a:t>Schappert</a:t>
            </a:r>
            <a:r>
              <a:rPr lang="en-US" sz="1800" i="1" dirty="0"/>
              <a:t>, </a:t>
            </a:r>
            <a:r>
              <a:rPr lang="en-US" sz="1800" i="1" dirty="0" err="1"/>
              <a:t>R.Stanek</a:t>
            </a:r>
            <a:r>
              <a:rPr lang="en-US" sz="1800" i="1" dirty="0"/>
              <a:t>, J. </a:t>
            </a:r>
            <a:r>
              <a:rPr lang="en-US" sz="1800" i="1" dirty="0" err="1"/>
              <a:t>Theilacker</a:t>
            </a:r>
            <a:r>
              <a:rPr lang="en-US" sz="1800" i="1" dirty="0"/>
              <a:t>, </a:t>
            </a:r>
            <a:r>
              <a:rPr lang="en-US" sz="1800" i="1" dirty="0" err="1"/>
              <a:t>R.Wang</a:t>
            </a:r>
            <a:r>
              <a:rPr lang="en-US" sz="1800" i="1" dirty="0"/>
              <a:t>. </a:t>
            </a:r>
            <a:endParaRPr lang="en-US" sz="1800" dirty="0"/>
          </a:p>
          <a:p>
            <a:endParaRPr lang="en-US" dirty="0" smtClean="0"/>
          </a:p>
          <a:p>
            <a:r>
              <a:rPr lang="en-US" dirty="0" smtClean="0"/>
              <a:t>January </a:t>
            </a:r>
            <a:r>
              <a:rPr lang="en-US" dirty="0"/>
              <a:t>11, 2017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10</a:t>
            </a:fld>
            <a:endParaRPr lang="en-US" dirty="0"/>
          </a:p>
        </p:txBody>
      </p:sp>
      <p:sp>
        <p:nvSpPr>
          <p:cNvPr id="3" name="Footer Placeholder 2"/>
          <p:cNvSpPr>
            <a:spLocks noGrp="1"/>
          </p:cNvSpPr>
          <p:nvPr>
            <p:ph type="ftr" sz="quarter" idx="13"/>
          </p:nvPr>
        </p:nvSpPr>
        <p:spPr/>
        <p:txBody>
          <a:bodyPr/>
          <a:lstStyle/>
          <a:p>
            <a:endParaRPr lang="en-US" dirty="0"/>
          </a:p>
        </p:txBody>
      </p:sp>
      <p:sp>
        <p:nvSpPr>
          <p:cNvPr id="4" name="Title 3"/>
          <p:cNvSpPr>
            <a:spLocks noGrp="1"/>
          </p:cNvSpPr>
          <p:nvPr>
            <p:ph type="title"/>
          </p:nvPr>
        </p:nvSpPr>
        <p:spPr/>
        <p:txBody>
          <a:bodyPr/>
          <a:lstStyle/>
          <a:p>
            <a:r>
              <a:rPr lang="en-US" dirty="0" smtClean="0"/>
              <a:t>Cryomodule </a:t>
            </a:r>
            <a:r>
              <a:rPr lang="en-US" dirty="0" err="1" smtClean="0"/>
              <a:t>Pipings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0300"/>
            <a:ext cx="9144000" cy="4578271"/>
          </a:xfrm>
          <a:prstGeom prst="rect">
            <a:avLst/>
          </a:prstGeom>
        </p:spPr>
      </p:pic>
      <p:sp>
        <p:nvSpPr>
          <p:cNvPr id="7" name="TextBox 6"/>
          <p:cNvSpPr txBox="1"/>
          <p:nvPr/>
        </p:nvSpPr>
        <p:spPr>
          <a:xfrm>
            <a:off x="5208608" y="5708571"/>
            <a:ext cx="3067291" cy="461665"/>
          </a:xfrm>
          <a:prstGeom prst="rect">
            <a:avLst/>
          </a:prstGeom>
          <a:noFill/>
        </p:spPr>
        <p:txBody>
          <a:bodyPr wrap="square" rtlCol="0">
            <a:spAutoFit/>
          </a:bodyPr>
          <a:lstStyle/>
          <a:p>
            <a:r>
              <a:rPr lang="en-US" dirty="0" smtClean="0"/>
              <a:t>Courtesy of T. </a:t>
            </a:r>
            <a:r>
              <a:rPr lang="en-US" dirty="0" err="1" smtClean="0"/>
              <a:t>Arkan</a:t>
            </a:r>
            <a:endParaRPr lang="en-US" dirty="0"/>
          </a:p>
        </p:txBody>
      </p:sp>
    </p:spTree>
    <p:extLst>
      <p:ext uri="{BB962C8B-B14F-4D97-AF65-F5344CB8AC3E}">
        <p14:creationId xmlns:p14="http://schemas.microsoft.com/office/powerpoint/2010/main" val="44373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82530"/>
            <a:ext cx="8686800" cy="641739"/>
          </a:xfrm>
        </p:spPr>
        <p:txBody>
          <a:bodyPr/>
          <a:lstStyle/>
          <a:p>
            <a:pPr algn="ctr"/>
            <a:r>
              <a:rPr lang="en-US" dirty="0" smtClean="0"/>
              <a:t>Measurements </a:t>
            </a:r>
            <a:r>
              <a:rPr lang="en-US" smtClean="0"/>
              <a:t>and Preliminary Results</a:t>
            </a:r>
            <a:endParaRPr lang="en-US"/>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11</a:t>
            </a:fld>
            <a:endParaRPr lang="en-US" altLang="en-US"/>
          </a:p>
        </p:txBody>
      </p:sp>
    </p:spTree>
    <p:extLst>
      <p:ext uri="{BB962C8B-B14F-4D97-AF65-F5344CB8AC3E}">
        <p14:creationId xmlns:p14="http://schemas.microsoft.com/office/powerpoint/2010/main" val="1189781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166378"/>
            <a:ext cx="8686800" cy="641739"/>
          </a:xfrm>
        </p:spPr>
        <p:txBody>
          <a:bodyPr/>
          <a:lstStyle/>
          <a:p>
            <a:r>
              <a:rPr lang="en-US" b="0" dirty="0" smtClean="0"/>
              <a:t>External sources investigation did not find significant contribution sources.</a:t>
            </a:r>
            <a:br>
              <a:rPr lang="en-US" b="0" dirty="0" smtClean="0"/>
            </a:br>
            <a:r>
              <a:rPr lang="en-US" b="0" dirty="0" smtClean="0"/>
              <a:t/>
            </a:r>
            <a:br>
              <a:rPr lang="en-US" b="0" dirty="0" smtClean="0"/>
            </a:br>
            <a:r>
              <a:rPr lang="en-US" b="0" dirty="0" smtClean="0"/>
              <a:t>Starting </a:t>
            </a:r>
            <a:r>
              <a:rPr lang="en-US" b="0" dirty="0"/>
              <a:t>from December, 2016 concentration of the efforts shifted from analysis of just vibration measurements from geophones mounted on the different components of CM (with goals to find external source(s) of vibration penetrated inside CM) to studies the correlation between cavity </a:t>
            </a:r>
            <a:r>
              <a:rPr lang="en-US" b="0" dirty="0" err="1"/>
              <a:t>microphonics</a:t>
            </a:r>
            <a:r>
              <a:rPr lang="en-US" b="0" dirty="0"/>
              <a:t> &amp; </a:t>
            </a:r>
            <a:r>
              <a:rPr lang="en-US" b="0" dirty="0" err="1"/>
              <a:t>cryo</a:t>
            </a:r>
            <a:r>
              <a:rPr lang="en-US" b="0" dirty="0"/>
              <a:t>-system operational parameters. </a:t>
            </a:r>
            <a:br>
              <a:rPr lang="en-US" b="0" dirty="0"/>
            </a:br>
            <a:endParaRPr lang="en-US" b="0" dirty="0"/>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12</a:t>
            </a:fld>
            <a:endParaRPr lang="en-US" altLang="en-US"/>
          </a:p>
        </p:txBody>
      </p:sp>
    </p:spTree>
    <p:extLst>
      <p:ext uri="{BB962C8B-B14F-4D97-AF65-F5344CB8AC3E}">
        <p14:creationId xmlns:p14="http://schemas.microsoft.com/office/powerpoint/2010/main" val="1855846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err="1" smtClean="0"/>
              <a:t>Microp</a:t>
            </a:r>
            <a:r>
              <a:rPr lang="en-US" sz="2000" dirty="0" err="1"/>
              <a:t>honics</a:t>
            </a:r>
            <a:r>
              <a:rPr lang="en-US" sz="2000" dirty="0"/>
              <a:t> </a:t>
            </a:r>
            <a:r>
              <a:rPr lang="en-US" sz="2000" dirty="0" smtClean="0"/>
              <a:t>tests completed </a:t>
            </a:r>
            <a:r>
              <a:rPr lang="en-US" sz="2000" dirty="0"/>
              <a:t>with </a:t>
            </a:r>
            <a:r>
              <a:rPr lang="en-US" sz="2000" dirty="0" err="1"/>
              <a:t>pCM</a:t>
            </a:r>
            <a:r>
              <a:rPr lang="en-US" sz="2000" dirty="0"/>
              <a:t> (during December/ January, 2016/17) </a:t>
            </a:r>
          </a:p>
        </p:txBody>
      </p:sp>
      <p:sp>
        <p:nvSpPr>
          <p:cNvPr id="3" name="Content Placeholder 2"/>
          <p:cNvSpPr>
            <a:spLocks noGrp="1"/>
          </p:cNvSpPr>
          <p:nvPr>
            <p:ph idx="1"/>
          </p:nvPr>
        </p:nvSpPr>
        <p:spPr/>
        <p:txBody>
          <a:bodyPr/>
          <a:lstStyle/>
          <a:p>
            <a:r>
              <a:rPr lang="en-US" sz="1800" dirty="0"/>
              <a:t>Measurements of the cavities transfer functions (Piezo-to-RF). Objective was to confirm that cavity/tuner system has no low frequency (below 100Hz) resonances. Cavity/tuner TF did not </a:t>
            </a:r>
            <a:r>
              <a:rPr lang="en-US" sz="1800" dirty="0" smtClean="0"/>
              <a:t>change </a:t>
            </a:r>
            <a:r>
              <a:rPr lang="en-US" sz="1800" dirty="0"/>
              <a:t>from HTS studies. </a:t>
            </a:r>
          </a:p>
          <a:p>
            <a:r>
              <a:rPr lang="en-US" sz="1800" dirty="0" smtClean="0"/>
              <a:t>One </a:t>
            </a:r>
            <a:r>
              <a:rPr lang="en-US" sz="1800" dirty="0"/>
              <a:t>shift (8 hours) test at T=2K (recorded </a:t>
            </a:r>
            <a:r>
              <a:rPr lang="en-US" sz="1800" dirty="0" err="1"/>
              <a:t>microphonics</a:t>
            </a:r>
            <a:r>
              <a:rPr lang="en-US" sz="1800" dirty="0"/>
              <a:t> on one cavity at a time)/ during 2 hour test JT valve was fully closed for 5 min... </a:t>
            </a:r>
          </a:p>
          <a:p>
            <a:r>
              <a:rPr lang="en-US" sz="1800" dirty="0" smtClean="0"/>
              <a:t>1</a:t>
            </a:r>
            <a:r>
              <a:rPr lang="en-US" sz="1800" dirty="0"/>
              <a:t>⁄2 shift ( 4 hours) test at T=2K (recorded </a:t>
            </a:r>
            <a:r>
              <a:rPr lang="en-US" sz="1800" dirty="0" err="1"/>
              <a:t>microphonics</a:t>
            </a:r>
            <a:r>
              <a:rPr lang="en-US" sz="1800" dirty="0"/>
              <a:t> on all 8 cavities simultaneously) </a:t>
            </a:r>
          </a:p>
          <a:p>
            <a:r>
              <a:rPr lang="en-US" sz="1800" dirty="0" smtClean="0"/>
              <a:t>One </a:t>
            </a:r>
            <a:r>
              <a:rPr lang="en-US" sz="1800" dirty="0"/>
              <a:t>shift (8 hours) test at T=4K (when </a:t>
            </a:r>
            <a:r>
              <a:rPr lang="en-US" sz="1800" dirty="0" err="1"/>
              <a:t>cryo</a:t>
            </a:r>
            <a:r>
              <a:rPr lang="en-US" sz="1800" dirty="0"/>
              <a:t>-system recovering after Kinney pump trip) – </a:t>
            </a:r>
            <a:r>
              <a:rPr lang="en-US" sz="1800" dirty="0" err="1"/>
              <a:t>Microphonics</a:t>
            </a:r>
            <a:r>
              <a:rPr lang="en-US" sz="1800" dirty="0"/>
              <a:t> at 4K was so large/ data has no value. At the same shift done some efforts to mitigate large (near cavity #1) bellow vibration (analyzing data from geophones) </a:t>
            </a:r>
          </a:p>
          <a:p>
            <a:r>
              <a:rPr lang="en-US" sz="1800" dirty="0" smtClean="0"/>
              <a:t>One </a:t>
            </a:r>
            <a:r>
              <a:rPr lang="en-US" sz="1800" dirty="0"/>
              <a:t>shift (8 hours) test at 2K. Stable operation with JT control by AD </a:t>
            </a:r>
            <a:r>
              <a:rPr lang="en-US" sz="1800" dirty="0" err="1"/>
              <a:t>cryo</a:t>
            </a:r>
            <a:r>
              <a:rPr lang="en-US" sz="1800" dirty="0"/>
              <a:t>-control system (2 hours)/fixed position of JT valve/ closed flow to 5K shield / supply He through CD valve... </a:t>
            </a:r>
          </a:p>
          <a:p>
            <a:r>
              <a:rPr lang="en-US" sz="1800" dirty="0" smtClean="0"/>
              <a:t>One </a:t>
            </a:r>
            <a:r>
              <a:rPr lang="en-US" sz="1800" dirty="0"/>
              <a:t>shift (8 hours) test at 2K... Regulate Liquid Level into 2-phase pipe through 300mm pipe (Valve PV8AB the AB turn around) </a:t>
            </a:r>
            <a:endParaRPr lang="en-US" sz="1800" dirty="0">
              <a:effectLst/>
            </a:endParaRPr>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r>
              <a:rPr lang="en-US" dirty="0"/>
              <a:t>FNAL </a:t>
            </a:r>
            <a:r>
              <a:rPr lang="en-US" dirty="0" err="1"/>
              <a:t>Microphonics</a:t>
            </a:r>
            <a:r>
              <a:rPr lang="en-US" dirty="0"/>
              <a:t> </a:t>
            </a:r>
            <a:r>
              <a:rPr lang="en-US" dirty="0" smtClean="0"/>
              <a:t>Team | </a:t>
            </a:r>
            <a:r>
              <a:rPr lang="en-US" dirty="0"/>
              <a:t>Microphonics at FNAL pCM </a:t>
            </a:r>
            <a:endParaRPr lang="en-US" dirty="0">
              <a:effectLst/>
            </a:endParaRPr>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13</a:t>
            </a:fld>
            <a:endParaRPr lang="en-US" altLang="en-US"/>
          </a:p>
        </p:txBody>
      </p:sp>
    </p:spTree>
    <p:extLst>
      <p:ext uri="{BB962C8B-B14F-4D97-AF65-F5344CB8AC3E}">
        <p14:creationId xmlns:p14="http://schemas.microsoft.com/office/powerpoint/2010/main" val="1422309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FN</a:t>
            </a:r>
            <a:r>
              <a:rPr lang="en-US" dirty="0"/>
              <a:t>AL </a:t>
            </a:r>
            <a:r>
              <a:rPr lang="en-US" dirty="0" err="1"/>
              <a:t>pCM</a:t>
            </a:r>
            <a:r>
              <a:rPr lang="en-US" dirty="0"/>
              <a:t> Vibration Levels </a:t>
            </a:r>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r>
              <a:rPr lang="en-US" dirty="0"/>
              <a:t>FNAL </a:t>
            </a:r>
            <a:r>
              <a:rPr lang="en-US" dirty="0" err="1"/>
              <a:t>Microphonics</a:t>
            </a:r>
            <a:r>
              <a:rPr lang="en-US" dirty="0"/>
              <a:t> </a:t>
            </a:r>
            <a:r>
              <a:rPr lang="en-US" dirty="0" smtClean="0"/>
              <a:t>Team | </a:t>
            </a:r>
            <a:r>
              <a:rPr lang="en-US" dirty="0"/>
              <a:t>Microphonics at FNAL pCM </a:t>
            </a:r>
            <a:endParaRPr lang="en-US" dirty="0">
              <a:effectLst/>
            </a:endParaRPr>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14</a:t>
            </a:fld>
            <a:endParaRPr lang="en-US" altLang="en-US"/>
          </a:p>
        </p:txBody>
      </p:sp>
      <p:pic>
        <p:nvPicPr>
          <p:cNvPr id="8" name="Picture 7"/>
          <p:cNvPicPr>
            <a:picLocks noChangeAspect="1"/>
          </p:cNvPicPr>
          <p:nvPr/>
        </p:nvPicPr>
        <p:blipFill>
          <a:blip r:embed="rId2"/>
          <a:stretch>
            <a:fillRect/>
          </a:stretch>
        </p:blipFill>
        <p:spPr>
          <a:xfrm>
            <a:off x="372532" y="867752"/>
            <a:ext cx="8561917" cy="5221897"/>
          </a:xfrm>
          <a:prstGeom prst="rect">
            <a:avLst/>
          </a:prstGeom>
        </p:spPr>
      </p:pic>
    </p:spTree>
    <p:extLst>
      <p:ext uri="{BB962C8B-B14F-4D97-AF65-F5344CB8AC3E}">
        <p14:creationId xmlns:p14="http://schemas.microsoft.com/office/powerpoint/2010/main" val="673742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FN</a:t>
            </a:r>
            <a:r>
              <a:rPr lang="en-US" dirty="0"/>
              <a:t>AL </a:t>
            </a:r>
            <a:r>
              <a:rPr lang="en-US" dirty="0" err="1"/>
              <a:t>pCM</a:t>
            </a:r>
            <a:r>
              <a:rPr lang="en-US" dirty="0"/>
              <a:t> Vibration Levels </a:t>
            </a:r>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r>
              <a:rPr lang="en-US" dirty="0"/>
              <a:t>FNAL </a:t>
            </a:r>
            <a:r>
              <a:rPr lang="en-US" dirty="0" err="1"/>
              <a:t>Microphonics</a:t>
            </a:r>
            <a:r>
              <a:rPr lang="en-US" dirty="0"/>
              <a:t> </a:t>
            </a:r>
            <a:r>
              <a:rPr lang="en-US" dirty="0" smtClean="0"/>
              <a:t>Team | </a:t>
            </a:r>
            <a:r>
              <a:rPr lang="en-US" dirty="0"/>
              <a:t>Microphonics at FNAL pCM </a:t>
            </a:r>
            <a:endParaRPr lang="en-US" dirty="0">
              <a:effectLst/>
            </a:endParaRPr>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15</a:t>
            </a:fld>
            <a:endParaRPr lang="en-US" altLang="en-US"/>
          </a:p>
        </p:txBody>
      </p:sp>
      <p:pic>
        <p:nvPicPr>
          <p:cNvPr id="3" name="Picture 2"/>
          <p:cNvPicPr>
            <a:picLocks noChangeAspect="1"/>
          </p:cNvPicPr>
          <p:nvPr/>
        </p:nvPicPr>
        <p:blipFill>
          <a:blip r:embed="rId2"/>
          <a:stretch>
            <a:fillRect/>
          </a:stretch>
        </p:blipFill>
        <p:spPr>
          <a:xfrm>
            <a:off x="948267" y="862632"/>
            <a:ext cx="7484534" cy="5300630"/>
          </a:xfrm>
          <a:prstGeom prst="rect">
            <a:avLst/>
          </a:prstGeom>
        </p:spPr>
      </p:pic>
    </p:spTree>
    <p:extLst>
      <p:ext uri="{BB962C8B-B14F-4D97-AF65-F5344CB8AC3E}">
        <p14:creationId xmlns:p14="http://schemas.microsoft.com/office/powerpoint/2010/main" val="1122362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FN</a:t>
            </a:r>
            <a:r>
              <a:rPr lang="en-US" dirty="0"/>
              <a:t>AL </a:t>
            </a:r>
            <a:r>
              <a:rPr lang="en-US" dirty="0" err="1"/>
              <a:t>pCM</a:t>
            </a:r>
            <a:r>
              <a:rPr lang="en-US" dirty="0"/>
              <a:t> Vibration Levels </a:t>
            </a:r>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r>
              <a:rPr lang="en-US" dirty="0"/>
              <a:t>FNAL </a:t>
            </a:r>
            <a:r>
              <a:rPr lang="en-US" dirty="0" err="1"/>
              <a:t>Microphonics</a:t>
            </a:r>
            <a:r>
              <a:rPr lang="en-US" dirty="0"/>
              <a:t> </a:t>
            </a:r>
            <a:r>
              <a:rPr lang="en-US" dirty="0" smtClean="0"/>
              <a:t>Team | </a:t>
            </a:r>
            <a:r>
              <a:rPr lang="en-US" dirty="0"/>
              <a:t>Microphonics at FNAL pCM </a:t>
            </a:r>
            <a:endParaRPr lang="en-US" dirty="0">
              <a:effectLst/>
            </a:endParaRPr>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16</a:t>
            </a:fld>
            <a:endParaRPr lang="en-US" altLang="en-US"/>
          </a:p>
        </p:txBody>
      </p:sp>
      <p:pic>
        <p:nvPicPr>
          <p:cNvPr id="7" name="Picture 6"/>
          <p:cNvPicPr>
            <a:picLocks noChangeAspect="1"/>
          </p:cNvPicPr>
          <p:nvPr/>
        </p:nvPicPr>
        <p:blipFill>
          <a:blip r:embed="rId2"/>
          <a:stretch>
            <a:fillRect/>
          </a:stretch>
        </p:blipFill>
        <p:spPr>
          <a:xfrm>
            <a:off x="127000" y="177210"/>
            <a:ext cx="8788400" cy="6007100"/>
          </a:xfrm>
          <a:prstGeom prst="rect">
            <a:avLst/>
          </a:prstGeom>
        </p:spPr>
      </p:pic>
    </p:spTree>
    <p:extLst>
      <p:ext uri="{BB962C8B-B14F-4D97-AF65-F5344CB8AC3E}">
        <p14:creationId xmlns:p14="http://schemas.microsoft.com/office/powerpoint/2010/main" val="1284259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FN</a:t>
            </a:r>
            <a:r>
              <a:rPr lang="en-US" dirty="0"/>
              <a:t>AL </a:t>
            </a:r>
            <a:r>
              <a:rPr lang="en-US" dirty="0" err="1"/>
              <a:t>pCM</a:t>
            </a:r>
            <a:r>
              <a:rPr lang="en-US" dirty="0"/>
              <a:t> Vibration Levels </a:t>
            </a:r>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r>
              <a:rPr lang="en-US" dirty="0"/>
              <a:t>FNAL </a:t>
            </a:r>
            <a:r>
              <a:rPr lang="en-US" dirty="0" err="1"/>
              <a:t>Microphonics</a:t>
            </a:r>
            <a:r>
              <a:rPr lang="en-US" dirty="0"/>
              <a:t> </a:t>
            </a:r>
            <a:r>
              <a:rPr lang="en-US" dirty="0" smtClean="0"/>
              <a:t>Team | </a:t>
            </a:r>
            <a:r>
              <a:rPr lang="en-US" dirty="0"/>
              <a:t>Microphonics at FNAL pCM </a:t>
            </a:r>
            <a:endParaRPr lang="en-US" dirty="0">
              <a:effectLst/>
            </a:endParaRPr>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17</a:t>
            </a:fld>
            <a:endParaRPr lang="en-US" altLang="en-US"/>
          </a:p>
        </p:txBody>
      </p:sp>
      <p:pic>
        <p:nvPicPr>
          <p:cNvPr id="3" name="Picture 2"/>
          <p:cNvPicPr>
            <a:picLocks noChangeAspect="1"/>
          </p:cNvPicPr>
          <p:nvPr/>
        </p:nvPicPr>
        <p:blipFill>
          <a:blip r:embed="rId2"/>
          <a:stretch>
            <a:fillRect/>
          </a:stretch>
        </p:blipFill>
        <p:spPr>
          <a:xfrm>
            <a:off x="127000" y="424533"/>
            <a:ext cx="8890000" cy="5880100"/>
          </a:xfrm>
          <a:prstGeom prst="rect">
            <a:avLst/>
          </a:prstGeom>
        </p:spPr>
      </p:pic>
    </p:spTree>
    <p:extLst>
      <p:ext uri="{BB962C8B-B14F-4D97-AF65-F5344CB8AC3E}">
        <p14:creationId xmlns:p14="http://schemas.microsoft.com/office/powerpoint/2010/main" val="1828177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Vibration Measurement by Geophone</a:t>
            </a:r>
            <a:endParaRPr lang="en-US" dirty="0"/>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r>
              <a:rPr lang="en-US" dirty="0"/>
              <a:t>FNAL </a:t>
            </a:r>
            <a:r>
              <a:rPr lang="en-US" dirty="0" err="1"/>
              <a:t>Microphonics</a:t>
            </a:r>
            <a:r>
              <a:rPr lang="en-US" dirty="0"/>
              <a:t> </a:t>
            </a:r>
            <a:r>
              <a:rPr lang="en-US" dirty="0" smtClean="0"/>
              <a:t>Team | </a:t>
            </a:r>
            <a:r>
              <a:rPr lang="en-US" dirty="0"/>
              <a:t>Microphonics at FNAL pCM </a:t>
            </a:r>
            <a:endParaRPr lang="en-US" dirty="0">
              <a:effectLst/>
            </a:endParaRPr>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18</a:t>
            </a:fld>
            <a:endParaRPr lang="en-US" alt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34" y="2708436"/>
            <a:ext cx="4000500" cy="3000375"/>
          </a:xfrm>
          <a:prstGeom prst="rect">
            <a:avLst/>
          </a:prstGeom>
        </p:spPr>
      </p:pic>
      <p:sp>
        <p:nvSpPr>
          <p:cNvPr id="9" name="TextBox 8"/>
          <p:cNvSpPr txBox="1"/>
          <p:nvPr/>
        </p:nvSpPr>
        <p:spPr>
          <a:xfrm>
            <a:off x="103669" y="921045"/>
            <a:ext cx="2974457" cy="553998"/>
          </a:xfrm>
          <a:prstGeom prst="rect">
            <a:avLst/>
          </a:prstGeom>
          <a:noFill/>
        </p:spPr>
        <p:txBody>
          <a:bodyPr wrap="square" rtlCol="0">
            <a:spAutoFit/>
          </a:bodyPr>
          <a:lstStyle/>
          <a:p>
            <a:pPr defTabSz="685800" fontAlgn="auto">
              <a:spcBef>
                <a:spcPts val="0"/>
              </a:spcBef>
              <a:spcAft>
                <a:spcPts val="0"/>
              </a:spcAft>
            </a:pPr>
            <a:r>
              <a:rPr lang="en-US" sz="1500" b="1" dirty="0">
                <a:solidFill>
                  <a:prstClr val="black"/>
                </a:solidFill>
                <a:latin typeface="Calibri" panose="020F0502020204030204"/>
                <a:ea typeface=""/>
              </a:rPr>
              <a:t>2-Phase Liquid Level Study</a:t>
            </a:r>
          </a:p>
          <a:p>
            <a:pPr defTabSz="685800" fontAlgn="auto">
              <a:spcBef>
                <a:spcPts val="0"/>
              </a:spcBef>
              <a:spcAft>
                <a:spcPts val="0"/>
              </a:spcAft>
            </a:pPr>
            <a:r>
              <a:rPr lang="en-US" sz="1500" dirty="0">
                <a:solidFill>
                  <a:prstClr val="black"/>
                </a:solidFill>
                <a:latin typeface="Calibri" panose="020F0502020204030204"/>
                <a:ea typeface=""/>
              </a:rPr>
              <a:t>Wed 28 Dec 2016 12:00 to 13:00</a:t>
            </a:r>
          </a:p>
        </p:txBody>
      </p:sp>
      <p:sp>
        <p:nvSpPr>
          <p:cNvPr id="10" name="TextBox 9"/>
          <p:cNvSpPr txBox="1"/>
          <p:nvPr/>
        </p:nvSpPr>
        <p:spPr>
          <a:xfrm>
            <a:off x="25292" y="1507919"/>
            <a:ext cx="4732622" cy="1615827"/>
          </a:xfrm>
          <a:prstGeom prst="rect">
            <a:avLst/>
          </a:prstGeom>
          <a:noFill/>
        </p:spPr>
        <p:txBody>
          <a:bodyPr wrap="square" rtlCol="0">
            <a:spAutoFit/>
          </a:bodyPr>
          <a:lstStyle/>
          <a:p>
            <a:pPr defTabSz="685800" fontAlgn="auto">
              <a:spcBef>
                <a:spcPts val="0"/>
              </a:spcBef>
              <a:spcAft>
                <a:spcPts val="0"/>
              </a:spcAft>
            </a:pPr>
            <a:r>
              <a:rPr lang="en-US" sz="1800" dirty="0">
                <a:solidFill>
                  <a:prstClr val="black"/>
                </a:solidFill>
                <a:latin typeface="Calibri" panose="020F0502020204030204"/>
                <a:ea typeface=""/>
              </a:rPr>
              <a:t>JT Observations:</a:t>
            </a:r>
          </a:p>
          <a:p>
            <a:pPr marL="214313" indent="-214313" defTabSz="685800" fontAlgn="auto">
              <a:spcBef>
                <a:spcPts val="0"/>
              </a:spcBef>
              <a:spcAft>
                <a:spcPts val="0"/>
              </a:spcAft>
              <a:buFontTx/>
              <a:buChar char="-"/>
            </a:pPr>
            <a:r>
              <a:rPr lang="en-US" sz="1800" dirty="0">
                <a:solidFill>
                  <a:prstClr val="black"/>
                </a:solidFill>
                <a:latin typeface="Calibri" panose="020F0502020204030204"/>
                <a:ea typeface=""/>
              </a:rPr>
              <a:t>Change in Mass Flow (C:8FTA2) correlation to change in longitudinal (z) JT mid 30 Hz &amp; ~70 Hz response</a:t>
            </a:r>
          </a:p>
          <a:p>
            <a:pPr marL="214313" indent="-214313" defTabSz="685800" fontAlgn="auto">
              <a:spcBef>
                <a:spcPts val="0"/>
              </a:spcBef>
              <a:spcAft>
                <a:spcPts val="0"/>
              </a:spcAft>
              <a:buFontTx/>
              <a:buChar char="-"/>
            </a:pPr>
            <a:endParaRPr lang="en-US" sz="1350" dirty="0">
              <a:solidFill>
                <a:prstClr val="black"/>
              </a:solidFill>
              <a:latin typeface="Calibri" panose="020F0502020204030204"/>
              <a:ea typeface=""/>
            </a:endParaRPr>
          </a:p>
          <a:p>
            <a:pPr marL="214313" indent="-214313" defTabSz="685800" fontAlgn="auto">
              <a:spcBef>
                <a:spcPts val="0"/>
              </a:spcBef>
              <a:spcAft>
                <a:spcPts val="0"/>
              </a:spcAft>
              <a:buFontTx/>
              <a:buChar char="-"/>
            </a:pPr>
            <a:endParaRPr lang="en-US" sz="1350" dirty="0">
              <a:solidFill>
                <a:prstClr val="black"/>
              </a:solidFill>
              <a:latin typeface="Calibri" panose="020F0502020204030204"/>
              <a:ea typeface=""/>
            </a:endParaRPr>
          </a:p>
        </p:txBody>
      </p:sp>
      <p:sp>
        <p:nvSpPr>
          <p:cNvPr id="11" name="Rectangle 10"/>
          <p:cNvSpPr/>
          <p:nvPr/>
        </p:nvSpPr>
        <p:spPr>
          <a:xfrm>
            <a:off x="4258889" y="5373456"/>
            <a:ext cx="1861600" cy="300082"/>
          </a:xfrm>
          <a:prstGeom prst="rect">
            <a:avLst/>
          </a:prstGeom>
        </p:spPr>
        <p:txBody>
          <a:bodyPr wrap="none">
            <a:spAutoFit/>
          </a:bodyPr>
          <a:lstStyle/>
          <a:p>
            <a:pPr defTabSz="685800" fontAlgn="auto">
              <a:spcBef>
                <a:spcPts val="0"/>
              </a:spcBef>
              <a:spcAft>
                <a:spcPts val="0"/>
              </a:spcAft>
            </a:pPr>
            <a:r>
              <a:rPr lang="en-US" sz="1350" dirty="0">
                <a:solidFill>
                  <a:prstClr val="black"/>
                </a:solidFill>
                <a:latin typeface="Calibri" panose="020F0502020204030204"/>
                <a:ea typeface=""/>
              </a:rPr>
              <a:t>Geophone Spectrogram</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61" y="3905648"/>
            <a:ext cx="3334484" cy="1917905"/>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2241" y="2301829"/>
            <a:ext cx="4000500" cy="3000375"/>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0793" y="1593015"/>
            <a:ext cx="3368940" cy="1917905"/>
          </a:xfrm>
          <a:prstGeom prst="rect">
            <a:avLst/>
          </a:prstGeom>
        </p:spPr>
      </p:pic>
      <p:sp>
        <p:nvSpPr>
          <p:cNvPr id="15" name="Rectangle 14"/>
          <p:cNvSpPr/>
          <p:nvPr/>
        </p:nvSpPr>
        <p:spPr>
          <a:xfrm>
            <a:off x="7545129" y="1678397"/>
            <a:ext cx="961610" cy="300082"/>
          </a:xfrm>
          <a:prstGeom prst="rect">
            <a:avLst/>
          </a:prstGeom>
        </p:spPr>
        <p:txBody>
          <a:bodyPr wrap="none">
            <a:spAutoFit/>
          </a:bodyPr>
          <a:lstStyle/>
          <a:p>
            <a:pPr defTabSz="685800" fontAlgn="auto">
              <a:spcBef>
                <a:spcPts val="0"/>
              </a:spcBef>
              <a:spcAft>
                <a:spcPts val="0"/>
              </a:spcAft>
            </a:pPr>
            <a:r>
              <a:rPr lang="en-US" sz="1350" dirty="0">
                <a:solidFill>
                  <a:prstClr val="black"/>
                </a:solidFill>
                <a:latin typeface="Calibri" panose="020F0502020204030204"/>
                <a:ea typeface=""/>
              </a:rPr>
              <a:t>Mass Flow </a:t>
            </a:r>
          </a:p>
        </p:txBody>
      </p:sp>
      <p:sp>
        <p:nvSpPr>
          <p:cNvPr id="16" name="Rectangle 15"/>
          <p:cNvSpPr/>
          <p:nvPr/>
        </p:nvSpPr>
        <p:spPr>
          <a:xfrm>
            <a:off x="1132453" y="5350684"/>
            <a:ext cx="961610" cy="300082"/>
          </a:xfrm>
          <a:prstGeom prst="rect">
            <a:avLst/>
          </a:prstGeom>
        </p:spPr>
        <p:txBody>
          <a:bodyPr wrap="none">
            <a:spAutoFit/>
          </a:bodyPr>
          <a:lstStyle/>
          <a:p>
            <a:pPr defTabSz="685800" fontAlgn="auto">
              <a:spcBef>
                <a:spcPts val="0"/>
              </a:spcBef>
              <a:spcAft>
                <a:spcPts val="0"/>
              </a:spcAft>
            </a:pPr>
            <a:r>
              <a:rPr lang="en-US" sz="1350" dirty="0">
                <a:solidFill>
                  <a:prstClr val="black"/>
                </a:solidFill>
                <a:latin typeface="Calibri" panose="020F0502020204030204"/>
                <a:ea typeface=""/>
              </a:rPr>
              <a:t>Mass Flow </a:t>
            </a:r>
          </a:p>
        </p:txBody>
      </p:sp>
      <p:sp>
        <p:nvSpPr>
          <p:cNvPr id="17" name="TextBox 16"/>
          <p:cNvSpPr txBox="1"/>
          <p:nvPr/>
        </p:nvSpPr>
        <p:spPr>
          <a:xfrm>
            <a:off x="6450013" y="5628133"/>
            <a:ext cx="2410706" cy="461665"/>
          </a:xfrm>
          <a:prstGeom prst="rect">
            <a:avLst/>
          </a:prstGeom>
          <a:noFill/>
        </p:spPr>
        <p:txBody>
          <a:bodyPr wrap="square" rtlCol="0">
            <a:spAutoFit/>
          </a:bodyPr>
          <a:lstStyle/>
          <a:p>
            <a:r>
              <a:rPr lang="en-US" dirty="0" smtClean="0"/>
              <a:t>M. McGee, et al.</a:t>
            </a:r>
            <a:endParaRPr lang="en-US" dirty="0"/>
          </a:p>
        </p:txBody>
      </p:sp>
    </p:spTree>
    <p:extLst>
      <p:ext uri="{BB962C8B-B14F-4D97-AF65-F5344CB8AC3E}">
        <p14:creationId xmlns:p14="http://schemas.microsoft.com/office/powerpoint/2010/main" val="425928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Vibration Measurement by Geophone</a:t>
            </a:r>
            <a:endParaRPr lang="en-US" dirty="0"/>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r>
              <a:rPr lang="en-US" dirty="0"/>
              <a:t>FNAL </a:t>
            </a:r>
            <a:r>
              <a:rPr lang="en-US" dirty="0" err="1"/>
              <a:t>Microphonics</a:t>
            </a:r>
            <a:r>
              <a:rPr lang="en-US" dirty="0"/>
              <a:t> </a:t>
            </a:r>
            <a:r>
              <a:rPr lang="en-US" dirty="0" smtClean="0"/>
              <a:t>Team | </a:t>
            </a:r>
            <a:r>
              <a:rPr lang="en-US" dirty="0"/>
              <a:t>Microphonics at FNAL pCM </a:t>
            </a:r>
            <a:endParaRPr lang="en-US" dirty="0">
              <a:effectLst/>
            </a:endParaRPr>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19</a:t>
            </a:fld>
            <a:endParaRPr lang="en-US" altLang="en-US"/>
          </a:p>
        </p:txBody>
      </p:sp>
      <p:sp>
        <p:nvSpPr>
          <p:cNvPr id="17" name="TextBox 16"/>
          <p:cNvSpPr txBox="1"/>
          <p:nvPr/>
        </p:nvSpPr>
        <p:spPr>
          <a:xfrm>
            <a:off x="0" y="872337"/>
            <a:ext cx="3572540" cy="646331"/>
          </a:xfrm>
          <a:prstGeom prst="rect">
            <a:avLst/>
          </a:prstGeom>
          <a:noFill/>
        </p:spPr>
        <p:txBody>
          <a:bodyPr wrap="square" rtlCol="0">
            <a:spAutoFit/>
          </a:bodyPr>
          <a:lstStyle/>
          <a:p>
            <a:pPr defTabSz="685800" fontAlgn="auto">
              <a:spcBef>
                <a:spcPts val="0"/>
              </a:spcBef>
              <a:spcAft>
                <a:spcPts val="0"/>
              </a:spcAft>
            </a:pPr>
            <a:r>
              <a:rPr lang="en-US" sz="1800" b="1" dirty="0">
                <a:solidFill>
                  <a:prstClr val="black"/>
                </a:solidFill>
                <a:latin typeface="Calibri" panose="020F0502020204030204"/>
                <a:ea typeface=""/>
              </a:rPr>
              <a:t>2-Phase Liquid Level Study</a:t>
            </a:r>
          </a:p>
          <a:p>
            <a:pPr defTabSz="685800" fontAlgn="auto">
              <a:spcBef>
                <a:spcPts val="0"/>
              </a:spcBef>
              <a:spcAft>
                <a:spcPts val="0"/>
              </a:spcAft>
            </a:pPr>
            <a:r>
              <a:rPr lang="en-US" sz="1800" dirty="0">
                <a:solidFill>
                  <a:prstClr val="black"/>
                </a:solidFill>
                <a:latin typeface="Calibri" panose="020F0502020204030204"/>
                <a:ea typeface=""/>
              </a:rPr>
              <a:t>Wed 28 Dec 2016 13:00 to 15:15</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1912" y="857250"/>
            <a:ext cx="4187142" cy="2703525"/>
          </a:xfrm>
          <a:prstGeom prst="rect">
            <a:avLst/>
          </a:prstGeom>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7225"/>
            <a:ext cx="4187142" cy="2703525"/>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759" y="2055268"/>
            <a:ext cx="3371850" cy="19431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09" y="2886101"/>
            <a:ext cx="3371850" cy="194310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3609" y="4057676"/>
            <a:ext cx="3500392" cy="1543050"/>
          </a:xfrm>
          <a:prstGeom prst="rect">
            <a:avLst/>
          </a:prstGeom>
        </p:spPr>
      </p:pic>
      <p:sp>
        <p:nvSpPr>
          <p:cNvPr id="23" name="Rectangle 22"/>
          <p:cNvSpPr/>
          <p:nvPr/>
        </p:nvSpPr>
        <p:spPr>
          <a:xfrm>
            <a:off x="6368170" y="2749819"/>
            <a:ext cx="961610" cy="300082"/>
          </a:xfrm>
          <a:prstGeom prst="rect">
            <a:avLst/>
          </a:prstGeom>
        </p:spPr>
        <p:txBody>
          <a:bodyPr wrap="none">
            <a:spAutoFit/>
          </a:bodyPr>
          <a:lstStyle/>
          <a:p>
            <a:pPr defTabSz="685800" fontAlgn="auto">
              <a:spcBef>
                <a:spcPts val="0"/>
              </a:spcBef>
              <a:spcAft>
                <a:spcPts val="0"/>
              </a:spcAft>
            </a:pPr>
            <a:r>
              <a:rPr lang="en-US" sz="1350" dirty="0">
                <a:solidFill>
                  <a:prstClr val="black"/>
                </a:solidFill>
                <a:latin typeface="Calibri" panose="020F0502020204030204"/>
                <a:ea typeface=""/>
              </a:rPr>
              <a:t>Mass Flow </a:t>
            </a:r>
          </a:p>
        </p:txBody>
      </p:sp>
      <p:sp>
        <p:nvSpPr>
          <p:cNvPr id="24" name="Rectangle 23"/>
          <p:cNvSpPr/>
          <p:nvPr/>
        </p:nvSpPr>
        <p:spPr>
          <a:xfrm>
            <a:off x="1327827" y="3719151"/>
            <a:ext cx="961610" cy="300082"/>
          </a:xfrm>
          <a:prstGeom prst="rect">
            <a:avLst/>
          </a:prstGeom>
        </p:spPr>
        <p:txBody>
          <a:bodyPr wrap="none">
            <a:spAutoFit/>
          </a:bodyPr>
          <a:lstStyle/>
          <a:p>
            <a:pPr defTabSz="685800" fontAlgn="auto">
              <a:spcBef>
                <a:spcPts val="0"/>
              </a:spcBef>
              <a:spcAft>
                <a:spcPts val="0"/>
              </a:spcAft>
            </a:pPr>
            <a:r>
              <a:rPr lang="en-US" sz="1350" dirty="0">
                <a:solidFill>
                  <a:prstClr val="black"/>
                </a:solidFill>
                <a:latin typeface="Calibri" panose="020F0502020204030204"/>
                <a:ea typeface=""/>
              </a:rPr>
              <a:t>Mass Flow </a:t>
            </a:r>
          </a:p>
        </p:txBody>
      </p:sp>
      <p:sp>
        <p:nvSpPr>
          <p:cNvPr id="25" name="Rectangle 24"/>
          <p:cNvSpPr/>
          <p:nvPr/>
        </p:nvSpPr>
        <p:spPr>
          <a:xfrm>
            <a:off x="7171375" y="4415920"/>
            <a:ext cx="1676421" cy="300082"/>
          </a:xfrm>
          <a:prstGeom prst="rect">
            <a:avLst/>
          </a:prstGeom>
        </p:spPr>
        <p:txBody>
          <a:bodyPr wrap="none">
            <a:spAutoFit/>
          </a:bodyPr>
          <a:lstStyle/>
          <a:p>
            <a:pPr defTabSz="685800" fontAlgn="auto">
              <a:spcBef>
                <a:spcPts val="0"/>
              </a:spcBef>
              <a:spcAft>
                <a:spcPts val="0"/>
              </a:spcAft>
            </a:pPr>
            <a:r>
              <a:rPr lang="en-US" sz="1350" dirty="0">
                <a:solidFill>
                  <a:prstClr val="black"/>
                </a:solidFill>
                <a:latin typeface="Calibri" panose="020F0502020204030204"/>
                <a:ea typeface=""/>
              </a:rPr>
              <a:t>CLL301 – Liquid Level</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4796" y="2949462"/>
            <a:ext cx="1734899" cy="1301174"/>
          </a:xfrm>
          <a:prstGeom prst="rect">
            <a:avLst/>
          </a:prstGeom>
        </p:spPr>
      </p:pic>
      <p:sp>
        <p:nvSpPr>
          <p:cNvPr id="27" name="Rectangle 26"/>
          <p:cNvSpPr/>
          <p:nvPr/>
        </p:nvSpPr>
        <p:spPr>
          <a:xfrm>
            <a:off x="4310636" y="3196170"/>
            <a:ext cx="1095172" cy="300082"/>
          </a:xfrm>
          <a:prstGeom prst="rect">
            <a:avLst/>
          </a:prstGeom>
        </p:spPr>
        <p:txBody>
          <a:bodyPr wrap="none">
            <a:spAutoFit/>
          </a:bodyPr>
          <a:lstStyle/>
          <a:p>
            <a:pPr defTabSz="685800" fontAlgn="auto">
              <a:spcBef>
                <a:spcPts val="0"/>
              </a:spcBef>
              <a:spcAft>
                <a:spcPts val="0"/>
              </a:spcAft>
            </a:pPr>
            <a:r>
              <a:rPr lang="en-US" sz="1350" dirty="0">
                <a:solidFill>
                  <a:prstClr val="black"/>
                </a:solidFill>
                <a:latin typeface="Calibri" panose="020F0502020204030204"/>
                <a:ea typeface=""/>
              </a:rPr>
              <a:t>Longitudinal </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9323" y="4522412"/>
            <a:ext cx="1901436" cy="1426077"/>
          </a:xfrm>
          <a:prstGeom prst="rect">
            <a:avLst/>
          </a:prstGeom>
        </p:spPr>
      </p:pic>
      <p:sp>
        <p:nvSpPr>
          <p:cNvPr id="29" name="Rectangle 28"/>
          <p:cNvSpPr/>
          <p:nvPr/>
        </p:nvSpPr>
        <p:spPr>
          <a:xfrm>
            <a:off x="4284649" y="5118139"/>
            <a:ext cx="969689" cy="300082"/>
          </a:xfrm>
          <a:prstGeom prst="rect">
            <a:avLst/>
          </a:prstGeom>
        </p:spPr>
        <p:txBody>
          <a:bodyPr wrap="none">
            <a:spAutoFit/>
          </a:bodyPr>
          <a:lstStyle/>
          <a:p>
            <a:pPr defTabSz="685800" fontAlgn="auto">
              <a:spcBef>
                <a:spcPts val="0"/>
              </a:spcBef>
              <a:spcAft>
                <a:spcPts val="0"/>
              </a:spcAft>
            </a:pPr>
            <a:r>
              <a:rPr lang="en-US" sz="1350" dirty="0">
                <a:solidFill>
                  <a:prstClr val="black"/>
                </a:solidFill>
                <a:latin typeface="Calibri" panose="020F0502020204030204"/>
                <a:ea typeface=""/>
              </a:rPr>
              <a:t>Transverse </a:t>
            </a:r>
          </a:p>
        </p:txBody>
      </p:sp>
      <p:sp>
        <p:nvSpPr>
          <p:cNvPr id="30" name="TextBox 29"/>
          <p:cNvSpPr txBox="1"/>
          <p:nvPr/>
        </p:nvSpPr>
        <p:spPr>
          <a:xfrm>
            <a:off x="-16298" y="1507411"/>
            <a:ext cx="5643608" cy="1477328"/>
          </a:xfrm>
          <a:prstGeom prst="rect">
            <a:avLst/>
          </a:prstGeom>
          <a:noFill/>
        </p:spPr>
        <p:txBody>
          <a:bodyPr wrap="square" rtlCol="0">
            <a:spAutoFit/>
          </a:bodyPr>
          <a:lstStyle/>
          <a:p>
            <a:pPr defTabSz="685800" fontAlgn="auto">
              <a:spcBef>
                <a:spcPts val="0"/>
              </a:spcBef>
              <a:spcAft>
                <a:spcPts val="0"/>
              </a:spcAft>
            </a:pPr>
            <a:r>
              <a:rPr lang="en-US" sz="1800" dirty="0">
                <a:solidFill>
                  <a:prstClr val="black"/>
                </a:solidFill>
                <a:latin typeface="Calibri" panose="020F0502020204030204"/>
                <a:ea typeface=""/>
              </a:rPr>
              <a:t>Cavity Observations:</a:t>
            </a:r>
          </a:p>
          <a:p>
            <a:pPr marL="257175" indent="-257175" defTabSz="685800" fontAlgn="auto">
              <a:spcBef>
                <a:spcPts val="0"/>
              </a:spcBef>
              <a:spcAft>
                <a:spcPts val="0"/>
              </a:spcAft>
              <a:buFontTx/>
              <a:buChar char="-"/>
            </a:pPr>
            <a:r>
              <a:rPr lang="en-US" sz="1800" dirty="0">
                <a:solidFill>
                  <a:prstClr val="black"/>
                </a:solidFill>
                <a:latin typeface="Calibri" panose="020F0502020204030204"/>
                <a:ea typeface=""/>
              </a:rPr>
              <a:t>Longitudinal Response of Cavity 3, 19 Hz signal diminishes with operation of CLL301 beneath 62% Full</a:t>
            </a:r>
          </a:p>
          <a:p>
            <a:pPr marL="257175" indent="-257175" defTabSz="685800" fontAlgn="auto">
              <a:spcBef>
                <a:spcPts val="0"/>
              </a:spcBef>
              <a:spcAft>
                <a:spcPts val="0"/>
              </a:spcAft>
              <a:buFontTx/>
              <a:buChar char="-"/>
            </a:pPr>
            <a:r>
              <a:rPr lang="en-US" sz="1800" dirty="0">
                <a:solidFill>
                  <a:prstClr val="black"/>
                </a:solidFill>
                <a:latin typeface="Calibri" panose="020F0502020204030204"/>
                <a:ea typeface=""/>
              </a:rPr>
              <a:t>Cavity operation directly affected by mass flow with very little transmission to large feed bellows</a:t>
            </a:r>
          </a:p>
        </p:txBody>
      </p:sp>
      <p:sp>
        <p:nvSpPr>
          <p:cNvPr id="31" name="Rectangle 30"/>
          <p:cNvSpPr/>
          <p:nvPr/>
        </p:nvSpPr>
        <p:spPr>
          <a:xfrm>
            <a:off x="4414196" y="4295072"/>
            <a:ext cx="726161" cy="300082"/>
          </a:xfrm>
          <a:prstGeom prst="rect">
            <a:avLst/>
          </a:prstGeom>
        </p:spPr>
        <p:txBody>
          <a:bodyPr wrap="none">
            <a:spAutoFit/>
          </a:bodyPr>
          <a:lstStyle/>
          <a:p>
            <a:pPr defTabSz="685800" fontAlgn="auto">
              <a:spcBef>
                <a:spcPts val="0"/>
              </a:spcBef>
              <a:spcAft>
                <a:spcPts val="0"/>
              </a:spcAft>
            </a:pPr>
            <a:r>
              <a:rPr lang="en-US" sz="1350" dirty="0">
                <a:solidFill>
                  <a:prstClr val="black"/>
                </a:solidFill>
                <a:latin typeface="Calibri" panose="020F0502020204030204"/>
                <a:ea typeface=""/>
              </a:rPr>
              <a:t>Bellows</a:t>
            </a:r>
          </a:p>
        </p:txBody>
      </p:sp>
      <p:sp>
        <p:nvSpPr>
          <p:cNvPr id="32" name="Rectangle 31"/>
          <p:cNvSpPr/>
          <p:nvPr/>
        </p:nvSpPr>
        <p:spPr>
          <a:xfrm>
            <a:off x="4422585" y="2663414"/>
            <a:ext cx="726161" cy="300082"/>
          </a:xfrm>
          <a:prstGeom prst="rect">
            <a:avLst/>
          </a:prstGeom>
        </p:spPr>
        <p:txBody>
          <a:bodyPr wrap="none">
            <a:spAutoFit/>
          </a:bodyPr>
          <a:lstStyle/>
          <a:p>
            <a:pPr defTabSz="685800" fontAlgn="auto">
              <a:spcBef>
                <a:spcPts val="0"/>
              </a:spcBef>
              <a:spcAft>
                <a:spcPts val="0"/>
              </a:spcAft>
            </a:pPr>
            <a:r>
              <a:rPr lang="en-US" sz="1350" dirty="0">
                <a:solidFill>
                  <a:prstClr val="black"/>
                </a:solidFill>
                <a:latin typeface="Calibri" panose="020F0502020204030204"/>
                <a:ea typeface=""/>
              </a:rPr>
              <a:t>Bellows</a:t>
            </a:r>
          </a:p>
        </p:txBody>
      </p:sp>
      <p:sp>
        <p:nvSpPr>
          <p:cNvPr id="33" name="TextBox 32"/>
          <p:cNvSpPr txBox="1"/>
          <p:nvPr/>
        </p:nvSpPr>
        <p:spPr>
          <a:xfrm>
            <a:off x="6450013" y="5628133"/>
            <a:ext cx="2410706" cy="461665"/>
          </a:xfrm>
          <a:prstGeom prst="rect">
            <a:avLst/>
          </a:prstGeom>
          <a:noFill/>
        </p:spPr>
        <p:txBody>
          <a:bodyPr wrap="square" rtlCol="0">
            <a:spAutoFit/>
          </a:bodyPr>
          <a:lstStyle/>
          <a:p>
            <a:r>
              <a:rPr lang="en-US" dirty="0" smtClean="0"/>
              <a:t>M. McGee, et al.</a:t>
            </a:r>
            <a:endParaRPr lang="en-US" dirty="0"/>
          </a:p>
        </p:txBody>
      </p:sp>
    </p:spTree>
    <p:extLst>
      <p:ext uri="{BB962C8B-B14F-4D97-AF65-F5344CB8AC3E}">
        <p14:creationId xmlns:p14="http://schemas.microsoft.com/office/powerpoint/2010/main" val="1021388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System description (Jay </a:t>
            </a:r>
            <a:r>
              <a:rPr lang="en-US" dirty="0" err="1" smtClean="0"/>
              <a:t>Theilacker</a:t>
            </a:r>
            <a:r>
              <a:rPr lang="en-US" dirty="0" smtClean="0"/>
              <a:t>)</a:t>
            </a:r>
          </a:p>
          <a:p>
            <a:r>
              <a:rPr lang="en-US" dirty="0" smtClean="0"/>
              <a:t>Measurement results</a:t>
            </a:r>
          </a:p>
          <a:p>
            <a:r>
              <a:rPr lang="en-US" dirty="0" smtClean="0"/>
              <a:t>Planned tests</a:t>
            </a:r>
          </a:p>
          <a:p>
            <a:r>
              <a:rPr lang="en-US" dirty="0" smtClean="0"/>
              <a:t>Planned mitigations</a:t>
            </a:r>
            <a:endParaRPr lang="en-US" dirty="0"/>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a:t>
            </a:fld>
            <a:endParaRPr lang="en-US" altLang="en-US"/>
          </a:p>
        </p:txBody>
      </p:sp>
    </p:spTree>
    <p:extLst>
      <p:ext uri="{BB962C8B-B14F-4D97-AF65-F5344CB8AC3E}">
        <p14:creationId xmlns:p14="http://schemas.microsoft.com/office/powerpoint/2010/main" val="926355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2K JT fully closed</a:t>
            </a:r>
            <a:endParaRPr lang="en-US" dirty="0"/>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20</a:t>
            </a:fld>
            <a:endParaRPr lang="en-US" altLang="en-US"/>
          </a:p>
        </p:txBody>
      </p:sp>
      <p:pic>
        <p:nvPicPr>
          <p:cNvPr id="7" name="Picture 6"/>
          <p:cNvPicPr>
            <a:picLocks noChangeAspect="1"/>
          </p:cNvPicPr>
          <p:nvPr/>
        </p:nvPicPr>
        <p:blipFill>
          <a:blip r:embed="rId2"/>
          <a:stretch>
            <a:fillRect/>
          </a:stretch>
        </p:blipFill>
        <p:spPr>
          <a:xfrm>
            <a:off x="676275" y="957722"/>
            <a:ext cx="6530057" cy="4897542"/>
          </a:xfrm>
          <a:prstGeom prst="rect">
            <a:avLst/>
          </a:prstGeom>
        </p:spPr>
      </p:pic>
      <p:sp>
        <p:nvSpPr>
          <p:cNvPr id="8" name="TextBox 7"/>
          <p:cNvSpPr txBox="1"/>
          <p:nvPr/>
        </p:nvSpPr>
        <p:spPr>
          <a:xfrm>
            <a:off x="4408985" y="5755807"/>
            <a:ext cx="3707027" cy="369332"/>
          </a:xfrm>
          <a:prstGeom prst="rect">
            <a:avLst/>
          </a:prstGeom>
          <a:noFill/>
        </p:spPr>
        <p:txBody>
          <a:bodyPr wrap="square" rtlCol="0">
            <a:spAutoFit/>
          </a:bodyPr>
          <a:lstStyle/>
          <a:p>
            <a:r>
              <a:rPr lang="en-US" dirty="0" err="1" smtClean="0"/>
              <a:t>Courtsey</a:t>
            </a:r>
            <a:r>
              <a:rPr lang="en-US" dirty="0" smtClean="0"/>
              <a:t> of Y. </a:t>
            </a:r>
            <a:r>
              <a:rPr lang="en-US" dirty="0" err="1" smtClean="0"/>
              <a:t>Pischanikov</a:t>
            </a:r>
            <a:endParaRPr lang="en-US" dirty="0"/>
          </a:p>
        </p:txBody>
      </p:sp>
    </p:spTree>
    <p:extLst>
      <p:ext uri="{BB962C8B-B14F-4D97-AF65-F5344CB8AC3E}">
        <p14:creationId xmlns:p14="http://schemas.microsoft.com/office/powerpoint/2010/main" val="1594612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13"/>
          </p:nvPr>
        </p:nvSpPr>
        <p:spPr>
          <a:xfrm>
            <a:off x="4721049" y="1035745"/>
            <a:ext cx="991129" cy="341499"/>
          </a:xfrm>
        </p:spPr>
        <p:txBody>
          <a:bodyPr/>
          <a:lstStyle/>
          <a:p>
            <a:pPr algn="ctr"/>
            <a:r>
              <a:rPr lang="en-US" smtClean="0"/>
              <a:t>Rubber</a:t>
            </a:r>
            <a:endParaRPr lang="en-US" dirty="0"/>
          </a:p>
        </p:txBody>
      </p:sp>
      <p:sp>
        <p:nvSpPr>
          <p:cNvPr id="2" name="Title 1"/>
          <p:cNvSpPr>
            <a:spLocks noGrp="1"/>
          </p:cNvSpPr>
          <p:nvPr>
            <p:ph type="title"/>
          </p:nvPr>
        </p:nvSpPr>
        <p:spPr/>
        <p:txBody>
          <a:bodyPr/>
          <a:lstStyle/>
          <a:p>
            <a:r>
              <a:rPr lang="en-US" dirty="0" smtClean="0"/>
              <a:t>Upstream </a:t>
            </a:r>
            <a:r>
              <a:rPr lang="en-US" dirty="0" err="1" smtClean="0"/>
              <a:t>Cryomodule</a:t>
            </a:r>
            <a:r>
              <a:rPr lang="en-US" dirty="0" smtClean="0"/>
              <a:t> Bellows Modification</a:t>
            </a:r>
            <a:endParaRPr lang="en-US" dirty="0"/>
          </a:p>
        </p:txBody>
      </p:sp>
      <p:sp>
        <p:nvSpPr>
          <p:cNvPr id="24579" name="Date Placeholder 3"/>
          <p:cNvSpPr>
            <a:spLocks noGrp="1"/>
          </p:cNvSpPr>
          <p:nvPr>
            <p:ph type="dt" sz="half"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1/11/17</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Presenter | Presentation Title</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21</a:t>
            </a:fld>
            <a:endParaRPr lang="en-US" altLang="en-US" sz="1200">
              <a:solidFill>
                <a:srgbClr val="004C97"/>
              </a:solidFill>
              <a:latin typeface="Helvetica" panose="020B0604020202020204" pitchFamily="34"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7568" y="1539938"/>
            <a:ext cx="5249333" cy="3937000"/>
          </a:xfrm>
          <a:prstGeom prst="rect">
            <a:avLst/>
          </a:prstGeom>
        </p:spPr>
      </p:pic>
      <p:cxnSp>
        <p:nvCxnSpPr>
          <p:cNvPr id="15" name="Straight Arrow Connector 14"/>
          <p:cNvCxnSpPr/>
          <p:nvPr/>
        </p:nvCxnSpPr>
        <p:spPr>
          <a:xfrm flipH="1">
            <a:off x="3296357" y="1377244"/>
            <a:ext cx="1388532" cy="7676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 Placeholder 3"/>
          <p:cNvSpPr>
            <a:spLocks noGrp="1"/>
          </p:cNvSpPr>
          <p:nvPr>
            <p:ph type="body" sz="half" idx="13"/>
          </p:nvPr>
        </p:nvSpPr>
        <p:spPr>
          <a:xfrm>
            <a:off x="4487333" y="4831136"/>
            <a:ext cx="991129" cy="341499"/>
          </a:xfrm>
        </p:spPr>
        <p:txBody>
          <a:bodyPr/>
          <a:lstStyle/>
          <a:p>
            <a:pPr algn="ctr"/>
            <a:r>
              <a:rPr lang="en-US" smtClean="0"/>
              <a:t>Rubber</a:t>
            </a:r>
            <a:endParaRPr lang="en-US" dirty="0"/>
          </a:p>
        </p:txBody>
      </p:sp>
      <p:cxnSp>
        <p:nvCxnSpPr>
          <p:cNvPr id="19" name="Straight Arrow Connector 18"/>
          <p:cNvCxnSpPr/>
          <p:nvPr/>
        </p:nvCxnSpPr>
        <p:spPr>
          <a:xfrm flipH="1" flipV="1">
            <a:off x="2449689" y="4763911"/>
            <a:ext cx="2037644" cy="237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 Placeholder 3"/>
          <p:cNvSpPr>
            <a:spLocks noGrp="1"/>
          </p:cNvSpPr>
          <p:nvPr>
            <p:ph type="body" sz="half" idx="13"/>
          </p:nvPr>
        </p:nvSpPr>
        <p:spPr>
          <a:xfrm>
            <a:off x="5054071" y="2639103"/>
            <a:ext cx="991129" cy="341499"/>
          </a:xfrm>
        </p:spPr>
        <p:txBody>
          <a:bodyPr/>
          <a:lstStyle/>
          <a:p>
            <a:pPr algn="ctr"/>
            <a:r>
              <a:rPr lang="en-US" dirty="0" smtClean="0"/>
              <a:t>Cork</a:t>
            </a:r>
            <a:endParaRPr lang="en-US" dirty="0"/>
          </a:p>
        </p:txBody>
      </p:sp>
      <p:cxnSp>
        <p:nvCxnSpPr>
          <p:cNvPr id="23" name="Straight Arrow Connector 22"/>
          <p:cNvCxnSpPr/>
          <p:nvPr/>
        </p:nvCxnSpPr>
        <p:spPr>
          <a:xfrm flipH="1">
            <a:off x="3629379" y="2980602"/>
            <a:ext cx="1388532" cy="7676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045200" y="5172635"/>
            <a:ext cx="2735262" cy="461665"/>
          </a:xfrm>
          <a:prstGeom prst="rect">
            <a:avLst/>
          </a:prstGeom>
          <a:noFill/>
        </p:spPr>
        <p:txBody>
          <a:bodyPr wrap="square" rtlCol="0">
            <a:spAutoFit/>
          </a:bodyPr>
          <a:lstStyle/>
          <a:p>
            <a:r>
              <a:rPr lang="en-US" dirty="0" smtClean="0"/>
              <a:t>J. </a:t>
            </a:r>
            <a:r>
              <a:rPr lang="en-US" dirty="0" err="1" smtClean="0"/>
              <a:t>Holzbauer</a:t>
            </a:r>
            <a:r>
              <a:rPr lang="en-US" dirty="0" smtClean="0"/>
              <a:t>, </a:t>
            </a:r>
            <a:r>
              <a:rPr lang="en-US" dirty="0" err="1" smtClean="0"/>
              <a:t>etc</a:t>
            </a:r>
            <a:endParaRPr lang="en-US" dirty="0"/>
          </a:p>
        </p:txBody>
      </p:sp>
    </p:spTree>
    <p:extLst>
      <p:ext uri="{BB962C8B-B14F-4D97-AF65-F5344CB8AC3E}">
        <p14:creationId xmlns:p14="http://schemas.microsoft.com/office/powerpoint/2010/main" val="717257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2"/>
          </p:nvPr>
        </p:nvSpPr>
        <p:spPr>
          <a:xfrm>
            <a:off x="950738" y="4891822"/>
            <a:ext cx="2973545" cy="1265812"/>
          </a:xfrm>
        </p:spPr>
        <p:txBody>
          <a:bodyPr/>
          <a:lstStyle/>
          <a:p>
            <a:pPr algn="ctr"/>
            <a:r>
              <a:rPr lang="en-US" dirty="0" smtClean="0"/>
              <a:t>Spectrum while bellows unconstrained </a:t>
            </a:r>
            <a:endParaRPr lang="en-US" dirty="0"/>
          </a:p>
        </p:txBody>
      </p:sp>
      <p:sp>
        <p:nvSpPr>
          <p:cNvPr id="4" name="Text Placeholder 3"/>
          <p:cNvSpPr>
            <a:spLocks noGrp="1"/>
          </p:cNvSpPr>
          <p:nvPr>
            <p:ph type="body" sz="half" idx="13"/>
          </p:nvPr>
        </p:nvSpPr>
        <p:spPr>
          <a:xfrm>
            <a:off x="4454807" y="4938717"/>
            <a:ext cx="3555999" cy="1265812"/>
          </a:xfrm>
        </p:spPr>
        <p:txBody>
          <a:bodyPr/>
          <a:lstStyle/>
          <a:p>
            <a:pPr algn="ctr"/>
            <a:r>
              <a:rPr lang="en-US" dirty="0" smtClean="0"/>
              <a:t>Spectrum while bellows constrained with rubber padding on collar and in convolutions.</a:t>
            </a:r>
            <a:endParaRPr lang="en-US" dirty="0"/>
          </a:p>
        </p:txBody>
      </p:sp>
      <p:pic>
        <p:nvPicPr>
          <p:cNvPr id="8" name="Content Placeholder 7"/>
          <p:cNvPicPr>
            <a:picLocks noGrp="1" noChangeAspect="1"/>
          </p:cNvPicPr>
          <p:nvPr>
            <p:ph sz="half" idx="17"/>
          </p:nvPr>
        </p:nvPicPr>
        <p:blipFill rotWithShape="1">
          <a:blip r:embed="rId2">
            <a:extLst>
              <a:ext uri="{28A0092B-C50C-407E-A947-70E740481C1C}">
                <a14:useLocalDpi xmlns:a14="http://schemas.microsoft.com/office/drawing/2010/main" val="0"/>
              </a:ext>
            </a:extLst>
          </a:blip>
          <a:srcRect l="12074"/>
          <a:stretch/>
        </p:blipFill>
        <p:spPr>
          <a:xfrm>
            <a:off x="4351364" y="1275800"/>
            <a:ext cx="4564036" cy="3607938"/>
          </a:xfrm>
        </p:spPr>
      </p:pic>
      <p:pic>
        <p:nvPicPr>
          <p:cNvPr id="7" name="Content Placeholder 6"/>
          <p:cNvPicPr>
            <a:picLocks noGrp="1" noChangeAspect="1"/>
          </p:cNvPicPr>
          <p:nvPr>
            <p:ph sz="half" idx="18"/>
          </p:nvPr>
        </p:nvPicPr>
        <p:blipFill rotWithShape="1">
          <a:blip r:embed="rId3">
            <a:extLst>
              <a:ext uri="{28A0092B-C50C-407E-A947-70E740481C1C}">
                <a14:useLocalDpi xmlns:a14="http://schemas.microsoft.com/office/drawing/2010/main" val="0"/>
              </a:ext>
            </a:extLst>
          </a:blip>
          <a:srcRect l="4426" r="17694"/>
          <a:stretch/>
        </p:blipFill>
        <p:spPr>
          <a:xfrm>
            <a:off x="173844" y="1275800"/>
            <a:ext cx="4051599" cy="3616022"/>
          </a:xfrm>
        </p:spPr>
      </p:pic>
      <p:sp>
        <p:nvSpPr>
          <p:cNvPr id="2" name="Title 1"/>
          <p:cNvSpPr>
            <a:spLocks noGrp="1"/>
          </p:cNvSpPr>
          <p:nvPr>
            <p:ph type="title"/>
          </p:nvPr>
        </p:nvSpPr>
        <p:spPr/>
        <p:txBody>
          <a:bodyPr/>
          <a:lstStyle/>
          <a:p>
            <a:r>
              <a:rPr lang="en-US" dirty="0" smtClean="0"/>
              <a:t>Upstream </a:t>
            </a:r>
            <a:r>
              <a:rPr lang="en-US" dirty="0" err="1" smtClean="0"/>
              <a:t>Cryomodule</a:t>
            </a:r>
            <a:r>
              <a:rPr lang="en-US" dirty="0" smtClean="0"/>
              <a:t> Bellows Modification</a:t>
            </a:r>
            <a:endParaRPr lang="en-US" dirty="0"/>
          </a:p>
        </p:txBody>
      </p:sp>
      <p:sp>
        <p:nvSpPr>
          <p:cNvPr id="24579" name="Date Placeholder 3"/>
          <p:cNvSpPr>
            <a:spLocks noGrp="1"/>
          </p:cNvSpPr>
          <p:nvPr>
            <p:ph type="dt" sz="half"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1/11/17</a:t>
            </a:fld>
            <a:endParaRPr lang="en-US" altLang="en-US" sz="1200">
              <a:solidFill>
                <a:srgbClr val="004C97"/>
              </a:solidFill>
              <a:latin typeface="Helvetica" panose="020B0604020202020204" pitchFamily="34" charset="0"/>
            </a:endParaRPr>
          </a:p>
        </p:txBody>
      </p:sp>
      <p:sp>
        <p:nvSpPr>
          <p:cNvPr id="24580" name="Footer Placeholder 4"/>
          <p:cNvSpPr>
            <a:spLocks noGrp="1"/>
          </p:cNvSpPr>
          <p:nvPr>
            <p:ph type="ftr"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Presenter | Presentation Title</a:t>
            </a:r>
            <a:endParaRPr lang="en-US" altLang="en-US" sz="1200" b="1">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22</a:t>
            </a:fld>
            <a:endParaRPr lang="en-US" altLang="en-US" sz="1200">
              <a:solidFill>
                <a:srgbClr val="004C97"/>
              </a:solidFill>
              <a:latin typeface="Helvetica" panose="020B0604020202020204" pitchFamily="34" charset="0"/>
            </a:endParaRPr>
          </a:p>
        </p:txBody>
      </p:sp>
      <p:cxnSp>
        <p:nvCxnSpPr>
          <p:cNvPr id="15" name="Straight Arrow Connector 14"/>
          <p:cNvCxnSpPr/>
          <p:nvPr/>
        </p:nvCxnSpPr>
        <p:spPr>
          <a:xfrm>
            <a:off x="320493" y="1356583"/>
            <a:ext cx="1061049" cy="4399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924283" y="1330779"/>
            <a:ext cx="1061049" cy="4399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52437" y="839723"/>
            <a:ext cx="3274705" cy="461665"/>
          </a:xfrm>
          <a:prstGeom prst="rect">
            <a:avLst/>
          </a:prstGeom>
          <a:solidFill>
            <a:srgbClr val="FFFF00"/>
          </a:solidFill>
        </p:spPr>
        <p:txBody>
          <a:bodyPr wrap="square" rtlCol="0">
            <a:spAutoFit/>
          </a:bodyPr>
          <a:lstStyle/>
          <a:p>
            <a:r>
              <a:rPr lang="en-US" dirty="0" smtClean="0"/>
              <a:t>19 MHz line eliminated</a:t>
            </a:r>
            <a:endParaRPr lang="en-US" dirty="0"/>
          </a:p>
        </p:txBody>
      </p:sp>
    </p:spTree>
    <p:extLst>
      <p:ext uri="{BB962C8B-B14F-4D97-AF65-F5344CB8AC3E}">
        <p14:creationId xmlns:p14="http://schemas.microsoft.com/office/powerpoint/2010/main" val="1117646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Intermediary Summary</a:t>
            </a:r>
            <a:endParaRPr lang="en-US" dirty="0"/>
          </a:p>
        </p:txBody>
      </p:sp>
      <p:sp>
        <p:nvSpPr>
          <p:cNvPr id="3" name="Content Placeholder 2"/>
          <p:cNvSpPr>
            <a:spLocks noGrp="1"/>
          </p:cNvSpPr>
          <p:nvPr>
            <p:ph idx="1"/>
          </p:nvPr>
        </p:nvSpPr>
        <p:spPr/>
        <p:txBody>
          <a:bodyPr/>
          <a:lstStyle/>
          <a:p>
            <a:r>
              <a:rPr lang="en-US" dirty="0"/>
              <a:t>Contribution from </a:t>
            </a:r>
            <a:r>
              <a:rPr lang="en-US" dirty="0" err="1"/>
              <a:t>cryo</a:t>
            </a:r>
            <a:r>
              <a:rPr lang="en-US" dirty="0"/>
              <a:t>-flow is </a:t>
            </a:r>
            <a:r>
              <a:rPr lang="en-US" dirty="0" smtClean="0"/>
              <a:t>dominant.</a:t>
            </a:r>
          </a:p>
          <a:p>
            <a:endParaRPr lang="en-US" dirty="0"/>
          </a:p>
          <a:p>
            <a:r>
              <a:rPr lang="en-US" dirty="0" smtClean="0"/>
              <a:t>Cryogenic mass flow induced </a:t>
            </a:r>
            <a:r>
              <a:rPr lang="en-US" dirty="0"/>
              <a:t>vibration </a:t>
            </a:r>
            <a:r>
              <a:rPr lang="en-US" dirty="0" smtClean="0"/>
              <a:t>happens inside </a:t>
            </a:r>
            <a:r>
              <a:rPr lang="en-US" dirty="0"/>
              <a:t>the </a:t>
            </a:r>
            <a:r>
              <a:rPr lang="en-US" dirty="0" smtClean="0"/>
              <a:t>cryomodule. JLAB </a:t>
            </a:r>
            <a:r>
              <a:rPr lang="en-US" dirty="0" err="1" smtClean="0"/>
              <a:t>pCM</a:t>
            </a:r>
            <a:r>
              <a:rPr lang="en-US" dirty="0" smtClean="0"/>
              <a:t> results may give us some indication </a:t>
            </a:r>
            <a:r>
              <a:rPr lang="en-US" dirty="0"/>
              <a:t>of the differentiation of </a:t>
            </a:r>
            <a:r>
              <a:rPr lang="en-US" dirty="0" err="1"/>
              <a:t>cryo</a:t>
            </a:r>
            <a:r>
              <a:rPr lang="en-US" dirty="0"/>
              <a:t> system effects vs. cryomodule </a:t>
            </a:r>
            <a:r>
              <a:rPr lang="en-US" dirty="0" smtClean="0"/>
              <a:t>effects</a:t>
            </a:r>
          </a:p>
          <a:p>
            <a:endParaRPr lang="en-US" dirty="0" smtClean="0"/>
          </a:p>
          <a:p>
            <a:r>
              <a:rPr lang="en-US" dirty="0" smtClean="0"/>
              <a:t>External </a:t>
            </a:r>
            <a:r>
              <a:rPr lang="en-US" dirty="0"/>
              <a:t>(outside CM) sources of vibration are less of concern compared to cryogenic vibration sources, but cannot be fully excluded yet. Once cryogenic vibration source is mitigated, external sources may become significant ( below LCLS II spec (10Hz)... ) </a:t>
            </a:r>
          </a:p>
          <a:p>
            <a:endParaRPr lang="en-US" dirty="0"/>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r>
              <a:rPr lang="en-US" dirty="0"/>
              <a:t>FNAL </a:t>
            </a:r>
            <a:r>
              <a:rPr lang="en-US" dirty="0" err="1"/>
              <a:t>Microphonics</a:t>
            </a:r>
            <a:r>
              <a:rPr lang="en-US" dirty="0"/>
              <a:t> </a:t>
            </a:r>
            <a:r>
              <a:rPr lang="en-US" dirty="0" smtClean="0"/>
              <a:t>Team | </a:t>
            </a:r>
            <a:r>
              <a:rPr lang="en-US" dirty="0"/>
              <a:t>Microphonics at FNAL pCM </a:t>
            </a:r>
            <a:endParaRPr lang="en-US" dirty="0">
              <a:effectLst/>
            </a:endParaRPr>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23</a:t>
            </a:fld>
            <a:endParaRPr lang="en-US" altLang="en-US"/>
          </a:p>
        </p:txBody>
      </p:sp>
    </p:spTree>
    <p:extLst>
      <p:ext uri="{BB962C8B-B14F-4D97-AF65-F5344CB8AC3E}">
        <p14:creationId xmlns:p14="http://schemas.microsoft.com/office/powerpoint/2010/main" val="1725048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82530"/>
            <a:ext cx="8686800" cy="641739"/>
          </a:xfrm>
        </p:spPr>
        <p:txBody>
          <a:bodyPr/>
          <a:lstStyle/>
          <a:p>
            <a:pPr algn="ctr"/>
            <a:r>
              <a:rPr lang="en-US" dirty="0" smtClean="0"/>
              <a:t>Path forward</a:t>
            </a:r>
            <a:endParaRPr lang="en-US" dirty="0"/>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24</a:t>
            </a:fld>
            <a:endParaRPr lang="en-US" altLang="en-US"/>
          </a:p>
        </p:txBody>
      </p:sp>
    </p:spTree>
    <p:extLst>
      <p:ext uri="{BB962C8B-B14F-4D97-AF65-F5344CB8AC3E}">
        <p14:creationId xmlns:p14="http://schemas.microsoft.com/office/powerpoint/2010/main" val="1358784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Planned </a:t>
            </a:r>
            <a:r>
              <a:rPr lang="en-US" dirty="0" err="1"/>
              <a:t>pCM</a:t>
            </a:r>
            <a:r>
              <a:rPr lang="en-US" dirty="0"/>
              <a:t> </a:t>
            </a:r>
            <a:r>
              <a:rPr lang="en-US" dirty="0" err="1"/>
              <a:t>Microphonics</a:t>
            </a:r>
            <a:r>
              <a:rPr lang="en-US" dirty="0"/>
              <a:t> </a:t>
            </a:r>
            <a:r>
              <a:rPr lang="en-US" dirty="0" smtClean="0"/>
              <a:t>Studies (1)</a:t>
            </a:r>
            <a:endParaRPr lang="en-US" dirty="0">
              <a:effectLst/>
            </a:endParaRPr>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r>
              <a:rPr lang="en-US" dirty="0"/>
              <a:t>FNAL </a:t>
            </a:r>
            <a:r>
              <a:rPr lang="en-US" dirty="0" err="1"/>
              <a:t>Microphonics</a:t>
            </a:r>
            <a:r>
              <a:rPr lang="en-US" dirty="0"/>
              <a:t> </a:t>
            </a:r>
            <a:r>
              <a:rPr lang="en-US" dirty="0" smtClean="0"/>
              <a:t>Team | </a:t>
            </a:r>
            <a:r>
              <a:rPr lang="en-US" dirty="0"/>
              <a:t>Microphonics at FNAL pCM </a:t>
            </a:r>
            <a:endParaRPr lang="en-US" dirty="0">
              <a:effectLst/>
            </a:endParaRPr>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25</a:t>
            </a:fld>
            <a:endParaRPr lang="en-US" altLang="en-US"/>
          </a:p>
        </p:txBody>
      </p:sp>
      <p:sp>
        <p:nvSpPr>
          <p:cNvPr id="7" name="Content Placeholder 2"/>
          <p:cNvSpPr>
            <a:spLocks noGrp="1"/>
          </p:cNvSpPr>
          <p:nvPr>
            <p:ph idx="1"/>
          </p:nvPr>
        </p:nvSpPr>
        <p:spPr>
          <a:xfrm>
            <a:off x="138896" y="869425"/>
            <a:ext cx="9005104" cy="5369329"/>
          </a:xfrm>
        </p:spPr>
        <p:txBody>
          <a:bodyPr/>
          <a:lstStyle/>
          <a:p>
            <a:pPr>
              <a:buFont typeface="Wingdings" charset="2"/>
              <a:buChar char="ü"/>
            </a:pPr>
            <a:r>
              <a:rPr lang="en-US" sz="2000" dirty="0"/>
              <a:t>C</a:t>
            </a:r>
            <a:r>
              <a:rPr lang="en-US" sz="2000" dirty="0" smtClean="0"/>
              <a:t>avities </a:t>
            </a:r>
            <a:r>
              <a:rPr lang="en-US" sz="2000" dirty="0"/>
              <a:t>transfer functions (Piezo-to-RF). </a:t>
            </a:r>
            <a:r>
              <a:rPr lang="en-US" sz="2000" dirty="0">
                <a:solidFill>
                  <a:srgbClr val="FF0000"/>
                </a:solidFill>
              </a:rPr>
              <a:t>N</a:t>
            </a:r>
            <a:r>
              <a:rPr lang="en-US" sz="2000" dirty="0" smtClean="0">
                <a:solidFill>
                  <a:srgbClr val="FF0000"/>
                </a:solidFill>
              </a:rPr>
              <a:t>o </a:t>
            </a:r>
            <a:r>
              <a:rPr lang="en-US" sz="2000" dirty="0">
                <a:solidFill>
                  <a:srgbClr val="FF0000"/>
                </a:solidFill>
              </a:rPr>
              <a:t>low frequency (below 100Hz) </a:t>
            </a:r>
            <a:r>
              <a:rPr lang="en-US" sz="2000" dirty="0"/>
              <a:t>resonances. Cavity/tuner TF did not change from HTS studies. </a:t>
            </a:r>
          </a:p>
          <a:p>
            <a:pPr>
              <a:buFont typeface="Wingdings" charset="2"/>
              <a:buChar char="ü"/>
            </a:pPr>
            <a:r>
              <a:rPr lang="en-US" sz="2000" dirty="0" smtClean="0"/>
              <a:t>2K with JT </a:t>
            </a:r>
            <a:r>
              <a:rPr lang="en-US" sz="2000" dirty="0"/>
              <a:t>valve </a:t>
            </a:r>
            <a:r>
              <a:rPr lang="en-US" sz="2000" dirty="0" smtClean="0"/>
              <a:t>fully </a:t>
            </a:r>
            <a:r>
              <a:rPr lang="en-US" sz="2000" dirty="0"/>
              <a:t>closed for 5 </a:t>
            </a:r>
            <a:r>
              <a:rPr lang="en-US" sz="2000" dirty="0" smtClean="0"/>
              <a:t>min. </a:t>
            </a:r>
            <a:r>
              <a:rPr lang="en-US" sz="2000" dirty="0" smtClean="0">
                <a:solidFill>
                  <a:srgbClr val="FF0000"/>
                </a:solidFill>
              </a:rPr>
              <a:t>Data shown </a:t>
            </a:r>
            <a:endParaRPr lang="en-US" sz="2000" dirty="0">
              <a:solidFill>
                <a:srgbClr val="FF0000"/>
              </a:solidFill>
            </a:endParaRPr>
          </a:p>
          <a:p>
            <a:pPr>
              <a:buFont typeface="Wingdings" charset="2"/>
              <a:buChar char="ü"/>
            </a:pPr>
            <a:r>
              <a:rPr lang="en-US" sz="2000" dirty="0" smtClean="0"/>
              <a:t>4K </a:t>
            </a:r>
            <a:r>
              <a:rPr lang="en-US" sz="2000" dirty="0" err="1" smtClean="0"/>
              <a:t>Microphonics</a:t>
            </a:r>
            <a:r>
              <a:rPr lang="en-US" sz="2000" dirty="0" smtClean="0"/>
              <a:t> </a:t>
            </a:r>
            <a:r>
              <a:rPr lang="en-US" sz="2000" dirty="0"/>
              <a:t>was so large/ data has </a:t>
            </a:r>
            <a:r>
              <a:rPr lang="en-US" sz="2000" dirty="0">
                <a:solidFill>
                  <a:srgbClr val="FF0000"/>
                </a:solidFill>
              </a:rPr>
              <a:t>no value</a:t>
            </a:r>
            <a:r>
              <a:rPr lang="en-US" sz="2000" dirty="0"/>
              <a:t>. </a:t>
            </a:r>
            <a:endParaRPr lang="en-US" sz="2000" dirty="0" smtClean="0"/>
          </a:p>
          <a:p>
            <a:pPr>
              <a:buFont typeface="Wingdings" charset="2"/>
              <a:buChar char="ü"/>
            </a:pPr>
            <a:r>
              <a:rPr lang="en-US" sz="2000" dirty="0"/>
              <a:t>M</a:t>
            </a:r>
            <a:r>
              <a:rPr lang="en-US" sz="2000" dirty="0" smtClean="0"/>
              <a:t>itigate </a:t>
            </a:r>
            <a:r>
              <a:rPr lang="en-US" sz="2000" dirty="0"/>
              <a:t>large (near cavity #1) bellow vibration (analyzing data from geophones</a:t>
            </a:r>
            <a:r>
              <a:rPr lang="en-US" sz="2000" dirty="0" smtClean="0"/>
              <a:t>). </a:t>
            </a:r>
            <a:r>
              <a:rPr lang="en-US" sz="2000" dirty="0" smtClean="0">
                <a:solidFill>
                  <a:srgbClr val="FF0000"/>
                </a:solidFill>
              </a:rPr>
              <a:t>19 Hz line removed</a:t>
            </a:r>
            <a:r>
              <a:rPr lang="en-US" sz="2000" dirty="0" smtClean="0"/>
              <a:t>.</a:t>
            </a:r>
            <a:endParaRPr lang="en-US" sz="2000" dirty="0"/>
          </a:p>
          <a:p>
            <a:r>
              <a:rPr lang="en-US" sz="2000" dirty="0"/>
              <a:t>2K (recorded </a:t>
            </a:r>
            <a:r>
              <a:rPr lang="en-US" sz="2000" dirty="0" err="1"/>
              <a:t>microphonics</a:t>
            </a:r>
            <a:r>
              <a:rPr lang="en-US" sz="2000" dirty="0"/>
              <a:t> on all 8 cavities simultaneously). </a:t>
            </a:r>
            <a:r>
              <a:rPr lang="en-US" sz="2000" dirty="0">
                <a:solidFill>
                  <a:srgbClr val="FF0000"/>
                </a:solidFill>
              </a:rPr>
              <a:t>Analysis</a:t>
            </a:r>
            <a:r>
              <a:rPr lang="en-US" sz="2000" dirty="0"/>
              <a:t> </a:t>
            </a:r>
            <a:r>
              <a:rPr lang="en-US" sz="2000" dirty="0">
                <a:solidFill>
                  <a:srgbClr val="FF0000"/>
                </a:solidFill>
              </a:rPr>
              <a:t>in progress</a:t>
            </a:r>
          </a:p>
          <a:p>
            <a:r>
              <a:rPr lang="en-US" sz="2000" dirty="0" smtClean="0"/>
              <a:t>2K</a:t>
            </a:r>
            <a:r>
              <a:rPr lang="en-US" sz="2000" dirty="0"/>
              <a:t>. Stable operation with JT </a:t>
            </a:r>
            <a:r>
              <a:rPr lang="en-US" sz="2000" dirty="0" smtClean="0"/>
              <a:t>control. </a:t>
            </a:r>
            <a:r>
              <a:rPr lang="en-US" sz="2000" dirty="0" smtClean="0">
                <a:solidFill>
                  <a:srgbClr val="FF0000"/>
                </a:solidFill>
              </a:rPr>
              <a:t>Analysis in progress</a:t>
            </a:r>
          </a:p>
          <a:p>
            <a:r>
              <a:rPr lang="en-US" sz="2000" dirty="0" smtClean="0"/>
              <a:t>2K. Fixed </a:t>
            </a:r>
            <a:r>
              <a:rPr lang="en-US" sz="2000" dirty="0"/>
              <a:t>position of JT </a:t>
            </a:r>
            <a:r>
              <a:rPr lang="en-US" sz="2000" dirty="0" smtClean="0"/>
              <a:t>valve. </a:t>
            </a:r>
            <a:r>
              <a:rPr lang="en-US" sz="2000" dirty="0" smtClean="0">
                <a:solidFill>
                  <a:srgbClr val="FF0000"/>
                </a:solidFill>
              </a:rPr>
              <a:t>Analysis in progress</a:t>
            </a:r>
          </a:p>
          <a:p>
            <a:r>
              <a:rPr lang="en-US" sz="2000" dirty="0" smtClean="0"/>
              <a:t>2K. Close the flow </a:t>
            </a:r>
            <a:r>
              <a:rPr lang="en-US" sz="2000" dirty="0"/>
              <a:t>to 5K </a:t>
            </a:r>
            <a:r>
              <a:rPr lang="en-US" sz="2000" dirty="0" smtClean="0"/>
              <a:t>shield. </a:t>
            </a:r>
            <a:r>
              <a:rPr lang="en-US" sz="2000" dirty="0" smtClean="0">
                <a:solidFill>
                  <a:srgbClr val="FF0000"/>
                </a:solidFill>
              </a:rPr>
              <a:t>To be tested</a:t>
            </a:r>
            <a:r>
              <a:rPr lang="en-US" sz="2000" dirty="0" smtClean="0"/>
              <a:t>.</a:t>
            </a:r>
          </a:p>
          <a:p>
            <a:r>
              <a:rPr lang="en-US" sz="2000" dirty="0" smtClean="0"/>
              <a:t>2K. Supply </a:t>
            </a:r>
            <a:r>
              <a:rPr lang="en-US" sz="2000" dirty="0"/>
              <a:t>He through CD valve</a:t>
            </a:r>
            <a:r>
              <a:rPr lang="en-US" sz="2000" dirty="0" smtClean="0"/>
              <a:t>. </a:t>
            </a:r>
            <a:r>
              <a:rPr lang="en-US" sz="2000" dirty="0" smtClean="0">
                <a:solidFill>
                  <a:srgbClr val="FF0000"/>
                </a:solidFill>
              </a:rPr>
              <a:t>To be tested</a:t>
            </a:r>
            <a:endParaRPr lang="en-US" sz="2000" dirty="0">
              <a:solidFill>
                <a:srgbClr val="FF0000"/>
              </a:solidFill>
            </a:endParaRPr>
          </a:p>
          <a:p>
            <a:r>
              <a:rPr lang="en-US" sz="2000" dirty="0" smtClean="0"/>
              <a:t>2K. Regulate </a:t>
            </a:r>
            <a:r>
              <a:rPr lang="en-US" sz="2000" dirty="0"/>
              <a:t>Liquid Level into 2-phase pipe through 300mm pipe (Valve PV8AB the AB turn around</a:t>
            </a:r>
            <a:r>
              <a:rPr lang="en-US" sz="2000" dirty="0" smtClean="0"/>
              <a:t>). </a:t>
            </a:r>
            <a:r>
              <a:rPr lang="en-US" sz="2000" dirty="0">
                <a:solidFill>
                  <a:srgbClr val="FF0000"/>
                </a:solidFill>
              </a:rPr>
              <a:t>Analysis in </a:t>
            </a:r>
            <a:r>
              <a:rPr lang="en-US" sz="2000" dirty="0" smtClean="0">
                <a:solidFill>
                  <a:srgbClr val="FF0000"/>
                </a:solidFill>
              </a:rPr>
              <a:t>progress</a:t>
            </a:r>
            <a:endParaRPr lang="en-US" sz="2000" dirty="0"/>
          </a:p>
          <a:p>
            <a:r>
              <a:rPr lang="en-US" sz="2000" dirty="0" smtClean="0"/>
              <a:t>CM02. Warm. Vibration measurement using </a:t>
            </a:r>
            <a:r>
              <a:rPr lang="en-US" sz="2000" dirty="0" err="1" smtClean="0"/>
              <a:t>Piezos</a:t>
            </a:r>
            <a:r>
              <a:rPr lang="en-US" sz="2000" dirty="0" smtClean="0"/>
              <a:t>. </a:t>
            </a:r>
            <a:r>
              <a:rPr lang="en-US" sz="2000" dirty="0" smtClean="0">
                <a:solidFill>
                  <a:srgbClr val="FF0000"/>
                </a:solidFill>
              </a:rPr>
              <a:t>To be tested</a:t>
            </a:r>
          </a:p>
          <a:p>
            <a:endParaRPr lang="en-US" sz="2000" dirty="0"/>
          </a:p>
        </p:txBody>
      </p:sp>
    </p:spTree>
    <p:extLst>
      <p:ext uri="{BB962C8B-B14F-4D97-AF65-F5344CB8AC3E}">
        <p14:creationId xmlns:p14="http://schemas.microsoft.com/office/powerpoint/2010/main" val="1265827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Planned </a:t>
            </a:r>
            <a:r>
              <a:rPr lang="en-US" dirty="0" smtClean="0"/>
              <a:t>Cryogenic Studies</a:t>
            </a:r>
            <a:endParaRPr lang="en-US" dirty="0">
              <a:effectLst/>
            </a:endParaRPr>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r>
              <a:rPr lang="en-US" dirty="0"/>
              <a:t>FNAL </a:t>
            </a:r>
            <a:r>
              <a:rPr lang="en-US" dirty="0" err="1"/>
              <a:t>Microphonics</a:t>
            </a:r>
            <a:r>
              <a:rPr lang="en-US" dirty="0"/>
              <a:t> </a:t>
            </a:r>
            <a:r>
              <a:rPr lang="en-US" dirty="0" smtClean="0"/>
              <a:t>Team | </a:t>
            </a:r>
            <a:r>
              <a:rPr lang="en-US" dirty="0"/>
              <a:t>Microphonics at FNAL pCM </a:t>
            </a:r>
            <a:endParaRPr lang="en-US" dirty="0">
              <a:effectLst/>
            </a:endParaRPr>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26</a:t>
            </a:fld>
            <a:endParaRPr lang="en-US" altLang="en-US"/>
          </a:p>
        </p:txBody>
      </p:sp>
      <p:sp>
        <p:nvSpPr>
          <p:cNvPr id="7" name="Content Placeholder 2"/>
          <p:cNvSpPr>
            <a:spLocks noGrp="1"/>
          </p:cNvSpPr>
          <p:nvPr>
            <p:ph idx="1"/>
          </p:nvPr>
        </p:nvSpPr>
        <p:spPr>
          <a:xfrm>
            <a:off x="138896" y="869425"/>
            <a:ext cx="9005104" cy="5369329"/>
          </a:xfrm>
        </p:spPr>
        <p:txBody>
          <a:bodyPr/>
          <a:lstStyle/>
          <a:p>
            <a:r>
              <a:rPr lang="en-US" sz="2000" dirty="0" smtClean="0"/>
              <a:t>2K</a:t>
            </a:r>
            <a:r>
              <a:rPr lang="en-US" sz="2000" dirty="0"/>
              <a:t>. Stable operation with </a:t>
            </a:r>
            <a:r>
              <a:rPr lang="en-US" sz="2000" dirty="0" smtClean="0"/>
              <a:t>cold compressor. </a:t>
            </a:r>
            <a:r>
              <a:rPr lang="en-US" sz="2000" dirty="0" smtClean="0">
                <a:solidFill>
                  <a:srgbClr val="FF0000"/>
                </a:solidFill>
              </a:rPr>
              <a:t>To be tested</a:t>
            </a:r>
          </a:p>
          <a:p>
            <a:pPr lvl="1"/>
            <a:r>
              <a:rPr lang="en-US" sz="1800" dirty="0"/>
              <a:t>L</a:t>
            </a:r>
            <a:r>
              <a:rPr lang="en-US" sz="1800" dirty="0" smtClean="0"/>
              <a:t>ower temperature of 2-phase supply line</a:t>
            </a:r>
          </a:p>
          <a:p>
            <a:pPr lvl="1"/>
            <a:r>
              <a:rPr lang="en-US" sz="1800" dirty="0" smtClean="0"/>
              <a:t>2-phase supply line vibration</a:t>
            </a:r>
          </a:p>
          <a:p>
            <a:r>
              <a:rPr lang="en-US" sz="2000" dirty="0" smtClean="0"/>
              <a:t>JT valve thermo-acoustic-oscillation. </a:t>
            </a:r>
            <a:r>
              <a:rPr lang="en-US" sz="2000" dirty="0" smtClean="0">
                <a:solidFill>
                  <a:srgbClr val="FF0000"/>
                </a:solidFill>
              </a:rPr>
              <a:t>Mitigation</a:t>
            </a:r>
            <a:r>
              <a:rPr lang="en-US" sz="2000" dirty="0" smtClean="0"/>
              <a:t> </a:t>
            </a:r>
            <a:r>
              <a:rPr lang="en-US" sz="2000" dirty="0">
                <a:solidFill>
                  <a:srgbClr val="FF0000"/>
                </a:solidFill>
              </a:rPr>
              <a:t>t</a:t>
            </a:r>
            <a:r>
              <a:rPr lang="en-US" sz="2000" dirty="0" smtClean="0">
                <a:solidFill>
                  <a:srgbClr val="FF0000"/>
                </a:solidFill>
              </a:rPr>
              <a:t>o be implemented</a:t>
            </a:r>
            <a:endParaRPr lang="en-US" sz="2000" dirty="0" smtClean="0"/>
          </a:p>
          <a:p>
            <a:endParaRPr lang="en-US" sz="2000" dirty="0" smtClean="0"/>
          </a:p>
          <a:p>
            <a:endParaRPr lang="en-US" sz="20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357" y="2185300"/>
            <a:ext cx="5066818" cy="4053454"/>
          </a:xfrm>
          <a:prstGeom prst="rect">
            <a:avLst/>
          </a:prstGeom>
        </p:spPr>
      </p:pic>
      <p:sp>
        <p:nvSpPr>
          <p:cNvPr id="3" name="TextBox 2"/>
          <p:cNvSpPr txBox="1"/>
          <p:nvPr/>
        </p:nvSpPr>
        <p:spPr>
          <a:xfrm>
            <a:off x="7118430" y="5034987"/>
            <a:ext cx="1796970" cy="830997"/>
          </a:xfrm>
          <a:prstGeom prst="rect">
            <a:avLst/>
          </a:prstGeom>
          <a:noFill/>
        </p:spPr>
        <p:txBody>
          <a:bodyPr wrap="square" rtlCol="0">
            <a:spAutoFit/>
          </a:bodyPr>
          <a:lstStyle/>
          <a:p>
            <a:r>
              <a:rPr lang="en-US" dirty="0" smtClean="0"/>
              <a:t>Liquid level oscillation</a:t>
            </a:r>
            <a:endParaRPr lang="en-US" dirty="0"/>
          </a:p>
        </p:txBody>
      </p:sp>
    </p:spTree>
    <p:extLst>
      <p:ext uri="{BB962C8B-B14F-4D97-AF65-F5344CB8AC3E}">
        <p14:creationId xmlns:p14="http://schemas.microsoft.com/office/powerpoint/2010/main" val="419734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plan for passive </a:t>
            </a:r>
            <a:r>
              <a:rPr lang="en-US" dirty="0" err="1"/>
              <a:t>microphonics</a:t>
            </a:r>
            <a:r>
              <a:rPr lang="en-US" dirty="0"/>
              <a:t> mitigation at CM2 (FNAL) </a:t>
            </a:r>
            <a:endParaRPr lang="en-US" dirty="0">
              <a:effectLst/>
            </a:endParaRPr>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r>
              <a:rPr lang="en-US" dirty="0"/>
              <a:t>FNAL </a:t>
            </a:r>
            <a:r>
              <a:rPr lang="en-US" dirty="0" err="1"/>
              <a:t>Microphonics</a:t>
            </a:r>
            <a:r>
              <a:rPr lang="en-US" dirty="0"/>
              <a:t> </a:t>
            </a:r>
            <a:r>
              <a:rPr lang="en-US" dirty="0" smtClean="0"/>
              <a:t>Team | </a:t>
            </a:r>
            <a:r>
              <a:rPr lang="en-US" dirty="0"/>
              <a:t>Microphonics at FNAL pCM </a:t>
            </a:r>
            <a:endParaRPr lang="en-US" dirty="0">
              <a:effectLst/>
            </a:endParaRPr>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27</a:t>
            </a:fld>
            <a:endParaRPr lang="en-US" altLang="en-US"/>
          </a:p>
        </p:txBody>
      </p:sp>
      <p:sp>
        <p:nvSpPr>
          <p:cNvPr id="7" name="Content Placeholder 2"/>
          <p:cNvSpPr>
            <a:spLocks noGrp="1"/>
          </p:cNvSpPr>
          <p:nvPr>
            <p:ph idx="1"/>
          </p:nvPr>
        </p:nvSpPr>
        <p:spPr>
          <a:xfrm>
            <a:off x="228600" y="1043047"/>
            <a:ext cx="4682067" cy="4200286"/>
          </a:xfrm>
        </p:spPr>
        <p:txBody>
          <a:bodyPr/>
          <a:lstStyle/>
          <a:p>
            <a:r>
              <a:rPr lang="en-US" sz="1800" dirty="0"/>
              <a:t>Support the capillary line from upstream end liquid level probe to cavity#1 &amp; #8 </a:t>
            </a:r>
          </a:p>
          <a:p>
            <a:r>
              <a:rPr lang="en-US" sz="1800" dirty="0" smtClean="0"/>
              <a:t>Measure </a:t>
            </a:r>
            <a:r>
              <a:rPr lang="en-US" sz="1800" dirty="0"/>
              <a:t>with Tuner (piezo-as a sensor) vibration of the 2-phase pipe invar rods clamps. If we will find it important to G-10 supports around the 2-phase for these long invar rods. </a:t>
            </a:r>
          </a:p>
          <a:p>
            <a:r>
              <a:rPr lang="en-US" sz="1800" dirty="0" smtClean="0"/>
              <a:t>Evaluate </a:t>
            </a:r>
            <a:r>
              <a:rPr lang="en-US" sz="1800" dirty="0"/>
              <a:t>(measure) transfer function of the cavity #1 (Cavity 1 attached rigidly to heavy gate valve) </a:t>
            </a:r>
          </a:p>
          <a:p>
            <a:r>
              <a:rPr lang="en-US" sz="1800" dirty="0" smtClean="0"/>
              <a:t>Repeat </a:t>
            </a:r>
            <a:r>
              <a:rPr lang="en-US" sz="1800" dirty="0"/>
              <a:t>warm/ impulse response of the cavities on the string (using piezo-as-a-sensors) ... review </a:t>
            </a:r>
            <a:r>
              <a:rPr lang="en-US" sz="1800" dirty="0" smtClean="0"/>
              <a:t>results</a:t>
            </a:r>
          </a:p>
          <a:p>
            <a:r>
              <a:rPr lang="en-US" sz="1800" dirty="0" smtClean="0"/>
              <a:t>Larger </a:t>
            </a:r>
            <a:r>
              <a:rPr lang="en-US" sz="1800" dirty="0"/>
              <a:t>diameter JT fill </a:t>
            </a:r>
            <a:r>
              <a:rPr lang="en-US" sz="1800" dirty="0" smtClean="0"/>
              <a:t>line</a:t>
            </a:r>
            <a:endParaRPr lang="en-US" sz="1800" dirty="0">
              <a:effectLst/>
            </a:endParaRPr>
          </a:p>
        </p:txBody>
      </p:sp>
      <p:pic>
        <p:nvPicPr>
          <p:cNvPr id="3" name="Picture 2"/>
          <p:cNvPicPr>
            <a:picLocks noChangeAspect="1"/>
          </p:cNvPicPr>
          <p:nvPr/>
        </p:nvPicPr>
        <p:blipFill>
          <a:blip r:embed="rId2"/>
          <a:stretch>
            <a:fillRect/>
          </a:stretch>
        </p:blipFill>
        <p:spPr>
          <a:xfrm>
            <a:off x="5356225" y="835685"/>
            <a:ext cx="3094685" cy="1950735"/>
          </a:xfrm>
          <a:prstGeom prst="rect">
            <a:avLst/>
          </a:prstGeom>
        </p:spPr>
      </p:pic>
      <p:pic>
        <p:nvPicPr>
          <p:cNvPr id="8" name="Picture 7"/>
          <p:cNvPicPr>
            <a:picLocks noChangeAspect="1"/>
          </p:cNvPicPr>
          <p:nvPr/>
        </p:nvPicPr>
        <p:blipFill>
          <a:blip r:embed="rId3"/>
          <a:stretch>
            <a:fillRect/>
          </a:stretch>
        </p:blipFill>
        <p:spPr>
          <a:xfrm>
            <a:off x="5356225" y="2734834"/>
            <a:ext cx="2336800" cy="1727200"/>
          </a:xfrm>
          <a:prstGeom prst="rect">
            <a:avLst/>
          </a:prstGeom>
        </p:spPr>
      </p:pic>
      <p:pic>
        <p:nvPicPr>
          <p:cNvPr id="9" name="Picture 8"/>
          <p:cNvPicPr>
            <a:picLocks noChangeAspect="1"/>
          </p:cNvPicPr>
          <p:nvPr/>
        </p:nvPicPr>
        <p:blipFill>
          <a:blip r:embed="rId4"/>
          <a:stretch>
            <a:fillRect/>
          </a:stretch>
        </p:blipFill>
        <p:spPr>
          <a:xfrm>
            <a:off x="5356225" y="4410447"/>
            <a:ext cx="3416300" cy="1862559"/>
          </a:xfrm>
          <a:prstGeom prst="rect">
            <a:avLst/>
          </a:prstGeom>
        </p:spPr>
      </p:pic>
      <p:sp>
        <p:nvSpPr>
          <p:cNvPr id="10" name="TextBox 9"/>
          <p:cNvSpPr txBox="1"/>
          <p:nvPr/>
        </p:nvSpPr>
        <p:spPr>
          <a:xfrm>
            <a:off x="303943" y="5243333"/>
            <a:ext cx="4606724" cy="830997"/>
          </a:xfrm>
          <a:prstGeom prst="rect">
            <a:avLst/>
          </a:prstGeom>
          <a:solidFill>
            <a:srgbClr val="FFC000"/>
          </a:solidFill>
        </p:spPr>
        <p:txBody>
          <a:bodyPr wrap="square" rtlCol="0">
            <a:spAutoFit/>
          </a:bodyPr>
          <a:lstStyle/>
          <a:p>
            <a:r>
              <a:rPr lang="en-US" dirty="0" smtClean="0"/>
              <a:t>1-2 </a:t>
            </a:r>
            <a:r>
              <a:rPr lang="en-US" dirty="0" smtClean="0"/>
              <a:t>weeks to allow </a:t>
            </a:r>
            <a:r>
              <a:rPr lang="en-US" dirty="0" err="1" smtClean="0"/>
              <a:t>microphonics</a:t>
            </a:r>
            <a:r>
              <a:rPr lang="en-US" dirty="0" smtClean="0"/>
              <a:t> </a:t>
            </a:r>
            <a:r>
              <a:rPr lang="en-US" dirty="0" smtClean="0"/>
              <a:t>studies and vibration mitigations</a:t>
            </a:r>
            <a:endParaRPr lang="en-US" dirty="0"/>
          </a:p>
        </p:txBody>
      </p:sp>
    </p:spTree>
    <p:extLst>
      <p:ext uri="{BB962C8B-B14F-4D97-AF65-F5344CB8AC3E}">
        <p14:creationId xmlns:p14="http://schemas.microsoft.com/office/powerpoint/2010/main" val="2107666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effectLst/>
            </a:endParaRPr>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r>
              <a:rPr lang="en-US" dirty="0"/>
              <a:t>FNAL </a:t>
            </a:r>
            <a:r>
              <a:rPr lang="en-US" dirty="0" err="1"/>
              <a:t>Microphonics</a:t>
            </a:r>
            <a:r>
              <a:rPr lang="en-US" dirty="0"/>
              <a:t> </a:t>
            </a:r>
            <a:r>
              <a:rPr lang="en-US" dirty="0" smtClean="0"/>
              <a:t>Team | </a:t>
            </a:r>
            <a:r>
              <a:rPr lang="en-US" dirty="0"/>
              <a:t>Microphonics at FNAL pCM </a:t>
            </a:r>
            <a:endParaRPr lang="en-US" dirty="0">
              <a:effectLst/>
            </a:endParaRPr>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28</a:t>
            </a:fld>
            <a:endParaRPr lang="en-US" altLang="en-US"/>
          </a:p>
        </p:txBody>
      </p:sp>
      <p:sp>
        <p:nvSpPr>
          <p:cNvPr id="7" name="Content Placeholder 2"/>
          <p:cNvSpPr>
            <a:spLocks noGrp="1"/>
          </p:cNvSpPr>
          <p:nvPr>
            <p:ph idx="1"/>
          </p:nvPr>
        </p:nvSpPr>
        <p:spPr>
          <a:xfrm>
            <a:off x="228600" y="873712"/>
            <a:ext cx="8294914" cy="5267444"/>
          </a:xfrm>
        </p:spPr>
        <p:txBody>
          <a:bodyPr/>
          <a:lstStyle/>
          <a:p>
            <a:r>
              <a:rPr lang="en-US" sz="1600" dirty="0" smtClean="0"/>
              <a:t>More tests are planned.</a:t>
            </a:r>
          </a:p>
          <a:p>
            <a:r>
              <a:rPr lang="en-US" sz="1600" dirty="0" smtClean="0"/>
              <a:t>Mitigations on cryomodule mechanical improvement are considered.</a:t>
            </a:r>
          </a:p>
          <a:p>
            <a:r>
              <a:rPr lang="en-US" sz="1600" dirty="0" smtClean="0"/>
              <a:t>Current </a:t>
            </a:r>
            <a:r>
              <a:rPr lang="en-US" sz="1600" dirty="0"/>
              <a:t>focus is </a:t>
            </a:r>
            <a:r>
              <a:rPr lang="en-US" sz="1600" dirty="0" smtClean="0"/>
              <a:t>on</a:t>
            </a:r>
          </a:p>
          <a:p>
            <a:pPr lvl="1"/>
            <a:r>
              <a:rPr lang="en-US" sz="1600" dirty="0" smtClean="0"/>
              <a:t>Vibrations </a:t>
            </a:r>
            <a:r>
              <a:rPr lang="en-US" sz="1600" dirty="0"/>
              <a:t>of 2-phase supply line (Jay </a:t>
            </a:r>
            <a:r>
              <a:rPr lang="en-US" sz="1600" dirty="0" err="1"/>
              <a:t>Theilacker</a:t>
            </a:r>
            <a:r>
              <a:rPr lang="en-US" sz="1600" dirty="0"/>
              <a:t>) </a:t>
            </a:r>
            <a:endParaRPr lang="en-US" sz="1600" dirty="0" smtClean="0"/>
          </a:p>
          <a:p>
            <a:pPr lvl="1"/>
            <a:r>
              <a:rPr lang="en-US" sz="1600" dirty="0" smtClean="0"/>
              <a:t>Helium </a:t>
            </a:r>
            <a:r>
              <a:rPr lang="en-US" sz="1600" dirty="0"/>
              <a:t>gas supply temperature at JT valve input (Jay </a:t>
            </a:r>
            <a:r>
              <a:rPr lang="en-US" sz="1600" dirty="0" err="1"/>
              <a:t>Theilacker</a:t>
            </a:r>
            <a:r>
              <a:rPr lang="en-US" sz="1600" dirty="0"/>
              <a:t>) </a:t>
            </a:r>
            <a:endParaRPr lang="en-US" sz="1600" dirty="0" smtClean="0"/>
          </a:p>
          <a:p>
            <a:pPr lvl="1"/>
            <a:r>
              <a:rPr lang="en-US" sz="1600" dirty="0" smtClean="0"/>
              <a:t>TAO </a:t>
            </a:r>
            <a:r>
              <a:rPr lang="en-US" sz="1600" dirty="0"/>
              <a:t>in JT valve (ice on the top &amp; correlation of JT valve vibration with cavity detuning) </a:t>
            </a:r>
          </a:p>
          <a:p>
            <a:pPr lvl="1"/>
            <a:r>
              <a:rPr lang="en-US" sz="1600" dirty="0" smtClean="0"/>
              <a:t>Gate </a:t>
            </a:r>
            <a:r>
              <a:rPr lang="en-US" sz="1600" dirty="0"/>
              <a:t>valve rigidly attached to Cavity 1 </a:t>
            </a:r>
          </a:p>
          <a:p>
            <a:pPr lvl="1"/>
            <a:r>
              <a:rPr lang="en-US" sz="1600" dirty="0" smtClean="0"/>
              <a:t>End </a:t>
            </a:r>
            <a:r>
              <a:rPr lang="en-US" sz="1600" dirty="0"/>
              <a:t>cap bellows vibrations </a:t>
            </a:r>
          </a:p>
          <a:p>
            <a:r>
              <a:rPr lang="en-US" sz="1600" dirty="0" smtClean="0"/>
              <a:t>Suppressing </a:t>
            </a:r>
            <a:r>
              <a:rPr lang="en-US" sz="1600" dirty="0" err="1"/>
              <a:t>microphonics</a:t>
            </a:r>
            <a:r>
              <a:rPr lang="en-US" sz="1600" dirty="0"/>
              <a:t> to required levels will need a concerted effort on the part of EVERY group involved in the design and operation of the machine </a:t>
            </a:r>
            <a:endParaRPr lang="en-US" sz="1600" dirty="0" smtClean="0"/>
          </a:p>
          <a:p>
            <a:pPr lvl="1"/>
            <a:r>
              <a:rPr lang="en-US" sz="1600" dirty="0" smtClean="0"/>
              <a:t>Too </a:t>
            </a:r>
            <a:r>
              <a:rPr lang="en-US" sz="1600" dirty="0"/>
              <a:t>early to draw any firm conclusions </a:t>
            </a:r>
          </a:p>
          <a:p>
            <a:pPr lvl="1"/>
            <a:r>
              <a:rPr lang="en-US" sz="1600" dirty="0" smtClean="0"/>
              <a:t>Important </a:t>
            </a:r>
            <a:r>
              <a:rPr lang="en-US" sz="1600" dirty="0"/>
              <a:t>that FNAL put together strong team with expertise in all aspects </a:t>
            </a:r>
            <a:r>
              <a:rPr lang="en-US" sz="1600" dirty="0" smtClean="0"/>
              <a:t>(</a:t>
            </a:r>
            <a:r>
              <a:rPr lang="en-US" sz="1600" dirty="0" err="1"/>
              <a:t>cryo</a:t>
            </a:r>
            <a:r>
              <a:rPr lang="en-US" sz="1600" dirty="0"/>
              <a:t>; </a:t>
            </a:r>
            <a:r>
              <a:rPr lang="en-US" sz="1600" dirty="0" err="1"/>
              <a:t>mech</a:t>
            </a:r>
            <a:r>
              <a:rPr lang="en-US" sz="1600" dirty="0"/>
              <a:t>; control; tuners; analysis) </a:t>
            </a:r>
          </a:p>
          <a:p>
            <a:pPr lvl="1"/>
            <a:r>
              <a:rPr lang="en-US" sz="1600" dirty="0" smtClean="0"/>
              <a:t>We </a:t>
            </a:r>
            <a:r>
              <a:rPr lang="en-US" sz="1600" dirty="0"/>
              <a:t>collected significant amount of the data/ have detail program for studies/ analyzing data &amp; modifying test plan as we go.. </a:t>
            </a:r>
          </a:p>
          <a:p>
            <a:r>
              <a:rPr lang="en-US" sz="1600" dirty="0" smtClean="0"/>
              <a:t>Based </a:t>
            </a:r>
            <a:r>
              <a:rPr lang="en-US" sz="1600" dirty="0"/>
              <a:t>on results from </a:t>
            </a:r>
            <a:r>
              <a:rPr lang="en-US" sz="1600" dirty="0" err="1"/>
              <a:t>microphonics</a:t>
            </a:r>
            <a:r>
              <a:rPr lang="en-US" sz="1600" dirty="0"/>
              <a:t> level at FNAL’s </a:t>
            </a:r>
            <a:r>
              <a:rPr lang="en-US" sz="1600" dirty="0" err="1"/>
              <a:t>pCM</a:t>
            </a:r>
            <a:r>
              <a:rPr lang="en-US" sz="1600" dirty="0"/>
              <a:t> assumption that resonance control of SRF cavities in LCLS II </a:t>
            </a:r>
            <a:r>
              <a:rPr lang="en-US" sz="1600" dirty="0" err="1"/>
              <a:t>linac</a:t>
            </a:r>
            <a:r>
              <a:rPr lang="en-US" sz="1600" dirty="0"/>
              <a:t> can be done without active piezo-control looks quite questionable. </a:t>
            </a:r>
          </a:p>
          <a:p>
            <a:endParaRPr lang="en-US" sz="1200" dirty="0">
              <a:effectLst/>
            </a:endParaRPr>
          </a:p>
        </p:txBody>
      </p:sp>
    </p:spTree>
    <p:extLst>
      <p:ext uri="{BB962C8B-B14F-4D97-AF65-F5344CB8AC3E}">
        <p14:creationId xmlns:p14="http://schemas.microsoft.com/office/powerpoint/2010/main" val="1005610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228600" y="834702"/>
            <a:ext cx="8672513" cy="4987867"/>
          </a:xfrm>
        </p:spPr>
        <p:txBody>
          <a:bodyPr/>
          <a:lstStyle/>
          <a:p>
            <a:r>
              <a:rPr lang="en-US" dirty="0"/>
              <a:t>Level of </a:t>
            </a:r>
            <a:r>
              <a:rPr lang="en-US" dirty="0" err="1"/>
              <a:t>microphonics</a:t>
            </a:r>
            <a:r>
              <a:rPr lang="en-US" dirty="0"/>
              <a:t> that measured during first cool-down cycle was in 10-20 time large than LCLS II specs (</a:t>
            </a:r>
            <a:r>
              <a:rPr lang="en-US" dirty="0" smtClean="0"/>
              <a:t>10Hz peak</a:t>
            </a:r>
            <a:r>
              <a:rPr lang="en-US" dirty="0"/>
              <a:t>) </a:t>
            </a:r>
          </a:p>
          <a:p>
            <a:r>
              <a:rPr lang="en-US" dirty="0" smtClean="0"/>
              <a:t>FNAL </a:t>
            </a:r>
            <a:r>
              <a:rPr lang="en-US" dirty="0"/>
              <a:t>management put together strong multidisciplinary team (LLRF, mech. engineers, </a:t>
            </a:r>
            <a:r>
              <a:rPr lang="en-US" dirty="0" err="1"/>
              <a:t>cryo</a:t>
            </a:r>
            <a:r>
              <a:rPr lang="en-US" dirty="0"/>
              <a:t>-engineers, resonance control experts, etc.) to address problems with </a:t>
            </a:r>
            <a:r>
              <a:rPr lang="en-US" dirty="0" err="1"/>
              <a:t>microphonics</a:t>
            </a:r>
            <a:r>
              <a:rPr lang="en-US" dirty="0"/>
              <a:t> with FNAL </a:t>
            </a:r>
            <a:r>
              <a:rPr lang="en-US" dirty="0" err="1"/>
              <a:t>pCM</a:t>
            </a:r>
            <a:r>
              <a:rPr lang="en-US" dirty="0"/>
              <a:t>. </a:t>
            </a:r>
            <a:endParaRPr lang="en-US" dirty="0" smtClean="0"/>
          </a:p>
          <a:p>
            <a:r>
              <a:rPr lang="en-US" dirty="0" smtClean="0"/>
              <a:t>External source studies were conducted through period of </a:t>
            </a:r>
            <a:r>
              <a:rPr lang="en-US" dirty="0" err="1" smtClean="0"/>
              <a:t>cryoplant</a:t>
            </a:r>
            <a:r>
              <a:rPr lang="en-US" dirty="0" smtClean="0"/>
              <a:t> shutdown, upgrade and </a:t>
            </a:r>
            <a:r>
              <a:rPr lang="en-US" dirty="0" err="1" smtClean="0"/>
              <a:t>cryoplant</a:t>
            </a:r>
            <a:r>
              <a:rPr lang="en-US" dirty="0" smtClean="0"/>
              <a:t> turning back on</a:t>
            </a:r>
            <a:endParaRPr lang="en-US" dirty="0"/>
          </a:p>
          <a:p>
            <a:r>
              <a:rPr lang="en-US" dirty="0" err="1" smtClean="0"/>
              <a:t>Microphonics</a:t>
            </a:r>
            <a:r>
              <a:rPr lang="en-US" dirty="0" smtClean="0"/>
              <a:t> studies on </a:t>
            </a:r>
            <a:r>
              <a:rPr lang="en-US" dirty="0" err="1" smtClean="0"/>
              <a:t>pCM</a:t>
            </a:r>
            <a:r>
              <a:rPr lang="en-US" dirty="0" smtClean="0"/>
              <a:t> are in progress</a:t>
            </a:r>
          </a:p>
          <a:p>
            <a:r>
              <a:rPr lang="en-US" dirty="0" smtClean="0"/>
              <a:t>Our </a:t>
            </a:r>
            <a:r>
              <a:rPr lang="en-US" dirty="0"/>
              <a:t>short list of warm tests on CM2 to help (maybe) reduce the </a:t>
            </a:r>
            <a:r>
              <a:rPr lang="en-US" dirty="0" err="1"/>
              <a:t>microphonics</a:t>
            </a:r>
            <a:r>
              <a:rPr lang="en-US" dirty="0"/>
              <a:t> </a:t>
            </a:r>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r>
              <a:rPr lang="en-US" dirty="0"/>
              <a:t>FNAL </a:t>
            </a:r>
            <a:r>
              <a:rPr lang="en-US" dirty="0" err="1"/>
              <a:t>Microphonics</a:t>
            </a:r>
            <a:r>
              <a:rPr lang="en-US" dirty="0"/>
              <a:t> </a:t>
            </a:r>
            <a:r>
              <a:rPr lang="en-US" dirty="0" smtClean="0"/>
              <a:t>Team | </a:t>
            </a:r>
            <a:r>
              <a:rPr lang="en-US" dirty="0"/>
              <a:t>Microphonics at FNAL pCM </a:t>
            </a:r>
            <a:endParaRPr lang="en-US" dirty="0">
              <a:effectLst/>
            </a:endParaRPr>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3</a:t>
            </a:fld>
            <a:endParaRPr lang="en-US" altLang="en-US"/>
          </a:p>
        </p:txBody>
      </p:sp>
    </p:spTree>
    <p:extLst>
      <p:ext uri="{BB962C8B-B14F-4D97-AF65-F5344CB8AC3E}">
        <p14:creationId xmlns:p14="http://schemas.microsoft.com/office/powerpoint/2010/main" val="2349825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81588"/>
            <a:ext cx="8686800" cy="641739"/>
          </a:xfrm>
        </p:spPr>
        <p:txBody>
          <a:bodyPr/>
          <a:lstStyle/>
          <a:p>
            <a:pPr algn="ctr"/>
            <a:r>
              <a:rPr lang="en-US" smtClean="0"/>
              <a:t>System Description</a:t>
            </a:r>
            <a:endParaRPr lang="en-US"/>
          </a:p>
        </p:txBody>
      </p:sp>
      <p:sp>
        <p:nvSpPr>
          <p:cNvPr id="4" name="Date Placeholder 3"/>
          <p:cNvSpPr>
            <a:spLocks noGrp="1"/>
          </p:cNvSpPr>
          <p:nvPr>
            <p:ph type="dt" sz="half" idx="10"/>
          </p:nvPr>
        </p:nvSpPr>
        <p:spPr/>
        <p:txBody>
          <a:bodyPr/>
          <a:lstStyle/>
          <a:p>
            <a:fld id="{50889BEA-2B91-403F-ADA4-053DEE04721E}" type="datetime1">
              <a:rPr lang="en-US" altLang="en-US" smtClean="0"/>
              <a:pPr/>
              <a:t>1/11/17</a:t>
            </a:fld>
            <a:endParaRPr lang="en-US" altLang="en-US"/>
          </a:p>
        </p:txBody>
      </p:sp>
      <p:sp>
        <p:nvSpPr>
          <p:cNvPr id="5" name="Footer Placeholder 4"/>
          <p:cNvSpPr>
            <a:spLocks noGrp="1"/>
          </p:cNvSpPr>
          <p:nvPr>
            <p:ph type="ftr" sz="quarter" idx="11"/>
          </p:nvPr>
        </p:nvSpPr>
        <p:spPr/>
        <p:txBody>
          <a:bodyPr/>
          <a:lstStyle/>
          <a:p>
            <a:pPr>
              <a:defRPr/>
            </a:pPr>
            <a:r>
              <a:rPr lang="en-US" smtClean="0"/>
              <a:t>Presenter | Presentation Title</a:t>
            </a:r>
            <a:endParaRPr lang="en-US" b="1"/>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4</a:t>
            </a:fld>
            <a:endParaRPr lang="en-US" altLang="en-US"/>
          </a:p>
        </p:txBody>
      </p:sp>
    </p:spTree>
    <p:extLst>
      <p:ext uri="{BB962C8B-B14F-4D97-AF65-F5344CB8AC3E}">
        <p14:creationId xmlns:p14="http://schemas.microsoft.com/office/powerpoint/2010/main" val="770084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fld id="{47A6345B-9A7D-4F4E-B951-C36AB320D764}" type="slidenum">
              <a:rPr lang="en-US" smtClean="0"/>
              <a:pPr/>
              <a:t>5</a:t>
            </a:fld>
            <a:endParaRPr lang="en-US" dirty="0"/>
          </a:p>
        </p:txBody>
      </p:sp>
      <p:sp>
        <p:nvSpPr>
          <p:cNvPr id="2" name="Footer Placeholder 1"/>
          <p:cNvSpPr>
            <a:spLocks noGrp="1"/>
          </p:cNvSpPr>
          <p:nvPr>
            <p:ph type="ftr" sz="quarter" idx="13"/>
          </p:nvPr>
        </p:nvSpPr>
        <p:spPr/>
        <p:txBody>
          <a:bodyPr/>
          <a:lstStyle/>
          <a:p>
            <a:r>
              <a:rPr lang="en-US" dirty="0" err="1"/>
              <a:t>pCM</a:t>
            </a:r>
            <a:r>
              <a:rPr lang="en-US" dirty="0"/>
              <a:t> Testing Review Workshop, January 11 2017</a:t>
            </a:r>
          </a:p>
        </p:txBody>
      </p:sp>
      <p:sp>
        <p:nvSpPr>
          <p:cNvPr id="3" name="Content Placeholder 2"/>
          <p:cNvSpPr>
            <a:spLocks noGrp="1"/>
          </p:cNvSpPr>
          <p:nvPr>
            <p:ph sz="quarter" idx="4294967295"/>
          </p:nvPr>
        </p:nvSpPr>
        <p:spPr>
          <a:xfrm>
            <a:off x="452437" y="1306151"/>
            <a:ext cx="8108950" cy="4648200"/>
          </a:xfrm>
          <a:prstGeom prst="rect">
            <a:avLst/>
          </a:prstGeom>
        </p:spPr>
        <p:txBody>
          <a:bodyPr/>
          <a:lstStyle/>
          <a:p>
            <a:r>
              <a:rPr lang="en-US" sz="2400" dirty="0"/>
              <a:t>The CMTF </a:t>
            </a:r>
            <a:r>
              <a:rPr lang="en-US" sz="2400" dirty="0" smtClean="0"/>
              <a:t>Cryogenic system </a:t>
            </a:r>
            <a:r>
              <a:rPr lang="en-US" sz="2400" dirty="0"/>
              <a:t>has two methods to achieve 2K </a:t>
            </a:r>
            <a:r>
              <a:rPr lang="en-US" sz="2400" dirty="0" smtClean="0"/>
              <a:t>operation in the cryomodule test stand</a:t>
            </a:r>
            <a:endParaRPr lang="en-US" sz="2400" dirty="0"/>
          </a:p>
          <a:p>
            <a:pPr marL="857250" lvl="1" indent="-457200">
              <a:buAutoNum type="arabicPeriod"/>
            </a:pPr>
            <a:r>
              <a:rPr lang="en-US" sz="2000" dirty="0" err="1"/>
              <a:t>Cryoplant</a:t>
            </a:r>
            <a:r>
              <a:rPr lang="en-US" sz="2000" dirty="0"/>
              <a:t> Cold Compressors and Warm Vacuum Compressor</a:t>
            </a:r>
          </a:p>
          <a:p>
            <a:pPr marL="400050" lvl="1" indent="0">
              <a:buNone/>
            </a:pPr>
            <a:r>
              <a:rPr lang="en-US" sz="2000" dirty="0"/>
              <a:t>		(2K Refrigeration </a:t>
            </a:r>
            <a:r>
              <a:rPr lang="en-US" sz="2000" dirty="0" smtClean="0"/>
              <a:t>Mode, 500W capacity)</a:t>
            </a:r>
          </a:p>
          <a:p>
            <a:pPr marL="400050" lvl="1" indent="0">
              <a:buNone/>
            </a:pPr>
            <a:r>
              <a:rPr lang="en-US" sz="2000" dirty="0"/>
              <a:t>	</a:t>
            </a:r>
            <a:r>
              <a:rPr lang="en-US" sz="2000" dirty="0" smtClean="0">
                <a:solidFill>
                  <a:srgbClr val="A4001D"/>
                </a:solidFill>
              </a:rPr>
              <a:t>Advantages: </a:t>
            </a:r>
            <a:r>
              <a:rPr lang="en-US" sz="2000" dirty="0" smtClean="0"/>
              <a:t>JT heat exchanger in plant</a:t>
            </a:r>
          </a:p>
          <a:p>
            <a:pPr marL="400050" lvl="1" indent="0">
              <a:buNone/>
            </a:pPr>
            <a:r>
              <a:rPr lang="en-US" sz="2000" dirty="0"/>
              <a:t>	</a:t>
            </a:r>
            <a:r>
              <a:rPr lang="en-US" sz="2000" dirty="0" smtClean="0">
                <a:solidFill>
                  <a:srgbClr val="A4001D"/>
                </a:solidFill>
              </a:rPr>
              <a:t>Disadvantages: </a:t>
            </a:r>
            <a:r>
              <a:rPr lang="en-US" sz="2000" dirty="0" smtClean="0"/>
              <a:t>Min. CC flow, Less forgiving, Learning curve</a:t>
            </a:r>
            <a:endParaRPr lang="en-US" sz="2000" dirty="0"/>
          </a:p>
          <a:p>
            <a:pPr marL="857250" lvl="1" indent="-457200">
              <a:buAutoNum type="arabicPeriod" startAt="2"/>
            </a:pPr>
            <a:r>
              <a:rPr lang="en-US" sz="2000" dirty="0" err="1" smtClean="0"/>
              <a:t>Cryoplant</a:t>
            </a:r>
            <a:r>
              <a:rPr lang="en-US" sz="2000" dirty="0" smtClean="0"/>
              <a:t> in Liquefier Mode with Kinney </a:t>
            </a:r>
            <a:r>
              <a:rPr lang="en-US" sz="2000" dirty="0"/>
              <a:t>Vacuum Pump</a:t>
            </a:r>
          </a:p>
          <a:p>
            <a:pPr marL="400050" lvl="1" indent="0">
              <a:buNone/>
            </a:pPr>
            <a:r>
              <a:rPr lang="en-US" sz="2000" dirty="0"/>
              <a:t>		</a:t>
            </a:r>
            <a:r>
              <a:rPr lang="en-US" sz="2000" dirty="0" smtClean="0"/>
              <a:t>(Liquefaction </a:t>
            </a:r>
            <a:r>
              <a:rPr lang="en-US" sz="2000" dirty="0"/>
              <a:t>Mode</a:t>
            </a:r>
            <a:r>
              <a:rPr lang="en-US" sz="2000" dirty="0" smtClean="0"/>
              <a:t>)</a:t>
            </a:r>
          </a:p>
          <a:p>
            <a:pPr marL="400050" lvl="1" indent="0">
              <a:buNone/>
            </a:pPr>
            <a:r>
              <a:rPr lang="en-US" sz="2000" dirty="0"/>
              <a:t>	</a:t>
            </a:r>
            <a:r>
              <a:rPr lang="en-US" sz="2000" dirty="0">
                <a:solidFill>
                  <a:srgbClr val="A4001D"/>
                </a:solidFill>
              </a:rPr>
              <a:t>Advantages</a:t>
            </a:r>
            <a:r>
              <a:rPr lang="en-US" sz="2000" dirty="0" smtClean="0">
                <a:solidFill>
                  <a:srgbClr val="A4001D"/>
                </a:solidFill>
              </a:rPr>
              <a:t>: </a:t>
            </a:r>
            <a:r>
              <a:rPr lang="en-US" sz="2000" dirty="0" smtClean="0"/>
              <a:t>More forgiving/flexible, Better turndown</a:t>
            </a:r>
            <a:endParaRPr lang="en-US" sz="2000" dirty="0"/>
          </a:p>
          <a:p>
            <a:pPr marL="400050" lvl="1" indent="0">
              <a:buNone/>
            </a:pPr>
            <a:r>
              <a:rPr lang="en-US" sz="2000" dirty="0"/>
              <a:t>	</a:t>
            </a:r>
            <a:r>
              <a:rPr lang="en-US" sz="2000" dirty="0">
                <a:solidFill>
                  <a:srgbClr val="A4001D"/>
                </a:solidFill>
              </a:rPr>
              <a:t>Disadvantages</a:t>
            </a:r>
            <a:r>
              <a:rPr lang="en-US" sz="2000" dirty="0" smtClean="0">
                <a:solidFill>
                  <a:srgbClr val="A4001D"/>
                </a:solidFill>
              </a:rPr>
              <a:t>: </a:t>
            </a:r>
            <a:r>
              <a:rPr lang="en-US" sz="2000" dirty="0" smtClean="0"/>
              <a:t>No JT HX</a:t>
            </a:r>
            <a:endParaRPr lang="en-US" sz="2000" dirty="0"/>
          </a:p>
          <a:p>
            <a:pPr marL="400050" lvl="1" indent="0">
              <a:buNone/>
            </a:pPr>
            <a:endParaRPr lang="en-US" sz="2000" dirty="0"/>
          </a:p>
          <a:p>
            <a:endParaRPr lang="en-US" sz="2400" dirty="0"/>
          </a:p>
        </p:txBody>
      </p:sp>
      <p:sp>
        <p:nvSpPr>
          <p:cNvPr id="8" name="Title 1"/>
          <p:cNvSpPr txBox="1">
            <a:spLocks/>
          </p:cNvSpPr>
          <p:nvPr/>
        </p:nvSpPr>
        <p:spPr>
          <a:xfrm>
            <a:off x="228600" y="103664"/>
            <a:ext cx="8686800" cy="641739"/>
          </a:xfrm>
          <a:prstGeom prst="rect">
            <a:avLst/>
          </a:prstGeom>
        </p:spPr>
        <p:txBody>
          <a:bodyPr/>
          <a:lst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smtClean="0"/>
              <a:t>Fermilab CMTF</a:t>
            </a:r>
            <a:endParaRPr lang="en-US" sz="3200" dirty="0"/>
          </a:p>
        </p:txBody>
      </p:sp>
    </p:spTree>
    <p:extLst>
      <p:ext uri="{BB962C8B-B14F-4D97-AF65-F5344CB8AC3E}">
        <p14:creationId xmlns:p14="http://schemas.microsoft.com/office/powerpoint/2010/main" val="747276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fld id="{47A6345B-9A7D-4F4E-B951-C36AB320D764}" type="slidenum">
              <a:rPr lang="en-US" smtClean="0"/>
              <a:pPr/>
              <a:t>6</a:t>
            </a:fld>
            <a:endParaRPr lang="en-US" dirty="0"/>
          </a:p>
        </p:txBody>
      </p:sp>
      <p:sp>
        <p:nvSpPr>
          <p:cNvPr id="4098" name="Title 1"/>
          <p:cNvSpPr>
            <a:spLocks noGrp="1"/>
          </p:cNvSpPr>
          <p:nvPr>
            <p:ph type="title"/>
          </p:nvPr>
        </p:nvSpPr>
        <p:spPr>
          <a:xfrm>
            <a:off x="285509" y="9275"/>
            <a:ext cx="8103570" cy="753033"/>
          </a:xfrm>
          <a:prstGeom prst="rect">
            <a:avLst/>
          </a:prstGeom>
        </p:spPr>
        <p:txBody>
          <a:bodyPr/>
          <a:lstStyle/>
          <a:p>
            <a:r>
              <a:rPr lang="en-US" dirty="0" smtClean="0"/>
              <a:t>Fermilab CMTF Operating Modes</a:t>
            </a:r>
          </a:p>
        </p:txBody>
      </p:sp>
      <p:sp>
        <p:nvSpPr>
          <p:cNvPr id="2" name="Footer Placeholder 1"/>
          <p:cNvSpPr>
            <a:spLocks noGrp="1"/>
          </p:cNvSpPr>
          <p:nvPr>
            <p:ph type="ftr" sz="quarter" idx="13"/>
          </p:nvPr>
        </p:nvSpPr>
        <p:spPr/>
        <p:txBody>
          <a:bodyPr/>
          <a:lstStyle/>
          <a:p>
            <a:r>
              <a:rPr lang="en-US" dirty="0" err="1"/>
              <a:t>pCM</a:t>
            </a:r>
            <a:r>
              <a:rPr lang="en-US" dirty="0"/>
              <a:t> Testing Review Workshop, January 11 2017</a:t>
            </a:r>
          </a:p>
        </p:txBody>
      </p:sp>
      <p:grpSp>
        <p:nvGrpSpPr>
          <p:cNvPr id="4" name="Group 3"/>
          <p:cNvGrpSpPr/>
          <p:nvPr/>
        </p:nvGrpSpPr>
        <p:grpSpPr>
          <a:xfrm>
            <a:off x="164654" y="1360614"/>
            <a:ext cx="8849680" cy="4179664"/>
            <a:chOff x="107504" y="1360614"/>
            <a:chExt cx="8849680" cy="4179664"/>
          </a:xfrm>
        </p:grpSpPr>
        <p:pic>
          <p:nvPicPr>
            <p:cNvPr id="24" name="Picture 3" descr="K:\01_Auftragsgewinnung\05_Marketing\Konferenzen\KONFERENZEN14\07-07 - ICEC25-ICMC2014, Enschede, NL\03 - Paper Poster LKT-Excursion\TRP\PFD_Rev8_ICECpp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360614"/>
              <a:ext cx="8849680" cy="41796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feld 2"/>
            <p:cNvSpPr txBox="1"/>
            <p:nvPr/>
          </p:nvSpPr>
          <p:spPr>
            <a:xfrm>
              <a:off x="8366218" y="1507830"/>
              <a:ext cx="590966" cy="3888432"/>
            </a:xfrm>
            <a:prstGeom prst="rect">
              <a:avLst/>
            </a:prstGeom>
            <a:noFill/>
            <a:ln>
              <a:solidFill>
                <a:schemeClr val="tx1"/>
              </a:solidFill>
              <a:prstDash val="dashDot"/>
            </a:ln>
          </p:spPr>
          <p:txBody>
            <a:bodyPr wrap="square" rtlCol="0">
              <a:spAutoFit/>
            </a:bodyPr>
            <a:lstStyle/>
            <a:p>
              <a:endParaRPr lang="en-US" dirty="0"/>
            </a:p>
          </p:txBody>
        </p:sp>
      </p:grpSp>
      <p:cxnSp>
        <p:nvCxnSpPr>
          <p:cNvPr id="27" name="Straight Arrow Connector 26"/>
          <p:cNvCxnSpPr/>
          <p:nvPr/>
        </p:nvCxnSpPr>
        <p:spPr>
          <a:xfrm flipH="1">
            <a:off x="8839200" y="4591050"/>
            <a:ext cx="9525" cy="1343025"/>
          </a:xfrm>
          <a:prstGeom prst="straightConnector1">
            <a:avLst/>
          </a:prstGeom>
          <a:ln w="41275">
            <a:solidFill>
              <a:srgbClr val="C00000"/>
            </a:solidFill>
            <a:tailEnd type="arrow"/>
          </a:ln>
        </p:spPr>
        <p:style>
          <a:lnRef idx="2">
            <a:schemeClr val="accent1"/>
          </a:lnRef>
          <a:fillRef idx="0">
            <a:schemeClr val="accent1"/>
          </a:fillRef>
          <a:effectRef idx="1">
            <a:schemeClr val="accent1"/>
          </a:effectRef>
          <a:fontRef idx="minor">
            <a:schemeClr val="tx1"/>
          </a:fontRef>
        </p:style>
      </p:cxnSp>
      <p:pic>
        <p:nvPicPr>
          <p:cNvPr id="28" name="Picture 3" descr="K:\01_Auftragsgewinnung\05_Marketing\Konferenzen\KONFERENZEN14\07-07 - ICEC25-ICMC2014, Enschede, NL\03 - Paper Poster LKT-Excursion\TRP\PFD_Rev8_ICECpp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058" r="87546" b="24989"/>
          <a:stretch/>
        </p:blipFill>
        <p:spPr bwMode="auto">
          <a:xfrm>
            <a:off x="509587" y="5307515"/>
            <a:ext cx="1102171" cy="66675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p:nvPr/>
        </p:nvCxnSpPr>
        <p:spPr>
          <a:xfrm flipH="1">
            <a:off x="917606" y="5934075"/>
            <a:ext cx="7931119" cy="0"/>
          </a:xfrm>
          <a:prstGeom prst="straightConnector1">
            <a:avLst/>
          </a:prstGeom>
          <a:ln w="41275">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129007" y="3676650"/>
            <a:ext cx="2" cy="1652937"/>
          </a:xfrm>
          <a:prstGeom prst="straightConnector1">
            <a:avLst/>
          </a:prstGeom>
          <a:ln w="41275">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29008" y="3676650"/>
            <a:ext cx="461542" cy="0"/>
          </a:xfrm>
          <a:prstGeom prst="straightConnector1">
            <a:avLst/>
          </a:prstGeom>
          <a:ln w="41275">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926779" y="5339112"/>
            <a:ext cx="1" cy="180509"/>
          </a:xfrm>
          <a:prstGeom prst="straightConnector1">
            <a:avLst/>
          </a:prstGeom>
          <a:ln>
            <a:solidFill>
              <a:schemeClr val="accent6">
                <a:lumMod val="5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917605" y="5719386"/>
            <a:ext cx="1" cy="180509"/>
          </a:xfrm>
          <a:prstGeom prst="straightConnector1">
            <a:avLst/>
          </a:prstGeom>
          <a:ln>
            <a:solidFill>
              <a:schemeClr val="accent6">
                <a:lumMod val="5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6040555" y="4591050"/>
            <a:ext cx="2798646" cy="0"/>
          </a:xfrm>
          <a:prstGeom prst="straightConnector1">
            <a:avLst/>
          </a:prstGeom>
          <a:ln w="41275">
            <a:solidFill>
              <a:srgbClr val="305496"/>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1295400" y="4591050"/>
            <a:ext cx="4038601" cy="0"/>
          </a:xfrm>
          <a:prstGeom prst="straightConnector1">
            <a:avLst/>
          </a:prstGeom>
          <a:ln w="41275">
            <a:solidFill>
              <a:srgbClr val="305496"/>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038702" y="5404297"/>
            <a:ext cx="769769" cy="461665"/>
          </a:xfrm>
          <a:prstGeom prst="rect">
            <a:avLst/>
          </a:prstGeom>
          <a:noFill/>
        </p:spPr>
        <p:txBody>
          <a:bodyPr wrap="square" rtlCol="0">
            <a:spAutoFit/>
          </a:bodyPr>
          <a:lstStyle/>
          <a:p>
            <a:r>
              <a:rPr lang="en-US" sz="1200" dirty="0" smtClean="0"/>
              <a:t>Kinney Pump</a:t>
            </a:r>
            <a:endParaRPr lang="en-US" sz="1200" dirty="0"/>
          </a:p>
        </p:txBody>
      </p:sp>
      <p:cxnSp>
        <p:nvCxnSpPr>
          <p:cNvPr id="37" name="Straight Arrow Connector 36"/>
          <p:cNvCxnSpPr/>
          <p:nvPr/>
        </p:nvCxnSpPr>
        <p:spPr>
          <a:xfrm flipH="1">
            <a:off x="104107" y="5329587"/>
            <a:ext cx="836867" cy="0"/>
          </a:xfrm>
          <a:prstGeom prst="straightConnector1">
            <a:avLst/>
          </a:prstGeom>
          <a:ln w="41275">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8423368" y="4057650"/>
            <a:ext cx="720632" cy="697230"/>
          </a:xfrm>
          <a:prstGeom prst="ellipse">
            <a:avLst/>
          </a:prstGeom>
          <a:solidFill>
            <a:schemeClr val="accent6">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516987" y="4111201"/>
            <a:ext cx="532992" cy="492443"/>
          </a:xfrm>
          <a:prstGeom prst="rect">
            <a:avLst/>
          </a:prstGeom>
          <a:noFill/>
        </p:spPr>
        <p:txBody>
          <a:bodyPr wrap="square" lIns="0" tIns="0" rIns="0" bIns="0" rtlCol="0">
            <a:spAutoFit/>
          </a:bodyPr>
          <a:lstStyle/>
          <a:p>
            <a:pPr algn="ctr"/>
            <a:r>
              <a:rPr lang="en-US" sz="1600" b="1" dirty="0" smtClean="0"/>
              <a:t>2K</a:t>
            </a:r>
          </a:p>
          <a:p>
            <a:r>
              <a:rPr lang="en-US" sz="1600" b="1" dirty="0" smtClean="0"/>
              <a:t>Load</a:t>
            </a:r>
            <a:endParaRPr lang="en-US" sz="1600" b="1" dirty="0"/>
          </a:p>
        </p:txBody>
      </p:sp>
    </p:spTree>
    <p:extLst>
      <p:ext uri="{BB962C8B-B14F-4D97-AF65-F5344CB8AC3E}">
        <p14:creationId xmlns:p14="http://schemas.microsoft.com/office/powerpoint/2010/main" val="973758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fld id="{47A6345B-9A7D-4F4E-B951-C36AB320D764}" type="slidenum">
              <a:rPr lang="en-US" smtClean="0"/>
              <a:pPr/>
              <a:t>7</a:t>
            </a:fld>
            <a:endParaRPr lang="en-US" dirty="0"/>
          </a:p>
        </p:txBody>
      </p:sp>
      <p:sp>
        <p:nvSpPr>
          <p:cNvPr id="4098" name="Title 1"/>
          <p:cNvSpPr>
            <a:spLocks noGrp="1"/>
          </p:cNvSpPr>
          <p:nvPr>
            <p:ph type="title"/>
          </p:nvPr>
        </p:nvSpPr>
        <p:spPr>
          <a:xfrm>
            <a:off x="312925" y="-9153"/>
            <a:ext cx="8103570" cy="753033"/>
          </a:xfrm>
          <a:prstGeom prst="rect">
            <a:avLst/>
          </a:prstGeom>
        </p:spPr>
        <p:txBody>
          <a:bodyPr/>
          <a:lstStyle/>
          <a:p>
            <a:r>
              <a:rPr lang="en-US" dirty="0" smtClean="0"/>
              <a:t>CMTF Layout</a:t>
            </a:r>
          </a:p>
        </p:txBody>
      </p:sp>
      <p:sp>
        <p:nvSpPr>
          <p:cNvPr id="2" name="Footer Placeholder 1"/>
          <p:cNvSpPr>
            <a:spLocks noGrp="1"/>
          </p:cNvSpPr>
          <p:nvPr>
            <p:ph type="ftr" sz="quarter" idx="13"/>
          </p:nvPr>
        </p:nvSpPr>
        <p:spPr/>
        <p:txBody>
          <a:bodyPr/>
          <a:lstStyle/>
          <a:p>
            <a:r>
              <a:rPr lang="en-US" dirty="0" err="1"/>
              <a:t>pCM</a:t>
            </a:r>
            <a:r>
              <a:rPr lang="en-US" dirty="0"/>
              <a:t> Testing Review Workshop, January 11 2017</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4" y="1733130"/>
            <a:ext cx="9157133" cy="2584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3944768" y="2948385"/>
            <a:ext cx="3749040" cy="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294535" y="2591828"/>
            <a:ext cx="650234" cy="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716169" y="2542940"/>
            <a:ext cx="228600" cy="476737"/>
          </a:xfrm>
          <a:prstGeom prst="rect">
            <a:avLst/>
          </a:prstGeom>
          <a:solidFill>
            <a:srgbClr val="FFFF00"/>
          </a:solidFill>
          <a:ln w="1587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A4001D"/>
                </a:solidFill>
                <a:latin typeface="Arial" panose="020B0604020202020204" pitchFamily="34" charset="0"/>
                <a:cs typeface="Arial" panose="020B0604020202020204" pitchFamily="34" charset="0"/>
              </a:rPr>
              <a:t>VB</a:t>
            </a:r>
            <a:endParaRPr lang="en-US" sz="1200" b="1" dirty="0">
              <a:solidFill>
                <a:srgbClr val="A4001D"/>
              </a:solidFill>
              <a:latin typeface="Arial" panose="020B0604020202020204" pitchFamily="34" charset="0"/>
              <a:cs typeface="Arial" panose="020B0604020202020204" pitchFamily="34" charset="0"/>
            </a:endParaRPr>
          </a:p>
        </p:txBody>
      </p:sp>
      <p:sp>
        <p:nvSpPr>
          <p:cNvPr id="13" name="TextBox 12"/>
          <p:cNvSpPr txBox="1"/>
          <p:nvPr/>
        </p:nvSpPr>
        <p:spPr>
          <a:xfrm>
            <a:off x="8321828" y="3844924"/>
            <a:ext cx="528964" cy="246221"/>
          </a:xfrm>
          <a:prstGeom prst="rect">
            <a:avLst/>
          </a:prstGeom>
          <a:solidFill>
            <a:schemeClr val="bg1"/>
          </a:solidFill>
        </p:spPr>
        <p:txBody>
          <a:bodyPr wrap="square" lIns="0" tIns="0" rIns="0" bIns="0" rtlCol="0">
            <a:spAutoFit/>
          </a:bodyPr>
          <a:lstStyle/>
          <a:p>
            <a:r>
              <a:rPr lang="en-US" sz="1600" b="1" dirty="0" smtClean="0"/>
              <a:t>SCP</a:t>
            </a:r>
            <a:endParaRPr lang="en-US" sz="1600" b="1" dirty="0"/>
          </a:p>
        </p:txBody>
      </p:sp>
      <p:cxnSp>
        <p:nvCxnSpPr>
          <p:cNvPr id="14" name="Straight Connector 13"/>
          <p:cNvCxnSpPr/>
          <p:nvPr/>
        </p:nvCxnSpPr>
        <p:spPr>
          <a:xfrm>
            <a:off x="7777391" y="3184162"/>
            <a:ext cx="0" cy="767156"/>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777391" y="3931785"/>
            <a:ext cx="460835" cy="0"/>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7177177" y="2847149"/>
            <a:ext cx="198407" cy="18978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694758" y="3813892"/>
            <a:ext cx="198407" cy="18978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578345" y="2204199"/>
            <a:ext cx="663476" cy="246221"/>
          </a:xfrm>
          <a:prstGeom prst="rect">
            <a:avLst/>
          </a:prstGeom>
          <a:solidFill>
            <a:schemeClr val="bg1"/>
          </a:solidFill>
        </p:spPr>
        <p:txBody>
          <a:bodyPr wrap="square" lIns="0" tIns="0" rIns="0" bIns="0" rtlCol="0">
            <a:spAutoFit/>
          </a:bodyPr>
          <a:lstStyle/>
          <a:p>
            <a:r>
              <a:rPr lang="en-US" sz="1600" b="1" dirty="0" smtClean="0"/>
              <a:t>CMTS</a:t>
            </a:r>
            <a:endParaRPr lang="en-US" sz="1600" b="1" dirty="0"/>
          </a:p>
        </p:txBody>
      </p:sp>
      <p:cxnSp>
        <p:nvCxnSpPr>
          <p:cNvPr id="19" name="Straight Connector 18"/>
          <p:cNvCxnSpPr/>
          <p:nvPr/>
        </p:nvCxnSpPr>
        <p:spPr>
          <a:xfrm>
            <a:off x="3492655" y="2579743"/>
            <a:ext cx="0" cy="604419"/>
          </a:xfrm>
          <a:prstGeom prst="line">
            <a:avLst/>
          </a:prstGeom>
          <a:ln w="76200" cmpd="sng">
            <a:solidFill>
              <a:srgbClr val="C00000"/>
            </a:solidFill>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3406005" y="2507712"/>
            <a:ext cx="198407" cy="18978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486150" y="3145106"/>
            <a:ext cx="3889434" cy="0"/>
          </a:xfrm>
          <a:prstGeom prst="line">
            <a:avLst/>
          </a:prstGeom>
          <a:ln w="7620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28003" y="3101097"/>
            <a:ext cx="0" cy="1216224"/>
          </a:xfrm>
          <a:prstGeom prst="line">
            <a:avLst/>
          </a:prstGeom>
          <a:ln w="7620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43500" y="4301279"/>
            <a:ext cx="1731933" cy="0"/>
          </a:xfrm>
          <a:prstGeom prst="line">
            <a:avLst/>
          </a:prstGeom>
          <a:ln w="76200" cmpd="sng">
            <a:solidFill>
              <a:srgbClr val="C00000"/>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545873" y="4465040"/>
            <a:ext cx="1369277" cy="307777"/>
          </a:xfrm>
          <a:prstGeom prst="rect">
            <a:avLst/>
          </a:prstGeom>
          <a:noFill/>
        </p:spPr>
        <p:txBody>
          <a:bodyPr wrap="square" rtlCol="0">
            <a:spAutoFit/>
          </a:bodyPr>
          <a:lstStyle/>
          <a:p>
            <a:r>
              <a:rPr lang="en-US" sz="1400" dirty="0" smtClean="0"/>
              <a:t>Kinney Header</a:t>
            </a:r>
            <a:endParaRPr lang="en-US" sz="1400" dirty="0"/>
          </a:p>
        </p:txBody>
      </p:sp>
      <p:sp>
        <p:nvSpPr>
          <p:cNvPr id="26" name="TextBox 25"/>
          <p:cNvSpPr txBox="1"/>
          <p:nvPr/>
        </p:nvSpPr>
        <p:spPr>
          <a:xfrm>
            <a:off x="5543829" y="1388508"/>
            <a:ext cx="1784174" cy="307777"/>
          </a:xfrm>
          <a:prstGeom prst="rect">
            <a:avLst/>
          </a:prstGeom>
          <a:noFill/>
        </p:spPr>
        <p:txBody>
          <a:bodyPr wrap="square" rtlCol="0">
            <a:spAutoFit/>
          </a:bodyPr>
          <a:lstStyle/>
          <a:p>
            <a:r>
              <a:rPr lang="en-US" sz="1400" dirty="0" err="1" smtClean="0"/>
              <a:t>Cryo</a:t>
            </a:r>
            <a:r>
              <a:rPr lang="en-US" sz="1400" dirty="0" smtClean="0"/>
              <a:t> </a:t>
            </a:r>
            <a:r>
              <a:rPr lang="en-US" sz="1400" dirty="0" err="1" smtClean="0"/>
              <a:t>Transferline</a:t>
            </a:r>
            <a:endParaRPr lang="en-US" sz="1400" dirty="0"/>
          </a:p>
        </p:txBody>
      </p:sp>
      <p:cxnSp>
        <p:nvCxnSpPr>
          <p:cNvPr id="27" name="Straight Arrow Connector 26"/>
          <p:cNvCxnSpPr>
            <a:stCxn id="26" idx="2"/>
          </p:cNvCxnSpPr>
          <p:nvPr/>
        </p:nvCxnSpPr>
        <p:spPr>
          <a:xfrm flipH="1">
            <a:off x="6008242" y="1696285"/>
            <a:ext cx="427674" cy="1227044"/>
          </a:xfrm>
          <a:prstGeom prst="straightConnector1">
            <a:avLst/>
          </a:prstGeom>
          <a:ln w="34925">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5835561" y="3204270"/>
            <a:ext cx="271590" cy="1279231"/>
          </a:xfrm>
          <a:prstGeom prst="straightConnector1">
            <a:avLst/>
          </a:prstGeom>
          <a:ln w="38100">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7677753" y="2591829"/>
            <a:ext cx="215412" cy="609426"/>
          </a:xfrm>
          <a:prstGeom prst="rect">
            <a:avLst/>
          </a:prstGeom>
          <a:solidFill>
            <a:srgbClr val="FFFF00"/>
          </a:solidFill>
          <a:ln w="1587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A4001D"/>
                </a:solidFill>
              </a:rPr>
              <a:t>DB</a:t>
            </a:r>
            <a:endParaRPr lang="en-US" sz="1200" b="1" dirty="0">
              <a:solidFill>
                <a:srgbClr val="A4001D"/>
              </a:solidFill>
              <a:latin typeface="Arial" panose="020B0604020202020204" pitchFamily="34" charset="0"/>
              <a:cs typeface="Arial" panose="020B0604020202020204" pitchFamily="34" charset="0"/>
            </a:endParaRPr>
          </a:p>
        </p:txBody>
      </p:sp>
      <p:cxnSp>
        <p:nvCxnSpPr>
          <p:cNvPr id="35" name="Straight Connector 34"/>
          <p:cNvCxnSpPr/>
          <p:nvPr/>
        </p:nvCxnSpPr>
        <p:spPr>
          <a:xfrm>
            <a:off x="9034883" y="4289849"/>
            <a:ext cx="0" cy="1216224"/>
          </a:xfrm>
          <a:prstGeom prst="line">
            <a:avLst/>
          </a:prstGeom>
          <a:ln w="76200" cmpd="sng">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09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fld id="{47A6345B-9A7D-4F4E-B951-C36AB320D764}" type="slidenum">
              <a:rPr lang="en-US" smtClean="0"/>
              <a:pPr/>
              <a:t>8</a:t>
            </a:fld>
            <a:endParaRPr lang="en-US" dirty="0"/>
          </a:p>
        </p:txBody>
      </p:sp>
      <p:sp>
        <p:nvSpPr>
          <p:cNvPr id="4098" name="Title 1"/>
          <p:cNvSpPr>
            <a:spLocks noGrp="1"/>
          </p:cNvSpPr>
          <p:nvPr>
            <p:ph type="title"/>
          </p:nvPr>
        </p:nvSpPr>
        <p:spPr>
          <a:xfrm>
            <a:off x="228600" y="0"/>
            <a:ext cx="8103570" cy="753033"/>
          </a:xfrm>
          <a:prstGeom prst="rect">
            <a:avLst/>
          </a:prstGeom>
        </p:spPr>
        <p:txBody>
          <a:bodyPr/>
          <a:lstStyle/>
          <a:p>
            <a:r>
              <a:rPr lang="en-US" dirty="0" err="1" smtClean="0"/>
              <a:t>pCM</a:t>
            </a:r>
            <a:r>
              <a:rPr lang="en-US" dirty="0" smtClean="0"/>
              <a:t> Cryogenic Operating History</a:t>
            </a:r>
          </a:p>
        </p:txBody>
      </p:sp>
      <p:sp>
        <p:nvSpPr>
          <p:cNvPr id="2" name="Footer Placeholder 1"/>
          <p:cNvSpPr>
            <a:spLocks noGrp="1"/>
          </p:cNvSpPr>
          <p:nvPr>
            <p:ph type="ftr" sz="quarter" idx="13"/>
          </p:nvPr>
        </p:nvSpPr>
        <p:spPr/>
        <p:txBody>
          <a:bodyPr/>
          <a:lstStyle/>
          <a:p>
            <a:r>
              <a:rPr lang="en-US" dirty="0" err="1"/>
              <a:t>pCM</a:t>
            </a:r>
            <a:r>
              <a:rPr lang="en-US" dirty="0"/>
              <a:t> Testing Review Workshop, January 11 2017</a:t>
            </a:r>
          </a:p>
        </p:txBody>
      </p:sp>
      <p:sp>
        <p:nvSpPr>
          <p:cNvPr id="3" name="Content Placeholder 2"/>
          <p:cNvSpPr>
            <a:spLocks noGrp="1"/>
          </p:cNvSpPr>
          <p:nvPr>
            <p:ph sz="quarter" idx="4294967295"/>
          </p:nvPr>
        </p:nvSpPr>
        <p:spPr>
          <a:xfrm>
            <a:off x="228600" y="1068167"/>
            <a:ext cx="8108950" cy="4648200"/>
          </a:xfrm>
          <a:prstGeom prst="rect">
            <a:avLst/>
          </a:prstGeom>
        </p:spPr>
        <p:txBody>
          <a:bodyPr>
            <a:noAutofit/>
          </a:bodyPr>
          <a:lstStyle/>
          <a:p>
            <a:pPr lvl="1"/>
            <a:r>
              <a:rPr lang="en-US" sz="2000" dirty="0" smtClean="0"/>
              <a:t>2K Plant</a:t>
            </a:r>
          </a:p>
          <a:p>
            <a:pPr lvl="2"/>
            <a:r>
              <a:rPr lang="en-US" sz="1800" dirty="0" smtClean="0"/>
              <a:t>Long recovery from CC trips (learning curve)</a:t>
            </a:r>
          </a:p>
          <a:p>
            <a:pPr lvl="2"/>
            <a:r>
              <a:rPr lang="en-US" sz="1800" dirty="0" smtClean="0"/>
              <a:t>Anxious for data for CM PRR</a:t>
            </a:r>
          </a:p>
          <a:p>
            <a:pPr lvl="1"/>
            <a:r>
              <a:rPr lang="en-US" sz="2000" dirty="0" smtClean="0"/>
              <a:t>4.5K Plant and Kinney Vacuum Pumping</a:t>
            </a:r>
          </a:p>
          <a:p>
            <a:pPr lvl="2"/>
            <a:r>
              <a:rPr lang="en-US" sz="1800" dirty="0" smtClean="0"/>
              <a:t>Could only achieve 2.1K due to pressure drop and high flows resulting from the lack of a JT HX</a:t>
            </a:r>
          </a:p>
          <a:p>
            <a:pPr lvl="2"/>
            <a:r>
              <a:rPr lang="en-US" sz="1800" dirty="0"/>
              <a:t>S</a:t>
            </a:r>
            <a:r>
              <a:rPr lang="en-US" sz="1800" dirty="0" smtClean="0"/>
              <a:t>ingle cavity tests were performed in this mode</a:t>
            </a:r>
          </a:p>
          <a:p>
            <a:pPr lvl="1"/>
            <a:r>
              <a:rPr lang="en-US" sz="2000" dirty="0"/>
              <a:t>2K </a:t>
            </a:r>
            <a:r>
              <a:rPr lang="en-US" sz="2000" dirty="0" smtClean="0"/>
              <a:t>Plant</a:t>
            </a:r>
          </a:p>
          <a:p>
            <a:pPr lvl="2"/>
            <a:r>
              <a:rPr lang="en-US" sz="1800" dirty="0" smtClean="0"/>
              <a:t>Single cavity tests at 1.93K</a:t>
            </a:r>
          </a:p>
          <a:p>
            <a:pPr lvl="1"/>
            <a:r>
              <a:rPr lang="en-US" sz="2000" dirty="0" smtClean="0"/>
              <a:t>Shutdown</a:t>
            </a:r>
          </a:p>
          <a:p>
            <a:pPr lvl="2"/>
            <a:r>
              <a:rPr lang="en-US" sz="1800" dirty="0" smtClean="0"/>
              <a:t>Addressed Kinney header </a:t>
            </a:r>
            <a:r>
              <a:rPr lang="el-GR" sz="1800" dirty="0" smtClean="0"/>
              <a:t>Δ</a:t>
            </a:r>
            <a:r>
              <a:rPr lang="en-US" sz="1800" dirty="0"/>
              <a:t>P</a:t>
            </a:r>
            <a:r>
              <a:rPr lang="en-US" sz="1800" dirty="0" smtClean="0"/>
              <a:t>, added LN</a:t>
            </a:r>
            <a:r>
              <a:rPr lang="en-US" sz="1800" baseline="-25000" dirty="0" smtClean="0"/>
              <a:t>2</a:t>
            </a:r>
            <a:r>
              <a:rPr lang="en-US" sz="1800" dirty="0" smtClean="0"/>
              <a:t> shield cooling to DB, changed CC drives, changed one control valve, added thermal intercept to CM JT valve, added flow meter to Kinney discharge</a:t>
            </a:r>
          </a:p>
          <a:p>
            <a:pPr lvl="1"/>
            <a:r>
              <a:rPr lang="en-US" sz="2000" dirty="0" smtClean="0"/>
              <a:t>4.5K </a:t>
            </a:r>
            <a:r>
              <a:rPr lang="en-US" sz="2000" dirty="0"/>
              <a:t>Plant and Kinney Vacuum </a:t>
            </a:r>
            <a:r>
              <a:rPr lang="en-US" sz="2000" dirty="0" smtClean="0"/>
              <a:t>Pumping</a:t>
            </a:r>
          </a:p>
          <a:p>
            <a:pPr lvl="2"/>
            <a:r>
              <a:rPr lang="en-US" sz="1800" dirty="0" smtClean="0"/>
              <a:t>Current mode at 2K</a:t>
            </a:r>
          </a:p>
          <a:p>
            <a:pPr lvl="2"/>
            <a:endParaRPr lang="en-US" sz="1800" dirty="0"/>
          </a:p>
          <a:p>
            <a:pPr lvl="1"/>
            <a:endParaRPr lang="en-US" sz="2000" dirty="0"/>
          </a:p>
        </p:txBody>
      </p:sp>
    </p:spTree>
    <p:extLst>
      <p:ext uri="{BB962C8B-B14F-4D97-AF65-F5344CB8AC3E}">
        <p14:creationId xmlns:p14="http://schemas.microsoft.com/office/powerpoint/2010/main" val="347853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fld id="{47A6345B-9A7D-4F4E-B951-C36AB320D764}" type="slidenum">
              <a:rPr lang="en-US" smtClean="0"/>
              <a:pPr/>
              <a:t>9</a:t>
            </a:fld>
            <a:endParaRPr lang="en-US" dirty="0"/>
          </a:p>
        </p:txBody>
      </p:sp>
      <p:sp>
        <p:nvSpPr>
          <p:cNvPr id="4098" name="Title 1"/>
          <p:cNvSpPr>
            <a:spLocks noGrp="1"/>
          </p:cNvSpPr>
          <p:nvPr>
            <p:ph type="title"/>
          </p:nvPr>
        </p:nvSpPr>
        <p:spPr>
          <a:xfrm>
            <a:off x="228600" y="0"/>
            <a:ext cx="8103570" cy="753033"/>
          </a:xfrm>
          <a:prstGeom prst="rect">
            <a:avLst/>
          </a:prstGeom>
        </p:spPr>
        <p:txBody>
          <a:bodyPr/>
          <a:lstStyle/>
          <a:p>
            <a:r>
              <a:rPr lang="en-US" dirty="0" smtClean="0"/>
              <a:t>Operational Experiences</a:t>
            </a:r>
          </a:p>
        </p:txBody>
      </p:sp>
      <p:sp>
        <p:nvSpPr>
          <p:cNvPr id="2" name="Footer Placeholder 1"/>
          <p:cNvSpPr>
            <a:spLocks noGrp="1"/>
          </p:cNvSpPr>
          <p:nvPr>
            <p:ph type="ftr" sz="quarter" idx="13"/>
          </p:nvPr>
        </p:nvSpPr>
        <p:spPr/>
        <p:txBody>
          <a:bodyPr/>
          <a:lstStyle/>
          <a:p>
            <a:r>
              <a:rPr lang="en-US" dirty="0" err="1"/>
              <a:t>pCM</a:t>
            </a:r>
            <a:r>
              <a:rPr lang="en-US" dirty="0"/>
              <a:t> Testing Review Workshop, January 11 2017</a:t>
            </a:r>
          </a:p>
        </p:txBody>
      </p:sp>
      <p:sp>
        <p:nvSpPr>
          <p:cNvPr id="5" name="Content Placeholder 2"/>
          <p:cNvSpPr>
            <a:spLocks noGrp="1"/>
          </p:cNvSpPr>
          <p:nvPr>
            <p:ph sz="quarter" idx="4294967295"/>
          </p:nvPr>
        </p:nvSpPr>
        <p:spPr>
          <a:xfrm>
            <a:off x="228600" y="952419"/>
            <a:ext cx="8108950" cy="4873624"/>
          </a:xfrm>
          <a:prstGeom prst="rect">
            <a:avLst/>
          </a:prstGeom>
        </p:spPr>
        <p:txBody>
          <a:bodyPr>
            <a:normAutofit/>
          </a:bodyPr>
          <a:lstStyle/>
          <a:p>
            <a:pPr lvl="1"/>
            <a:r>
              <a:rPr lang="en-US" sz="2000" dirty="0" smtClean="0"/>
              <a:t>Apparent </a:t>
            </a:r>
            <a:r>
              <a:rPr lang="en-US" sz="2000" dirty="0" err="1" smtClean="0"/>
              <a:t>thermoacoustic</a:t>
            </a:r>
            <a:r>
              <a:rPr lang="en-US" sz="2000" dirty="0" smtClean="0"/>
              <a:t> oscillation (TAO) in CM JT valve</a:t>
            </a:r>
          </a:p>
          <a:p>
            <a:pPr lvl="2"/>
            <a:r>
              <a:rPr lang="en-US" sz="1800" dirty="0" smtClean="0">
                <a:solidFill>
                  <a:srgbClr val="C00000"/>
                </a:solidFill>
              </a:rPr>
              <a:t>Added thermal intercept, investigating valve stem wiper</a:t>
            </a:r>
          </a:p>
          <a:p>
            <a:pPr lvl="1"/>
            <a:r>
              <a:rPr lang="en-US" sz="2000" dirty="0" smtClean="0"/>
              <a:t>High flow rates due to high JT valve inlet temperature (no JT HX and TAO)</a:t>
            </a:r>
          </a:p>
          <a:p>
            <a:pPr lvl="2"/>
            <a:r>
              <a:rPr lang="en-US" sz="1800" dirty="0" smtClean="0">
                <a:solidFill>
                  <a:srgbClr val="A4001D"/>
                </a:solidFill>
              </a:rPr>
              <a:t>Addressing TAO, investigating JT HX possibilities</a:t>
            </a:r>
          </a:p>
          <a:p>
            <a:pPr lvl="1"/>
            <a:r>
              <a:rPr lang="en-US" sz="2000" dirty="0"/>
              <a:t>Liquid </a:t>
            </a:r>
            <a:r>
              <a:rPr lang="en-US" sz="2000" dirty="0" smtClean="0"/>
              <a:t>level stability in CM was challenging</a:t>
            </a:r>
          </a:p>
          <a:p>
            <a:pPr lvl="2"/>
            <a:r>
              <a:rPr lang="en-US" sz="1800" dirty="0" smtClean="0"/>
              <a:t>Four contributors: </a:t>
            </a:r>
          </a:p>
          <a:p>
            <a:pPr lvl="3"/>
            <a:r>
              <a:rPr lang="en-US" sz="1600" dirty="0" smtClean="0"/>
              <a:t>Incline</a:t>
            </a:r>
          </a:p>
          <a:p>
            <a:pPr lvl="4"/>
            <a:r>
              <a:rPr lang="en-US" sz="1600" dirty="0" smtClean="0">
                <a:solidFill>
                  <a:srgbClr val="A4001D"/>
                </a:solidFill>
              </a:rPr>
              <a:t>Design requirement</a:t>
            </a:r>
          </a:p>
          <a:p>
            <a:pPr lvl="3"/>
            <a:r>
              <a:rPr lang="en-US" sz="1600" dirty="0" smtClean="0"/>
              <a:t>high total flow rate</a:t>
            </a:r>
          </a:p>
          <a:p>
            <a:pPr lvl="4"/>
            <a:r>
              <a:rPr lang="en-US" sz="1600" dirty="0" smtClean="0">
                <a:solidFill>
                  <a:srgbClr val="A4001D"/>
                </a:solidFill>
              </a:rPr>
              <a:t>See previous</a:t>
            </a:r>
          </a:p>
          <a:p>
            <a:pPr lvl="3"/>
            <a:r>
              <a:rPr lang="en-US" sz="1600" dirty="0" smtClean="0"/>
              <a:t>JT flow injection into two-phase pipe disrupting liquid surface</a:t>
            </a:r>
          </a:p>
          <a:p>
            <a:pPr lvl="4"/>
            <a:r>
              <a:rPr lang="en-US" sz="1600" dirty="0" smtClean="0">
                <a:solidFill>
                  <a:srgbClr val="A4001D"/>
                </a:solidFill>
              </a:rPr>
              <a:t>Adding baffle, increasing JT line size</a:t>
            </a:r>
          </a:p>
          <a:p>
            <a:pPr lvl="3"/>
            <a:r>
              <a:rPr lang="en-US" sz="1600" dirty="0" smtClean="0"/>
              <a:t>apparent flow regime throughout two-phase pipe not as expected</a:t>
            </a:r>
          </a:p>
          <a:p>
            <a:pPr lvl="4"/>
            <a:r>
              <a:rPr lang="en-US" sz="1600" dirty="0" smtClean="0">
                <a:solidFill>
                  <a:srgbClr val="A4001D"/>
                </a:solidFill>
              </a:rPr>
              <a:t>Researching</a:t>
            </a:r>
          </a:p>
          <a:p>
            <a:pPr lvl="1"/>
            <a:endParaRPr lang="en-US" sz="2000" dirty="0"/>
          </a:p>
          <a:p>
            <a:pPr lvl="1"/>
            <a:endParaRPr lang="en-US" sz="2000" dirty="0"/>
          </a:p>
        </p:txBody>
      </p:sp>
    </p:spTree>
    <p:extLst>
      <p:ext uri="{BB962C8B-B14F-4D97-AF65-F5344CB8AC3E}">
        <p14:creationId xmlns:p14="http://schemas.microsoft.com/office/powerpoint/2010/main" val="103517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
                                            <p:txEl>
                                              <p:pRg st="9" end="9"/>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21347</TotalTime>
  <Words>1643</Words>
  <Application>Microsoft Macintosh PowerPoint</Application>
  <PresentationFormat>On-screen Show (4:3)</PresentationFormat>
  <Paragraphs>240</Paragraphs>
  <Slides>28</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Calibri</vt:lpstr>
      <vt:lpstr>Geneva</vt:lpstr>
      <vt:lpstr>Helvetica</vt:lpstr>
      <vt:lpstr>MS PGothic</vt:lpstr>
      <vt:lpstr>ＭＳ Ｐゴシック</vt:lpstr>
      <vt:lpstr>Wingdings</vt:lpstr>
      <vt:lpstr>Arial</vt:lpstr>
      <vt:lpstr>FNAL_TemplateMac_060514</vt:lpstr>
      <vt:lpstr>Fermilab: Footer Only</vt:lpstr>
      <vt:lpstr>Microphonics study at FNAL (pCM) </vt:lpstr>
      <vt:lpstr>Outline</vt:lpstr>
      <vt:lpstr>Introduction</vt:lpstr>
      <vt:lpstr>System Description</vt:lpstr>
      <vt:lpstr>PowerPoint Presentation</vt:lpstr>
      <vt:lpstr>Fermilab CMTF Operating Modes</vt:lpstr>
      <vt:lpstr>CMTF Layout</vt:lpstr>
      <vt:lpstr>pCM Cryogenic Operating History</vt:lpstr>
      <vt:lpstr>Operational Experiences</vt:lpstr>
      <vt:lpstr>Cryomodule Pipings</vt:lpstr>
      <vt:lpstr>Measurements and Preliminary Results</vt:lpstr>
      <vt:lpstr>External sources investigation did not find significant contribution sources.  Starting from December, 2016 concentration of the efforts shifted from analysis of just vibration measurements from geophones mounted on the different components of CM (with goals to find external source(s) of vibration penetrated inside CM) to studies the correlation between cavity microphonics &amp; cryo-system operational parameters.  </vt:lpstr>
      <vt:lpstr>Microphonics tests completed with pCM (during December/ January, 2016/17) </vt:lpstr>
      <vt:lpstr>FNAL pCM Vibration Levels </vt:lpstr>
      <vt:lpstr>FNAL pCM Vibration Levels </vt:lpstr>
      <vt:lpstr>FNAL pCM Vibration Levels </vt:lpstr>
      <vt:lpstr>FNAL pCM Vibration Levels </vt:lpstr>
      <vt:lpstr>Vibration Measurement by Geophone</vt:lpstr>
      <vt:lpstr>Vibration Measurement by Geophone</vt:lpstr>
      <vt:lpstr>2K JT fully closed</vt:lpstr>
      <vt:lpstr>Upstream Cryomodule Bellows Modification</vt:lpstr>
      <vt:lpstr>Upstream Cryomodule Bellows Modification</vt:lpstr>
      <vt:lpstr>Intermediary Summary</vt:lpstr>
      <vt:lpstr>Path forward</vt:lpstr>
      <vt:lpstr>Planned pCM Microphonics Studies (1)</vt:lpstr>
      <vt:lpstr>Planned Cryogenic Studies</vt:lpstr>
      <vt:lpstr>Proposed plan for passive microphonics mitigation at CM2 (FNAL) </vt:lpstr>
      <vt:lpstr>Summary</vt:lpstr>
    </vt:vector>
  </TitlesOfParts>
  <Company>Sandbox Studio</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 one line or two lines</dc:title>
  <dc:creator>Genfa Wu x 14581N</dc:creator>
  <cp:lastModifiedBy>Genfa Wu</cp:lastModifiedBy>
  <cp:revision>48</cp:revision>
  <cp:lastPrinted>2016-01-11T17:32:00Z</cp:lastPrinted>
  <dcterms:created xsi:type="dcterms:W3CDTF">2016-01-08T21:43:10Z</dcterms:created>
  <dcterms:modified xsi:type="dcterms:W3CDTF">2017-01-11T13:06:33Z</dcterms:modified>
</cp:coreProperties>
</file>