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mov" ContentType="video/quicktime"/>
  <Default Extension="gif" ContentType="image/gif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021" r:id="rId4"/>
    <p:sldMasterId id="2147484032" r:id="rId5"/>
  </p:sldMasterIdLst>
  <p:notesMasterIdLst>
    <p:notesMasterId r:id="rId62"/>
  </p:notesMasterIdLst>
  <p:handoutMasterIdLst>
    <p:handoutMasterId r:id="rId63"/>
  </p:handoutMasterIdLst>
  <p:sldIdLst>
    <p:sldId id="762" r:id="rId6"/>
    <p:sldId id="810" r:id="rId7"/>
    <p:sldId id="809" r:id="rId8"/>
    <p:sldId id="811" r:id="rId9"/>
    <p:sldId id="812" r:id="rId10"/>
    <p:sldId id="813" r:id="rId11"/>
    <p:sldId id="814" r:id="rId12"/>
    <p:sldId id="815" r:id="rId13"/>
    <p:sldId id="816" r:id="rId14"/>
    <p:sldId id="817" r:id="rId15"/>
    <p:sldId id="818" r:id="rId16"/>
    <p:sldId id="819" r:id="rId17"/>
    <p:sldId id="820" r:id="rId18"/>
    <p:sldId id="844" r:id="rId19"/>
    <p:sldId id="845" r:id="rId20"/>
    <p:sldId id="846" r:id="rId21"/>
    <p:sldId id="821" r:id="rId22"/>
    <p:sldId id="822" r:id="rId23"/>
    <p:sldId id="824" r:id="rId24"/>
    <p:sldId id="823" r:id="rId25"/>
    <p:sldId id="847" r:id="rId26"/>
    <p:sldId id="848" r:id="rId27"/>
    <p:sldId id="825" r:id="rId28"/>
    <p:sldId id="826" r:id="rId29"/>
    <p:sldId id="827" r:id="rId30"/>
    <p:sldId id="828" r:id="rId31"/>
    <p:sldId id="829" r:id="rId32"/>
    <p:sldId id="849" r:id="rId33"/>
    <p:sldId id="794" r:id="rId34"/>
    <p:sldId id="793" r:id="rId35"/>
    <p:sldId id="858" r:id="rId36"/>
    <p:sldId id="850" r:id="rId37"/>
    <p:sldId id="857" r:id="rId38"/>
    <p:sldId id="769" r:id="rId39"/>
    <p:sldId id="851" r:id="rId40"/>
    <p:sldId id="795" r:id="rId41"/>
    <p:sldId id="854" r:id="rId42"/>
    <p:sldId id="855" r:id="rId43"/>
    <p:sldId id="852" r:id="rId44"/>
    <p:sldId id="853" r:id="rId45"/>
    <p:sldId id="856" r:id="rId46"/>
    <p:sldId id="768" r:id="rId47"/>
    <p:sldId id="830" r:id="rId48"/>
    <p:sldId id="831" r:id="rId49"/>
    <p:sldId id="832" r:id="rId50"/>
    <p:sldId id="833" r:id="rId51"/>
    <p:sldId id="834" r:id="rId52"/>
    <p:sldId id="835" r:id="rId53"/>
    <p:sldId id="836" r:id="rId54"/>
    <p:sldId id="837" r:id="rId55"/>
    <p:sldId id="838" r:id="rId56"/>
    <p:sldId id="839" r:id="rId57"/>
    <p:sldId id="840" r:id="rId58"/>
    <p:sldId id="841" r:id="rId59"/>
    <p:sldId id="842" r:id="rId60"/>
    <p:sldId id="843" r:id="rId61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-110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>
          <p15:clr>
            <a:srgbClr val="A4A3A4"/>
          </p15:clr>
        </p15:guide>
        <p15:guide id="2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F0000"/>
    <a:srgbClr val="FFCC99"/>
    <a:srgbClr val="F0E7E7"/>
    <a:srgbClr val="6699FF"/>
    <a:srgbClr val="99CCFF"/>
    <a:srgbClr val="0033CC"/>
    <a:srgbClr val="0000FF"/>
    <a:srgbClr val="9D3431"/>
    <a:srgbClr val="FFFFCC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229" autoAdjust="0"/>
    <p:restoredTop sz="86070" autoAdjust="0"/>
  </p:normalViewPr>
  <p:slideViewPr>
    <p:cSldViewPr snapToGrid="0">
      <p:cViewPr>
        <p:scale>
          <a:sx n="103" d="100"/>
          <a:sy n="103" d="100"/>
        </p:scale>
        <p:origin x="66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498" y="-78"/>
      </p:cViewPr>
      <p:guideLst>
        <p:guide orient="horz" pos="2924"/>
        <p:guide pos="220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63" Type="http://schemas.openxmlformats.org/officeDocument/2006/relationships/handoutMaster" Target="handoutMasters/handoutMaster1.xml"/><Relationship Id="rId64" Type="http://schemas.openxmlformats.org/officeDocument/2006/relationships/presProps" Target="presProps.xml"/><Relationship Id="rId65" Type="http://schemas.openxmlformats.org/officeDocument/2006/relationships/viewProps" Target="viewProps.xml"/><Relationship Id="rId66" Type="http://schemas.openxmlformats.org/officeDocument/2006/relationships/theme" Target="theme/theme1.xml"/><Relationship Id="rId67" Type="http://schemas.openxmlformats.org/officeDocument/2006/relationships/tableStyles" Target="tableStyles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https://d.docs.live.net/9eb4ed8f995fdd0d/Documents/pCM%20Test/pCM%20preliminary%202016-09-28%20v3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https://d.docs.live.net/9eb4ed8f995fdd0d/Documents/pCM%20Test/Sliding%20Short%20Data%20CMTS-1_8-25-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err="1"/>
              <a:t>Labview</a:t>
            </a:r>
            <a:r>
              <a:rPr lang="en-US" dirty="0"/>
              <a:t> LLRF Linearity Check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/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'[pCM preliminary 2016-09-28 v3.xlsx]CAV3 Labview linearity'!$D$8:$D$18</c:f>
              <c:numCache>
                <c:formatCode>General</c:formatCode>
                <c:ptCount val="11"/>
                <c:pt idx="0">
                  <c:v>46.36</c:v>
                </c:pt>
                <c:pt idx="1">
                  <c:v>87.5</c:v>
                </c:pt>
                <c:pt idx="2">
                  <c:v>133.7</c:v>
                </c:pt>
                <c:pt idx="3">
                  <c:v>203.0</c:v>
                </c:pt>
                <c:pt idx="4">
                  <c:v>279.7</c:v>
                </c:pt>
                <c:pt idx="5">
                  <c:v>358.8</c:v>
                </c:pt>
                <c:pt idx="6">
                  <c:v>402.5</c:v>
                </c:pt>
                <c:pt idx="10">
                  <c:v>421.2</c:v>
                </c:pt>
              </c:numCache>
            </c:numRef>
          </c:xVal>
          <c:yVal>
            <c:numRef>
              <c:f>'[pCM preliminary 2016-09-28 v3.xlsx]CAV3 Labview linearity'!$J$8:$J$18</c:f>
              <c:numCache>
                <c:formatCode>General</c:formatCode>
                <c:ptCount val="11"/>
                <c:pt idx="0">
                  <c:v>46.7</c:v>
                </c:pt>
                <c:pt idx="1">
                  <c:v>88.3</c:v>
                </c:pt>
                <c:pt idx="2">
                  <c:v>136.0</c:v>
                </c:pt>
                <c:pt idx="3">
                  <c:v>207.0</c:v>
                </c:pt>
                <c:pt idx="4">
                  <c:v>286.0</c:v>
                </c:pt>
                <c:pt idx="5">
                  <c:v>366.0</c:v>
                </c:pt>
                <c:pt idx="6">
                  <c:v>412.0</c:v>
                </c:pt>
                <c:pt idx="10">
                  <c:v>428.0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4274048"/>
        <c:axId val="-43360720"/>
      </c:scatterChart>
      <c:valAx>
        <c:axId val="-442740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 algn="ctr" rtl="0">
                  <a:defRPr lang="en-US" sz="1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u="none" strike="noStrike" kern="1200" baseline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effectLst/>
                    <a:latin typeface="+mn-lt"/>
                    <a:ea typeface="+mn-ea"/>
                    <a:cs typeface="+mn-cs"/>
                  </a:rPr>
                  <a:t>Pt from power meter [mW]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 algn="ctr" rtl="0">
                <a:defRPr lang="en-US" sz="1800" b="0" i="0" u="none" strike="noStrike" kern="1200" baseline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effectLst/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3360720"/>
        <c:crosses val="autoZero"/>
        <c:crossBetween val="midCat"/>
      </c:valAx>
      <c:valAx>
        <c:axId val="-4336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b="0" i="0" baseline="0" dirty="0">
                    <a:effectLst/>
                  </a:rPr>
                  <a:t>Pt from </a:t>
                </a:r>
                <a:r>
                  <a:rPr lang="en-US" sz="1800" b="0" i="0" baseline="0" dirty="0" smtClean="0">
                    <a:effectLst/>
                  </a:rPr>
                  <a:t>LLRF [</a:t>
                </a:r>
                <a:r>
                  <a:rPr lang="en-US" sz="1800" b="0" i="0" baseline="0" dirty="0" err="1" smtClean="0">
                    <a:effectLst/>
                  </a:rPr>
                  <a:t>mW</a:t>
                </a:r>
                <a:r>
                  <a:rPr lang="en-US" sz="1800" b="0" i="0" baseline="0" dirty="0">
                    <a:effectLst/>
                  </a:rPr>
                  <a:t>]</a:t>
                </a:r>
                <a:endParaRPr lang="en-US" dirty="0">
                  <a:effectLst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427404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Directional</a:t>
            </a:r>
            <a:r>
              <a:rPr lang="en-US" baseline="0"/>
              <a:t> Coupler Power vs Sliding Short Position </a:t>
            </a:r>
            <a:endParaRPr lang="en-US"/>
          </a:p>
        </c:rich>
      </c:tx>
      <c:layout>
        <c:manualLayout>
          <c:xMode val="edge"/>
          <c:yMode val="edge"/>
          <c:x val="0.140194444444444"/>
          <c:y val="0.014749262536873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087580927384077"/>
          <c:y val="0.153923303834808"/>
          <c:w val="0.877530183727034"/>
          <c:h val="0.5095756393282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'[Sliding Short Data CMTS-1_8-25-2016.xlsx]Sheet1'!$B$5</c:f>
              <c:strCache>
                <c:ptCount val="1"/>
                <c:pt idx="0">
                  <c:v>SPA Single directional coupler at output of SSA - Forward Power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CMTS-1_8-25-2016.xlsx]Sheet1'!$B$6:$B$17</c:f>
              <c:numCache>
                <c:formatCode>General</c:formatCode>
                <c:ptCount val="12"/>
                <c:pt idx="1">
                  <c:v>462.0</c:v>
                </c:pt>
                <c:pt idx="2">
                  <c:v>463.0</c:v>
                </c:pt>
                <c:pt idx="3">
                  <c:v>466.4</c:v>
                </c:pt>
                <c:pt idx="4">
                  <c:v>467.0</c:v>
                </c:pt>
                <c:pt idx="5">
                  <c:v>466.0</c:v>
                </c:pt>
                <c:pt idx="6">
                  <c:v>463.6</c:v>
                </c:pt>
                <c:pt idx="7">
                  <c:v>461.3</c:v>
                </c:pt>
                <c:pt idx="8">
                  <c:v>462.0</c:v>
                </c:pt>
                <c:pt idx="9">
                  <c:v>465.3</c:v>
                </c:pt>
                <c:pt idx="10">
                  <c:v>467.2</c:v>
                </c:pt>
                <c:pt idx="11">
                  <c:v>467.0</c:v>
                </c:pt>
              </c:numCache>
            </c:numRef>
          </c:yVal>
          <c:smooth val="1"/>
        </c:ser>
        <c:ser>
          <c:idx val="1"/>
          <c:order val="1"/>
          <c:tx>
            <c:strRef>
              <c:f>'[Sliding Short Data CMTS-1_8-25-2016.xlsx]Sheet1'!$C$5</c:f>
              <c:strCache>
                <c:ptCount val="1"/>
                <c:pt idx="0">
                  <c:v>SPA Dual directional coupler at output of circulator - Forward Power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CMTS-1_8-25-2016.xlsx]Sheet1'!$C$6:$C$17</c:f>
              <c:numCache>
                <c:formatCode>General</c:formatCode>
                <c:ptCount val="12"/>
                <c:pt idx="1">
                  <c:v>455.0</c:v>
                </c:pt>
                <c:pt idx="2">
                  <c:v>442.0</c:v>
                </c:pt>
                <c:pt idx="3">
                  <c:v>449.0</c:v>
                </c:pt>
                <c:pt idx="4">
                  <c:v>467.0</c:v>
                </c:pt>
                <c:pt idx="5">
                  <c:v>479.0</c:v>
                </c:pt>
                <c:pt idx="6">
                  <c:v>477.0</c:v>
                </c:pt>
                <c:pt idx="7">
                  <c:v>461.0</c:v>
                </c:pt>
                <c:pt idx="8">
                  <c:v>444.0</c:v>
                </c:pt>
                <c:pt idx="9">
                  <c:v>445.0</c:v>
                </c:pt>
                <c:pt idx="10">
                  <c:v>460.0</c:v>
                </c:pt>
                <c:pt idx="11">
                  <c:v>476.0</c:v>
                </c:pt>
              </c:numCache>
            </c:numRef>
          </c:yVal>
          <c:smooth val="1"/>
        </c:ser>
        <c:ser>
          <c:idx val="2"/>
          <c:order val="2"/>
          <c:tx>
            <c:strRef>
              <c:f>'[Sliding Short Data CMTS-1_8-25-2016.xlsx]Sheet1'!$D$5</c:f>
              <c:strCache>
                <c:ptCount val="1"/>
                <c:pt idx="0">
                  <c:v>Mega Dual directional coupler at sliding short - Forward Power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CMTS-1_8-25-2016.xlsx]Sheet1'!$D$6:$D$17</c:f>
              <c:numCache>
                <c:formatCode>General</c:formatCode>
                <c:ptCount val="12"/>
                <c:pt idx="1">
                  <c:v>459.0</c:v>
                </c:pt>
                <c:pt idx="2">
                  <c:v>488.0</c:v>
                </c:pt>
                <c:pt idx="3">
                  <c:v>486.0</c:v>
                </c:pt>
                <c:pt idx="4">
                  <c:v>457.0</c:v>
                </c:pt>
                <c:pt idx="5">
                  <c:v>432.0</c:v>
                </c:pt>
                <c:pt idx="6">
                  <c:v>427.0</c:v>
                </c:pt>
                <c:pt idx="7">
                  <c:v>448.0</c:v>
                </c:pt>
                <c:pt idx="8">
                  <c:v>481.0</c:v>
                </c:pt>
                <c:pt idx="9">
                  <c:v>490.0</c:v>
                </c:pt>
                <c:pt idx="10">
                  <c:v>469.0</c:v>
                </c:pt>
                <c:pt idx="11">
                  <c:v>440.0</c:v>
                </c:pt>
              </c:numCache>
            </c:numRef>
          </c:yVal>
          <c:smooth val="1"/>
        </c:ser>
        <c:ser>
          <c:idx val="3"/>
          <c:order val="3"/>
          <c:tx>
            <c:strRef>
              <c:f>'[Sliding Short Data CMTS-1_8-25-2016.xlsx]Sheet1'!$E$5</c:f>
              <c:strCache>
                <c:ptCount val="1"/>
                <c:pt idx="0">
                  <c:v>SPA Dual directional coupler at output of circulator - Reflected Power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CMTS-1_8-25-2016.xlsx]Sheet1'!$E$6:$E$17</c:f>
              <c:numCache>
                <c:formatCode>General</c:formatCode>
                <c:ptCount val="12"/>
                <c:pt idx="1">
                  <c:v>372.0</c:v>
                </c:pt>
                <c:pt idx="2">
                  <c:v>373.0</c:v>
                </c:pt>
                <c:pt idx="3">
                  <c:v>412.0</c:v>
                </c:pt>
                <c:pt idx="4">
                  <c:v>448.0</c:v>
                </c:pt>
                <c:pt idx="5">
                  <c:v>453.0</c:v>
                </c:pt>
                <c:pt idx="6">
                  <c:v>423.0</c:v>
                </c:pt>
                <c:pt idx="7">
                  <c:v>381.0</c:v>
                </c:pt>
                <c:pt idx="8">
                  <c:v>367.0</c:v>
                </c:pt>
                <c:pt idx="9">
                  <c:v>397.0</c:v>
                </c:pt>
                <c:pt idx="10">
                  <c:v>438.0</c:v>
                </c:pt>
                <c:pt idx="11">
                  <c:v>455.0</c:v>
                </c:pt>
              </c:numCache>
            </c:numRef>
          </c:yVal>
          <c:smooth val="1"/>
        </c:ser>
        <c:ser>
          <c:idx val="4"/>
          <c:order val="4"/>
          <c:tx>
            <c:strRef>
              <c:f>'[Sliding Short Data CMTS-1_8-25-2016.xlsx]Sheet1'!$F$5</c:f>
              <c:strCache>
                <c:ptCount val="1"/>
                <c:pt idx="0">
                  <c:v>Mega Dual directional coupler at sliding short - Reflected Power</c:v>
                </c:pt>
              </c:strCache>
            </c:strRef>
          </c:tx>
          <c:spPr>
            <a:ln w="19050" cap="rnd">
              <a:solidFill>
                <a:schemeClr val="accent5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5"/>
              </a:solidFill>
              <a:ln w="9525">
                <a:solidFill>
                  <a:schemeClr val="accent5"/>
                </a:solidFill>
              </a:ln>
              <a:effectLst/>
            </c:spPr>
          </c:marker>
          <c:xVal>
            <c:numRef>
              <c:f>'[Sliding Short Data CMTS-1_8-25-2016.xlsx]Sheet1'!$A$6:$A$17</c:f>
              <c:numCache>
                <c:formatCode>General</c:formatCode>
                <c:ptCount val="12"/>
                <c:pt idx="1">
                  <c:v>0.0</c:v>
                </c:pt>
                <c:pt idx="2">
                  <c:v>1.0</c:v>
                </c:pt>
                <c:pt idx="3">
                  <c:v>2.0</c:v>
                </c:pt>
                <c:pt idx="4">
                  <c:v>3.0</c:v>
                </c:pt>
                <c:pt idx="5">
                  <c:v>4.0</c:v>
                </c:pt>
                <c:pt idx="6">
                  <c:v>5.0</c:v>
                </c:pt>
                <c:pt idx="7">
                  <c:v>6.0</c:v>
                </c:pt>
                <c:pt idx="8">
                  <c:v>7.0</c:v>
                </c:pt>
                <c:pt idx="9">
                  <c:v>8.0</c:v>
                </c:pt>
                <c:pt idx="10">
                  <c:v>9.0</c:v>
                </c:pt>
                <c:pt idx="11">
                  <c:v>10.0</c:v>
                </c:pt>
              </c:numCache>
            </c:numRef>
          </c:xVal>
          <c:yVal>
            <c:numRef>
              <c:f>'[Sliding Short Data CMTS-1_8-25-2016.xlsx]Sheet1'!$F$6:$F$17</c:f>
              <c:numCache>
                <c:formatCode>General</c:formatCode>
                <c:ptCount val="12"/>
                <c:pt idx="1">
                  <c:v>395.0</c:v>
                </c:pt>
                <c:pt idx="2">
                  <c:v>406.0</c:v>
                </c:pt>
                <c:pt idx="3">
                  <c:v>385.0</c:v>
                </c:pt>
                <c:pt idx="4">
                  <c:v>351.0</c:v>
                </c:pt>
                <c:pt idx="5">
                  <c:v>338.0</c:v>
                </c:pt>
                <c:pt idx="6">
                  <c:v>353.0</c:v>
                </c:pt>
                <c:pt idx="7">
                  <c:v>386.0</c:v>
                </c:pt>
                <c:pt idx="8">
                  <c:v>408.0</c:v>
                </c:pt>
                <c:pt idx="9">
                  <c:v>395.4</c:v>
                </c:pt>
                <c:pt idx="10">
                  <c:v>362.0</c:v>
                </c:pt>
                <c:pt idx="11">
                  <c:v>340.0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4226016"/>
        <c:axId val="-44222256"/>
      </c:scatterChart>
      <c:valAx>
        <c:axId val="-4422601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Relative</a:t>
                </a:r>
                <a:r>
                  <a:rPr lang="en-US" baseline="0"/>
                  <a:t> Short Position in Inches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4222256"/>
        <c:crosses val="autoZero"/>
        <c:crossBetween val="midCat"/>
        <c:majorUnit val="1.0"/>
      </c:valAx>
      <c:valAx>
        <c:axId val="-44222256"/>
        <c:scaling>
          <c:orientation val="minMax"/>
          <c:min val="32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RF</a:t>
                </a:r>
                <a:r>
                  <a:rPr lang="en-US" baseline="0"/>
                  <a:t> Power in Watts</a:t>
                </a:r>
                <a:endParaRPr lang="en-US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44226016"/>
        <c:crosses val="autoZero"/>
        <c:crossBetween val="midCat"/>
        <c:majorUnit val="10.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2008953633995"/>
          <c:y val="0.755529231412445"/>
          <c:w val="0.67598209273201"/>
          <c:h val="0.24447076858755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5953" y="0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0144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5953" y="8817612"/>
            <a:ext cx="3027466" cy="464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89" tIns="45594" rIns="91189" bIns="45594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E8226311-62EA-456F-8B76-9220A4C1A6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807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5953" y="0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9133" y="4410392"/>
            <a:ext cx="5586735" cy="4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defTabSz="929627">
              <a:defRPr sz="13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5953" y="8819198"/>
            <a:ext cx="3027466" cy="462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916" tIns="46458" rIns="92916" bIns="46458" numCol="1" anchor="b" anchorCtr="0" compatLnSpc="1">
            <a:prstTxWarp prst="textNoShape">
              <a:avLst/>
            </a:prstTxWarp>
          </a:bodyPr>
          <a:lstStyle>
            <a:lvl1pPr algn="r" defTabSz="929627">
              <a:defRPr sz="1300">
                <a:latin typeface="Arial" pitchFamily="34" charset="0"/>
              </a:defRPr>
            </a:lvl1pPr>
          </a:lstStyle>
          <a:p>
            <a:pPr>
              <a:defRPr/>
            </a:pPr>
            <a:fld id="{8C1C09D7-2034-4A7F-959F-75165A7C71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3175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7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710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Flux expulsion</a:t>
            </a:r>
            <a:r>
              <a:rPr lang="en-US" baseline="0" dirty="0" smtClean="0"/>
              <a:t> is to be tested with external magnetic field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05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3.5kW does not settle below 200K.</a:t>
            </a:r>
            <a:r>
              <a:rPr lang="en-US" baseline="0" dirty="0" smtClean="0"/>
              <a:t> 3.2 kW stabilized. Worse than HTS. Production should improve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5759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3.5kW does not settle below 200K.</a:t>
            </a:r>
            <a:r>
              <a:rPr lang="en-US" baseline="0" dirty="0" smtClean="0"/>
              <a:t> 3.2 kW stabilized. Worse than HTS. Production should improve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3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Through </a:t>
            </a:r>
            <a:r>
              <a:rPr lang="en-US" dirty="0" err="1" smtClean="0"/>
              <a:t>pcm</a:t>
            </a:r>
            <a:r>
              <a:rPr lang="en-US" dirty="0" smtClean="0"/>
              <a:t> testing, CM02 string assembly, single cavity</a:t>
            </a:r>
            <a:r>
              <a:rPr lang="en-US" baseline="0" dirty="0" smtClean="0"/>
              <a:t> test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047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91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85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5580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9284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radiation detectors. Maximum was used to plot.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582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Liquid level can be maintained.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450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Significant pressure fluctuations , resulting</a:t>
            </a:r>
            <a:r>
              <a:rPr lang="en-US" baseline="0" dirty="0" smtClean="0">
                <a:effectLst/>
              </a:rPr>
              <a:t> 20  Hz large excursion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435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Significant pressure fluctuations , resulting</a:t>
            </a:r>
            <a:r>
              <a:rPr lang="en-US" baseline="0" dirty="0" smtClean="0">
                <a:effectLst/>
              </a:rPr>
              <a:t> 20  Hz large excursion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378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Flow related studies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5954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JLAB data showed 2-3g/s,</a:t>
            </a:r>
            <a:r>
              <a:rPr lang="en-US" baseline="0" dirty="0" smtClean="0"/>
              <a:t> no icing, 4-5 g/s icing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1C09D7-2034-4A7F-959F-75165A7C71A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324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gif"/><Relationship Id="rId6" Type="http://schemas.openxmlformats.org/officeDocument/2006/relationships/image" Target="../media/image5.jpeg"/><Relationship Id="rId7" Type="http://schemas.openxmlformats.org/officeDocument/2006/relationships/image" Target="../media/image6.tiff"/><Relationship Id="rId8" Type="http://schemas.openxmlformats.org/officeDocument/2006/relationships/image" Target="../media/image7.jpeg"/><Relationship Id="rId9" Type="http://schemas.openxmlformats.org/officeDocument/2006/relationships/image" Target="../media/image8.gif"/><Relationship Id="rId10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9100" y="3876675"/>
            <a:ext cx="2524389" cy="733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24575"/>
            <a:ext cx="1973584" cy="7178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57213" y="3181350"/>
            <a:ext cx="7989887" cy="265252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3691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8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12" name="Picture 2" descr="C:\Documents and Settings\mcdunn\Desktop\LBNL_Full_Logo_Final.gif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0800" y="3590925"/>
            <a:ext cx="907882" cy="776239"/>
          </a:xfrm>
          <a:prstGeom prst="rect">
            <a:avLst/>
          </a:prstGeom>
          <a:noFill/>
        </p:spPr>
      </p:pic>
      <p:pic>
        <p:nvPicPr>
          <p:cNvPr id="13" name="Picture 39" descr="http://inside.anl.gov/resources/standards/images/logos/ANL_H_Black.jpg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91503" y="3680008"/>
            <a:ext cx="1223871" cy="56993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</p:spPr>
      </p:pic>
      <p:pic>
        <p:nvPicPr>
          <p:cNvPr id="1026" name="Picture 2" descr="C:\Users\tor\Downloads\FermiLogo.tiff"/>
          <p:cNvPicPr>
            <a:picLocks noChangeAspect="1" noChangeArrowheads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9601" y="4531614"/>
            <a:ext cx="1792224" cy="323468"/>
          </a:xfrm>
          <a:prstGeom prst="rect">
            <a:avLst/>
          </a:prstGeom>
          <a:noFill/>
        </p:spPr>
      </p:pic>
      <p:pic>
        <p:nvPicPr>
          <p:cNvPr id="14" name="Picture 13" descr="JLab_logo_white1.jpg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076" y="4380905"/>
            <a:ext cx="1952624" cy="610194"/>
          </a:xfrm>
          <a:prstGeom prst="rect">
            <a:avLst/>
          </a:prstGeom>
        </p:spPr>
      </p:pic>
      <p:pic>
        <p:nvPicPr>
          <p:cNvPr id="16" name="Picture 15" descr="cornell university 2.gif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0050" y="4371975"/>
            <a:ext cx="775963" cy="754745"/>
          </a:xfrm>
          <a:prstGeom prst="rect">
            <a:avLst/>
          </a:prstGeom>
        </p:spPr>
      </p:pic>
      <p:pic>
        <p:nvPicPr>
          <p:cNvPr id="17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" y="414089"/>
            <a:ext cx="5349126" cy="1107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1/10/17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643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1/10/17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1/10/17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1/10/17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1/10/17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59328-76AF-42A1-B608-11582F8735AF}" type="datetimeFigureOut">
              <a:rPr lang="en-US" smtClean="0"/>
              <a:pPr/>
              <a:t>1/10/17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520C4-16A0-44F6-80A6-C1F55E182E7B}" type="slidenum">
              <a:rPr lang="en-US" smtClean="0"/>
              <a:pPr/>
              <a:t>‹#›</a:t>
            </a:fld>
            <a:endParaRPr lang="en-US"/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>
                <a:solidFill>
                  <a:srgbClr val="003087"/>
                </a:solidFill>
              </a:rPr>
              <a:t>Procurement CM  Final Review, May 12-14, 2015</a:t>
            </a:r>
            <a:endParaRPr lang="en-US" dirty="0">
              <a:solidFill>
                <a:srgbClr val="003087"/>
              </a:solidFill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  <a:prstGeom prst="rect">
            <a:avLst/>
          </a:prstGeo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3" y="1074392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A4001D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 b="0"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Content Placeholder 15"/>
          <p:cNvSpPr>
            <a:spLocks noGrp="1"/>
          </p:cNvSpPr>
          <p:nvPr>
            <p:ph sz="quarter" idx="15"/>
          </p:nvPr>
        </p:nvSpPr>
        <p:spPr>
          <a:xfrm>
            <a:off x="4648200" y="1252729"/>
            <a:ext cx="3886200" cy="5065522"/>
          </a:xfrm>
        </p:spPr>
        <p:txBody>
          <a:bodyPr/>
          <a:lstStyle>
            <a:lvl1pPr>
              <a:buClr>
                <a:srgbClr val="981E32"/>
              </a:buClr>
              <a:defRPr/>
            </a:lvl1pPr>
            <a:lvl2pPr>
              <a:buClr>
                <a:srgbClr val="981E32"/>
              </a:buClr>
              <a:defRPr/>
            </a:lvl2pPr>
            <a:lvl3pPr>
              <a:buClr>
                <a:srgbClr val="981E32"/>
              </a:buClr>
              <a:defRPr/>
            </a:lvl3pPr>
            <a:lvl4pPr>
              <a:buClr>
                <a:srgbClr val="981E32"/>
              </a:buClr>
              <a:defRPr/>
            </a:lvl4pPr>
            <a:lvl5pPr>
              <a:buClr>
                <a:srgbClr val="981E32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3237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line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3646488" y="1252728"/>
            <a:ext cx="2442340" cy="248107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646488" y="3886200"/>
            <a:ext cx="2442340" cy="243205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242954" y="1243584"/>
            <a:ext cx="2442340" cy="5065522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8"/>
          </p:nvPr>
        </p:nvSpPr>
        <p:spPr>
          <a:xfrm>
            <a:off x="457200" y="1243584"/>
            <a:ext cx="3013075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4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9646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Chart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1252728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5"/>
          </p:nvPr>
        </p:nvSpPr>
        <p:spPr>
          <a:xfrm>
            <a:off x="6007100" y="1243584"/>
            <a:ext cx="2667000" cy="5065522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CA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6"/>
          </p:nvPr>
        </p:nvSpPr>
        <p:spPr>
          <a:xfrm>
            <a:off x="457200" y="1243584"/>
            <a:ext cx="5484812" cy="506552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 dirty="0"/>
          </a:p>
        </p:txBody>
      </p:sp>
      <p:sp>
        <p:nvSpPr>
          <p:cNvPr id="11" name="Footer Placeholder 11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1" y="1074380"/>
            <a:ext cx="8553429" cy="1945"/>
          </a:xfrm>
          <a:prstGeom prst="line">
            <a:avLst/>
          </a:prstGeom>
          <a:ln w="22225">
            <a:solidFill>
              <a:srgbClr val="A4001D"/>
            </a:solidFill>
            <a:headEnd type="none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5472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AUTHOR - CM PRR Sep.13-14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469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imple Titl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bronwynb\Desktop\Branding\divider_template_backg#5330.jp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400" y="6196866"/>
            <a:ext cx="3147290" cy="91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7128" y="6096000"/>
            <a:ext cx="2765528" cy="10058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213" y="536575"/>
            <a:ext cx="8008937" cy="2246313"/>
          </a:xfrm>
        </p:spPr>
        <p:txBody>
          <a:bodyPr anchor="b" anchorCtr="0">
            <a:noAutofit/>
          </a:bodyPr>
          <a:lstStyle>
            <a:lvl1pPr>
              <a:defRPr sz="4300" b="1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7050" y="3646170"/>
            <a:ext cx="5480050" cy="2187702"/>
          </a:xfrm>
        </p:spPr>
        <p:txBody>
          <a:bodyPr>
            <a:noAutofit/>
          </a:bodyPr>
          <a:lstStyle>
            <a:lvl1pPr marL="0" indent="0" algn="l">
              <a:lnSpc>
                <a:spcPct val="110000"/>
              </a:lnSpc>
              <a:buNone/>
              <a:defRPr sz="1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 dirty="0" smtClean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557213" y="2755011"/>
            <a:ext cx="8008937" cy="635889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 b="0">
                <a:solidFill>
                  <a:schemeClr val="bg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CA" dirty="0" smtClean="0"/>
              <a:t>Click to edit Master subtitle style</a:t>
            </a:r>
          </a:p>
        </p:txBody>
      </p:sp>
      <p:pic>
        <p:nvPicPr>
          <p:cNvPr id="2052" name="Picture 4" descr="C:\Users\boyce\Documents\lclsII_banner_v01_wd565.jp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049" y="79409"/>
            <a:ext cx="6137377" cy="127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751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8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2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1822" y="129091"/>
            <a:ext cx="8103570" cy="753033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43584"/>
            <a:ext cx="8109919" cy="50292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6150" y="6318251"/>
            <a:ext cx="318932" cy="539750"/>
          </a:xfrm>
          <a:prstGeom prst="rect">
            <a:avLst/>
          </a:prstGeom>
        </p:spPr>
        <p:txBody>
          <a:bodyPr vert="horz" lIns="72000" tIns="57600" rIns="72000" bIns="45720" rtlCol="0" anchor="ctr"/>
          <a:lstStyle>
            <a:lvl1pPr algn="l">
              <a:defRPr sz="1100" b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5BD36294-2849-48A8-8531-5354CF3095D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>
            <a:lvl1pPr algn="l">
              <a:defRPr sz="11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AUTHOR - CM PRR Sep.13-14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531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2400" b="1" kern="1200">
          <a:solidFill>
            <a:schemeClr val="bg2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300"/>
        </a:spcAft>
        <a:buClr>
          <a:schemeClr val="tx1"/>
        </a:buClr>
        <a:buFont typeface="Arial" pitchFamily="34" charset="0"/>
        <a:buNone/>
        <a:defRPr sz="2400" b="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57200" indent="-223838" algn="l" defTabSz="914400" rtl="0" eaLnBrk="1" latinLnBrk="0" hangingPunct="1">
        <a:lnSpc>
          <a:spcPct val="120000"/>
        </a:lnSpc>
        <a:spcBef>
          <a:spcPts val="0"/>
        </a:spcBef>
        <a:spcAft>
          <a:spcPts val="0"/>
        </a:spcAft>
        <a:buClr>
          <a:schemeClr val="bg2"/>
        </a:buClr>
        <a:buSzPct val="100000"/>
        <a:buFont typeface="Arial" pitchFamily="34" charset="0"/>
        <a:buChar char="•"/>
        <a:defRPr sz="22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6905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914400" indent="-223838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147763" indent="-233363" algn="l" defTabSz="914400" rtl="0" eaLnBrk="1" latinLnBrk="0" hangingPunct="1">
        <a:lnSpc>
          <a:spcPct val="120000"/>
        </a:lnSpc>
        <a:spcBef>
          <a:spcPts val="0"/>
        </a:spcBef>
        <a:buClr>
          <a:schemeClr val="bg2"/>
        </a:buClr>
        <a:buSzPct val="100000"/>
        <a:buFont typeface="Arial" pitchFamily="34" charset="0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>
                <a:ea typeface="Geneva" pitchFamily="121" charset="-128"/>
              </a:rPr>
              <a:pPr/>
              <a:t>1/10/17</a:t>
            </a:fld>
            <a:endParaRPr lang="en-US" altLang="en-US">
              <a:ea typeface="Geneva" pitchFamily="121" charset="-128"/>
            </a:endParaRPr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>
                <a:ea typeface="Geneva" pitchFamily="121" charset="-128"/>
              </a:rPr>
              <a:pPr/>
              <a:t>‹#›</a:t>
            </a:fld>
            <a:endParaRPr lang="en-US" altLang="en-US">
              <a:ea typeface="Geneva" pitchFamily="121" charset="-128"/>
            </a:endParaRPr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880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1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g"/><Relationship Id="rId5" Type="http://schemas.openxmlformats.org/officeDocument/2006/relationships/image" Target="../media/image4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tif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chart" Target="../charts/char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chart" Target="../charts/char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0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160.png"/><Relationship Id="rId5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emf"/><Relationship Id="rId5" Type="http://schemas.openxmlformats.org/officeDocument/2006/relationships/image" Target="../media/image56.em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53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pCM</a:t>
            </a:r>
            <a:r>
              <a:rPr lang="en-US" dirty="0" smtClean="0"/>
              <a:t> Extended Tests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Genfa Wu, Elvin Harms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 smtClean="0"/>
              <a:t>CM PRR January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72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CAV4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4" y="3158372"/>
            <a:ext cx="3861996" cy="36996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2004" y="-674"/>
            <a:ext cx="3861995" cy="3694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5472" y="1807285"/>
            <a:ext cx="44492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CAV4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Qext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was adjusted to 4.18e7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40ms 2Hz processing was successful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CAV4 maximum gradient was &gt;20 MV/m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Parked at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Eacc_ACNET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= 19.2 MV/m. for 2 min. Pressure increased until cavity quenched. Very small FE at this gradient CW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Processing was around 30 min. There was radiation during processing.</a:t>
            </a: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134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22729" y="194013"/>
            <a:ext cx="8103570" cy="753033"/>
          </a:xfrm>
        </p:spPr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CAV6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936" y="1"/>
            <a:ext cx="413506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2729" y="1441525"/>
            <a:ext cx="424927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CAV6 was previously limited at 16.3 MV/m due to multipacting. Previously FE onset was 14.5 MV/m.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RF pulsed processing improved the gradient to &gt;17 MV/m in pulsed mode. FE onset was the same. Continued pulse processing brought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helium pressure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too high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CAV6 ran 16.9 MV/m stable.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More processing after cryogenic shutdown may benefit.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53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CAV7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43" y="3216360"/>
            <a:ext cx="3987558" cy="36937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443" y="0"/>
            <a:ext cx="3987557" cy="38082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4108" y="1240805"/>
            <a:ext cx="39328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Cavity initially quenched at 17.4 MV/m, the same gradient as before 100K warm cycle.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Pulsing was set at 40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ms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2Hz (thanks to Mike), after pulsed processing, cavity went to 20 MV/m without pulsed quench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Changing to CW, cavity was parked at 19.4 MV/m. FE was still below 50 </a:t>
            </a:r>
            <a:r>
              <a:rPr lang="en-US" sz="18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mR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/h. As the helium pressure started to increase, eventually cavity quenched after 2 min at 19.4 MV/m. I consider this limit is due to pressure increased to around lambda point.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endParaRPr lang="en-US" sz="18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496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CAV8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9134" y="1"/>
            <a:ext cx="413246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463" y="1333948"/>
            <a:ext cx="4307144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CAV8 was previously limited at 16.8 MV/m due to multipacting. Previously FE onset was 13.8 MV/m.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coupler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Qext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to 5e7.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RF pulsed processing improved the gradient to &gt;20 MV/m in pulsed mode. No radiation was detected.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After parking at 19.3 MV/m for one or two minutes, cavity beam line vacuum experienced a vacuum spike which SSA8 also tripped. Radiation was moderate. </a:t>
            </a:r>
            <a:r>
              <a:rPr lang="en-US" sz="1400" dirty="0" err="1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Cryo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 was stable. </a:t>
            </a:r>
            <a:r>
              <a:rPr lang="en-US" sz="140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Cavity temperatures/coupler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temperatures were all normal.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endParaRPr lang="en-US" sz="1400" dirty="0" smtClean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  <a:p>
            <a:pPr defTabSz="914400"/>
            <a:r>
              <a:rPr lang="en-US" sz="14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During </a:t>
            </a: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the subsequent pulsed mode or CW mode, CAV8 experienced vacuum/radiation spikes at an arbitrary gradient between 17.5 MV/m and 18.5 MV/m. See attached screen capture.</a:t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4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CAV8 was speculated to have multipacting that drove the residual gases around. It is to be verified after 300K warm up and the cryogenic shutdown.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1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Multipacting</a:t>
            </a:r>
            <a:r>
              <a:rPr lang="en-US" dirty="0" smtClean="0"/>
              <a:t> Determination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Consistent gradient limit (almost all cavities)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No or very low radiation (except CAV5 FE)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Quench field can be conditioned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No electron signals in FP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Two cavities experienced HOM can heating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One processed away (CAV1)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One still present (CAV5 with high FE</a:t>
            </a:r>
            <a:r>
              <a:rPr lang="en-US" dirty="0" smtClean="0"/>
              <a:t>)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VTS experience </a:t>
            </a:r>
            <a:r>
              <a:rPr lang="en-US" dirty="0" smtClean="0"/>
              <a:t>was similar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47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Causes of </a:t>
            </a:r>
            <a:r>
              <a:rPr lang="en-US" dirty="0" err="1" smtClean="0"/>
              <a:t>Multipacting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Non baked beam line components that release H2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Long period (5-6 month) of cavity filled with N2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Coupler outgassing after exposed to air briefly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Active pumping is supplied by an ion-pump (Not a significant source)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Turbo pump was </a:t>
            </a:r>
            <a:r>
              <a:rPr lang="en-US" dirty="0" err="1" smtClean="0"/>
              <a:t>valved</a:t>
            </a:r>
            <a:r>
              <a:rPr lang="en-US" dirty="0" smtClean="0"/>
              <a:t> out before cool down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  <a:p>
            <a:pPr marL="800100" lvl="1" indent="-342900">
              <a:buFont typeface="Arial" charset="0"/>
              <a:buChar char="•"/>
            </a:pP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1-cell cavity study is in progress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022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Multipacting</a:t>
            </a:r>
            <a:r>
              <a:rPr lang="en-US" dirty="0" smtClean="0"/>
              <a:t> Mitigation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RF pulse conditioning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Successful in FNAL/</a:t>
            </a:r>
            <a:r>
              <a:rPr lang="en-US" dirty="0" err="1" smtClean="0"/>
              <a:t>pCM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Warm up and pump longer time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No coupler conditioning</a:t>
            </a:r>
          </a:p>
          <a:p>
            <a:pPr marL="800100" lvl="1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56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Limitations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324723"/>
              </p:ext>
            </p:extLst>
          </p:nvPr>
        </p:nvGraphicFramePr>
        <p:xfrm>
          <a:off x="324128" y="1923001"/>
          <a:ext cx="8560953" cy="2880455"/>
        </p:xfrm>
        <a:graphic>
          <a:graphicData uri="http://schemas.openxmlformats.org/drawingml/2006/table">
            <a:tbl>
              <a:tblPr/>
              <a:tblGrid>
                <a:gridCol w="707645"/>
                <a:gridCol w="707645"/>
                <a:gridCol w="707645"/>
                <a:gridCol w="975010"/>
                <a:gridCol w="2378604"/>
                <a:gridCol w="1046082"/>
                <a:gridCol w="2038322"/>
              </a:tblGrid>
              <a:tr h="129838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Summary as of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2016-10-31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at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2.1K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619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Cavity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Name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mr-IN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Eacc @&lt;50mR/h [MV/m]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Max Gradient [MV/m]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Gradient limitation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FE onset [MV/m]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21.2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(cryo, admin limit)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&lt;15min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TB9AES019</a:t>
                      </a:r>
                      <a:endParaRPr lang="nb-N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18.8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15.6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&lt;15min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2851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cryo, no x-ray)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17.3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No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improvement,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~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2h, limited by cryogenics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002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admin limit)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21.0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&lt;30 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TB9AES028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14.2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14.9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Field Emission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9C0006"/>
                          </a:solidFill>
                          <a:effectLst/>
                          <a:latin typeface="Calibri" charset="0"/>
                        </a:rPr>
                        <a:t>13.9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7C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TB9AES016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16.9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17.1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cryo)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14.5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&lt;15 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42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19.4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admin limit)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12.7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&lt;15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min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TB9AES027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17.5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Quench (Multipacting, cryo)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b-N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20.0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Multipacting </a:t>
                      </a:r>
                      <a:r>
                        <a:rPr lang="en-US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improved, &lt;10 min,</a:t>
                      </a:r>
                      <a:r>
                        <a:rPr lang="en-US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limited by vacuum interlock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2983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TOTAL VOLTAGE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148.1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156.2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Average Eacc @FE onset  =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hr-H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16.2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928688" y="5114925"/>
            <a:ext cx="6744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CAV3</a:t>
            </a:r>
            <a:r>
              <a:rPr lang="en-US" dirty="0" smtClean="0"/>
              <a:t>, CAV6 and CAV8 </a:t>
            </a:r>
            <a:r>
              <a:rPr lang="en-US" dirty="0" smtClean="0"/>
              <a:t>all exceeds specification. Additional RF processing </a:t>
            </a:r>
            <a:r>
              <a:rPr lang="en-US" dirty="0" smtClean="0"/>
              <a:t>at 2.0K may further improve cavity gradients.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21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2" y="129091"/>
            <a:ext cx="8433260" cy="753033"/>
          </a:xfrm>
        </p:spPr>
        <p:txBody>
          <a:bodyPr/>
          <a:lstStyle/>
          <a:p>
            <a:r>
              <a:rPr lang="en-US" dirty="0" smtClean="0"/>
              <a:t>Multipacting Processing Improved the Gradients at 2.1K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8852112"/>
              </p:ext>
            </p:extLst>
          </p:nvPr>
        </p:nvGraphicFramePr>
        <p:xfrm>
          <a:off x="177502" y="1317989"/>
          <a:ext cx="8110537" cy="3681184"/>
        </p:xfrm>
        <a:graphic>
          <a:graphicData uri="http://schemas.openxmlformats.org/drawingml/2006/table">
            <a:tbl>
              <a:tblPr/>
              <a:tblGrid>
                <a:gridCol w="1048870"/>
                <a:gridCol w="860612"/>
                <a:gridCol w="860611"/>
                <a:gridCol w="677732"/>
                <a:gridCol w="1194099"/>
                <a:gridCol w="1108038"/>
                <a:gridCol w="849854"/>
                <a:gridCol w="1510721"/>
              </a:tblGrid>
              <a:tr h="15795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pCM (DOE Review)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pCM</a:t>
                      </a: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after RF </a:t>
                      </a:r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Conditioning*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</a:tr>
              <a:tr h="453061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Cavity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Max Gradient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Usable Gradient*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FE onset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Max Gradient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Usable Gradient*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FE onset [MV/m]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Q0 @16MV/m     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2K**</a:t>
                      </a:r>
                      <a:b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extrapolated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</a:tr>
              <a:tr h="2970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TB9AES021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896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TB9AES019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2.6E+10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2970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17.3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17.3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896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TB9AES024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21.0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2970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14.9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11.5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14.9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14.2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13.9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2.4E+10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89662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TB9AES016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17.1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16.9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2.9E+10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297089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TB9AES022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17.4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17.1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19.4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12.7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3.2E+10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8223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TB9AES027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13.8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20.0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17.5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 FE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2.5E+10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14854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Average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18.6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17.7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16.2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2.7E+10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52526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2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Voltage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141.4 MV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137.5 MV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154.6 MV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148.1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MV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427" marR="7427" marT="74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63591" y="5758307"/>
            <a:ext cx="352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Usable Gradient: demonstrated to stably run CW, FE &lt; 50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mR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/h, no dark current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590" y="5758367"/>
            <a:ext cx="27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**Fast cooldown from 45K, &gt;40 g/sec, extrapolated from 2.11K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98110" y="5758308"/>
            <a:ext cx="27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***Also limited by administrative limit ~20MV/m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  <p:sp>
        <p:nvSpPr>
          <p:cNvPr id="5" name="U-Turn Arrow 4"/>
          <p:cNvSpPr/>
          <p:nvPr/>
        </p:nvSpPr>
        <p:spPr>
          <a:xfrm rot="10800000" flipH="1">
            <a:off x="2508736" y="5031659"/>
            <a:ext cx="3002691" cy="296563"/>
          </a:xfrm>
          <a:prstGeom prst="utur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3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at 2K (in progress)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901099"/>
              </p:ext>
            </p:extLst>
          </p:nvPr>
        </p:nvGraphicFramePr>
        <p:xfrm>
          <a:off x="863565" y="1238382"/>
          <a:ext cx="7280083" cy="4382000"/>
        </p:xfrm>
        <a:graphic>
          <a:graphicData uri="http://schemas.openxmlformats.org/drawingml/2006/table">
            <a:tbl>
              <a:tblPr/>
              <a:tblGrid>
                <a:gridCol w="1330034"/>
                <a:gridCol w="950026"/>
                <a:gridCol w="1010936"/>
                <a:gridCol w="984119"/>
                <a:gridCol w="1567543"/>
                <a:gridCol w="1437425"/>
              </a:tblGrid>
              <a:tr h="297084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Summary as of 2017-01-07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084"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 dirty="0" err="1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pCM</a:t>
                      </a:r>
                      <a:r>
                        <a:rPr lang="en-US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 after RF </a:t>
                      </a:r>
                      <a:r>
                        <a:rPr lang="en-US" sz="14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Conditioning***</a:t>
                      </a:r>
                      <a:endParaRPr lang="en-US" sz="1400" b="1" i="0" u="none" strike="noStrike" dirty="0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sk-SK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</a:tr>
              <a:tr h="79841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Cavity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Max Gradient [MV/m]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Usable Gradient* [MV/m]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FE onset [MV/m]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Q0 @16MV/m     </a:t>
                      </a:r>
                      <a:b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</a:br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2K**</a:t>
                      </a:r>
                      <a:b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</a:br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extrapolated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Q0 @16MV/m     </a:t>
                      </a:r>
                      <a:b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</a:br>
                      <a: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  <a:t>2K</a:t>
                      </a:r>
                      <a:br>
                        <a:rPr lang="mr-IN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charset="0"/>
                        </a:rPr>
                      </a:br>
                      <a:endParaRPr lang="mr-IN" sz="1400" b="1" i="0" u="none" strike="noStrike">
                        <a:solidFill>
                          <a:srgbClr val="FFFFFF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4001D"/>
                    </a:solidFill>
                  </a:tcPr>
                </a:tc>
              </a:tr>
              <a:tr h="315653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2.6E+10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2.7E+10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97084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TB9AES019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15.6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2.6E+10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3.1E+10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315653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9708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21.0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2.5E+10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315653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13.9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2.4E+10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97084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TB9AES016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2.9E+10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mr-IN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315653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19.4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12.7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3.2E+10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mr-IN" sz="1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" charset="0"/>
                        </a:rPr>
                        <a:t>3.3E+10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</a:tr>
              <a:tr h="278518">
                <a:tc>
                  <a:txBody>
                    <a:bodyPr/>
                    <a:lstStyle/>
                    <a:p>
                      <a:pPr algn="l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TB9AES027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20.0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2.5E+10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mr-IN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7E7"/>
                    </a:solidFill>
                  </a:tcPr>
                </a:tc>
              </a:tr>
              <a:tr h="2785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Average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18.8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b-NO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17.8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hr-H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16.2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mr-IN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2.7E+10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mr-IN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27851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Total Voltage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154.6 MV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148.1 MV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400" b="1" i="0" u="none" strike="noStrike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sk-SK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 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E0CBCC"/>
                    </a:solidFill>
                  </a:tcPr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63591" y="5758307"/>
            <a:ext cx="3529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b="1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Usable Gradient: demonstrated to stably run CW, FE &lt; 50 </a:t>
            </a:r>
            <a:r>
              <a:rPr lang="en-US" sz="12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mR</a:t>
            </a:r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/h, no dark current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5590" y="5758367"/>
            <a:ext cx="27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**Fast cooldown from 45K, &gt;40 g/sec, extrapolated from 2.11K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98110" y="5758308"/>
            <a:ext cx="2727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2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***Also limited by administrative limit ~20MV/m</a:t>
            </a:r>
            <a:endParaRPr lang="en-US" sz="12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47038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10, 2017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Introduction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Minimum Acceptance Tests Updated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Cavity </a:t>
            </a:r>
            <a:r>
              <a:rPr lang="en-US" dirty="0" err="1" smtClean="0"/>
              <a:t>multipacting</a:t>
            </a:r>
            <a:r>
              <a:rPr lang="en-US" dirty="0" smtClean="0"/>
              <a:t> processing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Unit Testing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err="1" smtClean="0"/>
              <a:t>Heatload</a:t>
            </a:r>
            <a:r>
              <a:rPr lang="en-US" dirty="0" smtClean="0"/>
              <a:t> measurement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Extended Tests in Progress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err="1" smtClean="0"/>
              <a:t>Microphonics</a:t>
            </a:r>
            <a:r>
              <a:rPr lang="en-US" dirty="0" smtClean="0"/>
              <a:t> Studies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Coupler Studies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err="1" smtClean="0"/>
              <a:t>Linac</a:t>
            </a:r>
            <a:r>
              <a:rPr lang="en-US" dirty="0" smtClean="0"/>
              <a:t> LLRF validation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Fast cool down strategy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Active coil studies and external magnetic field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HOM spectrums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1123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472" y="1542555"/>
            <a:ext cx="7899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103" y="6133109"/>
            <a:ext cx="43372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Arrays of radiation detectors </a:t>
            </a:r>
            <a:r>
              <a:rPr lang="en-US" smtClean="0"/>
              <a:t>along the CM and both ends.</a:t>
            </a:r>
            <a:endParaRPr lang="en-US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571103" y="1272746"/>
            <a:ext cx="53139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Average </a:t>
            </a:r>
            <a:r>
              <a:rPr lang="en-US" dirty="0" err="1" smtClean="0"/>
              <a:t>Eacc@FE-onset</a:t>
            </a:r>
            <a:r>
              <a:rPr lang="en-US" dirty="0" smtClean="0"/>
              <a:t> &gt;16 MV/m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02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 - Potential Causes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Coupler was used on CAV5 in HTS and cycled through HTS preparation.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Other couplers can have potential sources of particulates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Copper plated bellows are new compared to ILC cryomodule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pCM</a:t>
            </a:r>
            <a:r>
              <a:rPr lang="en-US" dirty="0" smtClean="0"/>
              <a:t> had to dis-assemble parts that was considered containing poor copper plating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03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Field Emission - Potential Mitigations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2970070"/>
          </a:xfr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/>
              <a:t>RF conditioning is limited by RF power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High power can allow strong </a:t>
            </a:r>
            <a:r>
              <a:rPr lang="en-US" dirty="0" err="1"/>
              <a:t>Qext</a:t>
            </a:r>
            <a:r>
              <a:rPr lang="en-US" dirty="0"/>
              <a:t> and high peak field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SSA power combiner may be an option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Helium processing is risky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High power pulsed processing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Requires high power klystron</a:t>
            </a:r>
          </a:p>
          <a:p>
            <a:pPr marL="342900" indent="-342900">
              <a:buFont typeface="Arial" charset="0"/>
              <a:buChar char="•"/>
            </a:pPr>
            <a:endParaRPr lang="en-US" dirty="0" smtClean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64973" y="4485503"/>
            <a:ext cx="7142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CAV5 FE processing is not planned as other cavities can make up the total voltage.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81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Cryomodule Unit Testing (in progress)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53" y="1243013"/>
            <a:ext cx="7093244" cy="5065712"/>
          </a:xfrm>
        </p:spPr>
      </p:pic>
      <p:sp>
        <p:nvSpPr>
          <p:cNvPr id="8" name="TextBox 7"/>
          <p:cNvSpPr txBox="1"/>
          <p:nvPr/>
        </p:nvSpPr>
        <p:spPr>
          <a:xfrm>
            <a:off x="1816442" y="5733535"/>
            <a:ext cx="599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Combined radiation &lt; 34 </a:t>
            </a:r>
            <a:r>
              <a:rPr lang="en-US" dirty="0" err="1" smtClean="0"/>
              <a:t>mR</a:t>
            </a:r>
            <a:r>
              <a:rPr lang="en-US" dirty="0" smtClean="0"/>
              <a:t>/h (not </a:t>
            </a:r>
            <a:r>
              <a:rPr lang="en-US" dirty="0" smtClean="0"/>
              <a:t>phase synchronized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33287" y="3682314"/>
            <a:ext cx="1326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115 MV/m</a:t>
            </a:r>
          </a:p>
          <a:p>
            <a:r>
              <a:rPr lang="en-US" dirty="0" smtClean="0"/>
              <a:t>120 MV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Load Measurement - Static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12" y="1289898"/>
            <a:ext cx="5529627" cy="44422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4972" y="5732109"/>
            <a:ext cx="802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at 4K</a:t>
            </a:r>
          </a:p>
          <a:p>
            <a:r>
              <a:rPr lang="en-US" dirty="0" smtClean="0"/>
              <a:t>Total ~ 13 W.   </a:t>
            </a:r>
            <a:r>
              <a:rPr lang="en-US" dirty="0" err="1" smtClean="0"/>
              <a:t>pCM</a:t>
            </a:r>
            <a:r>
              <a:rPr lang="en-US" dirty="0" smtClean="0"/>
              <a:t> + </a:t>
            </a:r>
            <a:r>
              <a:rPr lang="en-US" dirty="0" err="1" smtClean="0"/>
              <a:t>FeedCap</a:t>
            </a:r>
            <a:r>
              <a:rPr lang="en-US" dirty="0" smtClean="0"/>
              <a:t> + </a:t>
            </a:r>
            <a:r>
              <a:rPr lang="en-US" dirty="0" err="1" smtClean="0"/>
              <a:t>EndCap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40411" y="6400800"/>
            <a:ext cx="2669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 of R. Wang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24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1821" y="129091"/>
            <a:ext cx="8321475" cy="753033"/>
          </a:xfrm>
        </p:spPr>
        <p:txBody>
          <a:bodyPr/>
          <a:lstStyle/>
          <a:p>
            <a:r>
              <a:rPr lang="en-US" dirty="0" smtClean="0"/>
              <a:t>Heat Load Measurement </a:t>
            </a:r>
            <a:r>
              <a:rPr lang="mr-IN" dirty="0" smtClean="0"/>
              <a:t>–</a:t>
            </a:r>
            <a:r>
              <a:rPr lang="en-US" dirty="0" smtClean="0"/>
              <a:t> 2K Dynamic (Very Preliminary)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64972" y="5732109"/>
            <a:ext cx="802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Measured at 2K</a:t>
            </a:r>
          </a:p>
          <a:p>
            <a:r>
              <a:rPr lang="en-US" dirty="0" smtClean="0"/>
              <a:t>Total ~ 64 W@128 MV (extrapolated from 7 Cavity </a:t>
            </a:r>
            <a:r>
              <a:rPr lang="en-US" dirty="0" err="1" smtClean="0"/>
              <a:t>heatload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552" y="1245003"/>
            <a:ext cx="5312589" cy="4464746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55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Magnet Test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Twice cool down from room temperature to 4K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Thermal straps survived thermal excursions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20A stable operation demonstrated.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Negligible 2K dynamic </a:t>
            </a:r>
            <a:r>
              <a:rPr lang="en-US" dirty="0" err="1" smtClean="0"/>
              <a:t>heatload</a:t>
            </a:r>
            <a:r>
              <a:rPr lang="en-US" dirty="0" smtClean="0"/>
              <a:t>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No quench was experienced.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58747" y="4930346"/>
            <a:ext cx="437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Tartaglia</a:t>
            </a:r>
            <a:r>
              <a:rPr lang="en-US" dirty="0" smtClean="0"/>
              <a:t>, V. </a:t>
            </a:r>
            <a:r>
              <a:rPr lang="en-US" dirty="0" err="1" smtClean="0"/>
              <a:t>Kashikhin</a:t>
            </a:r>
            <a:r>
              <a:rPr lang="en-US" dirty="0" smtClean="0"/>
              <a:t>, T. Strauss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5290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Extended Tests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279222"/>
              </p:ext>
            </p:extLst>
          </p:nvPr>
        </p:nvGraphicFramePr>
        <p:xfrm>
          <a:off x="1054163" y="2064985"/>
          <a:ext cx="6722346" cy="2886095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17301"/>
                <a:gridCol w="5205045"/>
              </a:tblGrid>
              <a:tr h="4383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</a:rPr>
                        <a:t>Priority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dirty="0">
                          <a:effectLst/>
                        </a:rPr>
                        <a:t>Test Name</a:t>
                      </a:r>
                      <a:endParaRPr lang="en-US" sz="2400" b="1" i="0" u="none" strike="noStrike" dirty="0">
                        <a:solidFill>
                          <a:srgbClr val="FFFF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</a:tr>
              <a:tr h="457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1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err="1" smtClean="0">
                          <a:effectLst/>
                        </a:rPr>
                        <a:t>Microphonics</a:t>
                      </a:r>
                      <a:r>
                        <a:rPr lang="en-US" sz="1800" u="none" strike="noStrike" dirty="0" smtClean="0">
                          <a:effectLst/>
                        </a:rPr>
                        <a:t> Studies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332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>
                          <a:effectLst/>
                        </a:rPr>
                        <a:t>Fast Cool Down Strategy</a:t>
                      </a:r>
                      <a:endParaRPr lang="en-US" sz="1800" b="0" i="0" u="none" strike="noStrike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419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3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Coupler Studies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28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</a:rPr>
                        <a:t>SLAC LLRF </a:t>
                      </a:r>
                      <a:r>
                        <a:rPr lang="en-US" sz="1800" u="none" strike="noStrike" dirty="0" err="1" smtClean="0">
                          <a:effectLst/>
                        </a:rPr>
                        <a:t>ValidationActive</a:t>
                      </a:r>
                      <a:r>
                        <a:rPr lang="en-US" sz="1800" u="none" strike="noStrike" dirty="0" smtClean="0">
                          <a:effectLst/>
                        </a:rPr>
                        <a:t> 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28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5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HOM spectrum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28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6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>
                          <a:effectLst/>
                        </a:rPr>
                        <a:t>External Magnetic </a:t>
                      </a:r>
                      <a:r>
                        <a:rPr lang="en-US" sz="1800" u="none" strike="noStrike" dirty="0" smtClean="0">
                          <a:effectLst/>
                        </a:rPr>
                        <a:t>Field (can be part of item #7) 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</a:tr>
              <a:tr h="3287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</a:rPr>
                        <a:t>7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dirty="0" smtClean="0">
                          <a:effectLst/>
                        </a:rPr>
                        <a:t>Active Coil Compensation</a:t>
                      </a:r>
                      <a:endParaRPr lang="en-US" sz="1800" b="0" i="0" u="none" strike="noStrike" dirty="0">
                        <a:solidFill>
                          <a:srgbClr val="404040"/>
                        </a:solidFill>
                        <a:effectLst/>
                        <a:latin typeface="Corbel" panose="020B0503020204020204" pitchFamily="34" charset="0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0988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Microphonics</a:t>
            </a:r>
            <a:r>
              <a:rPr lang="en-US" dirty="0" smtClean="0"/>
              <a:t> Status (Preliminary)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Cavity frequency </a:t>
            </a:r>
            <a:r>
              <a:rPr lang="en-US" dirty="0" err="1" smtClean="0"/>
              <a:t>detunings</a:t>
            </a:r>
            <a:r>
              <a:rPr lang="en-US" dirty="0" smtClean="0"/>
              <a:t> do not meet </a:t>
            </a:r>
            <a:r>
              <a:rPr lang="en-US" dirty="0" err="1" smtClean="0"/>
              <a:t>specifiation</a:t>
            </a:r>
            <a:r>
              <a:rPr lang="en-US" dirty="0" smtClean="0"/>
              <a:t> (10Hz)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External </a:t>
            </a:r>
            <a:r>
              <a:rPr lang="en-US" dirty="0" smtClean="0"/>
              <a:t>vibration source are investigated extensively.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No apparent external sources were identified that can contribute to cavity </a:t>
            </a:r>
            <a:r>
              <a:rPr lang="en-US" dirty="0" err="1" smtClean="0"/>
              <a:t>microphonics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Cryogenic operation modes were systematically explored and </a:t>
            </a:r>
            <a:r>
              <a:rPr lang="en-US" dirty="0" err="1" smtClean="0"/>
              <a:t>microphonics</a:t>
            </a:r>
            <a:r>
              <a:rPr lang="en-US" dirty="0" smtClean="0"/>
              <a:t> study related to cryogenic is still in progress.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Cryogenic mass flow has some close correlation to the </a:t>
            </a:r>
            <a:r>
              <a:rPr lang="en-US" dirty="0" err="1" smtClean="0"/>
              <a:t>microphonics</a:t>
            </a:r>
            <a:r>
              <a:rPr lang="en-US" dirty="0" smtClean="0"/>
              <a:t>.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JT valve vibration also analyzed. 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JT actuator is replaced. Noise should improve.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94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Microphonics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75642" y="5970494"/>
            <a:ext cx="3259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captured by Joshua Einstein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23944" y="1309173"/>
            <a:ext cx="771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in progress to identify the source and isolate/dampen the vibrations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27960"/>
            <a:ext cx="8108950" cy="3695818"/>
          </a:xfrm>
        </p:spPr>
      </p:pic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598508" y="1927960"/>
            <a:ext cx="21367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Frequency detuning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75642" y="4065902"/>
            <a:ext cx="2136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Spectrum analysis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70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235743" y="1412933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pCM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 at Fermilab was installed in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 July 2016. 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smtClean="0"/>
              <a:t>Warm conditioning</a:t>
            </a:r>
            <a:r>
              <a:rPr lang="en-US" dirty="0" smtClean="0"/>
              <a:t> was conducted on all couplers in August 2016.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err="1" smtClean="0"/>
              <a:t>pCM</a:t>
            </a:r>
            <a:r>
              <a:rPr lang="en-US" dirty="0" smtClean="0"/>
              <a:t> cooled down in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September 2016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pCM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 started cavity testing at 1.9K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Helvetica"/>
                <a:ea typeface="Geneva" charset="0"/>
                <a:cs typeface="ＭＳ Ｐゴシック" charset="0"/>
              </a:rPr>
              <a:t> briefly under cold compressor mode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 err="1" smtClean="0"/>
              <a:t>pCM</a:t>
            </a:r>
            <a:r>
              <a:rPr lang="en-US" baseline="0" dirty="0" smtClean="0"/>
              <a:t> cavity testing was completed at 2.1 K under </a:t>
            </a:r>
            <a:r>
              <a:rPr lang="en-US" baseline="0" dirty="0" smtClean="0"/>
              <a:t>warm pumping mode (Kinney</a:t>
            </a:r>
            <a:r>
              <a:rPr lang="en-US" dirty="0" smtClean="0"/>
              <a:t> pump) in </a:t>
            </a:r>
            <a:r>
              <a:rPr lang="en-US" dirty="0" smtClean="0"/>
              <a:t>October 2016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 smtClean="0"/>
              <a:t>Cryoplant</a:t>
            </a:r>
            <a:r>
              <a:rPr lang="en-US" dirty="0" smtClean="0"/>
              <a:t> was shutdown for an upgrade.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 smtClean="0"/>
              <a:t>pCM</a:t>
            </a:r>
            <a:r>
              <a:rPr lang="en-US" dirty="0" smtClean="0"/>
              <a:t> cooled down to 2K in December.</a:t>
            </a: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Geneva" charset="0"/>
              <a:cs typeface="ＭＳ Ｐゴシック" charset="0"/>
            </a:endParaRPr>
          </a:p>
          <a:p>
            <a:pPr marL="342900" marR="0" lvl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Helvetica"/>
              <a:ea typeface="Geneva" charset="0"/>
              <a:cs typeface="ＭＳ Ｐゴシック" charset="0"/>
            </a:endParaRP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98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3580"/>
            <a:ext cx="8108950" cy="4664577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Microphonics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475642" y="5970494"/>
            <a:ext cx="3259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captured by Joshua Einstein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23944" y="1309173"/>
            <a:ext cx="7713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Work in progress to identify the source and isolate/dampen the vibrations</a:t>
            </a:r>
            <a:endParaRPr lang="en-US" dirty="0"/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4880" y="5823882"/>
            <a:ext cx="4263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 evolution of frequency spectrum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72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Extensive Studies are in Progress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51" y="1420709"/>
            <a:ext cx="6530057" cy="4897542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715561" y="6218794"/>
            <a:ext cx="370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Courtsey</a:t>
            </a:r>
            <a:r>
              <a:rPr lang="en-US" dirty="0" smtClean="0"/>
              <a:t> of Y. </a:t>
            </a:r>
            <a:r>
              <a:rPr lang="en-US" dirty="0" err="1" smtClean="0"/>
              <a:t>Pischanikov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87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Microphonics</a:t>
            </a:r>
            <a:r>
              <a:rPr lang="en-US" dirty="0" smtClean="0"/>
              <a:t> Mitigation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Several modifications were identified that can potentially improve vibration in production cryomodules.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To be confirmed during on-going </a:t>
            </a:r>
            <a:r>
              <a:rPr lang="en-US" dirty="0" err="1" smtClean="0"/>
              <a:t>pCM</a:t>
            </a:r>
            <a:r>
              <a:rPr lang="en-US" dirty="0" smtClean="0"/>
              <a:t> </a:t>
            </a:r>
            <a:r>
              <a:rPr lang="en-US" dirty="0" err="1" smtClean="0"/>
              <a:t>microphonics</a:t>
            </a:r>
            <a:r>
              <a:rPr lang="en-US" dirty="0" smtClean="0"/>
              <a:t> studies.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To be verified in CM02 and CM03.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48281" y="3598030"/>
            <a:ext cx="87368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457200">
              <a:buAutoNum type="arabicPeriod"/>
            </a:pPr>
            <a:r>
              <a:rPr lang="en-US" sz="2000" dirty="0" smtClean="0">
                <a:ea typeface="+mn-ea"/>
                <a:cs typeface="Arial" pitchFamily="34" charset="0"/>
              </a:rPr>
              <a:t>Baffle in 2-phase pipe</a:t>
            </a:r>
          </a:p>
          <a:p>
            <a:pPr marL="228600" indent="-457200">
              <a:buAutoNum type="arabicPeriod"/>
            </a:pPr>
            <a:r>
              <a:rPr lang="en-US" sz="2000" dirty="0" smtClean="0">
                <a:ea typeface="+mn-ea"/>
                <a:cs typeface="Arial" pitchFamily="34" charset="0"/>
              </a:rPr>
              <a:t>Support </a:t>
            </a:r>
            <a:r>
              <a:rPr lang="en-US" sz="2000" dirty="0">
                <a:ea typeface="+mn-ea"/>
                <a:cs typeface="Arial" pitchFamily="34" charset="0"/>
              </a:rPr>
              <a:t>the capillary line from upstream end liquid level probe to </a:t>
            </a:r>
            <a:r>
              <a:rPr lang="en-US" sz="2000" dirty="0" smtClean="0">
                <a:ea typeface="+mn-ea"/>
                <a:cs typeface="Arial" pitchFamily="34" charset="0"/>
              </a:rPr>
              <a:t>cavity#1</a:t>
            </a:r>
          </a:p>
          <a:p>
            <a:pPr marL="228600" indent="-457200">
              <a:buAutoNum type="arabicPeriod"/>
            </a:pPr>
            <a:r>
              <a:rPr lang="en-US" sz="2000" dirty="0" smtClean="0">
                <a:ea typeface="+mn-ea"/>
                <a:cs typeface="Arial" pitchFamily="34" charset="0"/>
              </a:rPr>
              <a:t>Add </a:t>
            </a:r>
            <a:r>
              <a:rPr lang="en-US" sz="2000" dirty="0">
                <a:ea typeface="+mn-ea"/>
                <a:cs typeface="Arial" pitchFamily="34" charset="0"/>
              </a:rPr>
              <a:t>G-10 supports around the 2-phase for these long invar </a:t>
            </a:r>
            <a:r>
              <a:rPr lang="en-US" sz="2000" dirty="0" smtClean="0">
                <a:ea typeface="+mn-ea"/>
                <a:cs typeface="Arial" pitchFamily="34" charset="0"/>
              </a:rPr>
              <a:t>rods.</a:t>
            </a:r>
          </a:p>
          <a:p>
            <a:pPr marL="228600" indent="-457200">
              <a:buAutoNum type="arabicPeriod"/>
            </a:pPr>
            <a:r>
              <a:rPr lang="en-US" sz="2000" dirty="0" smtClean="0">
                <a:ea typeface="+mn-ea"/>
                <a:cs typeface="Arial" pitchFamily="34" charset="0"/>
              </a:rPr>
              <a:t>Consider </a:t>
            </a:r>
            <a:r>
              <a:rPr lang="en-US" sz="2000" dirty="0">
                <a:ea typeface="+mn-ea"/>
                <a:cs typeface="Arial" pitchFamily="34" charset="0"/>
              </a:rPr>
              <a:t>a </a:t>
            </a:r>
            <a:r>
              <a:rPr lang="en-US" sz="2000" dirty="0">
                <a:ea typeface="+mn-ea"/>
                <a:cs typeface="Arial" pitchFamily="34" charset="0"/>
              </a:rPr>
              <a:t>larger diameter JT fill line. </a:t>
            </a:r>
            <a:endParaRPr lang="en-US" sz="2000" dirty="0" smtClean="0">
              <a:ea typeface="+mn-ea"/>
              <a:cs typeface="Arial" pitchFamily="34" charset="0"/>
            </a:endParaRPr>
          </a:p>
          <a:p>
            <a:pPr marL="228600" indent="-457200">
              <a:buAutoNum type="arabicPeriod"/>
            </a:pPr>
            <a:r>
              <a:rPr lang="en-US" sz="2000" dirty="0" smtClean="0">
                <a:ea typeface="+mn-ea"/>
                <a:cs typeface="Arial" pitchFamily="34" charset="0"/>
              </a:rPr>
              <a:t>Consider JT valve modification to reduce acoustic oscillation</a:t>
            </a:r>
            <a:endParaRPr lang="en-US" sz="2000" dirty="0"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72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JT valve improvement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4965" y="2447082"/>
            <a:ext cx="4374292" cy="3280719"/>
          </a:xfrm>
          <a:prstGeom prst="rect">
            <a:avLst/>
          </a:prstGeom>
        </p:spPr>
      </p:pic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541" y="2063578"/>
            <a:ext cx="941263" cy="28582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7222" y="5412259"/>
            <a:ext cx="43372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New quiet actuator </a:t>
            </a:r>
            <a:r>
              <a:rPr lang="en-US" dirty="0" smtClean="0"/>
              <a:t>installed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Installed thermal strap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Consulting with WEGA AG to eliminate the acoustic oscillation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804" y="1243584"/>
            <a:ext cx="4470196" cy="37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705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Fast Cool Down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AUTHOR - CM PRR Sep.13-14 2016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48" y="1251535"/>
            <a:ext cx="4600007" cy="286653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250027"/>
            <a:ext cx="4431419" cy="275918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48" y="3820855"/>
            <a:ext cx="4628884" cy="28942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607" y="3846293"/>
            <a:ext cx="4499812" cy="280177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944515"/>
              </p:ext>
            </p:extLst>
          </p:nvPr>
        </p:nvGraphicFramePr>
        <p:xfrm>
          <a:off x="2447651" y="2708770"/>
          <a:ext cx="3509803" cy="1911162"/>
        </p:xfrm>
        <a:graphic>
          <a:graphicData uri="http://schemas.openxmlformats.org/drawingml/2006/table">
            <a:tbl>
              <a:tblPr/>
              <a:tblGrid>
                <a:gridCol w="1122504"/>
                <a:gridCol w="1264795"/>
                <a:gridCol w="1122504"/>
              </a:tblGrid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sk-SK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 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&gt;</a:t>
                      </a:r>
                      <a:r>
                        <a:rPr lang="mr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40 </a:t>
                      </a:r>
                      <a:r>
                        <a:rPr lang="mr-IN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</a:t>
                      </a:r>
                      <a:r>
                        <a:rPr lang="mr-IN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mr-IN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 *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32 </a:t>
                      </a:r>
                      <a:r>
                        <a:rPr lang="mr-IN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g</a:t>
                      </a:r>
                      <a:r>
                        <a:rPr lang="mr-I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/</a:t>
                      </a:r>
                      <a:r>
                        <a:rPr lang="mr-IN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s</a:t>
                      </a:r>
                      <a:endParaRPr lang="mr-IN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12700" marR="12700" marT="12700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Cavity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T(K)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delta T(K)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CAV1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3.8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CAV4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nb-NO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5.6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8.3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852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CAV8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4.7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hr-H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charset="0"/>
                        </a:rPr>
                        <a:t>2.5</a:t>
                      </a:r>
                    </a:p>
                  </a:txBody>
                  <a:tcPr marL="12700" marR="12700" marT="1270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800554" y="4609733"/>
            <a:ext cx="280399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* Mass Flow out of range</a:t>
            </a:r>
            <a:endParaRPr lang="en-US" dirty="0"/>
          </a:p>
        </p:txBody>
      </p:sp>
      <p:sp>
        <p:nvSpPr>
          <p:cNvPr id="13" name="Footer Placeholder 3"/>
          <p:cNvSpPr txBox="1">
            <a:spLocks/>
          </p:cNvSpPr>
          <p:nvPr/>
        </p:nvSpPr>
        <p:spPr>
          <a:xfrm>
            <a:off x="597872" y="6553200"/>
            <a:ext cx="4126528" cy="3143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b="0"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ＭＳ Ｐゴシック" pitchFamily="-110" charset="-128"/>
                <a:cs typeface="+mn-cs"/>
              </a:defRPr>
            </a:lvl9pPr>
          </a:lstStyle>
          <a:p>
            <a:r>
              <a:rPr lang="en-US" smtClean="0"/>
              <a:t>CM PRR Jan. 10-11, 2017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411637" y="521562"/>
            <a:ext cx="5313979" cy="3693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Fast cool down in </a:t>
            </a:r>
            <a:r>
              <a:rPr lang="en-US" smtClean="0"/>
              <a:t>a cryomodule demonstrated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5785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 Down Strategy (in progress)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To be developed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Compare to slow cool down when remnant magnetic field is at minimal.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Evaluate thermal current induced remnant field.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Evaluate flux expulsion efficiency when ambient field is raised above specification. 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98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 Studies (Completed)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39291" y="6280349"/>
            <a:ext cx="3259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by N. </a:t>
            </a:r>
            <a:r>
              <a:rPr lang="en-US" sz="1400" dirty="0" err="1" smtClean="0"/>
              <a:t>Solyak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01530" y="1294984"/>
            <a:ext cx="8604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87"/>
                </a:solidFill>
              </a:rPr>
              <a:t>Couplers #1 thru #7 were processed at room temperature at power 2.5 – 4 </a:t>
            </a:r>
            <a:r>
              <a:rPr lang="en-US" sz="2000" dirty="0" smtClean="0">
                <a:solidFill>
                  <a:srgbClr val="003087"/>
                </a:solidFill>
              </a:rPr>
              <a:t>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08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87"/>
                </a:solidFill>
              </a:rPr>
              <a:t>Coupler #8 was processed at cold with cavity OFF-resonance at </a:t>
            </a:r>
            <a:r>
              <a:rPr lang="en-US" sz="2000" dirty="0" smtClean="0">
                <a:solidFill>
                  <a:srgbClr val="003087"/>
                </a:solidFill>
              </a:rPr>
              <a:t>4kW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003087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3087"/>
                </a:solidFill>
              </a:rPr>
              <a:t>All couplers are tested at cold (2.1K) at power level 3.5kW and 3.2 kW (~12-20 </a:t>
            </a:r>
            <a:r>
              <a:rPr lang="en-US" sz="2000" dirty="0" err="1">
                <a:solidFill>
                  <a:srgbClr val="003087"/>
                </a:solidFill>
              </a:rPr>
              <a:t>hrs</a:t>
            </a:r>
            <a:r>
              <a:rPr lang="en-US" sz="2000" dirty="0">
                <a:solidFill>
                  <a:srgbClr val="003087"/>
                </a:solidFill>
              </a:rPr>
              <a:t>)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rgbClr val="003087"/>
                </a:solidFill>
              </a:rPr>
              <a:t>QL =1.e7 (to keep cavity gradient &lt; 15 MV/m)</a:t>
            </a:r>
          </a:p>
          <a:p>
            <a:pPr marL="800100" lvl="1" indent="-342900">
              <a:buFontTx/>
              <a:buChar char="-"/>
            </a:pPr>
            <a:r>
              <a:rPr lang="en-US" sz="2000" dirty="0">
                <a:solidFill>
                  <a:srgbClr val="003087"/>
                </a:solidFill>
              </a:rPr>
              <a:t>Max cavity gradient 12 </a:t>
            </a:r>
            <a:r>
              <a:rPr lang="en-US" sz="2000" dirty="0" smtClean="0">
                <a:solidFill>
                  <a:srgbClr val="003087"/>
                </a:solidFill>
              </a:rPr>
              <a:t>MV/m</a:t>
            </a:r>
          </a:p>
          <a:p>
            <a:pPr marL="800100" lvl="1" indent="-342900">
              <a:buFontTx/>
              <a:buChar char="-"/>
            </a:pPr>
            <a:endParaRPr lang="en-US" sz="2000" dirty="0">
              <a:solidFill>
                <a:srgbClr val="003087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solidFill>
                  <a:srgbClr val="003087"/>
                </a:solidFill>
              </a:rPr>
              <a:t>Max temperature at CF100 flange ~ 220K at 3.5 kW (coupler #4)</a:t>
            </a:r>
          </a:p>
          <a:p>
            <a:pPr marL="342900" indent="-342900">
              <a:buFontTx/>
              <a:buChar char="-"/>
            </a:pPr>
            <a:endParaRPr lang="en-US" sz="2000" dirty="0" smtClean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303063" y="5186720"/>
            <a:ext cx="6401086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Couplers meet power and temperature specifications</a:t>
            </a:r>
          </a:p>
          <a:p>
            <a:pPr algn="ctr"/>
            <a:r>
              <a:rPr lang="en-US" dirty="0" smtClean="0"/>
              <a:t>Improvement was identified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466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 Studies (Completed)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31" y="1279814"/>
            <a:ext cx="6101244" cy="5065712"/>
          </a:xfrm>
        </p:spPr>
      </p:pic>
      <p:sp>
        <p:nvSpPr>
          <p:cNvPr id="7" name="TextBox 6"/>
          <p:cNvSpPr txBox="1"/>
          <p:nvPr/>
        </p:nvSpPr>
        <p:spPr>
          <a:xfrm>
            <a:off x="4939291" y="6280349"/>
            <a:ext cx="3259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Data by N. </a:t>
            </a:r>
            <a:r>
              <a:rPr lang="en-US" sz="1400" dirty="0" err="1" smtClean="0"/>
              <a:t>Solyak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7015150" y="3448686"/>
            <a:ext cx="18699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Coupler 50K thermal straps can be improved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2893743" y="1742680"/>
            <a:ext cx="853702" cy="527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72397" y="2346901"/>
            <a:ext cx="853702" cy="52712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852623" y="2346901"/>
            <a:ext cx="2172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Coupler 50K flange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1" idx="1"/>
            <a:endCxn id="10" idx="6"/>
          </p:cNvCxnSpPr>
          <p:nvPr/>
        </p:nvCxnSpPr>
        <p:spPr>
          <a:xfrm flipH="1">
            <a:off x="6426099" y="2531567"/>
            <a:ext cx="426524" cy="78897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1" idx="1"/>
          </p:cNvCxnSpPr>
          <p:nvPr/>
        </p:nvCxnSpPr>
        <p:spPr>
          <a:xfrm flipH="1" flipV="1">
            <a:off x="3747445" y="2033195"/>
            <a:ext cx="3105178" cy="498372"/>
          </a:xfrm>
          <a:prstGeom prst="straightConnector1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857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334" y="3470544"/>
            <a:ext cx="2304598" cy="16817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3287" y="3670434"/>
            <a:ext cx="3879033" cy="263926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9761" y="951829"/>
            <a:ext cx="3889018" cy="2695407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487007" y="0"/>
            <a:ext cx="8004873" cy="928631"/>
          </a:xfrm>
        </p:spPr>
        <p:txBody>
          <a:bodyPr/>
          <a:lstStyle/>
          <a:p>
            <a:r>
              <a:rPr lang="en-US" sz="2400" b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50K </a:t>
            </a:r>
            <a:r>
              <a:rPr lang="en-US" sz="2400" b="1" dirty="0" smtClean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thermal </a:t>
            </a:r>
            <a:r>
              <a:rPr lang="en-US" sz="2400" b="1" dirty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intercept improvements in production </a:t>
            </a:r>
            <a:r>
              <a:rPr lang="en-US" sz="2400" b="1" dirty="0" smtClean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CM </a:t>
            </a:r>
          </a:p>
          <a:p>
            <a:pPr algn="r"/>
            <a:r>
              <a:rPr lang="en-US" sz="2400" b="1" dirty="0" smtClean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(vs. </a:t>
            </a:r>
            <a:r>
              <a:rPr lang="en-US" sz="2400" b="1" dirty="0" err="1" smtClean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pCM</a:t>
            </a:r>
            <a:r>
              <a:rPr lang="en-US" sz="2400" b="1" dirty="0" smtClean="0">
                <a:solidFill>
                  <a:srgbClr val="00308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en-US" sz="2400" b="1" dirty="0">
              <a:solidFill>
                <a:srgbClr val="00308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A0E092C4-48F6-48C5-B2B3-815670E99CE7}" type="datetime1">
              <a:rPr lang="en-US" altLang="en-US" smtClean="0"/>
              <a:pPr/>
              <a:t>1/10/17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Slide by Nikolay </a:t>
            </a:r>
            <a:r>
              <a:rPr lang="en-US" dirty="0" err="1" smtClean="0"/>
              <a:t>Solyak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2BC038B-CA57-479E-BFA9-9E819877A5DF}" type="slidenum">
              <a:rPr lang="en-US" altLang="en-US" smtClean="0"/>
              <a:pPr/>
              <a:t>38</a:t>
            </a:fld>
            <a:endParaRPr lang="en-US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5249575" y="880803"/>
            <a:ext cx="627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 err="1" smtClean="0">
                <a:solidFill>
                  <a:srgbClr val="003087"/>
                </a:solidFill>
                <a:latin typeface="Calibri" panose="020F0502020204030204" pitchFamily="34" charset="0"/>
                <a:ea typeface="Geneva" pitchFamily="121" charset="-128"/>
              </a:rPr>
              <a:t>pCM</a:t>
            </a:r>
            <a:endParaRPr lang="en-US" dirty="0">
              <a:solidFill>
                <a:srgbClr val="003087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727592" y="2191977"/>
            <a:ext cx="2183700" cy="2280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727592" y="2517444"/>
            <a:ext cx="2183700" cy="17113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032576" y="3881022"/>
            <a:ext cx="18188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 smtClean="0">
                <a:solidFill>
                  <a:srgbClr val="003087"/>
                </a:solidFill>
                <a:latin typeface="Calibri" panose="020F0502020204030204" pitchFamily="34" charset="0"/>
                <a:ea typeface="Geneva" pitchFamily="121" charset="-128"/>
              </a:rPr>
              <a:t>Production CM</a:t>
            </a:r>
            <a:endParaRPr lang="en-US" dirty="0">
              <a:solidFill>
                <a:srgbClr val="003087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2990" y="538670"/>
            <a:ext cx="500398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9863" indent="-169863" defTabSz="4572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087"/>
                </a:solidFill>
                <a:latin typeface="Calibri" panose="020F0502020204030204" pitchFamily="34" charset="0"/>
                <a:ea typeface="Geneva" pitchFamily="121" charset="-128"/>
              </a:rPr>
              <a:t>XFEL design of CF100 flange to improve thermal contact between Aluminum can and flange </a:t>
            </a:r>
          </a:p>
          <a:p>
            <a:pPr marL="169863" indent="-169863" defTabSz="457200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3087"/>
              </a:solidFill>
              <a:latin typeface="Calibri" panose="020F0502020204030204" pitchFamily="34" charset="0"/>
              <a:ea typeface="Geneva" pitchFamily="121" charset="-128"/>
            </a:endParaRPr>
          </a:p>
          <a:p>
            <a:pPr marL="169863" indent="-169863" defTabSz="4572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3087"/>
                </a:solidFill>
                <a:latin typeface="Calibri" panose="020F0502020204030204" pitchFamily="34" charset="0"/>
                <a:ea typeface="Geneva" pitchFamily="121" charset="-128"/>
              </a:rPr>
              <a:t>Thermal strap is connected to 50K pipe (closer)</a:t>
            </a:r>
          </a:p>
          <a:p>
            <a:pPr marL="574675" indent="-234950" defTabSz="4572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i="1" dirty="0" smtClean="0">
                <a:solidFill>
                  <a:srgbClr val="519A24">
                    <a:lumMod val="75000"/>
                  </a:srgbClr>
                </a:solidFill>
                <a:latin typeface="Calibri" panose="020F0502020204030204" pitchFamily="34" charset="0"/>
                <a:ea typeface="Geneva" pitchFamily="121" charset="-128"/>
              </a:rPr>
              <a:t>Better thermal contact between braid and copper extension (flat surfaces)</a:t>
            </a:r>
          </a:p>
          <a:p>
            <a:pPr marL="574675" indent="-234950" defTabSz="4572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519A24">
                    <a:lumMod val="75000"/>
                  </a:srgbClr>
                </a:solidFill>
                <a:latin typeface="Calibri" panose="020F0502020204030204" pitchFamily="34" charset="0"/>
                <a:ea typeface="Geneva" pitchFamily="121" charset="-128"/>
              </a:rPr>
              <a:t>JLAB </a:t>
            </a:r>
            <a:r>
              <a:rPr lang="en-US" sz="2000" dirty="0" err="1" smtClean="0">
                <a:solidFill>
                  <a:srgbClr val="519A24">
                    <a:lumMod val="75000"/>
                  </a:srgbClr>
                </a:solidFill>
                <a:latin typeface="Calibri" panose="020F0502020204030204" pitchFamily="34" charset="0"/>
                <a:ea typeface="Geneva" pitchFamily="121" charset="-128"/>
              </a:rPr>
              <a:t>pCM</a:t>
            </a:r>
            <a:r>
              <a:rPr lang="en-US" sz="2000" dirty="0" smtClean="0">
                <a:solidFill>
                  <a:srgbClr val="519A24">
                    <a:lumMod val="75000"/>
                  </a:srgbClr>
                </a:solidFill>
                <a:latin typeface="Calibri" panose="020F0502020204030204" pitchFamily="34" charset="0"/>
                <a:ea typeface="Geneva" pitchFamily="121" charset="-128"/>
              </a:rPr>
              <a:t> already has this feature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11292" y="3784734"/>
            <a:ext cx="5004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003087"/>
                </a:solidFill>
                <a:latin typeface="Calibri" panose="020F0502020204030204" pitchFamily="34" charset="0"/>
                <a:ea typeface="Geneva" pitchFamily="121" charset="-128"/>
              </a:rPr>
              <a:t>50K</a:t>
            </a:r>
            <a:endParaRPr lang="en-US" sz="1600" dirty="0">
              <a:solidFill>
                <a:srgbClr val="003087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57894" y="4385655"/>
            <a:ext cx="396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003087"/>
                </a:solidFill>
                <a:latin typeface="Calibri" panose="020F0502020204030204" pitchFamily="34" charset="0"/>
                <a:ea typeface="Geneva" pitchFamily="121" charset="-128"/>
              </a:rPr>
              <a:t>5K</a:t>
            </a:r>
            <a:endParaRPr lang="en-US" sz="1600" dirty="0">
              <a:solidFill>
                <a:srgbClr val="003087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99" y="3452406"/>
            <a:ext cx="2767420" cy="2359458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2091066" y="5147473"/>
            <a:ext cx="26365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smtClean="0">
                <a:solidFill>
                  <a:srgbClr val="404040"/>
                </a:solidFill>
                <a:latin typeface="Calibri" panose="020F0502020204030204" pitchFamily="34" charset="0"/>
                <a:ea typeface="Geneva" pitchFamily="121" charset="-128"/>
              </a:rPr>
              <a:t>Thermal analysis of </a:t>
            </a:r>
            <a:r>
              <a:rPr lang="en-US" sz="1600" dirty="0" err="1" smtClean="0">
                <a:solidFill>
                  <a:srgbClr val="404040"/>
                </a:solidFill>
                <a:latin typeface="Calibri" panose="020F0502020204030204" pitchFamily="34" charset="0"/>
                <a:ea typeface="Geneva" pitchFamily="121" charset="-128"/>
              </a:rPr>
              <a:t>pCM</a:t>
            </a:r>
            <a:r>
              <a:rPr lang="en-US" sz="1600" dirty="0" smtClean="0">
                <a:solidFill>
                  <a:srgbClr val="404040"/>
                </a:solidFill>
                <a:latin typeface="Calibri" panose="020F0502020204030204" pitchFamily="34" charset="0"/>
                <a:ea typeface="Geneva" pitchFamily="121" charset="-128"/>
              </a:rPr>
              <a:t> (NE-EO-2015-004) – Fischer/ANL</a:t>
            </a:r>
            <a:endParaRPr lang="en-US" sz="1600" dirty="0">
              <a:solidFill>
                <a:srgbClr val="404040"/>
              </a:solidFill>
              <a:latin typeface="Calibri" panose="020F0502020204030204" pitchFamily="34" charset="0"/>
              <a:ea typeface="Geneva" pitchFamily="12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07557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Tests – HOM </a:t>
            </a:r>
            <a:r>
              <a:rPr lang="en-US" dirty="0" smtClean="0"/>
              <a:t>Studies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4294967295"/>
          </p:nvPr>
        </p:nvSpPr>
        <p:spPr>
          <a:xfrm>
            <a:off x="212569" y="1313518"/>
            <a:ext cx="8672513" cy="302537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Measure each cavity’s HOM spectrum to assess the HOM coupler effectiveness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Measure HOM antenna heating when a 2GHz 5 W RF power is applied to simulate the beam induced HOM power.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No cool down cycle is proposed. 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1 shift</a:t>
            </a:r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6149" y="5585541"/>
            <a:ext cx="557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Timergali</a:t>
            </a:r>
            <a:r>
              <a:rPr lang="en-US" dirty="0" smtClean="0"/>
              <a:t> </a:t>
            </a:r>
            <a:r>
              <a:rPr lang="en-US" dirty="0" err="1" smtClean="0"/>
              <a:t>Khabiboulline</a:t>
            </a:r>
            <a:r>
              <a:rPr lang="en-US" dirty="0" smtClean="0"/>
              <a:t> and Nikolay </a:t>
            </a:r>
            <a:r>
              <a:rPr lang="en-US" dirty="0" err="1" smtClean="0"/>
              <a:t>Solyak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5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Minimum Acceptance Criteria</a:t>
            </a:r>
            <a:endParaRPr lang="en-US" sz="2800" dirty="0"/>
          </a:p>
        </p:txBody>
      </p:sp>
      <p:pic>
        <p:nvPicPr>
          <p:cNvPr id="4" name="Picture 3" descr="acceptance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186" y="1332213"/>
            <a:ext cx="5652846" cy="540785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03196" y="3501329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91261" y="420259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91261" y="249792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2319" y="2091203"/>
            <a:ext cx="248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Beamline vacuum ~5E-10, unbaked spools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2692995" y="2801131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692128" y="308491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92995" y="5187952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1261" y="475918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680313" y="4452623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4D4F53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8086" y="2933372"/>
            <a:ext cx="24851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Cavity #5 is only one not meeting spec</a:t>
            </a:r>
            <a:endParaRPr lang="en-US" sz="1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684790" y="2123270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2691261" y="385147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72158" y="5817986"/>
            <a:ext cx="3770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4D4F53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81968" y="5531430"/>
            <a:ext cx="24851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pCM</a:t>
            </a:r>
            <a:r>
              <a:rPr lang="en-US" sz="1400" dirty="0" smtClean="0"/>
              <a:t> + </a:t>
            </a:r>
            <a:r>
              <a:rPr lang="en-US" sz="1400" dirty="0" err="1" smtClean="0"/>
              <a:t>FeedCap</a:t>
            </a:r>
            <a:r>
              <a:rPr lang="en-US" sz="1400" dirty="0" smtClean="0"/>
              <a:t> + </a:t>
            </a:r>
            <a:r>
              <a:rPr lang="en-US" sz="1400" dirty="0" err="1" smtClean="0"/>
              <a:t>EndCap</a:t>
            </a:r>
            <a:r>
              <a:rPr lang="en-US" sz="1400" dirty="0" smtClean="0"/>
              <a:t> ~13 W Static 2K</a:t>
            </a:r>
          </a:p>
          <a:p>
            <a:r>
              <a:rPr lang="en-US" sz="1400" dirty="0" smtClean="0"/>
              <a:t>60.2 W 2K dynamic of 128 MV </a:t>
            </a:r>
            <a:endParaRPr lang="en-US" sz="1400" dirty="0"/>
          </a:p>
        </p:txBody>
      </p:sp>
      <p:sp>
        <p:nvSpPr>
          <p:cNvPr id="2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87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Extended Tests – </a:t>
            </a:r>
            <a:r>
              <a:rPr lang="en-US" dirty="0" err="1" smtClean="0"/>
              <a:t>Linac</a:t>
            </a:r>
            <a:r>
              <a:rPr lang="en-US" dirty="0" smtClean="0"/>
              <a:t> LLRF (in Progress)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4294967295"/>
          </p:nvPr>
        </p:nvSpPr>
        <p:spPr>
          <a:xfrm>
            <a:off x="235743" y="1314091"/>
            <a:ext cx="8672513" cy="3025371"/>
          </a:xfrm>
          <a:prstGeom prst="rect">
            <a:avLst/>
          </a:prstGeom>
        </p:spPr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Install and test four production LCLS-II LLRF systems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Test runs in parallel to other test activities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623292" y="5856586"/>
            <a:ext cx="60129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Larry Doolittle</a:t>
            </a:r>
            <a:r>
              <a:rPr lang="en-US" dirty="0"/>
              <a:t>, Curt </a:t>
            </a:r>
            <a:r>
              <a:rPr lang="en-US" dirty="0" err="1"/>
              <a:t>Hovator</a:t>
            </a:r>
            <a:r>
              <a:rPr lang="en-US" dirty="0"/>
              <a:t> </a:t>
            </a:r>
            <a:r>
              <a:rPr lang="en-US" dirty="0" smtClean="0"/>
              <a:t>and Brian Chase</a:t>
            </a:r>
            <a:endParaRPr lang="en-US" dirty="0"/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9754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US" smtClean="0"/>
              <a:t>AUTHOR - CM PRR Sep.13-14 2016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Minimum tests completed and acceptance criteria were mostly met except </a:t>
            </a:r>
            <a:r>
              <a:rPr lang="en-US" dirty="0" err="1" smtClean="0"/>
              <a:t>microphonics</a:t>
            </a:r>
            <a:r>
              <a:rPr lang="en-US" dirty="0" smtClean="0"/>
              <a:t>.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Cryomodule exceeds total voltage specification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Cryomodule exceeds </a:t>
            </a:r>
            <a:r>
              <a:rPr lang="en-US" dirty="0" err="1" smtClean="0"/>
              <a:t>heatload</a:t>
            </a:r>
            <a:r>
              <a:rPr lang="en-US" dirty="0" smtClean="0"/>
              <a:t> specification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Coupler exceeds power and temperature specification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Radiation acceptable, no dark current measurement until </a:t>
            </a:r>
            <a:r>
              <a:rPr lang="en-US" dirty="0" err="1" smtClean="0"/>
              <a:t>microphonics</a:t>
            </a:r>
            <a:r>
              <a:rPr lang="en-US" dirty="0" smtClean="0"/>
              <a:t> is suppressed to below 10Hz.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Extended tests is in progress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err="1" smtClean="0"/>
              <a:t>Mirophonics</a:t>
            </a:r>
            <a:r>
              <a:rPr lang="en-US" dirty="0" smtClean="0"/>
              <a:t> studies are in progress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Mitigations to CM02 are in progress</a:t>
            </a:r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81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 slides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83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Measurement - Calibration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RF calibration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Forward power at SSA output before the circulator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Minimize the directional coupler signal deviation due to reflected power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Calibration using calorimetric load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Transmitted power and HOM power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Network analyzer for warm and cold transmission lines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Qext1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Fast oscilloscope for decay time</a:t>
            </a:r>
          </a:p>
          <a:p>
            <a:pPr marL="1033463" lvl="2" indent="-342900">
              <a:buFont typeface="Arial" charset="0"/>
              <a:buChar char="•"/>
            </a:pPr>
            <a:r>
              <a:rPr lang="en-US" dirty="0" smtClean="0"/>
              <a:t>RF power decay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err="1" smtClean="0"/>
              <a:t>Heatload</a:t>
            </a:r>
            <a:endParaRPr lang="en-US" dirty="0" smtClean="0"/>
          </a:p>
          <a:p>
            <a:pPr marL="800100" lvl="1" indent="-342900">
              <a:buFont typeface="Arial" charset="0"/>
              <a:buChar char="•"/>
            </a:pPr>
            <a:r>
              <a:rPr lang="en-US" dirty="0" err="1" smtClean="0"/>
              <a:t>Massflow</a:t>
            </a:r>
            <a:r>
              <a:rPr lang="en-US" dirty="0" smtClean="0"/>
              <a:t> vs. known heater power</a:t>
            </a:r>
          </a:p>
          <a:p>
            <a:pPr marL="1033463" lvl="2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63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LLRF Power Measurement Linearity Measurement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</p:nvPr>
        </p:nvGraphicFramePr>
        <p:xfrm>
          <a:off x="457200" y="1243013"/>
          <a:ext cx="8108950" cy="506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Directional Coupler Forward Power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sz="quarter" idx="14"/>
          </p:nvPr>
        </p:nvGraphicFramePr>
        <p:xfrm>
          <a:off x="457200" y="1243013"/>
          <a:ext cx="8108950" cy="5065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91505" y="6318251"/>
            <a:ext cx="3355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Data from John Reid and Co.</a:t>
            </a:r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0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Measurement - Gradient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sz="quarter" idx="14"/>
              </p:nvPr>
            </p:nvSpPr>
            <p:spPr/>
            <p:txBody>
              <a:bodyPr/>
              <a:lstStyle/>
              <a:p>
                <a:pPr marL="342900" indent="-342900">
                  <a:buFont typeface="Arial" charset="0"/>
                  <a:buChar char="•"/>
                </a:pPr>
                <a:r>
                  <a:rPr lang="en-US" dirty="0" smtClean="0"/>
                  <a:t>Method A – Forward Power (Production method)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 smtClean="0"/>
                  <a:t>Measure FPC </a:t>
                </a:r>
                <a:r>
                  <a:rPr lang="en-US" dirty="0" err="1" smtClean="0"/>
                  <a:t>Qext</a:t>
                </a:r>
                <a:r>
                  <a:rPr lang="en-US" dirty="0" smtClean="0"/>
                  <a:t> and forward power</a:t>
                </a:r>
                <a:endParaRPr lang="en-US" dirty="0"/>
              </a:p>
              <a:p>
                <a:pPr marL="800100" lvl="1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𝑎𝑐𝑐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charset="0"/>
                          </a:rPr>
                          <m:t>4</m:t>
                        </m:r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𝑓𝑜𝑟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𝑒𝑥𝑡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 smtClean="0"/>
              </a:p>
              <a:p>
                <a:pPr marL="800100" lvl="1" indent="-342900">
                  <a:buFont typeface="Arial" charset="0"/>
                  <a:buChar char="•"/>
                </a:pPr>
                <a:endParaRPr lang="en-US" dirty="0" smtClean="0"/>
              </a:p>
              <a:p>
                <a:pPr marL="342900" indent="-342900">
                  <a:buFont typeface="Arial" charset="0"/>
                  <a:buChar char="•"/>
                </a:pPr>
                <a:r>
                  <a:rPr lang="en-US" dirty="0" smtClean="0"/>
                  <a:t>Method B – Transmitted Power</a:t>
                </a:r>
              </a:p>
              <a:p>
                <a:pPr marL="800100" lvl="1" indent="-342900">
                  <a:buFont typeface="Arial" charset="0"/>
                  <a:buChar char="•"/>
                </a:pPr>
                <a:r>
                  <a:rPr lang="en-US" dirty="0" smtClean="0"/>
                  <a:t>Measure transmitted power and field probe </a:t>
                </a:r>
                <a:r>
                  <a:rPr lang="en-US" dirty="0" err="1" smtClean="0"/>
                  <a:t>Qt</a:t>
                </a:r>
                <a:r>
                  <a:rPr lang="en-US" dirty="0" smtClean="0"/>
                  <a:t> (using VTS </a:t>
                </a:r>
                <a:r>
                  <a:rPr lang="en-US" dirty="0" err="1" smtClean="0"/>
                  <a:t>Qt</a:t>
                </a:r>
                <a:r>
                  <a:rPr lang="en-US" dirty="0" smtClean="0"/>
                  <a:t>)</a:t>
                </a:r>
              </a:p>
              <a:p>
                <a:pPr marL="800100" lvl="1" indent="-342900">
                  <a:buFont typeface="Arial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charset="0"/>
                          </a:rPr>
                          <m:t>𝑎𝑐𝑐</m:t>
                        </m:r>
                      </m:sub>
                    </m:sSub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charset="0"/>
                          </a:rPr>
                          <m:t>𝐿</m:t>
                        </m:r>
                      </m:den>
                    </m:f>
                    <m:rad>
                      <m:radPr>
                        <m:degHide m:val="on"/>
                        <m:ctrlPr>
                          <a:rPr lang="en-US" i="1">
                            <a:latin typeface="Cambria Math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sSub>
                          <m:sSub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i="1">
                            <a:latin typeface="Cambria Math" charset="0"/>
                          </a:rPr>
                          <m:t>(</m:t>
                        </m:r>
                        <m:f>
                          <m:fPr>
                            <m:ctrlPr>
                              <a:rPr lang="en-US" i="1">
                                <a:latin typeface="Cambria Math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charset="0"/>
                              </a:rPr>
                              <m:t>𝑅</m:t>
                            </m:r>
                          </m:num>
                          <m:den>
                            <m:r>
                              <a:rPr lang="en-US" i="1">
                                <a:latin typeface="Cambria Math" charset="0"/>
                              </a:rPr>
                              <m:t>𝑄</m:t>
                            </m:r>
                          </m:den>
                        </m:f>
                        <m:r>
                          <a:rPr lang="en-US" i="1">
                            <a:latin typeface="Cambria Math" charset="0"/>
                          </a:rPr>
                          <m:t>)</m:t>
                        </m:r>
                      </m:e>
                    </m:rad>
                  </m:oMath>
                </a14:m>
                <a:r>
                  <a:rPr lang="en-US" dirty="0">
                    <a:effectLst/>
                  </a:rPr>
                  <a:t> </a:t>
                </a:r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4"/>
              </p:nvPr>
            </p:nvSpPr>
            <p:spPr>
              <a:blipFill rotWithShape="0">
                <a:blip r:embed="rId2"/>
                <a:stretch>
                  <a:fillRect l="-2105" t="-1083" r="-1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58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47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</a:t>
            </a:r>
            <a:r>
              <a:rPr lang="en-US" dirty="0"/>
              <a:t>Gradient Measurement </a:t>
            </a:r>
            <a:r>
              <a:rPr lang="en-US" dirty="0" smtClean="0"/>
              <a:t>- Comparison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A – Forward Power (Production method)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Waveguides assembly does not change 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Calibration is stable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Less affected by environment</a:t>
            </a:r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B – Transmitted Power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effectLst/>
              </a:rPr>
              <a:t>Transmission line less rigid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May require configuration changes due to signal levels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More connections/disconnections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VTS to cryomodule changes can happen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VTS measurement error propagation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7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Measurement</a:t>
            </a:r>
            <a:endParaRPr lang="en-US" dirty="0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65110" y="1231645"/>
          <a:ext cx="7697754" cy="4527665"/>
        </p:xfrm>
        <a:graphic>
          <a:graphicData uri="http://schemas.openxmlformats.org/drawingml/2006/table">
            <a:tbl>
              <a:tblPr/>
              <a:tblGrid>
                <a:gridCol w="1509363"/>
                <a:gridCol w="2245178"/>
                <a:gridCol w="3943213"/>
              </a:tblGrid>
              <a:tr h="34353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Gradient comparison as of 2016-09-19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17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CAVITY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Name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% of Forward method over Pt method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TB9AES021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4.2%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TB9AES019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TB9AES026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-5.8%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TB9AES024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-0.8%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TB9AES028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-4.5%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TB9AES016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1.1%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TB9AES022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375623"/>
                          </a:solidFill>
                          <a:effectLst/>
                          <a:latin typeface="Calibri" panose="020F0502020204030204" pitchFamily="34" charset="0"/>
                        </a:rPr>
                        <a:t>-3.3%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070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TB9AES027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7.2%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Average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0.5%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43533"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Note: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Mostly compared at low field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7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Coupler Heating Effect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24542" y="1426029"/>
            <a:ext cx="8141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The FPC antenna moves into the cavity as the coupler warms up. 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err="1" smtClean="0"/>
              <a:t>Pfor</a:t>
            </a:r>
            <a:r>
              <a:rPr lang="en-US" dirty="0" smtClean="0"/>
              <a:t> increased by 4%-7% for the same gradient.</a:t>
            </a: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Two hours to stabilize.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075" y="2349359"/>
            <a:ext cx="7368540" cy="4338188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dirty="0" smtClean="0"/>
              <a:t>G. WU- CM </a:t>
            </a:r>
            <a:r>
              <a:rPr lang="en-US" smtClean="0"/>
              <a:t>PRR Jan 10-11, </a:t>
            </a:r>
            <a:r>
              <a:rPr lang="en-US" dirty="0" smtClean="0"/>
              <a:t>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95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Multipacting Processing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179222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Short RF pulsing to avoid the cryogenic instability</a:t>
            </a:r>
          </a:p>
          <a:p>
            <a:pPr marL="800100" lvl="1" indent="-342900"/>
            <a:r>
              <a:rPr lang="en-US" dirty="0" smtClean="0"/>
              <a:t>1-10 Hz</a:t>
            </a:r>
          </a:p>
          <a:p>
            <a:pPr marL="800100" lvl="1" indent="-342900"/>
            <a:r>
              <a:rPr lang="en-US" dirty="0" smtClean="0"/>
              <a:t>20-50 </a:t>
            </a:r>
            <a:r>
              <a:rPr lang="en-US" dirty="0" err="1" smtClean="0"/>
              <a:t>mS</a:t>
            </a:r>
            <a:r>
              <a:rPr lang="en-US" dirty="0" smtClean="0"/>
              <a:t> (</a:t>
            </a:r>
            <a:r>
              <a:rPr lang="en-US" dirty="0" err="1" smtClean="0"/>
              <a:t>Qext</a:t>
            </a:r>
            <a:r>
              <a:rPr lang="en-US" dirty="0" smtClean="0"/>
              <a:t> ~ 1e7 - 4e7)</a:t>
            </a:r>
          </a:p>
          <a:p>
            <a:pPr marL="800100" lvl="1" indent="-342900"/>
            <a:r>
              <a:rPr lang="en-US" dirty="0" smtClean="0"/>
              <a:t>2-3 kW</a:t>
            </a:r>
            <a:endParaRPr lang="en-US" dirty="0"/>
          </a:p>
        </p:txBody>
      </p:sp>
      <p:pic>
        <p:nvPicPr>
          <p:cNvPr id="6" name="FullSizeRend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3040" y="2969515"/>
            <a:ext cx="6912864" cy="3888486"/>
          </a:xfrm>
          <a:prstGeom prst="rect">
            <a:avLst/>
          </a:prstGeom>
        </p:spPr>
      </p:pic>
      <p:sp>
        <p:nvSpPr>
          <p:cNvPr id="8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4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Analysis - </a:t>
            </a:r>
            <a:r>
              <a:rPr lang="en-US" dirty="0" err="1" smtClean="0"/>
              <a:t>Eacc</a:t>
            </a:r>
            <a:endParaRPr lang="en-US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8363" y="1641021"/>
            <a:ext cx="16383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08" y="1641021"/>
            <a:ext cx="2447925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8363" y="2803261"/>
              <a:ext cx="3479459" cy="851535"/>
            </p:xfrm>
            <a:graphic>
              <a:graphicData uri="http://schemas.openxmlformats.org/drawingml/2006/table">
                <a:tbl>
                  <a:tblPr/>
                  <a:tblGrid>
                    <a:gridCol w="1368697"/>
                    <a:gridCol w="1055381"/>
                    <a:gridCol w="1055381"/>
                  </a:tblGrid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_Eacc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_Pt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_Qt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12%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le 8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5096690"/>
                  </p:ext>
                </p:extLst>
              </p:nvPr>
            </p:nvGraphicFramePr>
            <p:xfrm>
              <a:off x="1608363" y="2803261"/>
              <a:ext cx="3479459" cy="851535"/>
            </p:xfrm>
            <a:graphic>
              <a:graphicData uri="http://schemas.openxmlformats.org/drawingml/2006/table">
                <a:tbl>
                  <a:tblPr/>
                  <a:tblGrid>
                    <a:gridCol w="1368697"/>
                    <a:gridCol w="1055381"/>
                    <a:gridCol w="1055381"/>
                  </a:tblGrid>
                  <a:tr h="28384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 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4"/>
                          <a:stretch>
                            <a:fillRect t="-123404" r="-154222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4"/>
                          <a:stretch>
                            <a:fillRect l="-129310" t="-123404" r="-99425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4"/>
                          <a:stretch>
                            <a:fillRect l="-230636" t="-123404" b="-148936"/>
                          </a:stretch>
                        </a:blipFill>
                      </a:tcPr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7%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8%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12%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1608363" y="4558020"/>
              <a:ext cx="3480956" cy="851535"/>
            </p:xfrm>
            <a:graphic>
              <a:graphicData uri="http://schemas.openxmlformats.org/drawingml/2006/table">
                <a:tbl>
                  <a:tblPr/>
                  <a:tblGrid>
                    <a:gridCol w="1369286"/>
                    <a:gridCol w="1055835"/>
                    <a:gridCol w="1055835"/>
                  </a:tblGrid>
                  <a:tr h="190500">
                    <a:tc gridSpan="3"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Pf Method similar to 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</a:t>
                          </a:r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Eacc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</a:t>
                          </a:r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Pf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14:m>
                            <m:oMath xmlns:m="http://schemas.openxmlformats.org/officeDocument/2006/math">
                              <m:r>
                                <a:rPr lang="en-US" sz="180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∆</m:t>
                              </m:r>
                            </m:oMath>
                          </a14:m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_</a:t>
                          </a:r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Q1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00B0F0"/>
                        </a:solidFill>
                      </a:tcPr>
                    </a:tc>
                  </a:tr>
                  <a:tr h="190500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14903343"/>
                  </p:ext>
                </p:extLst>
              </p:nvPr>
            </p:nvGraphicFramePr>
            <p:xfrm>
              <a:off x="1608363" y="4558020"/>
              <a:ext cx="3480956" cy="851535"/>
            </p:xfrm>
            <a:graphic>
              <a:graphicData uri="http://schemas.openxmlformats.org/drawingml/2006/table">
                <a:tbl>
                  <a:tblPr/>
                  <a:tblGrid>
                    <a:gridCol w="1369286"/>
                    <a:gridCol w="1055835"/>
                    <a:gridCol w="1055835"/>
                  </a:tblGrid>
                  <a:tr h="283845">
                    <a:tc gridSpan="3"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Pf Method similar to Pt Method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solidFill>
                          <a:srgbClr val="FFFF00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5"/>
                          <a:stretch>
                            <a:fillRect t="-123404" r="-154222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5"/>
                          <a:stretch>
                            <a:fillRect l="-129310" t="-123404" r="-99425" b="-1489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blipFill rotWithShape="0">
                          <a:blip r:embed="rId5"/>
                          <a:stretch>
                            <a:fillRect l="-230636" t="-123404" b="-148936"/>
                          </a:stretch>
                        </a:blipFill>
                      </a:tcPr>
                    </a:tc>
                  </a:tr>
                  <a:tr h="283845"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3%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5%</a:t>
                          </a: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 fontAlgn="b"/>
                          <a:r>
                            <a:rPr lang="en-US" sz="18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panose="020F0502020204030204" pitchFamily="34" charset="0"/>
                            </a:rPr>
                            <a:t>2%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panose="020F0502020204030204" pitchFamily="34" charset="0"/>
                          </a:endParaRPr>
                        </a:p>
                      </a:txBody>
                      <a:tcPr marL="9525" marR="9525" marT="9525" marB="0" anchor="b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sp>
        <p:nvSpPr>
          <p:cNvPr id="12" name="TextBox 11"/>
          <p:cNvSpPr txBox="1"/>
          <p:nvPr/>
        </p:nvSpPr>
        <p:spPr>
          <a:xfrm>
            <a:off x="5508170" y="4558020"/>
            <a:ext cx="305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Pf calibrated by calorimetric load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508170" y="5236363"/>
            <a:ext cx="3483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 by 100%-50% transmitted power decay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508170" y="2732026"/>
            <a:ext cx="30579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Pt calibrated by insertion loss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508170" y="3305852"/>
            <a:ext cx="3483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Qt using VTS measured data</a:t>
            </a:r>
            <a:endParaRPr lang="en-US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842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Measurement during Production Testing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en-US" dirty="0"/>
              <a:t>Measure decay time (Qext1) at low power (6-8 MV/m) in the beginning of the power rise.</a:t>
            </a:r>
          </a:p>
          <a:p>
            <a:pPr marL="457200" indent="-457200">
              <a:buAutoNum type="arabicPeriod"/>
            </a:pPr>
            <a:r>
              <a:rPr lang="en-US" dirty="0"/>
              <a:t>Calibrate the transmitted power to the </a:t>
            </a:r>
            <a:r>
              <a:rPr lang="en-US" dirty="0" err="1"/>
              <a:t>Eacc</a:t>
            </a:r>
            <a:r>
              <a:rPr lang="en-US" dirty="0"/>
              <a:t> determined by the Pf.</a:t>
            </a:r>
          </a:p>
          <a:p>
            <a:pPr marL="457200" indent="-457200">
              <a:buAutoNum type="arabicPeriod"/>
            </a:pPr>
            <a:r>
              <a:rPr lang="en-US" dirty="0"/>
              <a:t>Measure Pt to determine the </a:t>
            </a:r>
            <a:r>
              <a:rPr lang="en-US" dirty="0" err="1"/>
              <a:t>Eacc</a:t>
            </a:r>
            <a:r>
              <a:rPr lang="en-US" dirty="0"/>
              <a:t>. (Avoids the coupler heating effect).</a:t>
            </a:r>
          </a:p>
          <a:p>
            <a:pPr marL="457200" indent="-457200">
              <a:buAutoNum type="arabicPeriod"/>
            </a:pPr>
            <a:r>
              <a:rPr lang="en-US" dirty="0"/>
              <a:t>Verify the </a:t>
            </a:r>
            <a:r>
              <a:rPr lang="en-US" dirty="0" err="1"/>
              <a:t>Eacc</a:t>
            </a:r>
            <a:r>
              <a:rPr lang="en-US" dirty="0"/>
              <a:t> is consistent at 16 MV/m between LLRF power measurement and </a:t>
            </a:r>
            <a:r>
              <a:rPr lang="en-US" dirty="0" err="1"/>
              <a:t>agilent</a:t>
            </a:r>
            <a:r>
              <a:rPr lang="en-US" dirty="0"/>
              <a:t> power </a:t>
            </a:r>
            <a:r>
              <a:rPr lang="en-US" dirty="0" smtClean="0"/>
              <a:t>meter</a:t>
            </a: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4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Cavity Performance Measurement - </a:t>
            </a:r>
            <a:r>
              <a:rPr lang="en-US" dirty="0" err="1" smtClean="0"/>
              <a:t>Heatload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A – Mass flow change (Fermilab Production)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Measure mass flow delta to extrapolate heat load</a:t>
            </a:r>
            <a:r>
              <a:rPr lang="en-US" dirty="0" smtClean="0">
                <a:effectLst/>
              </a:rPr>
              <a:t> </a:t>
            </a:r>
            <a:endParaRPr lang="en-US" dirty="0" smtClean="0"/>
          </a:p>
          <a:p>
            <a:pPr marL="342900" indent="-342900">
              <a:buFont typeface="Arial" charset="0"/>
              <a:buChar char="•"/>
            </a:pPr>
            <a:r>
              <a:rPr lang="en-US" dirty="0" smtClean="0"/>
              <a:t>Method B – Measure compensation heater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Maintain constant mass flow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>
                <a:effectLst/>
              </a:rPr>
              <a:t>Measure RF compensation heater power</a:t>
            </a:r>
            <a:endParaRPr lang="en-US" dirty="0"/>
          </a:p>
          <a:p>
            <a:pPr marL="342900" indent="-342900">
              <a:buFont typeface="Arial" charset="0"/>
              <a:buChar char="•"/>
            </a:pPr>
            <a:r>
              <a:rPr lang="en-US" dirty="0"/>
              <a:t>Method C</a:t>
            </a:r>
            <a:r>
              <a:rPr lang="en-US" dirty="0" smtClean="0"/>
              <a:t> </a:t>
            </a:r>
            <a:r>
              <a:rPr lang="en-US" dirty="0"/>
              <a:t>– </a:t>
            </a:r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Close JT valve to allow pressure rise due to known heater </a:t>
            </a:r>
            <a:r>
              <a:rPr lang="en-US" dirty="0" err="1" smtClean="0"/>
              <a:t>powerdynamic</a:t>
            </a:r>
            <a:r>
              <a:rPr lang="en-US" dirty="0" smtClean="0"/>
              <a:t> heating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r>
              <a:rPr lang="en-US" dirty="0"/>
              <a:t>Close JT valve to allow pressure rise due to </a:t>
            </a:r>
            <a:r>
              <a:rPr lang="en-US" dirty="0" smtClean="0"/>
              <a:t>dynamic </a:t>
            </a:r>
            <a:r>
              <a:rPr lang="en-US" dirty="0"/>
              <a:t>heating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dirty="0" smtClean="0"/>
              <a:t>Measure pressure rise </a:t>
            </a:r>
            <a:r>
              <a:rPr lang="en-US" dirty="0" err="1" smtClean="0"/>
              <a:t>dP</a:t>
            </a:r>
            <a:r>
              <a:rPr lang="en-US" dirty="0" smtClean="0"/>
              <a:t>/</a:t>
            </a:r>
            <a:r>
              <a:rPr lang="en-US" dirty="0" err="1" smtClean="0"/>
              <a:t>dT</a:t>
            </a:r>
            <a:r>
              <a:rPr lang="en-US" dirty="0" smtClean="0"/>
              <a:t> to calculate the heat load</a:t>
            </a:r>
            <a:endParaRPr lang="en-US" dirty="0"/>
          </a:p>
          <a:p>
            <a:pPr marL="800100" lvl="1" indent="-342900">
              <a:buFont typeface="Arial" charset="0"/>
              <a:buChar char="•"/>
            </a:pPr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97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Q0 Measurement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Record the static mass flow the day before and the day after.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Record the cryogenic parameters with known heater powers</a:t>
            </a:r>
          </a:p>
          <a:p>
            <a:pPr marL="742950" lvl="1" indent="-28575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</a:pPr>
            <a:r>
              <a:rPr lang="en-US" dirty="0">
                <a:solidFill>
                  <a:srgbClr val="404040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rPr>
              <a:t>(3 hours for each of 2,4,6,8,10,12,14,16,18,20 W)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Bring cavity to 16 MV/m and wait 1-2 hours or until cryogenic parameters are stable.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Measure mass flow or pressure at the stable condition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Determine the dynamic </a:t>
            </a:r>
            <a:r>
              <a:rPr lang="en-US" dirty="0" err="1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heatload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 from mass flow or pressure of 16 MV/m from heater calibration.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Calculate the Q0 based on dynamic </a:t>
            </a:r>
            <a:r>
              <a:rPr lang="en-US" dirty="0" err="1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heatload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 and cavity gradient.</a:t>
            </a:r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63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8"/>
          <p:cNvSpPr>
            <a:spLocks noGrp="1"/>
          </p:cNvSpPr>
          <p:nvPr>
            <p:ph type="title"/>
          </p:nvPr>
        </p:nvSpPr>
        <p:spPr bwMode="auto">
          <a:xfrm>
            <a:off x="228600" y="103188"/>
            <a:ext cx="8686800" cy="642937"/>
          </a:xfrm>
          <a:extLst/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US" altLang="en-US" sz="2000" dirty="0">
                <a:solidFill>
                  <a:srgbClr val="A4001D"/>
                </a:solidFill>
              </a:rPr>
              <a:t>Mass Flow Method (Mass </a:t>
            </a:r>
            <a:r>
              <a:rPr lang="en-US" altLang="en-US" sz="2000">
                <a:solidFill>
                  <a:srgbClr val="A4001D"/>
                </a:solidFill>
              </a:rPr>
              <a:t>flow calibrated with a known heater)</a:t>
            </a:r>
            <a:endParaRPr lang="en-US" altLang="en-US" sz="2000" dirty="0">
              <a:solidFill>
                <a:srgbClr val="A4001D"/>
              </a:solidFill>
            </a:endParaRPr>
          </a:p>
        </p:txBody>
      </p:sp>
      <p:sp>
        <p:nvSpPr>
          <p:cNvPr id="2458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54</a:t>
            </a:fld>
            <a:endParaRPr lang="en-US" altLang="en-US" sz="120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0295" y="3464694"/>
            <a:ext cx="4395105" cy="2587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294" y="877098"/>
            <a:ext cx="4395106" cy="25875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" y="868928"/>
            <a:ext cx="4398373" cy="25990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59425" y="2168447"/>
            <a:ext cx="25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Forward Power and Gradient</a:t>
            </a:r>
            <a:endParaRPr lang="en-US" sz="2000"/>
          </a:p>
        </p:txBody>
      </p:sp>
      <p:sp>
        <p:nvSpPr>
          <p:cNvPr id="17" name="TextBox 16"/>
          <p:cNvSpPr txBox="1"/>
          <p:nvPr/>
        </p:nvSpPr>
        <p:spPr>
          <a:xfrm>
            <a:off x="5602225" y="4635953"/>
            <a:ext cx="25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Liquid level, pressure and JT opening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1574349" y="2028239"/>
            <a:ext cx="25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Gradient and Mass Flow</a:t>
            </a:r>
            <a:endParaRPr lang="en-US" sz="2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920" y="3464693"/>
            <a:ext cx="4572000" cy="27432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981742" y="3698298"/>
            <a:ext cx="2511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Liquid Level Correction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097279" y="5937504"/>
            <a:ext cx="7016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Delta Mass flow = 1 g/s -&gt;  13.7 W  at supply mass flow</a:t>
            </a:r>
          </a:p>
          <a:p>
            <a:r>
              <a:rPr lang="en-US" dirty="0"/>
              <a:t> </a:t>
            </a:r>
            <a:r>
              <a:rPr lang="en-US" dirty="0" smtClean="0"/>
              <a:t>                             1 g/s -&gt;  20.64 W at return mass flow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445472" y="6400800"/>
            <a:ext cx="4126528" cy="314326"/>
          </a:xfrm>
          <a:prstGeom prst="rect">
            <a:avLst/>
          </a:prstGeom>
        </p:spPr>
        <p:txBody>
          <a:bodyPr/>
          <a:lstStyle/>
          <a:p>
            <a:r>
              <a:rPr lang="en-US" sz="1200" smtClean="0"/>
              <a:t>CM </a:t>
            </a:r>
            <a:r>
              <a:rPr lang="en-US" sz="1200" dirty="0" smtClean="0"/>
              <a:t>PRR Jan. 10-11, 2017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90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Q0 Accuracy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57200" y="1243584"/>
            <a:ext cx="8108950" cy="3282696"/>
          </a:xfrm>
        </p:spPr>
        <p:txBody>
          <a:bodyPr/>
          <a:lstStyle/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Both pressure and mass flow has standard deviation of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&lt;2%. 8%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peak to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peak deviation.</a:t>
            </a:r>
            <a:endParaRPr lang="en-US" dirty="0">
              <a:solidFill>
                <a:srgbClr val="404040"/>
              </a:solidFill>
              <a:latin typeface="Helvetica"/>
              <a:ea typeface="Geneva" charset="0"/>
              <a:cs typeface="ＭＳ Ｐゴシック" charset="0"/>
            </a:endParaRP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Heat load has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2.8%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standard deviation,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11%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p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eak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to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peak deviation</a:t>
            </a:r>
            <a:endParaRPr lang="en-US" dirty="0">
              <a:solidFill>
                <a:srgbClr val="404040"/>
              </a:solidFill>
              <a:latin typeface="Helvetica"/>
              <a:ea typeface="Geneva" charset="0"/>
              <a:cs typeface="ＭＳ Ｐゴシック" charset="0"/>
            </a:endParaRP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Gradient has 3% error bar.</a:t>
            </a: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Q error bar is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4.1%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(</a:t>
            </a:r>
            <a:r>
              <a:rPr lang="en-US" dirty="0" err="1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std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 deviation) and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11.5% </a:t>
            </a:r>
            <a:r>
              <a:rPr lang="en-US" dirty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(based on peak to peak </a:t>
            </a:r>
            <a:r>
              <a:rPr lang="en-US" dirty="0" smtClean="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rPr>
              <a:t>deviation).</a:t>
            </a:r>
            <a:endParaRPr lang="en-US" dirty="0">
              <a:solidFill>
                <a:srgbClr val="404040"/>
              </a:solidFill>
              <a:latin typeface="Helvetica"/>
              <a:ea typeface="Geneva" charset="0"/>
              <a:cs typeface="ＭＳ Ｐゴシック" charset="0"/>
            </a:endParaRPr>
          </a:p>
          <a:p>
            <a:pPr marL="342900" lvl="0" indent="-342900" defTabSz="457200" fontAlgn="base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Font typeface="Arial" panose="020B0604020202020204" pitchFamily="34" charset="0"/>
              <a:buChar char="•"/>
            </a:pPr>
            <a:endParaRPr lang="en-US" dirty="0">
              <a:solidFill>
                <a:srgbClr val="404040"/>
              </a:solidFill>
              <a:latin typeface="Helvetica"/>
              <a:ea typeface="Geneva" charset="0"/>
              <a:cs typeface="ＭＳ Ｐゴシック" charset="0"/>
            </a:endParaRPr>
          </a:p>
          <a:p>
            <a:endParaRPr lang="en-US" dirty="0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715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/>
              <a:pPr/>
              <a:t>56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CAV1 Temperature Evolution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964" y="1082449"/>
            <a:ext cx="5559716" cy="531835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5964" y="2373086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Coupler 5K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55964" y="4267798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Mag shield outer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5964" y="4587268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Mag shield inner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55964" y="5136235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HOM coupler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455964" y="5598170"/>
            <a:ext cx="13389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solidFill>
                  <a:schemeClr val="bg1"/>
                </a:solidFill>
              </a:rPr>
              <a:t>Cavity T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57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Multipacting Processing – CAV1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955" y="3227294"/>
            <a:ext cx="3919045" cy="36307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973" y="-5502"/>
            <a:ext cx="3894553" cy="37138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7882" y="1850315"/>
            <a:ext cx="43891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CAV1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was previously limited at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17.2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MV/m due to multipacting. 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RF pulsed processing improved the gradient to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19.6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MV/m in pulsed mode. </a:t>
            </a:r>
          </a:p>
          <a:p>
            <a:pPr defTabSz="914400"/>
            <a:endParaRPr lang="en-US" sz="18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93" y="3977780"/>
            <a:ext cx="4963698" cy="1806474"/>
          </a:xfrm>
          <a:prstGeom prst="rect">
            <a:avLst/>
          </a:prstGeom>
        </p:spPr>
      </p:pic>
      <p:sp>
        <p:nvSpPr>
          <p:cNvPr id="11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2659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698" y="0"/>
            <a:ext cx="2675238" cy="777831"/>
          </a:xfrm>
        </p:spPr>
        <p:txBody>
          <a:bodyPr/>
          <a:lstStyle/>
          <a:p>
            <a:r>
              <a:rPr lang="en-US" dirty="0" smtClean="0"/>
              <a:t>MP in HOM of cavity#1 (zoom)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89BEA-2B91-403F-ADA4-053DEE04721E}" type="datetime1">
              <a:rPr lang="en-US" altLang="en-US" smtClean="0"/>
              <a:pPr/>
              <a:t>1/10/17</a:t>
            </a:fld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9C158-AEF1-41A2-A6CE-6F0BAB305EFD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371" y="814163"/>
            <a:ext cx="7039558" cy="554895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79311" y="1594022"/>
            <a:ext cx="10955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FF00"/>
                </a:solidFill>
              </a:rPr>
              <a:t>Gradient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35345" y="2972482"/>
            <a:ext cx="11672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B5E2">
                    <a:lumMod val="20000"/>
                    <a:lumOff val="80000"/>
                  </a:srgbClr>
                </a:solidFill>
              </a:rPr>
              <a:t>RF power</a:t>
            </a:r>
            <a:endParaRPr lang="en-US" sz="2000" dirty="0">
              <a:solidFill>
                <a:srgbClr val="00B5E2">
                  <a:lumMod val="20000"/>
                  <a:lumOff val="80000"/>
                </a:srgb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80138" y="3853704"/>
            <a:ext cx="123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CC66"/>
                </a:solidFill>
              </a:rPr>
              <a:t>HOM can Temp.</a:t>
            </a:r>
            <a:endParaRPr lang="en-US" sz="2000" dirty="0">
              <a:solidFill>
                <a:srgbClr val="00CC66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80138" y="4972159"/>
            <a:ext cx="1239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6600"/>
                </a:solidFill>
              </a:rPr>
              <a:t>Radiation</a:t>
            </a:r>
            <a:endParaRPr lang="en-US" sz="2000" dirty="0">
              <a:solidFill>
                <a:srgbClr val="FF66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28600" y="997483"/>
            <a:ext cx="19956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rgbClr val="004C97"/>
                </a:solidFill>
              </a:rPr>
              <a:t>MP starts at ~12MV/m </a:t>
            </a:r>
          </a:p>
          <a:p>
            <a:endParaRPr lang="en-US" sz="1800" dirty="0" smtClean="0">
              <a:solidFill>
                <a:srgbClr val="004C97"/>
              </a:solidFill>
            </a:endParaRPr>
          </a:p>
          <a:p>
            <a:r>
              <a:rPr lang="en-US" sz="1800" dirty="0" smtClean="0">
                <a:solidFill>
                  <a:srgbClr val="004C97"/>
                </a:solidFill>
              </a:rPr>
              <a:t>HOM can T quickly goes up above threshold gradient</a:t>
            </a:r>
          </a:p>
          <a:p>
            <a:endParaRPr lang="en-US" sz="1800" dirty="0">
              <a:solidFill>
                <a:srgbClr val="004C97"/>
              </a:solidFill>
            </a:endParaRPr>
          </a:p>
          <a:p>
            <a:r>
              <a:rPr lang="en-US" sz="1800" dirty="0" smtClean="0">
                <a:solidFill>
                  <a:srgbClr val="004C97"/>
                </a:solidFill>
              </a:rPr>
              <a:t>Processed in short  pulses (seconds) until T&lt; 20K</a:t>
            </a:r>
          </a:p>
          <a:p>
            <a:endParaRPr lang="en-US" sz="1800" dirty="0">
              <a:solidFill>
                <a:srgbClr val="004C97"/>
              </a:solidFill>
            </a:endParaRPr>
          </a:p>
          <a:p>
            <a:r>
              <a:rPr lang="en-US" sz="1800" dirty="0" smtClean="0">
                <a:solidFill>
                  <a:srgbClr val="004C97"/>
                </a:solidFill>
              </a:rPr>
              <a:t>After processing no MP up to max gradient</a:t>
            </a:r>
          </a:p>
          <a:p>
            <a:endParaRPr lang="en-US" sz="1800" dirty="0">
              <a:solidFill>
                <a:srgbClr val="004C97"/>
              </a:solidFill>
            </a:endParaRPr>
          </a:p>
          <a:p>
            <a:r>
              <a:rPr lang="en-US" sz="1800" dirty="0" smtClean="0">
                <a:solidFill>
                  <a:srgbClr val="004C97"/>
                </a:solidFill>
              </a:rPr>
              <a:t>Radiation reduced after processing,</a:t>
            </a:r>
          </a:p>
          <a:p>
            <a:r>
              <a:rPr lang="en-US" sz="1800" dirty="0" smtClean="0">
                <a:solidFill>
                  <a:srgbClr val="004C97"/>
                </a:solidFill>
              </a:rPr>
              <a:t>Exist w/o MP</a:t>
            </a:r>
            <a:endParaRPr lang="en-US" sz="1800" dirty="0">
              <a:solidFill>
                <a:srgbClr val="004C97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43112" y="323940"/>
            <a:ext cx="1386343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dirty="0" smtClean="0">
                <a:solidFill>
                  <a:srgbClr val="404040"/>
                </a:solidFill>
              </a:rPr>
              <a:t>Before processing</a:t>
            </a:r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91801" y="323940"/>
            <a:ext cx="1397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404040"/>
                </a:solidFill>
              </a:rPr>
              <a:t>processing</a:t>
            </a:r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4867" y="352212"/>
            <a:ext cx="1386343" cy="496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500"/>
              </a:lnSpc>
            </a:pPr>
            <a:r>
              <a:rPr lang="en-US" sz="2000" dirty="0" smtClean="0">
                <a:solidFill>
                  <a:srgbClr val="404040"/>
                </a:solidFill>
              </a:rPr>
              <a:t>After</a:t>
            </a:r>
          </a:p>
          <a:p>
            <a:pPr>
              <a:lnSpc>
                <a:spcPts val="1500"/>
              </a:lnSpc>
            </a:pPr>
            <a:r>
              <a:rPr lang="en-US" sz="2000" dirty="0" smtClean="0">
                <a:solidFill>
                  <a:srgbClr val="404040"/>
                </a:solidFill>
              </a:rPr>
              <a:t>processing</a:t>
            </a:r>
            <a:endParaRPr lang="en-US" sz="2000" dirty="0">
              <a:solidFill>
                <a:srgbClr val="40404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43112" y="6515100"/>
            <a:ext cx="3008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 smtClean="0">
                <a:solidFill>
                  <a:srgbClr val="004C97"/>
                </a:solidFill>
                <a:latin typeface="Arial" pitchFamily="34" charset="0"/>
                <a:ea typeface="ＭＳ Ｐゴシック" pitchFamily="-110" charset="-128"/>
              </a:rPr>
              <a:t>Slide made by N. Solyak</a:t>
            </a:r>
            <a:endParaRPr lang="en-US" sz="1800" dirty="0">
              <a:solidFill>
                <a:srgbClr val="004C97"/>
              </a:solidFill>
              <a:latin typeface="Arial" pitchFamily="34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486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79699" y="220531"/>
            <a:ext cx="8103570" cy="753033"/>
          </a:xfrm>
        </p:spPr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1934" y="1"/>
            <a:ext cx="409206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9699" y="1882588"/>
            <a:ext cx="429230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CAV2 was previously limited at 16.8 MV/m due to multipacting. Previously FE onset was 15.6 MV/m.</a:t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RF pulsed processing improved the gradient to 19 MV/m in pulsed mode. FE onset was the same. After 19 MV/m, quench was persistent. Similar to VTS result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</a:t>
            </a: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CAV2 ran 18.8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MV/m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stably.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854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BD36294-2849-48A8-8531-5354CF3095D2}" type="slidenum">
              <a:rPr lang="en-US" smtClean="0">
                <a:solidFill>
                  <a:srgbClr val="000000"/>
                </a:solidFill>
              </a:rPr>
              <a:pPr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Multipacting Processing – </a:t>
            </a:r>
            <a:r>
              <a:rPr lang="en-US" dirty="0" smtClean="0"/>
              <a:t>CAV3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88" y="3170590"/>
            <a:ext cx="3862412" cy="36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1588" y="0"/>
            <a:ext cx="3862412" cy="37058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1822" y="2108499"/>
            <a:ext cx="43460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Processing has little effect (~2 hours). Cavity </a:t>
            </a:r>
            <a:r>
              <a:rPr lang="en-US" dirty="0" smtClean="0">
                <a:solidFill>
                  <a:srgbClr val="000000"/>
                </a:solidFill>
              </a:rPr>
              <a:t>gradient was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stable 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around 17 MV/m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. (Exceeds specification)</a:t>
            </a:r>
            <a:endParaRPr lang="en-US" sz="1800" dirty="0" smtClean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  <a:p>
            <a:pPr defTabSz="914400"/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/>
            </a:r>
            <a:b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</a:br>
            <a:r>
              <a:rPr lang="en-US" sz="1800" dirty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Processing was limited due to pressure cannot keep up 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at 2.1K. Processing created pressure instability (&gt;36 </a:t>
            </a:r>
            <a:r>
              <a:rPr lang="en-US" sz="1800" dirty="0" err="1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torr</a:t>
            </a:r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)</a:t>
            </a:r>
          </a:p>
          <a:p>
            <a:pPr defTabSz="914400"/>
            <a:endParaRPr lang="en-US" dirty="0">
              <a:solidFill>
                <a:srgbClr val="000000"/>
              </a:solidFill>
            </a:endParaRPr>
          </a:p>
          <a:p>
            <a:pPr defTabSz="914400"/>
            <a:r>
              <a:rPr lang="en-US" sz="1800" dirty="0" smtClean="0">
                <a:solidFill>
                  <a:srgbClr val="000000"/>
                </a:solidFill>
                <a:latin typeface="Arial" pitchFamily="34" charset="0"/>
                <a:ea typeface="ＭＳ Ｐゴシック" pitchFamily="-110" charset="-128"/>
              </a:rPr>
              <a:t>Additional processing at 2.0K may be achievable. </a:t>
            </a:r>
            <a:endParaRPr lang="en-US" sz="1800" dirty="0">
              <a:solidFill>
                <a:srgbClr val="000000"/>
              </a:solidFill>
              <a:latin typeface="Arial" pitchFamily="34" charset="0"/>
              <a:ea typeface="ＭＳ Ｐゴシック" pitchFamily="-110" charset="-128"/>
            </a:endParaRP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3"/>
          </p:nvPr>
        </p:nvSpPr>
        <p:spPr>
          <a:xfrm>
            <a:off x="445472" y="6400800"/>
            <a:ext cx="4126528" cy="314326"/>
          </a:xfrm>
        </p:spPr>
        <p:txBody>
          <a:bodyPr/>
          <a:lstStyle/>
          <a:p>
            <a:r>
              <a:rPr lang="en-US" smtClean="0"/>
              <a:t>CM </a:t>
            </a:r>
            <a:r>
              <a:rPr lang="en-US" dirty="0" smtClean="0"/>
              <a:t>PRR Jan. 10-11, 2017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17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stName_Title_DR201608">
  <a:themeElements>
    <a:clrScheme name="SLAC_RevisedPalette_2012">
      <a:dk1>
        <a:srgbClr val="000000"/>
      </a:dk1>
      <a:lt1>
        <a:sysClr val="window" lastClr="FFFFFF"/>
      </a:lt1>
      <a:dk2>
        <a:srgbClr val="E17000"/>
      </a:dk2>
      <a:lt2>
        <a:srgbClr val="A4001D"/>
      </a:lt2>
      <a:accent1>
        <a:srgbClr val="A4001D"/>
      </a:accent1>
      <a:accent2>
        <a:srgbClr val="E17000"/>
      </a:accent2>
      <a:accent3>
        <a:srgbClr val="4D4F53"/>
      </a:accent3>
      <a:accent4>
        <a:srgbClr val="545455"/>
      </a:accent4>
      <a:accent5>
        <a:srgbClr val="0099CC"/>
      </a:accent5>
      <a:accent6>
        <a:srgbClr val="69BE28"/>
      </a:accent6>
      <a:hlink>
        <a:srgbClr val="A4001D"/>
      </a:hlink>
      <a:folHlink>
        <a:srgbClr val="A4001D"/>
      </a:folHlink>
    </a:clrScheme>
    <a:fontScheme name="TH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15875">
          <a:solidFill>
            <a:srgbClr val="0070C0"/>
          </a:solidFill>
          <a:headEnd type="triangle"/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8A4933D0FB4B4CA82280B30CAF47E2" ma:contentTypeVersion="14" ma:contentTypeDescription="Create a new document." ma:contentTypeScope="" ma:versionID="7b68698eab841f6565c5c3885a08d4e9">
  <xsd:schema xmlns:xsd="http://www.w3.org/2001/XMLSchema" xmlns:xs="http://www.w3.org/2001/XMLSchema" xmlns:p="http://schemas.microsoft.com/office/2006/metadata/properties" xmlns:ns2="f15a050e-1ce7-4ed2-9890-60f9658c1ede" targetNamespace="http://schemas.microsoft.com/office/2006/metadata/properties" ma:root="true" ma:fieldsID="099edc80864fba8e7bdccaf9ddf53b95" ns2:_="">
    <xsd:import namespace="f15a050e-1ce7-4ed2-9890-60f9658c1ede"/>
    <xsd:element name="properties">
      <xsd:complexType>
        <xsd:sequence>
          <xsd:element name="documentManagement">
            <xsd:complexType>
              <xsd:all>
                <xsd:element ref="ns2:Breakout_x0020_Ses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5a050e-1ce7-4ed2-9890-60f9658c1ede" elementFormDefault="qualified">
    <xsd:import namespace="http://schemas.microsoft.com/office/2006/documentManagement/types"/>
    <xsd:import namespace="http://schemas.microsoft.com/office/infopath/2007/PartnerControls"/>
    <xsd:element name="Breakout_x0020_Session" ma:index="8" nillable="true" ma:displayName="Breakout Session" ma:format="Dropdown" ma:internalName="Breakout_x0020_Session">
      <xsd:simpleType>
        <xsd:restriction base="dms:Choice">
          <xsd:enumeration value="Plenary"/>
          <xsd:enumeration value="1 - Accelerator Physics"/>
          <xsd:enumeration value="2 - Injector/Linac"/>
          <xsd:enumeration value="3 - RF Power Systems"/>
          <xsd:enumeration value="4&amp;5 - Undulator/XTES System"/>
          <xsd:enumeration value="6&amp;7 - Cryoplant/Cryomodules Systems"/>
          <xsd:enumeration value="8 - Controls/Safety Systems"/>
          <xsd:enumeration value="9 - Conventional Facilities and Infrastructure"/>
          <xsd:enumeration value="10 - Env., Safety &amp; Health"/>
          <xsd:enumeration value="11 - Cost and Schedule"/>
          <xsd:enumeration value="12 - Project Management"/>
          <xsd:enumeration value="Closeout"/>
          <xsd:enumeration value="Template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Breakout_x0020_Session xmlns="f15a050e-1ce7-4ed2-9890-60f9658c1ede">Template</Breakout_x0020_Session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6AC9E9B-2714-4E54-AEB1-61E0F4B7D9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15a050e-1ce7-4ed2-9890-60f9658c1ed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1B16AA-9221-46AE-B700-523442ABDABD}">
  <ds:schemaRefs>
    <ds:schemaRef ds:uri="http://www.w3.org/XML/1998/namespace"/>
    <ds:schemaRef ds:uri="http://schemas.openxmlformats.org/package/2006/metadata/core-properties"/>
    <ds:schemaRef ds:uri="f15a050e-1ce7-4ed2-9890-60f9658c1ede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DE3F1C6-E643-4597-BD68-C599B5629AD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LastName_Title_DR201608</Template>
  <TotalTime>32897</TotalTime>
  <Words>3259</Words>
  <Application>Microsoft Macintosh PowerPoint</Application>
  <PresentationFormat>On-screen Show (4:3)</PresentationFormat>
  <Paragraphs>783</Paragraphs>
  <Slides>56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Calibri</vt:lpstr>
      <vt:lpstr>Cambria Math</vt:lpstr>
      <vt:lpstr>Corbel</vt:lpstr>
      <vt:lpstr>Geneva</vt:lpstr>
      <vt:lpstr>Helvetica</vt:lpstr>
      <vt:lpstr>MS PGothic</vt:lpstr>
      <vt:lpstr>ＭＳ Ｐゴシック</vt:lpstr>
      <vt:lpstr>Zapf Dingbats</vt:lpstr>
      <vt:lpstr>Arial</vt:lpstr>
      <vt:lpstr>LastName_Title_DR201608</vt:lpstr>
      <vt:lpstr>Fermilab: Footer Only</vt:lpstr>
      <vt:lpstr>pCM Extended Tests</vt:lpstr>
      <vt:lpstr>Outline</vt:lpstr>
      <vt:lpstr>Introduction</vt:lpstr>
      <vt:lpstr>Minimum Acceptance Criteria</vt:lpstr>
      <vt:lpstr>Multipacting Processing</vt:lpstr>
      <vt:lpstr>Multipacting Processing – CAV1</vt:lpstr>
      <vt:lpstr>MP in HOM of cavity#1 (zoom)</vt:lpstr>
      <vt:lpstr>Multipacting Processing – CAV2</vt:lpstr>
      <vt:lpstr>Multipacting Processing – CAV3</vt:lpstr>
      <vt:lpstr>Multipacting Processing – CAV4</vt:lpstr>
      <vt:lpstr>Multipacting Processing – CAV6</vt:lpstr>
      <vt:lpstr>Multipacting Processing – CAV7</vt:lpstr>
      <vt:lpstr>Multipacting Processing – CAV8</vt:lpstr>
      <vt:lpstr>Multipacting Determination</vt:lpstr>
      <vt:lpstr>Possible Causes of Multipacting</vt:lpstr>
      <vt:lpstr>Multipacting Mitigation</vt:lpstr>
      <vt:lpstr>Cavity Limitations</vt:lpstr>
      <vt:lpstr>Multipacting Processing Improved the Gradients at 2.1K</vt:lpstr>
      <vt:lpstr>Cavity Performance at 2K (in progress)</vt:lpstr>
      <vt:lpstr>Field Emission</vt:lpstr>
      <vt:lpstr>Field Emission - Potential Causes</vt:lpstr>
      <vt:lpstr>Field Emission - Potential Mitigations</vt:lpstr>
      <vt:lpstr>Cryomodule Unit Testing (in progress)</vt:lpstr>
      <vt:lpstr>Heat Load Measurement - Static</vt:lpstr>
      <vt:lpstr>Heat Load Measurement – 2K Dynamic (Very Preliminary)</vt:lpstr>
      <vt:lpstr>Magnet Test</vt:lpstr>
      <vt:lpstr>Extended Tests</vt:lpstr>
      <vt:lpstr>Microphonics Status (Preliminary)</vt:lpstr>
      <vt:lpstr>Microphonics</vt:lpstr>
      <vt:lpstr>Microphonics</vt:lpstr>
      <vt:lpstr>Extensive Studies are in Progress</vt:lpstr>
      <vt:lpstr>Microphonics Mitigation</vt:lpstr>
      <vt:lpstr>JT valve improvement</vt:lpstr>
      <vt:lpstr>Fast Cool Down</vt:lpstr>
      <vt:lpstr>Cool Down Strategy (in progress)</vt:lpstr>
      <vt:lpstr>Coupler Studies (Completed)</vt:lpstr>
      <vt:lpstr>Coupler Studies (Completed)</vt:lpstr>
      <vt:lpstr>PowerPoint Presentation</vt:lpstr>
      <vt:lpstr>Extended Tests – HOM Studies</vt:lpstr>
      <vt:lpstr>Extended Tests – Linac LLRF (in Progress)</vt:lpstr>
      <vt:lpstr>Summary</vt:lpstr>
      <vt:lpstr>Extra slides</vt:lpstr>
      <vt:lpstr>Cavity Performance Measurement - Calibration</vt:lpstr>
      <vt:lpstr>LLRF Power Measurement Linearity Measurement</vt:lpstr>
      <vt:lpstr>Directional Coupler Forward Power</vt:lpstr>
      <vt:lpstr>Cavity Performance Measurement - Gradient</vt:lpstr>
      <vt:lpstr>Cavity Gradient Measurement - Comparison</vt:lpstr>
      <vt:lpstr>Gradient Measurement</vt:lpstr>
      <vt:lpstr>Coupler Heating Effect</vt:lpstr>
      <vt:lpstr>Error Analysis - Eacc</vt:lpstr>
      <vt:lpstr>Gradient Measurement during Production Testing</vt:lpstr>
      <vt:lpstr>Cavity Performance Measurement - Heatload</vt:lpstr>
      <vt:lpstr>Q0 Measurement</vt:lpstr>
      <vt:lpstr>Mass Flow Method (Mass flow calibrated with a known heater)</vt:lpstr>
      <vt:lpstr>Q0 Accuracy</vt:lpstr>
      <vt:lpstr>CAV1 Temperature Evolution</vt:lpstr>
    </vt:vector>
  </TitlesOfParts>
  <Company>SLAC National Accelerator Laboratory</Company>
  <LinksUpToDate>false</LinksUpToDate>
  <SharedDoc>false</SharedDoc>
  <HyperlinksChanged>false</HyperlinksChanged>
  <AppVersion>15.0029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D'Amato, Jennifer Ashley</dc:creator>
  <cp:lastModifiedBy>Genfa Wu</cp:lastModifiedBy>
  <cp:revision>215</cp:revision>
  <cp:lastPrinted>2017-01-10T15:54:10Z</cp:lastPrinted>
  <dcterms:created xsi:type="dcterms:W3CDTF">2016-07-26T16:16:01Z</dcterms:created>
  <dcterms:modified xsi:type="dcterms:W3CDTF">2017-01-10T16:54:59Z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0x010100B48A4933D0FB4B4CA82280B30CAF47E2</vt:lpwstr>
  </property>
  <property fmtid="{D5CDD505-2E9C-101B-9397-08002B2CF9AE}" pid="3" name="DocType">
    <vt:lpwstr>Presentation</vt:lpwstr>
  </property>
  <property fmtid="{D5CDD505-2E9C-101B-9397-08002B2CF9AE}" pid="4" name="Plenary Agenda Item">
    <vt:lpwstr>7</vt:lpwstr>
  </property>
  <property fmtid="{D5CDD505-2E9C-101B-9397-08002B2CF9AE}" pid="5" name="Formatting Updated">
    <vt:lpwstr>true</vt:lpwstr>
  </property>
  <property fmtid="{D5CDD505-2E9C-101B-9397-08002B2CF9AE}" pid="6" name="Plenary Agenda">
    <vt:lpwstr>8</vt:lpwstr>
  </property>
</Properties>
</file>