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4"/>
    <p:sldMasterId id="2147484014" r:id="rId5"/>
    <p:sldMasterId id="2147484022" r:id="rId6"/>
    <p:sldMasterId id="2147484030" r:id="rId7"/>
  </p:sldMasterIdLst>
  <p:notesMasterIdLst>
    <p:notesMasterId r:id="rId32"/>
  </p:notesMasterIdLst>
  <p:handoutMasterIdLst>
    <p:handoutMasterId r:id="rId33"/>
  </p:handoutMasterIdLst>
  <p:sldIdLst>
    <p:sldId id="256" r:id="rId8"/>
    <p:sldId id="257" r:id="rId9"/>
    <p:sldId id="258" r:id="rId10"/>
    <p:sldId id="284" r:id="rId11"/>
    <p:sldId id="275" r:id="rId12"/>
    <p:sldId id="285" r:id="rId13"/>
    <p:sldId id="274" r:id="rId14"/>
    <p:sldId id="276" r:id="rId15"/>
    <p:sldId id="277" r:id="rId16"/>
    <p:sldId id="278" r:id="rId17"/>
    <p:sldId id="286" r:id="rId18"/>
    <p:sldId id="279" r:id="rId19"/>
    <p:sldId id="280" r:id="rId20"/>
    <p:sldId id="262" r:id="rId21"/>
    <p:sldId id="263" r:id="rId22"/>
    <p:sldId id="264" r:id="rId23"/>
    <p:sldId id="265" r:id="rId24"/>
    <p:sldId id="266" r:id="rId25"/>
    <p:sldId id="273" r:id="rId26"/>
    <p:sldId id="267" r:id="rId27"/>
    <p:sldId id="268" r:id="rId28"/>
    <p:sldId id="269" r:id="rId29"/>
    <p:sldId id="270" r:id="rId30"/>
    <p:sldId id="287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CC5F4F2-A700-584E-8501-856E3E3E4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2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289FAD3-A13D-2D4C-A0DD-4DDD7870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8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DD2D7-0CAA-4F4A-9E44-9E62FE5E55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8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8912-92A8-4304-928E-BB13E01A18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0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6" Type="http://schemas.openxmlformats.org/officeDocument/2006/relationships/image" Target="../media/image10.jpeg"/><Relationship Id="rId7" Type="http://schemas.openxmlformats.org/officeDocument/2006/relationships/image" Target="../media/image11.tiff"/><Relationship Id="rId8" Type="http://schemas.openxmlformats.org/officeDocument/2006/relationships/image" Target="../media/image12.jpeg"/><Relationship Id="rId9" Type="http://schemas.openxmlformats.org/officeDocument/2006/relationships/image" Target="../media/image13.gif"/><Relationship Id="rId10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97600"/>
            <a:ext cx="3148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5" y="6096000"/>
            <a:ext cx="2765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9375"/>
            <a:ext cx="613886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8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366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sz="1800" dirty="0">
              <a:solidFill>
                <a:srgbClr val="A4001D"/>
              </a:solidFill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3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sz="1800">
              <a:solidFill>
                <a:srgbClr val="A4001D"/>
              </a:solidFill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0ED-728A-4DAD-B6A0-792F516B09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428837"/>
            <a:ext cx="8108950" cy="488941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20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741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sz="1800" dirty="0">
              <a:solidFill>
                <a:srgbClr val="A4001D"/>
              </a:solidFill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93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sz="1800">
              <a:solidFill>
                <a:srgbClr val="A4001D"/>
              </a:solidFill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0ED-728A-4DAD-B6A0-792F516B09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428837"/>
            <a:ext cx="8108950" cy="488941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BEB43AC7-1950-2146-911E-8812896FFD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8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5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  <a:latin typeface="Arial"/>
              </a:rPr>
              <a:t>Burrill - 1.3 GHz PRR - Jan 10,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4313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  <a:latin typeface="Arial"/>
              </a:rPr>
              <a:t>Burrill - 1.3 GHz PRR - Jan 10,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140672" y="6493298"/>
            <a:ext cx="44313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LCLS-II Production Readiness Review, 10-11 Jan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12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1"/>
          <p:cNvSpPr txBox="1">
            <a:spLocks/>
          </p:cNvSpPr>
          <p:nvPr userDrawn="1"/>
        </p:nvSpPr>
        <p:spPr>
          <a:xfrm>
            <a:off x="304800" y="6485509"/>
            <a:ext cx="44313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LCLS-II Production Readiness Review, 10-11 Jan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02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304800" y="6485509"/>
            <a:ext cx="44313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LCLS-II Production Readiness Review, 10-11 Jan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79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11"/>
          <p:cNvSpPr txBox="1">
            <a:spLocks/>
          </p:cNvSpPr>
          <p:nvPr userDrawn="1"/>
        </p:nvSpPr>
        <p:spPr>
          <a:xfrm>
            <a:off x="304800" y="6328346"/>
            <a:ext cx="44313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LCLS-II Production Readiness Review, 10-11 Jan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171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322-67CF-4034-803F-189038E0DAB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 userDrawn="1"/>
        </p:nvSpPr>
        <p:spPr>
          <a:xfrm>
            <a:off x="304800" y="6485509"/>
            <a:ext cx="44313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LCLS-II Production Readiness Review, 10-11 Jan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0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8C54D331-FFA7-674D-8D63-FC2AFF9A7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8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347748EB-8A1C-4C42-AB39-ABC098464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2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72FFE796-2A46-AA47-A4FE-D0EA8E582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5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428837"/>
            <a:ext cx="8108950" cy="488941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074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87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370013"/>
            <a:ext cx="810895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088" y="6543675"/>
            <a:ext cx="4125912" cy="3143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smtClean="0">
                <a:solidFill>
                  <a:schemeClr val="bg2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 smtClean="0">
                <a:solidFill>
                  <a:schemeClr val="bg2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defRPr>
            </a:lvl1pPr>
          </a:lstStyle>
          <a:p>
            <a:pPr>
              <a:defRPr/>
            </a:pPr>
            <a:fld id="{392AECE9-54AF-4649-A609-853A5DE2C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charset="0"/>
        <a:defRPr sz="2000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79388" indent="-179388" algn="l" rtl="0" eaLnBrk="1" fontAlgn="base" hangingPunct="1">
        <a:lnSpc>
          <a:spcPct val="120000"/>
        </a:lnSpc>
        <a:spcBef>
          <a:spcPts val="2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5032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-"/>
        <a:defRPr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82708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1509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-"/>
        <a:defRPr kern="1200">
          <a:solidFill>
            <a:schemeClr val="bg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370347"/>
            <a:ext cx="8109919" cy="49479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>
                <a:solidFill>
                  <a:srgbClr val="000000"/>
                </a:solidFill>
                <a:ea typeface="ＭＳ Ｐゴシック" pitchFamily="-110" charset="-128"/>
              </a:rPr>
              <a:t>Burrill - 1.3 GHz PRR - Jan 10, 2017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/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8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370347"/>
            <a:ext cx="8109919" cy="49479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>
                <a:solidFill>
                  <a:srgbClr val="000000"/>
                </a:solidFill>
                <a:ea typeface="ＭＳ Ｐゴシック" pitchFamily="-110" charset="-128"/>
              </a:rPr>
              <a:t>Burrill - 1.3 GHz PRR - Jan 10, 2017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/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/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  <a:latin typeface="Arial"/>
                <a:ea typeface="ＭＳ Ｐゴシック" pitchFamily="-110" charset="-128"/>
                <a:cs typeface="+mn-cs"/>
              </a:rPr>
              <a:t>Burrill - 1.3 GHz PRR - Jan 10, 2017</a:t>
            </a:r>
            <a:endParaRPr lang="en-US" dirty="0">
              <a:solidFill>
                <a:srgbClr val="000000"/>
              </a:solidFill>
              <a:latin typeface="Arial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pCM</a:t>
            </a:r>
            <a:r>
              <a:rPr lang="en-US" dirty="0" smtClean="0">
                <a:latin typeface="Arial" charset="0"/>
              </a:rPr>
              <a:t> Comparison</a:t>
            </a:r>
            <a:endParaRPr lang="en-US" dirty="0">
              <a:latin typeface="Arial" charset="0"/>
            </a:endParaRP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3067050" y="3646488"/>
            <a:ext cx="5480050" cy="21875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1.3 GHz Production Readiness Review - JLab</a:t>
            </a:r>
          </a:p>
          <a:p>
            <a:r>
              <a:rPr lang="en-US" dirty="0" smtClean="0">
                <a:latin typeface="Arial" charset="0"/>
              </a:rPr>
              <a:t>Andrew Burrill</a:t>
            </a:r>
          </a:p>
          <a:p>
            <a:r>
              <a:rPr lang="en-US" dirty="0" smtClean="0">
                <a:latin typeface="Arial" charset="0"/>
              </a:rPr>
              <a:t>Jan 10, 2017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JLab Cavity String Assembly – Berry Bolts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Restraint that enables pump down and keep cavity string under vacuum using “Berry” Bolts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Installed outside of clean room during </a:t>
            </a:r>
            <a:r>
              <a:rPr lang="en-US" dirty="0" err="1" smtClean="0"/>
              <a:t>cryomodule</a:t>
            </a:r>
            <a:r>
              <a:rPr lang="en-US" dirty="0" smtClean="0"/>
              <a:t> assembly phase I 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736" y="3017667"/>
            <a:ext cx="4242486" cy="339398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45" y="3017667"/>
            <a:ext cx="3115904" cy="233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4313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– String Assembly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  <a:latin typeface="Arial"/>
              </a:rPr>
              <a:t>Burrill - 1.3 GHz PRR - Jan 10,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336852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Cavities are mounted with high power coupler and individually leak checked.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Once 4 cavities are mounted with couplers they are assembled into ½ of the string and leak checked.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Positive N</a:t>
            </a:r>
            <a:r>
              <a:rPr lang="en-US" baseline="-25000" dirty="0" smtClean="0"/>
              <a:t>2</a:t>
            </a:r>
            <a:r>
              <a:rPr lang="en-US" dirty="0" smtClean="0"/>
              <a:t> purge is used during assembly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Once second ½ is ready they are assembled together and leak checked again.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String is back-filled with N</a:t>
            </a:r>
            <a:r>
              <a:rPr lang="en-US" baseline="-25000" dirty="0" smtClean="0"/>
              <a:t>2</a:t>
            </a:r>
            <a:r>
              <a:rPr lang="en-US" dirty="0" smtClean="0"/>
              <a:t> prior to leaving the cleanroom.</a:t>
            </a:r>
            <a:endParaRPr lang="en-US" dirty="0"/>
          </a:p>
        </p:txBody>
      </p:sp>
      <p:pic>
        <p:nvPicPr>
          <p:cNvPr id="5" name="Picture 25" descr="Q:\TD_SCRF\Cryomodule2\Assembly Pictures\Cavity String Assembly\June 27 2011\6-27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10" y="4304632"/>
            <a:ext cx="3404490" cy="255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Q:\TD_SCRF\Cryomodule2\Assembly Pictures\Cold Mass Assembly\DSC04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54" y="4350168"/>
            <a:ext cx="3343776" cy="2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3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89411" y="202102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FNAL </a:t>
            </a:r>
            <a:r>
              <a:rPr lang="en-US" sz="3200" b="1" dirty="0" smtClean="0"/>
              <a:t>LCLS-II </a:t>
            </a:r>
            <a:r>
              <a:rPr lang="en-US" sz="3200" b="1" dirty="0" smtClean="0"/>
              <a:t>Production – CAF-MP9</a:t>
            </a:r>
            <a:endParaRPr lang="en-US" sz="3200" b="1" dirty="0" smtClean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" y="1639331"/>
            <a:ext cx="8738689" cy="360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96000" y="3023928"/>
            <a:ext cx="1744613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WS1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397369" y="3048000"/>
            <a:ext cx="1742911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WS2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96000" y="3475277"/>
            <a:ext cx="1742911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WS0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0309" y="1523159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452" y="2078646"/>
            <a:ext cx="114953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Staging Area </a:t>
            </a:r>
          </a:p>
          <a:p>
            <a:r>
              <a:rPr lang="en-US" sz="1100" dirty="0" smtClean="0"/>
              <a:t>for WS2</a:t>
            </a: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8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19480" y="143551"/>
            <a:ext cx="8153400" cy="762000"/>
          </a:xfrm>
        </p:spPr>
        <p:txBody>
          <a:bodyPr/>
          <a:lstStyle/>
          <a:p>
            <a:r>
              <a:rPr lang="en-US" sz="3200" b="1" dirty="0" smtClean="0"/>
              <a:t>CAF-ICB during LCLS-II 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0" y="2256987"/>
            <a:ext cx="8648807" cy="2449455"/>
          </a:xfrm>
          <a:prstGeom prst="rect">
            <a:avLst/>
          </a:prstGeom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500451" y="2545636"/>
            <a:ext cx="1811842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Sick CM 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repair area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067464" y="3418122"/>
            <a:ext cx="806365" cy="36988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WS4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199857" y="2683857"/>
            <a:ext cx="1129789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WS3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85560" y="2676109"/>
            <a:ext cx="920931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WS5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062345" y="3718560"/>
            <a:ext cx="974182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WS6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0954" y="2078149"/>
            <a:ext cx="3135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96180" y="3191967"/>
            <a:ext cx="1695317" cy="844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Cryomodule Testing Infrastructure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CM Testing Infrastructure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428837"/>
            <a:ext cx="5208754" cy="488941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JLab has an existing Test cave that has been modified for testing LCLS-II CMs.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New valve box for connection to CMs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New Feed cap and End caps fabricated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8 New SSAs being installed and </a:t>
            </a:r>
            <a:r>
              <a:rPr lang="en-US" dirty="0" err="1" smtClean="0"/>
              <a:t>commisioned</a:t>
            </a:r>
            <a:endParaRPr lang="en-US" dirty="0" smtClean="0"/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New RF waveguides installed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96" y="3709983"/>
            <a:ext cx="4342594" cy="2784231"/>
          </a:xfrm>
          <a:prstGeom prst="rect">
            <a:avLst/>
          </a:prstGeom>
        </p:spPr>
      </p:pic>
      <p:pic>
        <p:nvPicPr>
          <p:cNvPr id="6" name="Picture 5" descr="20160426950847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8" y="1378433"/>
            <a:ext cx="2954421" cy="52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CM Testing Infrastructure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428837"/>
            <a:ext cx="6677224" cy="488941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New CMTS at FNAL has been built and commissioned.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8 new SSAs </a:t>
            </a:r>
            <a:r>
              <a:rPr lang="en-US" dirty="0" smtClean="0"/>
              <a:t>have been installed </a:t>
            </a:r>
            <a:r>
              <a:rPr lang="en-US" dirty="0" smtClean="0"/>
              <a:t>and commissioned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Installation of all new RF and control cables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New Feed and End Caps</a:t>
            </a:r>
          </a:p>
          <a:p>
            <a:pPr marL="5229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r="17995" b="9808"/>
          <a:stretch/>
        </p:blipFill>
        <p:spPr>
          <a:xfrm>
            <a:off x="655052" y="2928552"/>
            <a:ext cx="4785895" cy="3608606"/>
          </a:xfrm>
          <a:prstGeom prst="rect">
            <a:avLst/>
          </a:prstGeom>
        </p:spPr>
      </p:pic>
      <p:pic>
        <p:nvPicPr>
          <p:cNvPr id="6" name="Picture 4" descr="https://lh3.googleusercontent.com/6Mp6RacfxT1nsNH2GXzc610MmOTFcKPz6R9WkYhANXuZPykUUEDGmJZo7cEUMnY9DfQODo9CUeidPHakgdxXdV-IDIgKDJHT2Eoxb1m0tkU0KuKE9-ztti5U_P6fkWOg2FkNpgiSJTThuN67IhehEEQoJ-WV6HO7cl2Pjk8_wOahpvMkkcVkVqbARvBJWdqCdaH_iIrjhCNjZssNNmW4_qrGA-ZH0VTOrf58lx3rnCQ2yUiwjkm2NiUd1DLA_27L2APCCFUxQfLeN7t6_K77ey0hwuUdeXo-iJPj7_DoDPSHLF1x_k6RtvLRS7ziG2eqsIF4hpCuLMhH7TP0bIhaA7i7WwDvavaq0A7qgoiymdq0WbFuJLKaQT3USgVPhNjwVT5A_MarTiWqp29u950Ie6jroFZe2CkBsFXfpgIkui5ZYCWQfwxphtboC5234KEVPVDG8g4i2TN1ZWj7JF0r8CehHv7fcVCx9egu66KKX6Yzm_x__QJShBowXxzjdDo2fqv3vkc7hASxJG-86IKRifhQ2BHJqfE5XXV1t93wFZXbHMqxzQM-5P8N0OFh7bM5LWog=w429-h762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06" y="1831474"/>
            <a:ext cx="2829894" cy="50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Testing Differences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468942"/>
            <a:ext cx="4045701" cy="4889413"/>
          </a:xfrm>
        </p:spPr>
        <p:txBody>
          <a:bodyPr/>
          <a:lstStyle/>
          <a:p>
            <a:r>
              <a:rPr lang="en-US" dirty="0" smtClean="0"/>
              <a:t>FNAL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New </a:t>
            </a:r>
            <a:r>
              <a:rPr lang="en-US" dirty="0" smtClean="0"/>
              <a:t>Facility with redundancy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Cold compressor system 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Kinney pump system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Dedicated Cryogenic </a:t>
            </a:r>
            <a:r>
              <a:rPr lang="en-US" dirty="0" smtClean="0"/>
              <a:t>System</a:t>
            </a:r>
            <a:r>
              <a:rPr lang="en-US" dirty="0" smtClean="0"/>
              <a:t>	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&gt; 30 </a:t>
            </a:r>
            <a:r>
              <a:rPr lang="en-US" dirty="0" smtClean="0"/>
              <a:t>g/s capability for </a:t>
            </a:r>
            <a:r>
              <a:rPr lang="en-US" dirty="0" err="1" smtClean="0"/>
              <a:t>cooldown</a:t>
            </a:r>
            <a:endParaRPr lang="en-US" dirty="0" smtClean="0"/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Facilitates </a:t>
            </a:r>
            <a:r>
              <a:rPr lang="en-US" dirty="0" err="1" smtClean="0"/>
              <a:t>cooldown</a:t>
            </a:r>
            <a:r>
              <a:rPr lang="en-US" dirty="0" smtClean="0"/>
              <a:t> studies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Previous </a:t>
            </a:r>
            <a:r>
              <a:rPr lang="en-US" dirty="0" smtClean="0"/>
              <a:t>experience Testing 1.3 GHz CMs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856" y="1474290"/>
            <a:ext cx="4045701" cy="4889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0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JLab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Existing Facility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Cryogenic System shared with vertical </a:t>
            </a:r>
            <a:r>
              <a:rPr lang="en-US" dirty="0" smtClean="0">
                <a:solidFill>
                  <a:srgbClr val="000000"/>
                </a:solidFill>
              </a:rPr>
              <a:t>testing </a:t>
            </a:r>
            <a:r>
              <a:rPr lang="en-US" dirty="0" err="1" smtClean="0">
                <a:solidFill>
                  <a:srgbClr val="000000"/>
                </a:solidFill>
              </a:rPr>
              <a:t>dewars</a:t>
            </a:r>
            <a:endParaRPr lang="en-US" dirty="0" smtClean="0">
              <a:solidFill>
                <a:srgbClr val="000000"/>
              </a:solidFill>
            </a:endParaRPr>
          </a:p>
          <a:p>
            <a:pPr marL="52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8 g/s capacity for </a:t>
            </a:r>
            <a:r>
              <a:rPr lang="en-US" dirty="0" err="1" smtClean="0">
                <a:solidFill>
                  <a:srgbClr val="000000"/>
                </a:solidFill>
              </a:rPr>
              <a:t>cooldown</a:t>
            </a:r>
            <a:endParaRPr lang="en-US" dirty="0" smtClean="0">
              <a:solidFill>
                <a:srgbClr val="000000"/>
              </a:solidFill>
            </a:endParaRPr>
          </a:p>
          <a:p>
            <a:pPr marL="52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Slow and slower </a:t>
            </a:r>
            <a:r>
              <a:rPr lang="en-US" dirty="0" err="1" smtClean="0">
                <a:solidFill>
                  <a:srgbClr val="000000"/>
                </a:solidFill>
              </a:rPr>
              <a:t>cooldown</a:t>
            </a:r>
            <a:r>
              <a:rPr lang="en-US" dirty="0" smtClean="0">
                <a:solidFill>
                  <a:srgbClr val="000000"/>
                </a:solidFill>
              </a:rPr>
              <a:t> study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Previous </a:t>
            </a:r>
            <a:r>
              <a:rPr lang="en-US" dirty="0" smtClean="0">
                <a:solidFill>
                  <a:srgbClr val="000000"/>
                </a:solidFill>
              </a:rPr>
              <a:t>experience testing cryomodules for CEBAF, SNS and others.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 – collaborative working </a:t>
            </a:r>
            <a:r>
              <a:rPr lang="en-US" dirty="0" smtClean="0"/>
              <a:t>document ( JLab, FNAL &amp; SLAC)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Includes a laundry list of items.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Each lab has their own approach to satisfy these requirements</a:t>
            </a:r>
            <a:endParaRPr lang="en-US" dirty="0" smtClean="0"/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Demagnetization of </a:t>
            </a:r>
            <a:r>
              <a:rPr lang="en-US" dirty="0" smtClean="0"/>
              <a:t>cryomodule is done at both labs prior to testing</a:t>
            </a:r>
          </a:p>
          <a:p>
            <a:pPr marL="846900" lvl="2" indent="-342900">
              <a:buFont typeface="Arial"/>
              <a:buChar char="•"/>
            </a:pPr>
            <a:r>
              <a:rPr lang="en-US" dirty="0" smtClean="0"/>
              <a:t>In the cave at FNAL     -  Before entering the cave at JLab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Warm RF Measurements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Cooldown</a:t>
            </a:r>
            <a:r>
              <a:rPr lang="en-US" dirty="0" smtClean="0"/>
              <a:t> to 2K</a:t>
            </a:r>
          </a:p>
          <a:p>
            <a:pPr marL="522900" lvl="1" indent="-342900">
              <a:buFont typeface="Arial"/>
              <a:buChar char="•"/>
            </a:pPr>
            <a:r>
              <a:rPr lang="en-US" b="1" dirty="0" smtClean="0"/>
              <a:t>Optimize “Fast” </a:t>
            </a:r>
            <a:r>
              <a:rPr lang="en-US" b="1" dirty="0" err="1" smtClean="0"/>
              <a:t>cooldown</a:t>
            </a:r>
            <a:r>
              <a:rPr lang="en-US" b="1" dirty="0" smtClean="0"/>
              <a:t> from </a:t>
            </a:r>
            <a:r>
              <a:rPr lang="en-US" b="1" dirty="0" smtClean="0"/>
              <a:t>45K (FNAL)</a:t>
            </a:r>
            <a:endParaRPr lang="en-US" b="1" dirty="0" smtClean="0"/>
          </a:p>
          <a:p>
            <a:pPr marL="522900" lvl="1" indent="-342900">
              <a:buFont typeface="Arial"/>
              <a:buChar char="•"/>
            </a:pPr>
            <a:r>
              <a:rPr lang="en-US" b="1" dirty="0" smtClean="0"/>
              <a:t>Verify flux expulsion </a:t>
            </a:r>
          </a:p>
          <a:p>
            <a:pPr marL="522900" lvl="1" indent="-342900">
              <a:buFont typeface="Arial"/>
              <a:buChar char="•"/>
            </a:pPr>
            <a:r>
              <a:rPr lang="en-US" b="1" dirty="0" smtClean="0"/>
              <a:t>Test active magnetic field compensation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Low Power Cold </a:t>
            </a:r>
            <a:r>
              <a:rPr lang="en-US" dirty="0" smtClean="0"/>
              <a:t>Testing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High Power RF Testing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Thermal equilibrium / Cryogenic load studies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737" y="4077369"/>
            <a:ext cx="244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A4001D"/>
                </a:solidFill>
                <a:latin typeface="Arial" pitchFamily="34" charset="0"/>
                <a:ea typeface="ＭＳ Ｐゴシック" pitchFamily="-110" charset="-128"/>
                <a:cs typeface="+mn-cs"/>
              </a:rPr>
              <a:t>High Q conservation</a:t>
            </a:r>
            <a:endParaRPr lang="en-US" sz="1800" b="1" dirty="0">
              <a:solidFill>
                <a:srgbClr val="A4001D"/>
              </a:solidFill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5447019" y="3823773"/>
            <a:ext cx="336927" cy="90705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A4001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92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pCM</a:t>
            </a:r>
            <a:r>
              <a:rPr lang="en-US" sz="2400" dirty="0" smtClean="0"/>
              <a:t> in-depth Validation Testing – FNAL ( </a:t>
            </a:r>
            <a:r>
              <a:rPr lang="en-US" sz="2400" dirty="0" err="1" smtClean="0"/>
              <a:t>Genfa</a:t>
            </a:r>
            <a:r>
              <a:rPr lang="en-US" sz="2400" dirty="0" smtClean="0"/>
              <a:t> Wu)	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Burrill - 1.3 GHz PRR - Jan 10, 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FNAL has developed a detailed validation test for the </a:t>
            </a:r>
            <a:r>
              <a:rPr lang="en-US" dirty="0" err="1" smtClean="0"/>
              <a:t>pCM</a:t>
            </a:r>
            <a:r>
              <a:rPr lang="en-US" dirty="0" smtClean="0"/>
              <a:t> that should answer the following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the cavity performance vary as a function of cool-down procedure?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dirty="0" smtClean="0"/>
              <a:t>Key to understanding impact of Nitrogen doped cavities and possible trapped magnetic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we need to demagnetize the vacuum vessel and use active magnetic compensation?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well does the magnetic shielding perform, and was the magnetic hygiene program successful?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well does the thermal anchoring for the FPC perform?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</a:t>
            </a:r>
            <a:r>
              <a:rPr lang="en-US" dirty="0" err="1" smtClean="0"/>
              <a:t>microphonics</a:t>
            </a:r>
            <a:r>
              <a:rPr lang="en-US" dirty="0" smtClean="0"/>
              <a:t> spectrum for the LCLS-II CM?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9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Background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Assembly Facilities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Assembly Techniques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Testing Infrastructure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Test Plans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3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Transportation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Burrill - 1.3 GHz PRR - Jan 10, 2017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All 35 CMs will be assembled, tested at JLab and FNAL and then shipped to SLAC.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They will not be operated at SLAC until all CM are installed in the tunnel.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single transportation validation test has been developed by to mitigate risk of damage to CM during transport – FNAL design, JLab leading transport test plan.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new CM transport frame has been designed for the LCLS-II CMs.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Goal to keep vertical shock below 1.5 G and transverse below 0.6 G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XFEL believes there is a link to field emission and shock load on the CM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LCLS-II dark current spec is very tight – so this could be important.</a:t>
            </a:r>
          </a:p>
        </p:txBody>
      </p:sp>
    </p:spTree>
    <p:extLst>
      <p:ext uri="{BB962C8B-B14F-4D97-AF65-F5344CB8AC3E}">
        <p14:creationId xmlns:p14="http://schemas.microsoft.com/office/powerpoint/2010/main" val="285819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transport design – FNAL (McGee)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Burrill - 1.3 GHz PRR - Jan 10,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401" b="11247"/>
          <a:stretch/>
        </p:blipFill>
        <p:spPr>
          <a:xfrm>
            <a:off x="2753438" y="1256922"/>
            <a:ext cx="6390562" cy="4068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0"/>
            <a:ext cx="54356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2137" y="6423878"/>
            <a:ext cx="2533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Images from Mike McGee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Shipping Test – under development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Burrill - 1.3 GHz PRR - Jan 10, 2017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46088" y="1428837"/>
            <a:ext cx="3843250" cy="488941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Test </a:t>
            </a:r>
            <a:r>
              <a:rPr lang="en-US" dirty="0" smtClean="0"/>
              <a:t>JLab </a:t>
            </a:r>
            <a:r>
              <a:rPr lang="en-US" dirty="0" err="1" smtClean="0"/>
              <a:t>pCM</a:t>
            </a:r>
            <a:endParaRPr lang="en-US" dirty="0"/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establish performance baseline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Load </a:t>
            </a:r>
            <a:r>
              <a:rPr lang="en-US" dirty="0" err="1" smtClean="0"/>
              <a:t>pCM</a:t>
            </a:r>
            <a:r>
              <a:rPr lang="en-US" dirty="0" smtClean="0"/>
              <a:t> onto shipping frame, transport given route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Measure shock, </a:t>
            </a:r>
            <a:r>
              <a:rPr lang="en-US" dirty="0" err="1" smtClean="0"/>
              <a:t>beamline</a:t>
            </a:r>
            <a:r>
              <a:rPr lang="en-US" dirty="0" smtClean="0"/>
              <a:t> vacuum, etc.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Return to JLab &amp; retest.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CM performance does not deteriorate shipping test is complete and CMs can begin shipping to SLAC.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problems are noted remedies and remediation will be developed.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97" y="1295796"/>
            <a:ext cx="4682295" cy="52325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96449" y="6475710"/>
            <a:ext cx="2430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Image from Mike McGee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0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SLAC needs CMs that meet the minimum acceptance criteria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/>
              <a:t>We care about results.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The exact method in which they are produced is not as important.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Difference in processes that have delivered the </a:t>
            </a:r>
            <a:r>
              <a:rPr lang="en-US" dirty="0" err="1" smtClean="0"/>
              <a:t>pCMs</a:t>
            </a:r>
            <a:r>
              <a:rPr lang="en-US" dirty="0" smtClean="0"/>
              <a:t> are well understood.  - no show stoppers.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We hope to learn from one another moving forward so we can all benefit.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Excellent communication between labs on all aspects of the project.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Cavity testing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Cleanroom practices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CM Assembly</a:t>
            </a:r>
          </a:p>
          <a:p>
            <a:pPr marL="522900" lvl="1" indent="-342900">
              <a:buFont typeface="Arial"/>
              <a:buChar char="•"/>
            </a:pPr>
            <a:r>
              <a:rPr lang="en-US" dirty="0" smtClean="0"/>
              <a:t>CM Testing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LCLS-II project goal is to have JLab and FNAL use their unique SRF expertise to deliver equivalent performance cryomodules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Each lab has unique infrastructure and assembly practices that have been developed over the past 15+ years.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It is not practical or cost-effective to try to implement identical facilities and processes for a project of this size.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One of the goals of the </a:t>
            </a:r>
            <a:r>
              <a:rPr lang="en-US" dirty="0" err="1" smtClean="0"/>
              <a:t>pCM</a:t>
            </a:r>
            <a:r>
              <a:rPr lang="en-US" dirty="0" smtClean="0"/>
              <a:t> testing is to validate the assembly choices and practices at each lab by looking at overall CM performance and if it meets our requirements.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Burrill - 1.3 GHz PRR - Jan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7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pCM</a:t>
            </a:r>
            <a:r>
              <a:rPr lang="en-US" dirty="0" smtClean="0"/>
              <a:t> Minimum Acceptance Test Criteria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006210"/>
              </p:ext>
            </p:extLst>
          </p:nvPr>
        </p:nvGraphicFramePr>
        <p:xfrm>
          <a:off x="490306" y="1230009"/>
          <a:ext cx="8310794" cy="53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8458200" imgH="5422900" progId="Word.Document.12">
                  <p:embed/>
                </p:oleObj>
              </mc:Choice>
              <mc:Fallback>
                <p:oleObj name="Document" r:id="rId3" imgW="8458200" imgH="542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306" y="1230009"/>
                        <a:ext cx="8310794" cy="53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41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Cavity Vertical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JLab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Continuous pumping during vertical test</a:t>
            </a:r>
            <a:r>
              <a:rPr lang="en-US" dirty="0" smtClean="0"/>
              <a:t> – standard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dirty="0" smtClean="0"/>
              <a:t>Dedicated </a:t>
            </a:r>
            <a:r>
              <a:rPr lang="en-US" dirty="0" err="1" smtClean="0"/>
              <a:t>dewars</a:t>
            </a:r>
            <a:r>
              <a:rPr lang="en-US" dirty="0" smtClean="0"/>
              <a:t> (7&amp;8) for LCLS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Single cavity per </a:t>
            </a:r>
            <a:r>
              <a:rPr lang="en-US" dirty="0" err="1" smtClean="0"/>
              <a:t>dewar</a:t>
            </a:r>
            <a:endParaRPr lang="en-US" dirty="0" smtClean="0"/>
          </a:p>
          <a:p>
            <a:pPr lvl="2"/>
            <a:r>
              <a:rPr lang="en-US" dirty="0" smtClean="0"/>
              <a:t>Low magnetic field, controlled with compensation coils</a:t>
            </a:r>
          </a:p>
          <a:p>
            <a:pPr lvl="2"/>
            <a:r>
              <a:rPr lang="en-US" dirty="0" smtClean="0"/>
              <a:t>4 dedicated test inserts (identical configuration) equipped with pump systems</a:t>
            </a:r>
          </a:p>
          <a:p>
            <a:pPr lvl="2"/>
            <a:r>
              <a:rPr lang="en-US" dirty="0" smtClean="0"/>
              <a:t>Cavities mounted </a:t>
            </a:r>
            <a:r>
              <a:rPr lang="en-US" dirty="0" smtClean="0"/>
              <a:t>and demounted in the cleanroom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83379" y="1248932"/>
            <a:ext cx="3886200" cy="5065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FNAL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Active pumping up to right angle valve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cavity under static vacuum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 err="1"/>
              <a:t>d</a:t>
            </a:r>
            <a:r>
              <a:rPr lang="en-US" dirty="0" err="1" smtClean="0"/>
              <a:t>ewars</a:t>
            </a:r>
            <a:r>
              <a:rPr lang="en-US" dirty="0" smtClean="0"/>
              <a:t> available</a:t>
            </a:r>
          </a:p>
          <a:p>
            <a:pPr lvl="2"/>
            <a:r>
              <a:rPr lang="en-US" dirty="0" smtClean="0"/>
              <a:t>Active compensation coils mounted locally around cavity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dewars</a:t>
            </a:r>
            <a:r>
              <a:rPr lang="en-US" dirty="0" smtClean="0">
                <a:solidFill>
                  <a:srgbClr val="FF0000"/>
                </a:solidFill>
              </a:rPr>
              <a:t> capable of testing 3 cavities </a:t>
            </a:r>
            <a:r>
              <a:rPr lang="en-US" dirty="0" smtClean="0">
                <a:solidFill>
                  <a:srgbClr val="FF0000"/>
                </a:solidFill>
              </a:rPr>
              <a:t>simultaneously</a:t>
            </a:r>
          </a:p>
          <a:p>
            <a:pPr lvl="3"/>
            <a:r>
              <a:rPr lang="en-US" dirty="0" smtClean="0"/>
              <a:t>~ 5 </a:t>
            </a:r>
            <a:r>
              <a:rPr lang="en-US" dirty="0" err="1" smtClean="0"/>
              <a:t>mG</a:t>
            </a:r>
            <a:r>
              <a:rPr lang="en-US" dirty="0" smtClean="0"/>
              <a:t> ambient field in this configuration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21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and String Facility Comparison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JLab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W</a:t>
            </a:r>
            <a:r>
              <a:rPr lang="en-US" dirty="0" err="1" smtClean="0"/>
              <a:t>orkcenters</a:t>
            </a:r>
            <a:r>
              <a:rPr lang="en-US" dirty="0" smtClean="0"/>
              <a:t> all under 1 roof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Multiple parallel assembly workstations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Cavity Vertical Testing and CM Testing in same building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FNAL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Workcenters</a:t>
            </a:r>
            <a:r>
              <a:rPr lang="en-US" dirty="0" smtClean="0"/>
              <a:t> spread over several buildings @ FNAL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2 buildings for CM Assembly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 building for Vertical Testing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CMTS in separate facility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HPR and Chemistry facilities at both FNAL and 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4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Layout for LCLS-II CM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21" y="1237311"/>
            <a:ext cx="8220446" cy="498319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7394699" y="3120165"/>
            <a:ext cx="172168" cy="1531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31029" y="2473834"/>
            <a:ext cx="187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Clean Room String Assembly</a:t>
            </a: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5295551" y="3662363"/>
            <a:ext cx="541172" cy="13787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7860" y="3016032"/>
            <a:ext cx="167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Phase I CM Assembly (2X)</a:t>
            </a: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3927944" y="2656558"/>
            <a:ext cx="1367607" cy="1425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694" y="2010227"/>
            <a:ext cx="240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Phase II CM Assembly (2X)</a:t>
            </a:r>
            <a:endParaRPr lang="en-US" sz="18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2320915" y="4946800"/>
            <a:ext cx="748288" cy="480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33108" y="5427348"/>
            <a:ext cx="177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Vacuum Vessel Installation</a:t>
            </a:r>
            <a:endParaRPr lang="en-US" sz="18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21" idx="0"/>
          </p:cNvCxnSpPr>
          <p:nvPr/>
        </p:nvCxnSpPr>
        <p:spPr>
          <a:xfrm flipV="1">
            <a:off x="1403574" y="3728908"/>
            <a:ext cx="512690" cy="9666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232" y="4695570"/>
            <a:ext cx="183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Final Assembly / Prep for Testing</a:t>
            </a:r>
            <a:endParaRPr lang="en-US" sz="1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>
            <a:off x="2767053" y="1692840"/>
            <a:ext cx="1323641" cy="764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90694" y="1508174"/>
            <a:ext cx="139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CM Testing</a:t>
            </a:r>
            <a:endParaRPr lang="en-US" sz="18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4313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  <a:latin typeface="Arial"/>
              </a:rPr>
              <a:t>Burrill - 1.3 GHz PRR - Jan 10, 2017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29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Qualified Cavities Staged for String Assembly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43434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Cavities </a:t>
            </a:r>
            <a:r>
              <a:rPr lang="en-US" dirty="0" smtClean="0">
                <a:solidFill>
                  <a:srgbClr val="0000FF"/>
                </a:solidFill>
              </a:rPr>
              <a:t>will be isolated, left under vacuum and installed on the clean room storage rack until all eight are available for  assembly of a string.  Assembly takes about 1 week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Each cavity has an HPR prior to mounting on the rail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No N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purge used during string assembly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Couplers are installed as part of string assembly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Entire string is pumped down for leak check at the end of string assembly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String is left under vacuum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06" y="1676400"/>
            <a:ext cx="343894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3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Cavity String Assembly in Clean 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570496" cy="215162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Component assembly tooling same  as FNAL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“Lollipop” supports for each cavity and BPM subassembly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Lollipops mounted to mobile rail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Use mobile rail system rather than rail-in-floor used at DESY, CEA/</a:t>
            </a:r>
            <a:r>
              <a:rPr lang="en-US" sz="2400" dirty="0" err="1" smtClean="0">
                <a:solidFill>
                  <a:srgbClr val="0000FF"/>
                </a:solidFill>
              </a:rPr>
              <a:t>Saclay</a:t>
            </a:r>
            <a:r>
              <a:rPr lang="en-US" sz="2400" dirty="0" smtClean="0">
                <a:solidFill>
                  <a:srgbClr val="0000FF"/>
                </a:solidFill>
              </a:rPr>
              <a:t> and FNAL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Transfer to CM assembly rails for cold mass </a:t>
            </a:r>
            <a:r>
              <a:rPr lang="en-US" dirty="0" smtClean="0">
                <a:solidFill>
                  <a:srgbClr val="0000FF"/>
                </a:solidFill>
              </a:rPr>
              <a:t>assembly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4313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Burrill - 1.3 GHz PRR - Jan 10, 2017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5816" y="3209968"/>
            <a:ext cx="6318184" cy="364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6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AC Clean Template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C Template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AC Template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Year xmlns="347bdbd9-e991-4679-855f-b21123883648">2015</Year>
    <Meeting xmlns="347bdbd9-e991-4679-855f-b21123883648">Cryo System CAM</Meeting>
    <Upcoming_x0020_Meeting xmlns="347bdbd9-e991-4679-855f-b21123883648">Yes</Upcoming_x0020_Meeting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A0587004F8949AEC5F38F9A1EDF4F" ma:contentTypeVersion="4" ma:contentTypeDescription="Create a new document." ma:contentTypeScope="" ma:versionID="fd1d677ae57c8c809c90b1b1d0fde7cb">
  <xsd:schema xmlns:xsd="http://www.w3.org/2001/XMLSchema" xmlns:xs="http://www.w3.org/2001/XMLSchema" xmlns:p="http://schemas.microsoft.com/office/2006/metadata/properties" xmlns:ns2="347bdbd9-e991-4679-855f-b21123883648" targetNamespace="http://schemas.microsoft.com/office/2006/metadata/properties" ma:root="true" ma:fieldsID="171aa1cb8ff6604d87bddb052ff22ad6" ns2:_="">
    <xsd:import namespace="347bdbd9-e991-4679-855f-b21123883648"/>
    <xsd:element name="properties">
      <xsd:complexType>
        <xsd:sequence>
          <xsd:element name="documentManagement">
            <xsd:complexType>
              <xsd:all>
                <xsd:element ref="ns2:Meeting"/>
                <xsd:element ref="ns2:Upcoming_x0020_Meeting"/>
                <xsd:element ref="ns2:Ye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bdbd9-e991-4679-855f-b21123883648" elementFormDefault="qualified">
    <xsd:import namespace="http://schemas.microsoft.com/office/2006/documentManagement/types"/>
    <xsd:import namespace="http://schemas.microsoft.com/office/infopath/2007/PartnerControls"/>
    <xsd:element name="Meeting" ma:index="8" ma:displayName="Meeting" ma:format="Dropdown" ma:internalName="Meeting">
      <xsd:simpleType>
        <xsd:restriction base="dms:Choice">
          <xsd:enumeration value="High-Q0"/>
          <xsd:enumeration value="SRF Weekly"/>
          <xsd:enumeration value="Joint FNAL - JLab"/>
          <xsd:enumeration value="Cryo System CAM"/>
          <xsd:enumeration value="Cryoplant Weekly"/>
          <xsd:enumeration value="Cryogenic Systems Monthly Reports"/>
          <xsd:enumeration value="ODH Seminar"/>
        </xsd:restriction>
      </xsd:simpleType>
    </xsd:element>
    <xsd:element name="Upcoming_x0020_Meeting" ma:index="9" ma:displayName="File for Upcoming Meeting" ma:default="Yes" ma:format="Dropdown" ma:internalName="Upcoming_x0020_Meeting">
      <xsd:simpleType>
        <xsd:restriction base="dms:Choice">
          <xsd:enumeration value="Yes"/>
          <xsd:enumeration value="No"/>
        </xsd:restriction>
      </xsd:simpleType>
    </xsd:element>
    <xsd:element name="Year" ma:index="10" ma:displayName="Year" ma:default="2015" ma:format="Dropdown" ma:internalName="Year">
      <xsd:simpleType>
        <xsd:restriction base="dms:Choice"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1BCB96-B574-4011-8C21-B542B61159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347bdbd9-e991-4679-855f-b21123883648"/>
  </ds:schemaRefs>
</ds:datastoreItem>
</file>

<file path=customXml/itemProps3.xml><?xml version="1.0" encoding="utf-8"?>
<ds:datastoreItem xmlns:ds="http://schemas.openxmlformats.org/officeDocument/2006/customXml" ds:itemID="{283978B2-3A13-4CB6-BB1C-3401115E2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bdbd9-e991-4679-855f-b211238836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 Clean Template.potx</Template>
  <TotalTime>109551</TotalTime>
  <Words>1410</Words>
  <Application>Microsoft Macintosh PowerPoint</Application>
  <PresentationFormat>On-screen Show (4:3)</PresentationFormat>
  <Paragraphs>186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SLAC Clean Template</vt:lpstr>
      <vt:lpstr>SLAC Template</vt:lpstr>
      <vt:lpstr>1_SLAC Template</vt:lpstr>
      <vt:lpstr>LastName_Template_FAC201502</vt:lpstr>
      <vt:lpstr>Microsoft Word Document</vt:lpstr>
      <vt:lpstr>pCM Comparison</vt:lpstr>
      <vt:lpstr>Outline</vt:lpstr>
      <vt:lpstr>Background</vt:lpstr>
      <vt:lpstr>pCM Minimum Acceptance Test Criteria</vt:lpstr>
      <vt:lpstr>Cavity Vertical Testing</vt:lpstr>
      <vt:lpstr>Cavity and String Facility Comparison</vt:lpstr>
      <vt:lpstr>JLab Layout for LCLS-II CM Production</vt:lpstr>
      <vt:lpstr>Qualified Cavities Staged for String Assembly</vt:lpstr>
      <vt:lpstr>Cavity String Assembly in Clean Room</vt:lpstr>
      <vt:lpstr>JLab Cavity String Assembly – Berry Bolts</vt:lpstr>
      <vt:lpstr>FNAL – String Assembly</vt:lpstr>
      <vt:lpstr>FNAL LCLS-II Production – CAF-MP9</vt:lpstr>
      <vt:lpstr>CAF-ICB during LCLS-II Production</vt:lpstr>
      <vt:lpstr>Cryomodule Testing Infrastructure</vt:lpstr>
      <vt:lpstr>JLab CM Testing Infrastructure</vt:lpstr>
      <vt:lpstr>FNAL CM Testing Infrastructure</vt:lpstr>
      <vt:lpstr>CM Testing Differences</vt:lpstr>
      <vt:lpstr>Test Plan – collaborative working document ( JLab, FNAL &amp; SLAC)</vt:lpstr>
      <vt:lpstr>pCM in-depth Validation Testing – FNAL ( Genfa Wu) </vt:lpstr>
      <vt:lpstr>Transportation Testing</vt:lpstr>
      <vt:lpstr>CM Transportation</vt:lpstr>
      <vt:lpstr>CM transport design – FNAL (McGee)</vt:lpstr>
      <vt:lpstr>Proposed Shipping Test – under development</vt:lpstr>
      <vt:lpstr>Summary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150722 Cryo CAM Meeting Agenda</dc:title>
  <dc:creator>FACET</dc:creator>
  <cp:lastModifiedBy>Andrew Burrill</cp:lastModifiedBy>
  <cp:revision>2461</cp:revision>
  <cp:lastPrinted>2009-07-27T17:31:51Z</cp:lastPrinted>
  <dcterms:created xsi:type="dcterms:W3CDTF">2009-11-23T23:38:17Z</dcterms:created>
  <dcterms:modified xsi:type="dcterms:W3CDTF">2017-01-10T18:57:18Z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0x010100F0FA0587004F8949AEC5F38F9A1EDF4F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1000</vt:r8>
  </property>
</Properties>
</file>