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82" r:id="rId1"/>
  </p:sldMasterIdLst>
  <p:notesMasterIdLst>
    <p:notesMasterId r:id="rId14"/>
  </p:notesMasterIdLst>
  <p:handoutMasterIdLst>
    <p:handoutMasterId r:id="rId15"/>
  </p:handoutMasterIdLst>
  <p:sldIdLst>
    <p:sldId id="294" r:id="rId2"/>
    <p:sldId id="383" r:id="rId3"/>
    <p:sldId id="384" r:id="rId4"/>
    <p:sldId id="385" r:id="rId5"/>
    <p:sldId id="386" r:id="rId6"/>
    <p:sldId id="387" r:id="rId7"/>
    <p:sldId id="388" r:id="rId8"/>
    <p:sldId id="392" r:id="rId9"/>
    <p:sldId id="389" r:id="rId10"/>
    <p:sldId id="390" r:id="rId11"/>
    <p:sldId id="391" r:id="rId12"/>
    <p:sldId id="393" r:id="rId13"/>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p:defaultTextStyle>
  <p:extLst>
    <p:ext uri="{EFAFB233-063F-42B5-8137-9DF3F51BA10A}">
      <p15:sldGuideLst xmlns:p15="http://schemas.microsoft.com/office/powerpoint/2012/main">
        <p15:guide id="1" orient="horz" pos="4142">
          <p15:clr>
            <a:srgbClr val="A4A3A4"/>
          </p15:clr>
        </p15:guide>
        <p15:guide id="2" orient="horz" pos="4027">
          <p15:clr>
            <a:srgbClr val="A4A3A4"/>
          </p15:clr>
        </p15:guide>
        <p15:guide id="3" orient="horz" pos="1698">
          <p15:clr>
            <a:srgbClr val="A4A3A4"/>
          </p15:clr>
        </p15:guide>
        <p15:guide id="4" orient="horz" pos="152">
          <p15:clr>
            <a:srgbClr val="A4A3A4"/>
          </p15:clr>
        </p15:guide>
        <p15:guide id="5" orient="horz" pos="2790">
          <p15:clr>
            <a:srgbClr val="A4A3A4"/>
          </p15:clr>
        </p15:guide>
        <p15:guide id="6" orient="horz" pos="604">
          <p15:clr>
            <a:srgbClr val="A4A3A4"/>
          </p15:clr>
        </p15:guide>
        <p15:guide id="7" pos="5616">
          <p15:clr>
            <a:srgbClr val="A4A3A4"/>
          </p15:clr>
        </p15:guide>
        <p15:guide id="8" pos="136">
          <p15:clr>
            <a:srgbClr val="A4A3A4"/>
          </p15:clr>
        </p15:guide>
        <p15:guide id="9" pos="589">
          <p15:clr>
            <a:srgbClr val="A4A3A4"/>
          </p15:clr>
        </p15:guide>
        <p15:guide id="10" pos="4453">
          <p15:clr>
            <a:srgbClr val="A4A3A4"/>
          </p15:clr>
        </p15:guide>
        <p15:guide id="11" pos="5163">
          <p15:clr>
            <a:srgbClr val="A4A3A4"/>
          </p15:clr>
        </p15:guide>
        <p15:guide id="12" pos="4632">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bert S. Tschirhart x4100,5708 08973N" initials="RSTx0" lastIdx="0" clrIdx="0">
    <p:extLst>
      <p:ext uri="{19B8F6BF-5375-455C-9EA6-DF929625EA0E}">
        <p15:presenceInfo xmlns:p15="http://schemas.microsoft.com/office/powerpoint/2012/main" userId="S-1-5-21-1644491937-1202660629-839522115-329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504E"/>
    <a:srgbClr val="004C97"/>
    <a:srgbClr val="4E4E4E"/>
    <a:srgbClr val="404040"/>
    <a:srgbClr val="63666A"/>
    <a:srgbClr val="99D6EA"/>
    <a:srgbClr val="505050"/>
    <a:srgbClr val="A7A8AA"/>
    <a:srgbClr val="003087"/>
    <a:srgbClr val="0F2D6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48" autoAdjust="0"/>
    <p:restoredTop sz="96101" autoAdjust="0"/>
  </p:normalViewPr>
  <p:slideViewPr>
    <p:cSldViewPr snapToGrid="0" snapToObjects="1" showGuides="1">
      <p:cViewPr varScale="1">
        <p:scale>
          <a:sx n="76" d="100"/>
          <a:sy n="76" d="100"/>
        </p:scale>
        <p:origin x="1230" y="96"/>
      </p:cViewPr>
      <p:guideLst>
        <p:guide orient="horz" pos="4142"/>
        <p:guide orient="horz" pos="4027"/>
        <p:guide orient="horz" pos="1698"/>
        <p:guide orient="horz" pos="152"/>
        <p:guide orient="horz" pos="2790"/>
        <p:guide orient="horz" pos="604"/>
        <p:guide pos="5616"/>
        <p:guide pos="136"/>
        <p:guide pos="589"/>
        <p:guide pos="4453"/>
        <p:guide pos="5163"/>
        <p:guide pos="4632"/>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672"/>
    </p:cViewPr>
  </p:sorterViewPr>
  <p:notesViewPr>
    <p:cSldViewPr snapToGrid="0" snapToObjects="1"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DBB872F3-6144-3148-BC13-C063BA20AE80}" type="datetimeFigureOut">
              <a:rPr lang="en-US"/>
              <a:pPr>
                <a:defRPr/>
              </a:pPr>
              <a:t>2/9/2017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0ACDB0ED-0BEE-9846-B9EA-5C7BFF06289F}" type="slidenum">
              <a:rPr lang="en-US"/>
              <a:pPr>
                <a:defRPr/>
              </a:pPr>
              <a:t>‹#›</a:t>
            </a:fld>
            <a:endParaRPr lang="en-US"/>
          </a:p>
        </p:txBody>
      </p:sp>
    </p:spTree>
    <p:extLst>
      <p:ext uri="{BB962C8B-B14F-4D97-AF65-F5344CB8AC3E}">
        <p14:creationId xmlns:p14="http://schemas.microsoft.com/office/powerpoint/2010/main" val="14231645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531CFD29-8380-B24A-89EC-384D8B8A981B}" type="datetimeFigureOut">
              <a:rPr lang="en-US"/>
              <a:pPr>
                <a:defRPr/>
              </a:pPr>
              <a:t>2/9/2017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CAD08E57-B576-F641-BEA6-C3D752DF7F66}" type="slidenum">
              <a:rPr lang="en-US"/>
              <a:pPr>
                <a:defRPr/>
              </a:pPr>
              <a:t>‹#›</a:t>
            </a:fld>
            <a:endParaRPr lang="en-US"/>
          </a:p>
        </p:txBody>
      </p:sp>
    </p:spTree>
    <p:extLst>
      <p:ext uri="{BB962C8B-B14F-4D97-AF65-F5344CB8AC3E}">
        <p14:creationId xmlns:p14="http://schemas.microsoft.com/office/powerpoint/2010/main" val="1600640023"/>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Helvetica"/>
        <a:ea typeface="Geneva"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2pPr>
    <a:lvl3pPr marL="9144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3pPr>
    <a:lvl4pPr marL="13716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4pPr>
    <a:lvl5pPr marL="18288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AD08E57-B576-F641-BEA6-C3D752DF7F66}" type="slidenum">
              <a:rPr lang="en-US" smtClean="0"/>
              <a:pPr>
                <a:defRPr/>
              </a:pPr>
              <a:t>1</a:t>
            </a:fld>
            <a:endParaRPr lang="en-US"/>
          </a:p>
        </p:txBody>
      </p:sp>
    </p:spTree>
    <p:extLst>
      <p:ext uri="{BB962C8B-B14F-4D97-AF65-F5344CB8AC3E}">
        <p14:creationId xmlns:p14="http://schemas.microsoft.com/office/powerpoint/2010/main" val="3026689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Letter from Jim </a:t>
            </a:r>
            <a:r>
              <a:rPr lang="en-US" dirty="0" err="1"/>
              <a:t>Siegrist</a:t>
            </a:r>
            <a:r>
              <a:rPr lang="en-US" baseline="0" dirty="0"/>
              <a:t> </a:t>
            </a:r>
            <a:r>
              <a:rPr lang="mr-IN" baseline="0" dirty="0"/>
              <a:t>–</a:t>
            </a:r>
            <a:r>
              <a:rPr lang="en-US" baseline="0" dirty="0"/>
              <a:t> box is the decision from OHEP</a:t>
            </a:r>
            <a:endParaRPr lang="en-US" dirty="0"/>
          </a:p>
        </p:txBody>
      </p:sp>
      <p:sp>
        <p:nvSpPr>
          <p:cNvPr id="4" name="Slide Number Placeholder 3"/>
          <p:cNvSpPr>
            <a:spLocks noGrp="1"/>
          </p:cNvSpPr>
          <p:nvPr>
            <p:ph type="sldNum" sz="quarter" idx="10"/>
          </p:nvPr>
        </p:nvSpPr>
        <p:spPr/>
        <p:txBody>
          <a:bodyPr/>
          <a:lstStyle/>
          <a:p>
            <a:pPr>
              <a:defRPr/>
            </a:pPr>
            <a:fld id="{CAD08E57-B576-F641-BEA6-C3D752DF7F66}" type="slidenum">
              <a:rPr lang="en-US" smtClean="0"/>
              <a:pPr>
                <a:defRPr/>
              </a:pPr>
              <a:t>3</a:t>
            </a:fld>
            <a:endParaRPr lang="en-US"/>
          </a:p>
        </p:txBody>
      </p:sp>
    </p:spTree>
    <p:extLst>
      <p:ext uri="{BB962C8B-B14F-4D97-AF65-F5344CB8AC3E}">
        <p14:creationId xmlns:p14="http://schemas.microsoft.com/office/powerpoint/2010/main" val="14572541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AD08E57-B576-F641-BEA6-C3D752DF7F66}" type="slidenum">
              <a:rPr lang="en-US" smtClean="0"/>
              <a:pPr>
                <a:defRPr/>
              </a:pPr>
              <a:t>5</a:t>
            </a:fld>
            <a:endParaRPr lang="en-US"/>
          </a:p>
        </p:txBody>
      </p:sp>
    </p:spTree>
    <p:extLst>
      <p:ext uri="{BB962C8B-B14F-4D97-AF65-F5344CB8AC3E}">
        <p14:creationId xmlns:p14="http://schemas.microsoft.com/office/powerpoint/2010/main" val="12335572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AD08E57-B576-F641-BEA6-C3D752DF7F66}" type="slidenum">
              <a:rPr lang="en-US" smtClean="0"/>
              <a:pPr>
                <a:defRPr/>
              </a:pPr>
              <a:t>8</a:t>
            </a:fld>
            <a:endParaRPr lang="en-US"/>
          </a:p>
        </p:txBody>
      </p:sp>
    </p:spTree>
    <p:extLst>
      <p:ext uri="{BB962C8B-B14F-4D97-AF65-F5344CB8AC3E}">
        <p14:creationId xmlns:p14="http://schemas.microsoft.com/office/powerpoint/2010/main" val="33867983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descr="14-0218-16D.lr.jpg"/>
          <p:cNvPicPr>
            <a:picLocks noChangeAspect="1"/>
          </p:cNvPicPr>
          <p:nvPr userDrawn="1"/>
        </p:nvPicPr>
        <p:blipFill rotWithShape="1">
          <a:blip r:embed="rId2">
            <a:extLst>
              <a:ext uri="{28A0092B-C50C-407E-A947-70E740481C1C}">
                <a14:useLocalDpi xmlns:a14="http://schemas.microsoft.com/office/drawing/2010/main" val="0"/>
              </a:ext>
            </a:extLst>
          </a:blip>
          <a:srcRect t="25816" b="25769"/>
          <a:stretch/>
        </p:blipFill>
        <p:spPr>
          <a:xfrm>
            <a:off x="-17762" y="817011"/>
            <a:ext cx="918972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61" y="249843"/>
            <a:ext cx="9010786" cy="301891"/>
          </a:xfrm>
          <a:prstGeom prst="rect">
            <a:avLst/>
          </a:prstGeom>
        </p:spPr>
      </p:pic>
    </p:spTree>
    <p:extLst>
      <p:ext uri="{BB962C8B-B14F-4D97-AF65-F5344CB8AC3E}">
        <p14:creationId xmlns:p14="http://schemas.microsoft.com/office/powerpoint/2010/main" val="42934414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228600" y="971550"/>
            <a:ext cx="8672513" cy="5059363"/>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8"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2/8/2017</a:t>
            </a:r>
            <a:endParaRPr lang="en-US" dirty="0"/>
          </a:p>
        </p:txBody>
      </p:sp>
      <p:sp>
        <p:nvSpPr>
          <p:cNvPr id="9" name="Footer Placeholder 4"/>
          <p:cNvSpPr>
            <a:spLocks noGrp="1"/>
          </p:cNvSpPr>
          <p:nvPr>
            <p:ph type="ftr" sz="quarter" idx="3"/>
          </p:nvPr>
        </p:nvSpPr>
        <p:spPr>
          <a:xfrm>
            <a:off x="1530603"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S. Nagaitsev | Intro to PIP-II</a:t>
            </a:r>
            <a:endParaRPr lang="en-US" b="1" dirty="0"/>
          </a:p>
        </p:txBody>
      </p:sp>
      <p:sp>
        <p:nvSpPr>
          <p:cNvPr id="10"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Tree>
    <p:extLst>
      <p:ext uri="{BB962C8B-B14F-4D97-AF65-F5344CB8AC3E}">
        <p14:creationId xmlns:p14="http://schemas.microsoft.com/office/powerpoint/2010/main" val="3439226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ogo Bottom: Comparison">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228601" y="971550"/>
            <a:ext cx="4206240" cy="3633788"/>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5"/>
          </p:nvPr>
        </p:nvSpPr>
        <p:spPr>
          <a:xfrm>
            <a:off x="4692452" y="971550"/>
            <a:ext cx="4215383" cy="3633788"/>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3"/>
          <p:cNvSpPr>
            <a:spLocks noGrp="1"/>
          </p:cNvSpPr>
          <p:nvPr>
            <p:ph type="body" sz="half" idx="16"/>
          </p:nvPr>
        </p:nvSpPr>
        <p:spPr>
          <a:xfrm>
            <a:off x="229365" y="4765101"/>
            <a:ext cx="4205476"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19"/>
          </p:nvPr>
        </p:nvSpPr>
        <p:spPr>
          <a:xfrm>
            <a:off x="4692450" y="4765101"/>
            <a:ext cx="4206239"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2/8/2017</a:t>
            </a:r>
            <a:endParaRPr lang="en-US" dirty="0"/>
          </a:p>
        </p:txBody>
      </p:sp>
      <p:sp>
        <p:nvSpPr>
          <p:cNvPr id="12" name="Footer Placeholder 4"/>
          <p:cNvSpPr>
            <a:spLocks noGrp="1"/>
          </p:cNvSpPr>
          <p:nvPr>
            <p:ph type="ftr" sz="quarter" idx="3"/>
          </p:nvPr>
        </p:nvSpPr>
        <p:spPr>
          <a:xfrm>
            <a:off x="1530602"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S. Nagaitsev | Intro to PIP-II</a:t>
            </a:r>
            <a:endParaRPr lang="en-US" b="1" dirty="0"/>
          </a:p>
        </p:txBody>
      </p:sp>
      <p:sp>
        <p:nvSpPr>
          <p:cNvPr id="13"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4"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4139580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ogo Bottom: 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958849"/>
            <a:ext cx="3027894" cy="5022676"/>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Content Placeholder 2"/>
          <p:cNvSpPr>
            <a:spLocks noGrp="1"/>
          </p:cNvSpPr>
          <p:nvPr>
            <p:ph sz="half" idx="15"/>
          </p:nvPr>
        </p:nvSpPr>
        <p:spPr>
          <a:xfrm>
            <a:off x="3542712" y="958850"/>
            <a:ext cx="5347605" cy="5022675"/>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6"/>
          </p:nvPr>
        </p:nvSpPr>
        <p:spPr>
          <a:xfrm>
            <a:off x="736827" y="6504213"/>
            <a:ext cx="675368" cy="241300"/>
          </a:xfrm>
        </p:spPr>
        <p:txBody>
          <a:bodyPr/>
          <a:lstStyle>
            <a:lvl1pPr>
              <a:defRPr sz="1200" smtClean="0"/>
            </a:lvl1pPr>
          </a:lstStyle>
          <a:p>
            <a:pPr>
              <a:defRPr/>
            </a:pPr>
            <a:r>
              <a:rPr lang="en-US"/>
              <a:t>2/8/2017</a:t>
            </a:r>
            <a:endParaRPr lang="en-US" dirty="0"/>
          </a:p>
        </p:txBody>
      </p:sp>
      <p:sp>
        <p:nvSpPr>
          <p:cNvPr id="6" name="Footer Placeholder 4"/>
          <p:cNvSpPr>
            <a:spLocks noGrp="1"/>
          </p:cNvSpPr>
          <p:nvPr>
            <p:ph type="ftr" sz="quarter" idx="17"/>
          </p:nvPr>
        </p:nvSpPr>
        <p:spPr>
          <a:xfrm>
            <a:off x="1530601" y="6504213"/>
            <a:ext cx="6262119" cy="250031"/>
          </a:xfrm>
        </p:spPr>
        <p:txBody>
          <a:bodyPr/>
          <a:lstStyle>
            <a:lvl1pPr>
              <a:defRPr sz="1200" dirty="0" smtClean="0"/>
            </a:lvl1pPr>
          </a:lstStyle>
          <a:p>
            <a:pPr>
              <a:defRPr/>
            </a:pPr>
            <a:r>
              <a:rPr lang="en-US"/>
              <a:t>S. Nagaitsev | Intro to PIP-II</a:t>
            </a:r>
            <a:endParaRPr lang="en-US" b="1" dirty="0"/>
          </a:p>
        </p:txBody>
      </p:sp>
      <p:sp>
        <p:nvSpPr>
          <p:cNvPr id="7" name="Slide Number Placeholder 5"/>
          <p:cNvSpPr>
            <a:spLocks noGrp="1"/>
          </p:cNvSpPr>
          <p:nvPr>
            <p:ph type="sldNum" sz="quarter" idx="18"/>
          </p:nvPr>
        </p:nvSpPr>
        <p:spPr/>
        <p:txBody>
          <a:bodyPr/>
          <a:lstStyle>
            <a:lvl1pPr>
              <a:defRPr sz="1200" smtClean="0"/>
            </a:lvl1pPr>
          </a:lstStyle>
          <a:p>
            <a:pPr>
              <a:defRPr/>
            </a:pPr>
            <a:fld id="{979A04A2-726F-2143-A443-7788AF27176E}" type="slidenum">
              <a:rPr lang="en-US"/>
              <a:pPr>
                <a:defRPr/>
              </a:pPr>
              <a:t>‹#›</a:t>
            </a:fld>
            <a:endParaRPr lang="en-US" dirty="0"/>
          </a:p>
        </p:txBody>
      </p:sp>
      <p:sp>
        <p:nvSpPr>
          <p:cNvPr id="12" name="Title 1"/>
          <p:cNvSpPr>
            <a:spLocks noGrp="1"/>
          </p:cNvSpPr>
          <p:nvPr>
            <p:ph type="title"/>
          </p:nvPr>
        </p:nvSpPr>
        <p:spPr>
          <a:xfrm>
            <a:off x="228600" y="254026"/>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2011836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ogo Bottom: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971550"/>
            <a:ext cx="8686800" cy="3726717"/>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10" name="Text Placeholder 3"/>
          <p:cNvSpPr>
            <a:spLocks noGrp="1"/>
          </p:cNvSpPr>
          <p:nvPr>
            <p:ph type="body" sz="half" idx="2"/>
          </p:nvPr>
        </p:nvSpPr>
        <p:spPr>
          <a:xfrm>
            <a:off x="224073" y="4943005"/>
            <a:ext cx="8686800" cy="1091259"/>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3"/>
          <p:cNvSpPr>
            <a:spLocks noGrp="1"/>
          </p:cNvSpPr>
          <p:nvPr>
            <p:ph type="dt" sz="half" idx="14"/>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2/8/2017</a:t>
            </a:r>
            <a:endParaRPr lang="en-US" dirty="0"/>
          </a:p>
        </p:txBody>
      </p:sp>
      <p:sp>
        <p:nvSpPr>
          <p:cNvPr id="9" name="Footer Placeholder 4"/>
          <p:cNvSpPr>
            <a:spLocks noGrp="1"/>
          </p:cNvSpPr>
          <p:nvPr>
            <p:ph type="ftr" sz="quarter" idx="3"/>
          </p:nvPr>
        </p:nvSpPr>
        <p:spPr>
          <a:xfrm>
            <a:off x="1530603" y="6504213"/>
            <a:ext cx="625195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S. Nagaitsev | Intro to PIP-II</a:t>
            </a:r>
            <a:endParaRPr lang="en-US" b="1" dirty="0"/>
          </a:p>
        </p:txBody>
      </p:sp>
      <p:sp>
        <p:nvSpPr>
          <p:cNvPr id="11"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2"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2811915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36827" y="6504213"/>
            <a:ext cx="675368" cy="241300"/>
          </a:xfrm>
        </p:spPr>
        <p:txBody>
          <a:bodyPr/>
          <a:lstStyle/>
          <a:p>
            <a:pPr>
              <a:defRPr/>
            </a:pPr>
            <a:r>
              <a:rPr lang="en-US"/>
              <a:t>2/8/2017</a:t>
            </a:r>
            <a:endParaRPr lang="en-US" dirty="0"/>
          </a:p>
        </p:txBody>
      </p:sp>
      <p:sp>
        <p:nvSpPr>
          <p:cNvPr id="4" name="Footer Placeholder 3"/>
          <p:cNvSpPr>
            <a:spLocks noGrp="1"/>
          </p:cNvSpPr>
          <p:nvPr>
            <p:ph type="ftr" sz="quarter" idx="11"/>
          </p:nvPr>
        </p:nvSpPr>
        <p:spPr>
          <a:xfrm>
            <a:off x="1530602" y="6504213"/>
            <a:ext cx="6260399" cy="242873"/>
          </a:xfrm>
        </p:spPr>
        <p:txBody>
          <a:bodyPr/>
          <a:lstStyle/>
          <a:p>
            <a:pPr>
              <a:defRPr/>
            </a:pPr>
            <a:r>
              <a:rPr lang="en-US"/>
              <a:t>S. Nagaitsev | Intro to PIP-II</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7" name="Picture Placeholder 6"/>
          <p:cNvSpPr>
            <a:spLocks noGrp="1"/>
          </p:cNvSpPr>
          <p:nvPr>
            <p:ph type="pic" sz="quarter" idx="13"/>
          </p:nvPr>
        </p:nvSpPr>
        <p:spPr>
          <a:xfrm>
            <a:off x="222250" y="254000"/>
            <a:ext cx="8675688" cy="5802923"/>
          </a:xfrm>
          <a:prstGeom prst="rect">
            <a:avLst/>
          </a:prstGeom>
        </p:spPr>
        <p:txBody>
          <a:bodyPr vert="horz"/>
          <a:lstStyle>
            <a:lvl1pPr>
              <a:defRPr>
                <a:solidFill>
                  <a:srgbClr val="505050"/>
                </a:solidFill>
              </a:defRPr>
            </a:lvl1pPr>
          </a:lstStyle>
          <a:p>
            <a:r>
              <a:rPr lang="en-US"/>
              <a:t>Click icon to add picture</a:t>
            </a:r>
          </a:p>
        </p:txBody>
      </p:sp>
    </p:spTree>
    <p:extLst>
      <p:ext uri="{BB962C8B-B14F-4D97-AF65-F5344CB8AC3E}">
        <p14:creationId xmlns:p14="http://schemas.microsoft.com/office/powerpoint/2010/main" val="2882221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ogo Bottom: Extra Logo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r>
              <a:rPr lang="en-US"/>
              <a:t>2/8/2017</a:t>
            </a:r>
            <a:endParaRPr lang="en-US" dirty="0"/>
          </a:p>
        </p:txBody>
      </p:sp>
      <p:sp>
        <p:nvSpPr>
          <p:cNvPr id="4" name="Footer Placeholder 3"/>
          <p:cNvSpPr>
            <a:spLocks noGrp="1"/>
          </p:cNvSpPr>
          <p:nvPr>
            <p:ph type="ftr" sz="quarter" idx="11"/>
          </p:nvPr>
        </p:nvSpPr>
        <p:spPr>
          <a:xfrm>
            <a:off x="1530603" y="6504213"/>
            <a:ext cx="6272278" cy="242873"/>
          </a:xfrm>
        </p:spPr>
        <p:txBody>
          <a:bodyPr/>
          <a:lstStyle/>
          <a:p>
            <a:pPr>
              <a:defRPr/>
            </a:pPr>
            <a:r>
              <a:rPr lang="en-US"/>
              <a:t>S. Nagaitsev | Intro to PIP-II</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11"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24" name="Picture Placeholder 14"/>
          <p:cNvSpPr>
            <a:spLocks noGrp="1"/>
          </p:cNvSpPr>
          <p:nvPr>
            <p:ph type="pic" sz="quarter" idx="19"/>
          </p:nvPr>
        </p:nvSpPr>
        <p:spPr>
          <a:xfrm>
            <a:off x="205694"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5" name="Picture Placeholder 14"/>
          <p:cNvSpPr>
            <a:spLocks noGrp="1"/>
          </p:cNvSpPr>
          <p:nvPr>
            <p:ph type="pic" sz="quarter" idx="20"/>
          </p:nvPr>
        </p:nvSpPr>
        <p:spPr>
          <a:xfrm>
            <a:off x="1979425"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6" name="Picture Placeholder 14"/>
          <p:cNvSpPr>
            <a:spLocks noGrp="1"/>
          </p:cNvSpPr>
          <p:nvPr>
            <p:ph type="pic" sz="quarter" idx="21"/>
          </p:nvPr>
        </p:nvSpPr>
        <p:spPr>
          <a:xfrm>
            <a:off x="3753205"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7" name="Picture Placeholder 14"/>
          <p:cNvSpPr>
            <a:spLocks noGrp="1"/>
          </p:cNvSpPr>
          <p:nvPr>
            <p:ph type="pic" sz="quarter" idx="22"/>
          </p:nvPr>
        </p:nvSpPr>
        <p:spPr>
          <a:xfrm>
            <a:off x="5534456"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8" name="Picture Placeholder 14"/>
          <p:cNvSpPr>
            <a:spLocks noGrp="1"/>
          </p:cNvSpPr>
          <p:nvPr>
            <p:ph type="pic" sz="quarter" idx="23"/>
          </p:nvPr>
        </p:nvSpPr>
        <p:spPr>
          <a:xfrm>
            <a:off x="7300765"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9" name="Picture Placeholder 14"/>
          <p:cNvSpPr>
            <a:spLocks noGrp="1"/>
          </p:cNvSpPr>
          <p:nvPr>
            <p:ph type="pic" sz="quarter" idx="14"/>
          </p:nvPr>
        </p:nvSpPr>
        <p:spPr>
          <a:xfrm>
            <a:off x="205694"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0" name="Picture Placeholder 14"/>
          <p:cNvSpPr>
            <a:spLocks noGrp="1"/>
          </p:cNvSpPr>
          <p:nvPr>
            <p:ph type="pic" sz="quarter" idx="15"/>
          </p:nvPr>
        </p:nvSpPr>
        <p:spPr>
          <a:xfrm>
            <a:off x="1979425"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1" name="Picture Placeholder 14"/>
          <p:cNvSpPr>
            <a:spLocks noGrp="1"/>
          </p:cNvSpPr>
          <p:nvPr>
            <p:ph type="pic" sz="quarter" idx="16"/>
          </p:nvPr>
        </p:nvSpPr>
        <p:spPr>
          <a:xfrm>
            <a:off x="3753205"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2" name="Picture Placeholder 14"/>
          <p:cNvSpPr>
            <a:spLocks noGrp="1"/>
          </p:cNvSpPr>
          <p:nvPr>
            <p:ph type="pic" sz="quarter" idx="17"/>
          </p:nvPr>
        </p:nvSpPr>
        <p:spPr>
          <a:xfrm>
            <a:off x="5534456"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3" name="Picture Placeholder 14"/>
          <p:cNvSpPr>
            <a:spLocks noGrp="1"/>
          </p:cNvSpPr>
          <p:nvPr>
            <p:ph type="pic" sz="quarter" idx="18"/>
          </p:nvPr>
        </p:nvSpPr>
        <p:spPr>
          <a:xfrm>
            <a:off x="7300765"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4" name="Picture Placeholder 14"/>
          <p:cNvSpPr>
            <a:spLocks noGrp="1"/>
          </p:cNvSpPr>
          <p:nvPr>
            <p:ph type="pic" sz="quarter" idx="24"/>
          </p:nvPr>
        </p:nvSpPr>
        <p:spPr>
          <a:xfrm>
            <a:off x="205694"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5" name="Picture Placeholder 14"/>
          <p:cNvSpPr>
            <a:spLocks noGrp="1"/>
          </p:cNvSpPr>
          <p:nvPr>
            <p:ph type="pic" sz="quarter" idx="25"/>
          </p:nvPr>
        </p:nvSpPr>
        <p:spPr>
          <a:xfrm>
            <a:off x="1979425"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6" name="Picture Placeholder 14"/>
          <p:cNvSpPr>
            <a:spLocks noGrp="1"/>
          </p:cNvSpPr>
          <p:nvPr>
            <p:ph type="pic" sz="quarter" idx="26"/>
          </p:nvPr>
        </p:nvSpPr>
        <p:spPr>
          <a:xfrm>
            <a:off x="3753205"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7" name="Picture Placeholder 14"/>
          <p:cNvSpPr>
            <a:spLocks noGrp="1"/>
          </p:cNvSpPr>
          <p:nvPr>
            <p:ph type="pic" sz="quarter" idx="27"/>
          </p:nvPr>
        </p:nvSpPr>
        <p:spPr>
          <a:xfrm>
            <a:off x="5534456"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8" name="Picture Placeholder 14"/>
          <p:cNvSpPr>
            <a:spLocks noGrp="1"/>
          </p:cNvSpPr>
          <p:nvPr>
            <p:ph type="pic" sz="quarter" idx="28"/>
          </p:nvPr>
        </p:nvSpPr>
        <p:spPr>
          <a:xfrm>
            <a:off x="7300765"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Tree>
    <p:extLst>
      <p:ext uri="{BB962C8B-B14F-4D97-AF65-F5344CB8AC3E}">
        <p14:creationId xmlns:p14="http://schemas.microsoft.com/office/powerpoint/2010/main" val="8301617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amp; Content">
    <p:bg>
      <p:bgPr>
        <a:solidFill>
          <a:schemeClr val="bg2">
            <a:alpha val="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1" y="103664"/>
            <a:ext cx="8672512" cy="641739"/>
          </a:xfrm>
          <a:prstGeom prst="rect">
            <a:avLst/>
          </a:prstGeom>
        </p:spPr>
        <p:txBody>
          <a:bodyPr lIns="0" tIns="0" rIns="0" bIns="0" anchor="b" anchorCtr="0"/>
          <a:lstStyle>
            <a:lvl1pPr>
              <a:defRPr sz="2400">
                <a:solidFill>
                  <a:srgbClr val="004C97"/>
                </a:solidFill>
              </a:defRPr>
            </a:lvl1pPr>
          </a:lstStyle>
          <a:p>
            <a:r>
              <a:rPr lang="en-US" dirty="0"/>
              <a:t>Click to edit Master title style</a:t>
            </a:r>
          </a:p>
        </p:txBody>
      </p:sp>
      <p:sp>
        <p:nvSpPr>
          <p:cNvPr id="3" name="Content Placeholder 2"/>
          <p:cNvSpPr>
            <a:spLocks noGrp="1"/>
          </p:cNvSpPr>
          <p:nvPr>
            <p:ph idx="1"/>
          </p:nvPr>
        </p:nvSpPr>
        <p:spPr>
          <a:xfrm>
            <a:off x="228600" y="1043046"/>
            <a:ext cx="8672513" cy="4987867"/>
          </a:xfrm>
          <a:prstGeom prst="rect">
            <a:avLst/>
          </a:prstGeom>
        </p:spPr>
        <p:txBody>
          <a:bodyPr lIns="0" tIns="0" rIns="0" bIns="0"/>
          <a:lstStyle>
            <a:lvl1pPr>
              <a:defRPr sz="2400">
                <a:solidFill>
                  <a:srgbClr val="404040"/>
                </a:solidFill>
              </a:defRPr>
            </a:lvl1pPr>
            <a:lvl2pPr>
              <a:defRPr sz="2200">
                <a:solidFill>
                  <a:srgbClr val="404040"/>
                </a:solidFill>
              </a:defRPr>
            </a:lvl2pPr>
            <a:lvl3pPr>
              <a:defRPr sz="2000">
                <a:solidFill>
                  <a:srgbClr val="404040"/>
                </a:solidFill>
              </a:defRPr>
            </a:lvl3pPr>
            <a:lvl4pPr>
              <a:defRPr sz="1800">
                <a:solidFill>
                  <a:srgbClr val="404040"/>
                </a:solidFill>
              </a:defRPr>
            </a:lvl4pPr>
            <a:lvl5pPr marL="2057400" indent="-228600">
              <a:buFont typeface="Arial"/>
              <a:buChar char="•"/>
              <a:defRPr sz="1800">
                <a:solidFill>
                  <a:srgbClr val="40404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6450013" y="6515100"/>
            <a:ext cx="1076325" cy="241300"/>
          </a:xfrm>
        </p:spPr>
        <p:txBody>
          <a:bodyPr/>
          <a:lstStyle>
            <a:lvl1pPr>
              <a:defRPr/>
            </a:lvl1pPr>
          </a:lstStyle>
          <a:p>
            <a:r>
              <a:rPr lang="en-US" altLang="en-US"/>
              <a:t>2/8/2017</a:t>
            </a:r>
            <a:endParaRPr lang="en-US" altLang="en-US" dirty="0"/>
          </a:p>
        </p:txBody>
      </p:sp>
      <p:sp>
        <p:nvSpPr>
          <p:cNvPr id="5" name="Footer Placeholder 4"/>
          <p:cNvSpPr>
            <a:spLocks noGrp="1"/>
          </p:cNvSpPr>
          <p:nvPr>
            <p:ph type="ftr" sz="quarter" idx="11"/>
          </p:nvPr>
        </p:nvSpPr>
        <p:spPr>
          <a:xfrm>
            <a:off x="827007" y="6515100"/>
            <a:ext cx="4433370" cy="241300"/>
          </a:xfrm>
        </p:spPr>
        <p:txBody>
          <a:bodyPr/>
          <a:lstStyle>
            <a:lvl1pPr>
              <a:defRPr sz="900">
                <a:solidFill>
                  <a:srgbClr val="004C97"/>
                </a:solidFill>
              </a:defRPr>
            </a:lvl1pPr>
          </a:lstStyle>
          <a:p>
            <a:pPr>
              <a:defRPr/>
            </a:pPr>
            <a:r>
              <a:rPr lang="en-US"/>
              <a:t>S. Nagaitsev | Intro to PIP-II</a:t>
            </a:r>
            <a:endParaRPr lang="en-US" b="1" dirty="0"/>
          </a:p>
        </p:txBody>
      </p:sp>
      <p:sp>
        <p:nvSpPr>
          <p:cNvPr id="6" name="Slide Number Placeholder 5"/>
          <p:cNvSpPr>
            <a:spLocks noGrp="1"/>
          </p:cNvSpPr>
          <p:nvPr>
            <p:ph type="sldNum" sz="quarter" idx="12"/>
          </p:nvPr>
        </p:nvSpPr>
        <p:spPr/>
        <p:txBody>
          <a:bodyPr/>
          <a:lstStyle>
            <a:lvl1pPr>
              <a:defRPr/>
            </a:lvl1pPr>
          </a:lstStyle>
          <a:p>
            <a:fld id="{D4078CA2-75EA-4F42-B0AF-FB0975373545}" type="slidenum">
              <a:rPr lang="en-US" altLang="en-US"/>
              <a:pPr/>
              <a:t>‹#›</a:t>
            </a:fld>
            <a:endParaRPr lang="en-US" altLang="en-US"/>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18550" y="6441831"/>
            <a:ext cx="763802" cy="416169"/>
          </a:xfrm>
          <a:prstGeom prst="rect">
            <a:avLst/>
          </a:prstGeom>
        </p:spPr>
      </p:pic>
    </p:spTree>
    <p:extLst>
      <p:ext uri="{BB962C8B-B14F-4D97-AF65-F5344CB8AC3E}">
        <p14:creationId xmlns:p14="http://schemas.microsoft.com/office/powerpoint/2010/main" val="21473537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2/8/2017</a:t>
            </a:r>
            <a:endParaRPr lang="en-US" dirty="0"/>
          </a:p>
        </p:txBody>
      </p:sp>
      <p:sp>
        <p:nvSpPr>
          <p:cNvPr id="15" name="Footer Placeholder 4"/>
          <p:cNvSpPr>
            <a:spLocks noGrp="1"/>
          </p:cNvSpPr>
          <p:nvPr>
            <p:ph type="ftr" sz="quarter" idx="3"/>
          </p:nvPr>
        </p:nvSpPr>
        <p:spPr>
          <a:xfrm>
            <a:off x="1530602" y="6504213"/>
            <a:ext cx="6260399"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S. Nagaitsev | Intro to PIP-II</a:t>
            </a:r>
            <a:endParaRPr lang="en-US" b="1" dirty="0"/>
          </a:p>
        </p:txBody>
      </p:sp>
      <p:sp>
        <p:nvSpPr>
          <p:cNvPr id="16"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20" name="Date Placeholder 3"/>
          <p:cNvSpPr txBox="1">
            <a:spLocks/>
          </p:cNvSpPr>
          <p:nvPr/>
        </p:nvSpPr>
        <p:spPr>
          <a:xfrm>
            <a:off x="6450013" y="4477484"/>
            <a:ext cx="1076325" cy="241300"/>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endParaRPr lang="en-US" dirty="0"/>
          </a:p>
        </p:txBody>
      </p:sp>
      <p:grpSp>
        <p:nvGrpSpPr>
          <p:cNvPr id="9" name="Group 8"/>
          <p:cNvGrpSpPr>
            <a:grpSpLocks noChangeAspect="1"/>
          </p:cNvGrpSpPr>
          <p:nvPr/>
        </p:nvGrpSpPr>
        <p:grpSpPr>
          <a:xfrm>
            <a:off x="215900" y="6258863"/>
            <a:ext cx="8699500" cy="197990"/>
            <a:chOff x="600217" y="6258863"/>
            <a:chExt cx="8297721" cy="188846"/>
          </a:xfrm>
        </p:grpSpPr>
        <p:cxnSp>
          <p:nvCxnSpPr>
            <p:cNvPr id="10" name="Straight Connector 9"/>
            <p:cNvCxnSpPr/>
            <p:nvPr userDrawn="1"/>
          </p:nvCxnSpPr>
          <p:spPr>
            <a:xfrm>
              <a:off x="600217" y="6357936"/>
              <a:ext cx="7190785" cy="0"/>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13" name="Picture 6" descr="FermiLogo_RGB_NALBlue.png"/>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7853781" y="6258863"/>
              <a:ext cx="1044157" cy="1888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119" r:id="rId1"/>
    <p:sldLayoutId id="2147484104" r:id="rId2"/>
    <p:sldLayoutId id="2147484105" r:id="rId3"/>
    <p:sldLayoutId id="2147484120" r:id="rId4"/>
    <p:sldLayoutId id="2147484103" r:id="rId5"/>
    <p:sldLayoutId id="2147484122" r:id="rId6"/>
    <p:sldLayoutId id="2147484116" r:id="rId7"/>
    <p:sldLayoutId id="2147484123" r:id="rId8"/>
  </p:sldLayoutIdLst>
  <p:hf hdr="0"/>
  <p:txStyles>
    <p:titleStyle>
      <a:lvl1pPr algn="l" defTabSz="457200" rtl="0" eaLnBrk="1" fontAlgn="base" hangingPunct="1">
        <a:spcBef>
          <a:spcPct val="0"/>
        </a:spcBef>
        <a:spcAft>
          <a:spcPct val="0"/>
        </a:spcAft>
        <a:defRPr sz="1700" b="1" kern="1200">
          <a:solidFill>
            <a:srgbClr val="2E5286"/>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7F7F7F"/>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7F7F7F"/>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41924" y="5045612"/>
            <a:ext cx="8499231" cy="1390219"/>
          </a:xfrm>
        </p:spPr>
        <p:txBody>
          <a:bodyPr/>
          <a:lstStyle/>
          <a:p>
            <a:r>
              <a:rPr lang="en-US" dirty="0"/>
              <a:t>Sergei Nagaitsev</a:t>
            </a:r>
          </a:p>
          <a:p>
            <a:r>
              <a:rPr lang="pt-BR" dirty="0"/>
              <a:t>Fermilab</a:t>
            </a:r>
          </a:p>
          <a:p>
            <a:r>
              <a:rPr lang="en-US" dirty="0"/>
              <a:t>February 9, 2017  </a:t>
            </a:r>
          </a:p>
          <a:p>
            <a:endParaRPr lang="en-US" dirty="0"/>
          </a:p>
        </p:txBody>
      </p:sp>
      <p:sp>
        <p:nvSpPr>
          <p:cNvPr id="3" name="Text Placeholder 2"/>
          <p:cNvSpPr>
            <a:spLocks noGrp="1"/>
          </p:cNvSpPr>
          <p:nvPr>
            <p:ph type="body" sz="quarter" idx="11"/>
          </p:nvPr>
        </p:nvSpPr>
        <p:spPr/>
        <p:txBody>
          <a:bodyPr>
            <a:noAutofit/>
          </a:bodyPr>
          <a:lstStyle/>
          <a:p>
            <a:r>
              <a:rPr lang="en-US" dirty="0"/>
              <a:t>PIP-II: CW SRF </a:t>
            </a:r>
            <a:r>
              <a:rPr lang="en-US" dirty="0" err="1"/>
              <a:t>Linac</a:t>
            </a:r>
            <a:r>
              <a:rPr lang="en-US" dirty="0"/>
              <a:t> at </a:t>
            </a:r>
            <a:r>
              <a:rPr lang="en-US" dirty="0" err="1"/>
              <a:t>Fermilab</a:t>
            </a:r>
            <a:endParaRPr lang="pt-BR" dirty="0"/>
          </a:p>
        </p:txBody>
      </p:sp>
    </p:spTree>
    <p:extLst>
      <p:ext uri="{BB962C8B-B14F-4D97-AF65-F5344CB8AC3E}">
        <p14:creationId xmlns:p14="http://schemas.microsoft.com/office/powerpoint/2010/main" val="19895975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5860" y="971550"/>
            <a:ext cx="8672513" cy="5059363"/>
          </a:xfrm>
        </p:spPr>
        <p:txBody>
          <a:bodyPr>
            <a:normAutofit/>
          </a:bodyPr>
          <a:lstStyle/>
          <a:p>
            <a:r>
              <a:rPr lang="en-US" dirty="0"/>
              <a:t>First CW application</a:t>
            </a:r>
          </a:p>
          <a:p>
            <a:r>
              <a:rPr lang="en-US" dirty="0"/>
              <a:t>Possible beam structure:</a:t>
            </a:r>
          </a:p>
          <a:p>
            <a:pPr lvl="1">
              <a:spcBef>
                <a:spcPts val="200"/>
              </a:spcBef>
            </a:pPr>
            <a:r>
              <a:rPr lang="en-US" dirty="0"/>
              <a:t>Beam pulse length: ~20 </a:t>
            </a:r>
            <a:r>
              <a:rPr lang="en-US" dirty="0" err="1"/>
              <a:t>nsec</a:t>
            </a:r>
            <a:endParaRPr lang="en-US" dirty="0"/>
          </a:p>
          <a:p>
            <a:pPr lvl="1">
              <a:spcBef>
                <a:spcPts val="200"/>
              </a:spcBef>
            </a:pPr>
            <a:r>
              <a:rPr lang="en-US" dirty="0"/>
              <a:t>Pulse repetition period: 1.6 </a:t>
            </a:r>
            <a:r>
              <a:rPr lang="en-US" dirty="0" err="1">
                <a:latin typeface="Symbol" panose="05050102010706020507" pitchFamily="18" charset="2"/>
              </a:rPr>
              <a:t>m</a:t>
            </a:r>
            <a:r>
              <a:rPr lang="en-US" dirty="0" err="1"/>
              <a:t>sec</a:t>
            </a:r>
            <a:endParaRPr lang="en-US" dirty="0"/>
          </a:p>
          <a:p>
            <a:pPr lvl="1">
              <a:spcBef>
                <a:spcPts val="200"/>
              </a:spcBef>
            </a:pPr>
            <a:r>
              <a:rPr lang="en-US" dirty="0"/>
              <a:t>Beam power: </a:t>
            </a:r>
            <a:r>
              <a:rPr lang="en-US" b="1" dirty="0">
                <a:solidFill>
                  <a:srgbClr val="C00000"/>
                </a:solidFill>
              </a:rPr>
              <a:t>100 kW</a:t>
            </a:r>
          </a:p>
          <a:p>
            <a:pPr lvl="1">
              <a:spcBef>
                <a:spcPts val="200"/>
              </a:spcBef>
            </a:pPr>
            <a:r>
              <a:rPr lang="en-US" dirty="0"/>
              <a:t>Three-year run achieves single event sensitivity of </a:t>
            </a:r>
            <a:r>
              <a:rPr lang="en-US" b="1" dirty="0">
                <a:solidFill>
                  <a:srgbClr val="C00000"/>
                </a:solidFill>
              </a:rPr>
              <a:t>2×10</a:t>
            </a:r>
            <a:r>
              <a:rPr lang="en-US" b="1" baseline="30000" dirty="0">
                <a:solidFill>
                  <a:srgbClr val="C00000"/>
                </a:solidFill>
              </a:rPr>
              <a:t>-18</a:t>
            </a:r>
          </a:p>
          <a:p>
            <a:endParaRPr lang="en-US" dirty="0"/>
          </a:p>
        </p:txBody>
      </p:sp>
      <p:sp>
        <p:nvSpPr>
          <p:cNvPr id="3" name="Title 2"/>
          <p:cNvSpPr>
            <a:spLocks noGrp="1"/>
          </p:cNvSpPr>
          <p:nvPr>
            <p:ph type="title"/>
          </p:nvPr>
        </p:nvSpPr>
        <p:spPr/>
        <p:txBody>
          <a:bodyPr/>
          <a:lstStyle/>
          <a:p>
            <a:r>
              <a:rPr lang="en-US" dirty="0"/>
              <a:t>PIP-II and Next Generation Mu2e</a:t>
            </a:r>
          </a:p>
        </p:txBody>
      </p:sp>
      <p:sp>
        <p:nvSpPr>
          <p:cNvPr id="4" name="Date Placeholder 3"/>
          <p:cNvSpPr>
            <a:spLocks noGrp="1"/>
          </p:cNvSpPr>
          <p:nvPr>
            <p:ph type="dt" sz="half" idx="2"/>
          </p:nvPr>
        </p:nvSpPr>
        <p:spPr/>
        <p:txBody>
          <a:bodyPr/>
          <a:lstStyle/>
          <a:p>
            <a:pPr>
              <a:defRPr/>
            </a:pPr>
            <a:r>
              <a:rPr lang="en-US"/>
              <a:t>2/8/2017</a:t>
            </a:r>
            <a:endParaRPr lang="en-US" dirty="0"/>
          </a:p>
        </p:txBody>
      </p:sp>
      <p:sp>
        <p:nvSpPr>
          <p:cNvPr id="5" name="Footer Placeholder 4"/>
          <p:cNvSpPr>
            <a:spLocks noGrp="1"/>
          </p:cNvSpPr>
          <p:nvPr>
            <p:ph type="ftr" sz="quarter" idx="3"/>
          </p:nvPr>
        </p:nvSpPr>
        <p:spPr/>
        <p:txBody>
          <a:bodyPr/>
          <a:lstStyle/>
          <a:p>
            <a:pPr>
              <a:defRPr/>
            </a:pPr>
            <a:r>
              <a:rPr lang="fi-FI"/>
              <a:t>S. Nagaitsev | Intro to PIP-II</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10</a:t>
            </a:fld>
            <a:endParaRPr lang="en-US" dirty="0"/>
          </a:p>
        </p:txBody>
      </p:sp>
      <p:pic>
        <p:nvPicPr>
          <p:cNvPr id="7" name="Picture 6"/>
          <p:cNvPicPr>
            <a:picLocks noChangeAspect="1"/>
          </p:cNvPicPr>
          <p:nvPr/>
        </p:nvPicPr>
        <p:blipFill>
          <a:blip r:embed="rId2"/>
          <a:stretch>
            <a:fillRect/>
          </a:stretch>
        </p:blipFill>
        <p:spPr>
          <a:xfrm>
            <a:off x="1530603" y="3238259"/>
            <a:ext cx="5366048" cy="3105504"/>
          </a:xfrm>
          <a:prstGeom prst="rect">
            <a:avLst/>
          </a:prstGeom>
        </p:spPr>
      </p:pic>
    </p:spTree>
    <p:extLst>
      <p:ext uri="{BB962C8B-B14F-4D97-AF65-F5344CB8AC3E}">
        <p14:creationId xmlns:p14="http://schemas.microsoft.com/office/powerpoint/2010/main" val="19559191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PIP-III (~2030) Goal: &gt;2 MW on target</a:t>
            </a:r>
          </a:p>
        </p:txBody>
      </p:sp>
      <p:sp>
        <p:nvSpPr>
          <p:cNvPr id="4" name="Date Placeholder 3"/>
          <p:cNvSpPr>
            <a:spLocks noGrp="1"/>
          </p:cNvSpPr>
          <p:nvPr>
            <p:ph type="dt" sz="half" idx="2"/>
          </p:nvPr>
        </p:nvSpPr>
        <p:spPr/>
        <p:txBody>
          <a:bodyPr/>
          <a:lstStyle/>
          <a:p>
            <a:r>
              <a:rPr lang="en-US" altLang="en-US"/>
              <a:t>2/8/2017</a:t>
            </a:r>
            <a:endParaRPr lang="en-US" altLang="en-US" dirty="0"/>
          </a:p>
        </p:txBody>
      </p:sp>
      <p:sp>
        <p:nvSpPr>
          <p:cNvPr id="5" name="Footer Placeholder 4"/>
          <p:cNvSpPr>
            <a:spLocks noGrp="1"/>
          </p:cNvSpPr>
          <p:nvPr>
            <p:ph type="ftr" sz="quarter" idx="3"/>
          </p:nvPr>
        </p:nvSpPr>
        <p:spPr/>
        <p:txBody>
          <a:bodyPr/>
          <a:lstStyle/>
          <a:p>
            <a:r>
              <a:rPr lang="fi-FI"/>
              <a:t>S. Nagaitsev | Intro to PIP-II</a:t>
            </a:r>
            <a:endParaRPr lang="en-US" dirty="0"/>
          </a:p>
        </p:txBody>
      </p:sp>
      <p:sp>
        <p:nvSpPr>
          <p:cNvPr id="6" name="Slide Number Placeholder 5"/>
          <p:cNvSpPr>
            <a:spLocks noGrp="1"/>
          </p:cNvSpPr>
          <p:nvPr>
            <p:ph type="sldNum" sz="quarter" idx="4"/>
          </p:nvPr>
        </p:nvSpPr>
        <p:spPr/>
        <p:txBody>
          <a:bodyPr/>
          <a:lstStyle/>
          <a:p>
            <a:fld id="{D4078CA2-75EA-4F42-B0AF-FB0975373545}" type="slidenum">
              <a:rPr lang="en-US" altLang="en-US" smtClean="0"/>
              <a:pPr/>
              <a:t>11</a:t>
            </a:fld>
            <a:endParaRPr lang="en-US" altLang="en-US" dirty="0"/>
          </a:p>
        </p:txBody>
      </p:sp>
      <p:pic>
        <p:nvPicPr>
          <p:cNvPr id="3" name="Picture 2"/>
          <p:cNvPicPr>
            <a:picLocks noChangeAspect="1"/>
          </p:cNvPicPr>
          <p:nvPr/>
        </p:nvPicPr>
        <p:blipFill>
          <a:blip r:embed="rId2"/>
          <a:stretch>
            <a:fillRect/>
          </a:stretch>
        </p:blipFill>
        <p:spPr>
          <a:xfrm>
            <a:off x="894783" y="1081668"/>
            <a:ext cx="7033733" cy="5057070"/>
          </a:xfrm>
          <a:prstGeom prst="rect">
            <a:avLst/>
          </a:prstGeom>
        </p:spPr>
      </p:pic>
    </p:spTree>
    <p:extLst>
      <p:ext uri="{BB962C8B-B14F-4D97-AF65-F5344CB8AC3E}">
        <p14:creationId xmlns:p14="http://schemas.microsoft.com/office/powerpoint/2010/main" val="9770511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2250" y="1298006"/>
            <a:ext cx="8672513" cy="4923407"/>
          </a:xfrm>
        </p:spPr>
        <p:txBody>
          <a:bodyPr/>
          <a:lstStyle/>
          <a:p>
            <a:r>
              <a:rPr lang="en-US" dirty="0"/>
              <a:t>New, less costly proton (H-) </a:t>
            </a:r>
            <a:r>
              <a:rPr lang="en-US" dirty="0" err="1"/>
              <a:t>linacs</a:t>
            </a:r>
            <a:r>
              <a:rPr lang="en-US" dirty="0"/>
              <a:t> (at present, 1 MW ~ 1 B$) and synchrotrons (cost dominated by </a:t>
            </a:r>
            <a:r>
              <a:rPr lang="en-US" dirty="0" err="1"/>
              <a:t>rf</a:t>
            </a:r>
            <a:r>
              <a:rPr lang="en-US" dirty="0"/>
              <a:t> power)</a:t>
            </a:r>
          </a:p>
          <a:p>
            <a:r>
              <a:rPr lang="en-US" dirty="0"/>
              <a:t>New generation </a:t>
            </a:r>
            <a:r>
              <a:rPr lang="en-US"/>
              <a:t>of RFQs </a:t>
            </a:r>
            <a:r>
              <a:rPr lang="en-US" dirty="0"/>
              <a:t>for pre-injectors (high beam intensity, low cost); new concepts and ideas should be developed and tested;</a:t>
            </a:r>
          </a:p>
          <a:p>
            <a:r>
              <a:rPr lang="en-US" dirty="0"/>
              <a:t>Tunable high-power ferrite – loaded  RF cavities  (high voltage, low impedance, high power). New concepts should be invented and developed. New materials should be explored and tested.</a:t>
            </a:r>
          </a:p>
          <a:p>
            <a:r>
              <a:rPr lang="en-US" dirty="0"/>
              <a:t>For all of RF cavities (NC and SRF) one needs high power couplers, with low cost and reliable. New concepts, materials (ceramics having low loss tangent for RF and finite conductivity at DC), the technology should be explored.</a:t>
            </a:r>
          </a:p>
        </p:txBody>
      </p:sp>
      <p:sp>
        <p:nvSpPr>
          <p:cNvPr id="3" name="Title 2"/>
          <p:cNvSpPr>
            <a:spLocks noGrp="1"/>
          </p:cNvSpPr>
          <p:nvPr>
            <p:ph type="title"/>
          </p:nvPr>
        </p:nvSpPr>
        <p:spPr>
          <a:xfrm>
            <a:off x="228600" y="679629"/>
            <a:ext cx="8686800" cy="427877"/>
          </a:xfrm>
        </p:spPr>
        <p:txBody>
          <a:bodyPr/>
          <a:lstStyle/>
          <a:p>
            <a:r>
              <a:rPr lang="en-US" dirty="0"/>
              <a:t>RF Technologies needed by intensity frontier accelerators, beyond present concepts</a:t>
            </a:r>
          </a:p>
        </p:txBody>
      </p:sp>
      <p:sp>
        <p:nvSpPr>
          <p:cNvPr id="4" name="Date Placeholder 3"/>
          <p:cNvSpPr>
            <a:spLocks noGrp="1"/>
          </p:cNvSpPr>
          <p:nvPr>
            <p:ph type="dt" sz="half" idx="2"/>
          </p:nvPr>
        </p:nvSpPr>
        <p:spPr/>
        <p:txBody>
          <a:bodyPr/>
          <a:lstStyle/>
          <a:p>
            <a:pPr>
              <a:defRPr/>
            </a:pPr>
            <a:r>
              <a:rPr lang="en-US"/>
              <a:t>2/8/2017</a:t>
            </a:r>
            <a:endParaRPr lang="en-US" dirty="0"/>
          </a:p>
        </p:txBody>
      </p:sp>
      <p:sp>
        <p:nvSpPr>
          <p:cNvPr id="5" name="Footer Placeholder 4"/>
          <p:cNvSpPr>
            <a:spLocks noGrp="1"/>
          </p:cNvSpPr>
          <p:nvPr>
            <p:ph type="ftr" sz="quarter" idx="3"/>
          </p:nvPr>
        </p:nvSpPr>
        <p:spPr/>
        <p:txBody>
          <a:bodyPr/>
          <a:lstStyle/>
          <a:p>
            <a:pPr>
              <a:defRPr/>
            </a:pPr>
            <a:r>
              <a:rPr lang="en-US"/>
              <a:t>S. Nagaitsev | Intro to PIP-II</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12</a:t>
            </a:fld>
            <a:endParaRPr lang="en-US" dirty="0"/>
          </a:p>
        </p:txBody>
      </p:sp>
    </p:spTree>
    <p:extLst>
      <p:ext uri="{BB962C8B-B14F-4D97-AF65-F5344CB8AC3E}">
        <p14:creationId xmlns:p14="http://schemas.microsoft.com/office/powerpoint/2010/main" val="4112431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PIP-II Goals</a:t>
            </a:r>
          </a:p>
        </p:txBody>
      </p:sp>
      <p:sp>
        <p:nvSpPr>
          <p:cNvPr id="3" name="Content Placeholder 2"/>
          <p:cNvSpPr>
            <a:spLocks noGrp="1"/>
          </p:cNvSpPr>
          <p:nvPr>
            <p:ph idx="1"/>
          </p:nvPr>
        </p:nvSpPr>
        <p:spPr>
          <a:xfrm>
            <a:off x="228600" y="1043046"/>
            <a:ext cx="8672513" cy="5230425"/>
          </a:xfrm>
        </p:spPr>
        <p:txBody>
          <a:bodyPr>
            <a:normAutofit/>
          </a:bodyPr>
          <a:lstStyle/>
          <a:p>
            <a:pPr marL="0" indent="0">
              <a:buNone/>
            </a:pPr>
            <a:r>
              <a:rPr lang="en-US" b="1" dirty="0">
                <a:solidFill>
                  <a:srgbClr val="006600"/>
                </a:solidFill>
              </a:rPr>
              <a:t>The goal of PIP-II is to support long-term physics research goals as outlined in the P5 plan, by delivering world-leading beam power to the U.S. neutrino program and providing a platform for the future</a:t>
            </a:r>
          </a:p>
          <a:p>
            <a:pPr lvl="0">
              <a:spcBef>
                <a:spcPts val="1200"/>
              </a:spcBef>
            </a:pPr>
            <a:r>
              <a:rPr lang="en-US" dirty="0"/>
              <a:t>Mission Need Statement/CD-0 approved November 2015</a:t>
            </a:r>
          </a:p>
          <a:p>
            <a:pPr lvl="1"/>
            <a:r>
              <a:rPr lang="en-US" dirty="0"/>
              <a:t>Based on Reference Design/cost estimate</a:t>
            </a:r>
          </a:p>
          <a:p>
            <a:r>
              <a:rPr lang="en-US" dirty="0"/>
              <a:t>Analysis of Alternatives completed and reviewed by DOE</a:t>
            </a:r>
          </a:p>
          <a:p>
            <a:pPr lvl="1"/>
            <a:r>
              <a:rPr lang="en-US" dirty="0"/>
              <a:t>DOE/HEP has directed us to proceed with a Conceptual Design of a CW superconducting </a:t>
            </a:r>
            <a:r>
              <a:rPr lang="en-US" dirty="0" err="1"/>
              <a:t>linac</a:t>
            </a:r>
            <a:endParaRPr lang="en-US" dirty="0"/>
          </a:p>
          <a:p>
            <a:r>
              <a:rPr lang="en-US" dirty="0"/>
              <a:t>R&amp;D period: FY2016-2020</a:t>
            </a:r>
          </a:p>
          <a:p>
            <a:r>
              <a:rPr lang="en-US" dirty="0"/>
              <a:t>Construction period: FY2019-FY2025</a:t>
            </a:r>
          </a:p>
          <a:p>
            <a:r>
              <a:rPr lang="en-US" dirty="0"/>
              <a:t>Anticipating substantial Indian contribution</a:t>
            </a:r>
          </a:p>
        </p:txBody>
      </p:sp>
      <p:sp>
        <p:nvSpPr>
          <p:cNvPr id="4" name="Date Placeholder 3"/>
          <p:cNvSpPr>
            <a:spLocks noGrp="1"/>
          </p:cNvSpPr>
          <p:nvPr>
            <p:ph type="dt" sz="half" idx="10"/>
          </p:nvPr>
        </p:nvSpPr>
        <p:spPr/>
        <p:txBody>
          <a:bodyPr/>
          <a:lstStyle/>
          <a:p>
            <a:r>
              <a:rPr lang="en-US" altLang="en-US"/>
              <a:t>2/8/2017</a:t>
            </a:r>
            <a:endParaRPr lang="en-US" altLang="en-US" dirty="0"/>
          </a:p>
        </p:txBody>
      </p:sp>
      <p:sp>
        <p:nvSpPr>
          <p:cNvPr id="5" name="Footer Placeholder 4"/>
          <p:cNvSpPr>
            <a:spLocks noGrp="1"/>
          </p:cNvSpPr>
          <p:nvPr>
            <p:ph type="ftr" sz="quarter" idx="11"/>
          </p:nvPr>
        </p:nvSpPr>
        <p:spPr/>
        <p:txBody>
          <a:bodyPr/>
          <a:lstStyle/>
          <a:p>
            <a:pPr>
              <a:defRPr/>
            </a:pPr>
            <a:r>
              <a:rPr lang="en-US"/>
              <a:t>S. Nagaitsev | Intro to PIP-II</a:t>
            </a:r>
            <a:endParaRPr lang="en-US" b="1" dirty="0"/>
          </a:p>
        </p:txBody>
      </p:sp>
      <p:sp>
        <p:nvSpPr>
          <p:cNvPr id="6" name="Slide Number Placeholder 5"/>
          <p:cNvSpPr>
            <a:spLocks noGrp="1"/>
          </p:cNvSpPr>
          <p:nvPr>
            <p:ph type="sldNum" sz="quarter" idx="12"/>
          </p:nvPr>
        </p:nvSpPr>
        <p:spPr/>
        <p:txBody>
          <a:bodyPr/>
          <a:lstStyle/>
          <a:p>
            <a:fld id="{D4078CA2-75EA-4F42-B0AF-FB0975373545}" type="slidenum">
              <a:rPr lang="en-US" altLang="en-US" smtClean="0"/>
              <a:pPr/>
              <a:t>2</a:t>
            </a:fld>
            <a:endParaRPr lang="en-US" altLang="en-US" dirty="0"/>
          </a:p>
        </p:txBody>
      </p:sp>
    </p:spTree>
    <p:extLst>
      <p:ext uri="{BB962C8B-B14F-4D97-AF65-F5344CB8AC3E}">
        <p14:creationId xmlns:p14="http://schemas.microsoft.com/office/powerpoint/2010/main" val="21999387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12"/>
          <p:cNvPicPr>
            <a:picLocks noGrp="1" noChangeAspect="1"/>
          </p:cNvPicPr>
          <p:nvPr>
            <p:ph sz="half" idx="13"/>
          </p:nvPr>
        </p:nvPicPr>
        <p:blipFill>
          <a:blip r:embed="rId3">
            <a:extLst>
              <a:ext uri="{28A0092B-C50C-407E-A947-70E740481C1C}">
                <a14:useLocalDpi xmlns:a14="http://schemas.microsoft.com/office/drawing/2010/main" val="0"/>
              </a:ext>
            </a:extLst>
          </a:blip>
          <a:stretch>
            <a:fillRect/>
          </a:stretch>
        </p:blipFill>
        <p:spPr>
          <a:xfrm>
            <a:off x="269947" y="583782"/>
            <a:ext cx="4423820" cy="5724944"/>
          </a:xfrm>
        </p:spPr>
      </p:pic>
      <p:pic>
        <p:nvPicPr>
          <p:cNvPr id="14" name="Content Placeholder 13"/>
          <p:cNvPicPr>
            <a:picLocks noGrp="1" noChangeAspect="1"/>
          </p:cNvPicPr>
          <p:nvPr>
            <p:ph sz="half" idx="15"/>
          </p:nvPr>
        </p:nvPicPr>
        <p:blipFill>
          <a:blip r:embed="rId4">
            <a:extLst>
              <a:ext uri="{28A0092B-C50C-407E-A947-70E740481C1C}">
                <a14:useLocalDpi xmlns:a14="http://schemas.microsoft.com/office/drawing/2010/main" val="0"/>
              </a:ext>
            </a:extLst>
          </a:blip>
          <a:stretch>
            <a:fillRect/>
          </a:stretch>
        </p:blipFill>
        <p:spPr>
          <a:xfrm>
            <a:off x="4394127" y="555182"/>
            <a:ext cx="4468019" cy="5782143"/>
          </a:xfrm>
        </p:spPr>
      </p:pic>
      <p:sp>
        <p:nvSpPr>
          <p:cNvPr id="4" name="Date Placeholder 3"/>
          <p:cNvSpPr>
            <a:spLocks noGrp="1"/>
          </p:cNvSpPr>
          <p:nvPr>
            <p:ph type="dt" sz="half" idx="2"/>
          </p:nvPr>
        </p:nvSpPr>
        <p:spPr/>
        <p:txBody>
          <a:bodyPr/>
          <a:lstStyle/>
          <a:p>
            <a:pPr>
              <a:defRPr/>
            </a:pPr>
            <a:r>
              <a:rPr lang="en-US"/>
              <a:t>2/8/2017</a:t>
            </a:r>
            <a:endParaRPr lang="en-US" dirty="0"/>
          </a:p>
        </p:txBody>
      </p:sp>
      <p:sp>
        <p:nvSpPr>
          <p:cNvPr id="5" name="Footer Placeholder 4"/>
          <p:cNvSpPr>
            <a:spLocks noGrp="1"/>
          </p:cNvSpPr>
          <p:nvPr>
            <p:ph type="ftr" sz="quarter" idx="3"/>
          </p:nvPr>
        </p:nvSpPr>
        <p:spPr/>
        <p:txBody>
          <a:bodyPr/>
          <a:lstStyle/>
          <a:p>
            <a:pPr>
              <a:defRPr/>
            </a:pPr>
            <a:r>
              <a:rPr lang="fi-FI"/>
              <a:t>S. Nagaitsev | Intro to PIP-II</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3</a:t>
            </a:fld>
            <a:endParaRPr lang="en-US" dirty="0"/>
          </a:p>
        </p:txBody>
      </p:sp>
      <p:sp>
        <p:nvSpPr>
          <p:cNvPr id="3" name="Title 2"/>
          <p:cNvSpPr>
            <a:spLocks noGrp="1"/>
          </p:cNvSpPr>
          <p:nvPr>
            <p:ph type="title"/>
          </p:nvPr>
        </p:nvSpPr>
        <p:spPr/>
        <p:txBody>
          <a:bodyPr/>
          <a:lstStyle/>
          <a:p>
            <a:r>
              <a:rPr lang="en-US" dirty="0"/>
              <a:t>Alternative Selection</a:t>
            </a:r>
          </a:p>
        </p:txBody>
      </p:sp>
      <p:sp>
        <p:nvSpPr>
          <p:cNvPr id="16" name="Rectangle 15"/>
          <p:cNvSpPr/>
          <p:nvPr/>
        </p:nvSpPr>
        <p:spPr>
          <a:xfrm>
            <a:off x="4831639" y="2109865"/>
            <a:ext cx="3570347" cy="468443"/>
          </a:xfrm>
          <a:prstGeom prst="rect">
            <a:avLst/>
          </a:prstGeom>
          <a:noFill/>
          <a:ln w="28575">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p:cNvSpPr txBox="1"/>
          <p:nvPr/>
        </p:nvSpPr>
        <p:spPr>
          <a:xfrm>
            <a:off x="634061" y="3631069"/>
            <a:ext cx="7749948" cy="2677656"/>
          </a:xfrm>
          <a:prstGeom prst="rect">
            <a:avLst/>
          </a:prstGeom>
          <a:solidFill>
            <a:schemeClr val="bg1"/>
          </a:solidFill>
        </p:spPr>
        <p:txBody>
          <a:bodyPr wrap="square" rtlCol="0">
            <a:spAutoFit/>
          </a:bodyPr>
          <a:lstStyle/>
          <a:p>
            <a:r>
              <a:rPr lang="en-US" dirty="0"/>
              <a:t>“Based on the analyses in the PIP-II AOA report, the IRC review and recommendations and higher likelihood for significant international contributions, HEP has selected option 1 for a CW SRF </a:t>
            </a:r>
            <a:r>
              <a:rPr lang="en-US" dirty="0" err="1"/>
              <a:t>linac</a:t>
            </a:r>
            <a:r>
              <a:rPr lang="en-US" dirty="0"/>
              <a:t> as the preferred option. Please direct your PIP II project team to prepare the conceptual design report for that option in preparation for Critical Decision 1.”</a:t>
            </a:r>
          </a:p>
        </p:txBody>
      </p:sp>
    </p:spTree>
    <p:extLst>
      <p:ext uri="{BB962C8B-B14F-4D97-AF65-F5344CB8AC3E}">
        <p14:creationId xmlns:p14="http://schemas.microsoft.com/office/powerpoint/2010/main" val="39934008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PIP-II Technical Approach</a:t>
            </a:r>
          </a:p>
        </p:txBody>
      </p:sp>
      <p:sp>
        <p:nvSpPr>
          <p:cNvPr id="3" name="Content Placeholder 2"/>
          <p:cNvSpPr>
            <a:spLocks noGrp="1"/>
          </p:cNvSpPr>
          <p:nvPr>
            <p:ph idx="1"/>
          </p:nvPr>
        </p:nvSpPr>
        <p:spPr>
          <a:xfrm>
            <a:off x="228600" y="1043046"/>
            <a:ext cx="8672513" cy="5230425"/>
          </a:xfrm>
        </p:spPr>
        <p:txBody>
          <a:bodyPr>
            <a:normAutofit/>
          </a:bodyPr>
          <a:lstStyle/>
          <a:p>
            <a:r>
              <a:rPr lang="en-US" dirty="0"/>
              <a:t>Construct a modern 800-MeV superconducting </a:t>
            </a:r>
            <a:r>
              <a:rPr lang="en-US" dirty="0" err="1"/>
              <a:t>linac</a:t>
            </a:r>
            <a:r>
              <a:rPr lang="en-US" dirty="0"/>
              <a:t>, of CW capable components, operating initially in pulsed mode</a:t>
            </a:r>
          </a:p>
          <a:p>
            <a:pPr lvl="1">
              <a:spcBef>
                <a:spcPts val="200"/>
              </a:spcBef>
            </a:pPr>
            <a:r>
              <a:rPr lang="en-US" dirty="0"/>
              <a:t>Ameliorate space-charge forces at Booster injection</a:t>
            </a:r>
          </a:p>
          <a:p>
            <a:pPr lvl="1">
              <a:spcBef>
                <a:spcPts val="200"/>
              </a:spcBef>
            </a:pPr>
            <a:r>
              <a:rPr lang="en-US" dirty="0"/>
              <a:t>50% increase in Booster/Recycler/Main Injector per pulse intensity, while maintaining transverse &amp; longitudinal emittance at current levels</a:t>
            </a:r>
          </a:p>
          <a:p>
            <a:pPr>
              <a:spcBef>
                <a:spcPts val="1200"/>
              </a:spcBef>
            </a:pPr>
            <a:r>
              <a:rPr lang="en-US" dirty="0"/>
              <a:t>Modifications to Booster/Recycler/Main Injector to accommodate higher intensities and higher Booster injection energy</a:t>
            </a:r>
          </a:p>
          <a:p>
            <a:pPr>
              <a:spcBef>
                <a:spcPts val="1200"/>
              </a:spcBef>
            </a:pPr>
            <a:r>
              <a:rPr lang="en-US" dirty="0"/>
              <a:t>Increase Booster repetition rate to 20 Hz</a:t>
            </a:r>
          </a:p>
          <a:p>
            <a:pPr lvl="1">
              <a:spcBef>
                <a:spcPts val="200"/>
              </a:spcBef>
            </a:pPr>
            <a:r>
              <a:rPr lang="en-US" dirty="0"/>
              <a:t>Maintain 1 MW down to 60 GeV </a:t>
            </a:r>
            <a:r>
              <a:rPr lang="en-US" u="sng" dirty="0"/>
              <a:t>or</a:t>
            </a:r>
            <a:r>
              <a:rPr lang="en-US" dirty="0"/>
              <a:t>,</a:t>
            </a:r>
          </a:p>
          <a:p>
            <a:pPr lvl="1">
              <a:spcBef>
                <a:spcPts val="200"/>
              </a:spcBef>
            </a:pPr>
            <a:r>
              <a:rPr lang="en-US" dirty="0"/>
              <a:t>Provide factor of 2.5 increase in power to 8 GeV program</a:t>
            </a:r>
          </a:p>
          <a:p>
            <a:pPr>
              <a:spcBef>
                <a:spcPts val="1200"/>
              </a:spcBef>
            </a:pPr>
            <a:r>
              <a:rPr lang="en-US" dirty="0"/>
              <a:t>Described in the draft Conceptual Design Report</a:t>
            </a:r>
          </a:p>
          <a:p>
            <a:endParaRPr lang="en-US" dirty="0"/>
          </a:p>
        </p:txBody>
      </p:sp>
      <p:sp>
        <p:nvSpPr>
          <p:cNvPr id="4" name="Date Placeholder 3"/>
          <p:cNvSpPr>
            <a:spLocks noGrp="1"/>
          </p:cNvSpPr>
          <p:nvPr>
            <p:ph type="dt" sz="half" idx="10"/>
          </p:nvPr>
        </p:nvSpPr>
        <p:spPr/>
        <p:txBody>
          <a:bodyPr/>
          <a:lstStyle/>
          <a:p>
            <a:r>
              <a:rPr lang="en-US" altLang="en-US"/>
              <a:t>2/8/2017</a:t>
            </a:r>
            <a:endParaRPr lang="en-US" altLang="en-US" dirty="0"/>
          </a:p>
        </p:txBody>
      </p:sp>
      <p:sp>
        <p:nvSpPr>
          <p:cNvPr id="5" name="Footer Placeholder 4"/>
          <p:cNvSpPr>
            <a:spLocks noGrp="1"/>
          </p:cNvSpPr>
          <p:nvPr>
            <p:ph type="ftr" sz="quarter" idx="11"/>
          </p:nvPr>
        </p:nvSpPr>
        <p:spPr/>
        <p:txBody>
          <a:bodyPr/>
          <a:lstStyle/>
          <a:p>
            <a:pPr>
              <a:defRPr/>
            </a:pPr>
            <a:r>
              <a:rPr lang="en-US"/>
              <a:t>S. Nagaitsev | Intro to PIP-II</a:t>
            </a:r>
            <a:endParaRPr lang="en-US" b="1" dirty="0"/>
          </a:p>
        </p:txBody>
      </p:sp>
      <p:sp>
        <p:nvSpPr>
          <p:cNvPr id="6" name="Slide Number Placeholder 5"/>
          <p:cNvSpPr>
            <a:spLocks noGrp="1"/>
          </p:cNvSpPr>
          <p:nvPr>
            <p:ph type="sldNum" sz="quarter" idx="12"/>
          </p:nvPr>
        </p:nvSpPr>
        <p:spPr/>
        <p:txBody>
          <a:bodyPr/>
          <a:lstStyle/>
          <a:p>
            <a:fld id="{D4078CA2-75EA-4F42-B0AF-FB0975373545}" type="slidenum">
              <a:rPr lang="en-US" altLang="en-US" smtClean="0"/>
              <a:pPr/>
              <a:t>4</a:t>
            </a:fld>
            <a:endParaRPr lang="en-US" altLang="en-US" dirty="0"/>
          </a:p>
        </p:txBody>
      </p:sp>
    </p:spTree>
    <p:extLst>
      <p:ext uri="{BB962C8B-B14F-4D97-AF65-F5344CB8AC3E}">
        <p14:creationId xmlns:p14="http://schemas.microsoft.com/office/powerpoint/2010/main" val="34094166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extLst/>
          </p:nvPr>
        </p:nvGraphicFramePr>
        <p:xfrm>
          <a:off x="357268" y="3084835"/>
          <a:ext cx="8383988" cy="3114921"/>
        </p:xfrm>
        <a:graphic>
          <a:graphicData uri="http://schemas.openxmlformats.org/drawingml/2006/table">
            <a:tbl>
              <a:tblPr>
                <a:tableStyleId>{2D5ABB26-0587-4C30-8999-92F81FD0307C}</a:tableStyleId>
              </a:tblPr>
              <a:tblGrid>
                <a:gridCol w="1970237">
                  <a:extLst>
                    <a:ext uri="{9D8B030D-6E8A-4147-A177-3AD203B41FA5}">
                      <a16:colId xmlns:a16="http://schemas.microsoft.com/office/drawing/2014/main" val="20000"/>
                    </a:ext>
                  </a:extLst>
                </a:gridCol>
                <a:gridCol w="811723">
                  <a:extLst>
                    <a:ext uri="{9D8B030D-6E8A-4147-A177-3AD203B41FA5}">
                      <a16:colId xmlns:a16="http://schemas.microsoft.com/office/drawing/2014/main" val="20001"/>
                    </a:ext>
                  </a:extLst>
                </a:gridCol>
                <a:gridCol w="1520551">
                  <a:extLst>
                    <a:ext uri="{9D8B030D-6E8A-4147-A177-3AD203B41FA5}">
                      <a16:colId xmlns:a16="http://schemas.microsoft.com/office/drawing/2014/main" val="20002"/>
                    </a:ext>
                  </a:extLst>
                </a:gridCol>
                <a:gridCol w="1577714">
                  <a:extLst>
                    <a:ext uri="{9D8B030D-6E8A-4147-A177-3AD203B41FA5}">
                      <a16:colId xmlns:a16="http://schemas.microsoft.com/office/drawing/2014/main" val="20003"/>
                    </a:ext>
                  </a:extLst>
                </a:gridCol>
                <a:gridCol w="2503763">
                  <a:extLst>
                    <a:ext uri="{9D8B030D-6E8A-4147-A177-3AD203B41FA5}">
                      <a16:colId xmlns:a16="http://schemas.microsoft.com/office/drawing/2014/main" val="20004"/>
                    </a:ext>
                  </a:extLst>
                </a:gridCol>
              </a:tblGrid>
              <a:tr h="34625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a:ln>
                            <a:noFill/>
                          </a:ln>
                          <a:solidFill>
                            <a:srgbClr val="404040"/>
                          </a:solidFill>
                          <a:effectLst/>
                        </a:rPr>
                        <a:t>Section</a:t>
                      </a:r>
                      <a:endParaRPr kumimoji="0" lang="en-US" sz="1600" b="1" i="0" u="none" strike="noStrike" cap="none" normalizeH="0" baseline="0" dirty="0">
                        <a:ln>
                          <a:noFill/>
                        </a:ln>
                        <a:solidFill>
                          <a:srgbClr val="404040"/>
                        </a:solidFill>
                        <a:effectLst/>
                        <a:latin typeface="Arial" pitchFamily="34" charset="0"/>
                      </a:endParaRPr>
                    </a:p>
                  </a:txBody>
                  <a:tcPr horzOverflow="overflow">
                    <a:lnB w="28575" cap="flat" cmpd="sng" algn="ctr">
                      <a:solidFill>
                        <a:schemeClr val="tx1"/>
                      </a:solidFill>
                      <a:prstDash val="solid"/>
                      <a:round/>
                      <a:headEnd type="none" w="med" len="med"/>
                      <a:tailEnd type="none" w="med" len="med"/>
                    </a:lnB>
                    <a:solidFill>
                      <a:schemeClr val="bg1"/>
                    </a:solidFill>
                  </a:tcPr>
                </a:tc>
                <a:tc>
                  <a:txBody>
                    <a:bodyPr/>
                    <a:lstStyle/>
                    <a:p>
                      <a:r>
                        <a:rPr lang="en-US" sz="1600" dirty="0">
                          <a:solidFill>
                            <a:srgbClr val="404040"/>
                          </a:solidFill>
                        </a:rPr>
                        <a:t>Freq</a:t>
                      </a:r>
                    </a:p>
                  </a:txBody>
                  <a:tcPr horzOverflow="overflow">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a:ln>
                            <a:noFill/>
                          </a:ln>
                          <a:solidFill>
                            <a:srgbClr val="404040"/>
                          </a:solidFill>
                          <a:effectLst/>
                        </a:rPr>
                        <a:t>Energy (</a:t>
                      </a:r>
                      <a:r>
                        <a:rPr kumimoji="0" lang="en-US" sz="1600" u="none" strike="noStrike" cap="none" normalizeH="0" baseline="0" dirty="0" err="1">
                          <a:ln>
                            <a:noFill/>
                          </a:ln>
                          <a:solidFill>
                            <a:srgbClr val="404040"/>
                          </a:solidFill>
                          <a:effectLst/>
                        </a:rPr>
                        <a:t>MeV</a:t>
                      </a:r>
                      <a:r>
                        <a:rPr kumimoji="0" lang="en-US" sz="1600" u="none" strike="noStrike" cap="none" normalizeH="0" baseline="0" dirty="0">
                          <a:ln>
                            <a:noFill/>
                          </a:ln>
                          <a:solidFill>
                            <a:srgbClr val="404040"/>
                          </a:solidFill>
                          <a:effectLst/>
                        </a:rPr>
                        <a:t>)</a:t>
                      </a:r>
                      <a:endParaRPr kumimoji="0" lang="en-US" sz="1600" b="1" i="0" u="none" strike="noStrike" cap="none" normalizeH="0" baseline="0" dirty="0">
                        <a:ln>
                          <a:noFill/>
                        </a:ln>
                        <a:solidFill>
                          <a:srgbClr val="404040"/>
                        </a:solidFill>
                        <a:effectLst/>
                        <a:latin typeface="Arial" pitchFamily="34" charset="0"/>
                      </a:endParaRPr>
                    </a:p>
                  </a:txBody>
                  <a:tcPr horzOverflow="overflow">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err="1">
                          <a:ln>
                            <a:noFill/>
                          </a:ln>
                          <a:solidFill>
                            <a:srgbClr val="404040"/>
                          </a:solidFill>
                          <a:effectLst/>
                        </a:rPr>
                        <a:t>Cav</a:t>
                      </a:r>
                      <a:r>
                        <a:rPr kumimoji="0" lang="en-US" sz="1600" u="none" strike="noStrike" cap="none" normalizeH="0" baseline="0" dirty="0">
                          <a:ln>
                            <a:noFill/>
                          </a:ln>
                          <a:solidFill>
                            <a:srgbClr val="404040"/>
                          </a:solidFill>
                          <a:effectLst/>
                        </a:rPr>
                        <a:t>/</a:t>
                      </a:r>
                      <a:r>
                        <a:rPr kumimoji="0" lang="en-US" sz="1600" u="none" strike="noStrike" cap="none" normalizeH="0" baseline="0" dirty="0" err="1">
                          <a:ln>
                            <a:noFill/>
                          </a:ln>
                          <a:solidFill>
                            <a:srgbClr val="404040"/>
                          </a:solidFill>
                          <a:effectLst/>
                        </a:rPr>
                        <a:t>mag</a:t>
                      </a:r>
                      <a:r>
                        <a:rPr kumimoji="0" lang="en-US" sz="1600" u="none" strike="noStrike" cap="none" normalizeH="0" baseline="0" dirty="0">
                          <a:ln>
                            <a:noFill/>
                          </a:ln>
                          <a:solidFill>
                            <a:srgbClr val="404040"/>
                          </a:solidFill>
                          <a:effectLst/>
                        </a:rPr>
                        <a:t>/CM</a:t>
                      </a:r>
                      <a:endParaRPr kumimoji="0" lang="en-US" sz="1600" b="1" i="0" u="none" strike="noStrike" cap="none" normalizeH="0" baseline="0" dirty="0">
                        <a:ln>
                          <a:noFill/>
                        </a:ln>
                        <a:solidFill>
                          <a:srgbClr val="404040"/>
                        </a:solidFill>
                        <a:effectLst/>
                        <a:latin typeface="Arial" pitchFamily="34" charset="0"/>
                      </a:endParaRPr>
                    </a:p>
                  </a:txBody>
                  <a:tcPr horzOverflow="overflow">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a:ln>
                            <a:noFill/>
                          </a:ln>
                          <a:solidFill>
                            <a:srgbClr val="404040"/>
                          </a:solidFill>
                          <a:effectLst/>
                        </a:rPr>
                        <a:t>Type</a:t>
                      </a:r>
                      <a:endParaRPr kumimoji="0" lang="en-US" sz="1600" b="1" i="0" u="none" strike="noStrike" cap="none" normalizeH="0" baseline="0" dirty="0">
                        <a:ln>
                          <a:noFill/>
                        </a:ln>
                        <a:solidFill>
                          <a:srgbClr val="404040"/>
                        </a:solidFill>
                        <a:effectLst/>
                        <a:latin typeface="Arial" pitchFamily="34" charset="0"/>
                      </a:endParaRPr>
                    </a:p>
                  </a:txBody>
                  <a:tcPr horzOverflow="overflow">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6492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a:ln>
                            <a:noFill/>
                          </a:ln>
                          <a:solidFill>
                            <a:srgbClr val="404040"/>
                          </a:solidFill>
                          <a:effectLst/>
                        </a:rPr>
                        <a:t>RFQ</a:t>
                      </a:r>
                      <a:endParaRPr kumimoji="0" lang="en-US" sz="1600" b="0" i="0" u="none" strike="noStrike" cap="none" normalizeH="0" baseline="0" dirty="0">
                        <a:ln>
                          <a:noFill/>
                        </a:ln>
                        <a:solidFill>
                          <a:srgbClr val="404040"/>
                        </a:solidFill>
                        <a:effectLst/>
                        <a:latin typeface="Rockwell" pitchFamily="18" charset="0"/>
                        <a:cs typeface="Times New Roman" pitchFamily="18" charset="0"/>
                        <a:sym typeface="Symbol" pitchFamily="18" charset="2"/>
                      </a:endParaRPr>
                    </a:p>
                  </a:txBody>
                  <a:tcPr horzOverflow="overflow">
                    <a:lnT w="28575" cap="flat" cmpd="sng" algn="ctr">
                      <a:solidFill>
                        <a:schemeClr val="tx1"/>
                      </a:solidFill>
                      <a:prstDash val="solid"/>
                      <a:round/>
                      <a:headEnd type="none" w="med" len="med"/>
                      <a:tailEnd type="none" w="med" len="med"/>
                    </a:lnT>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solidFill>
                            <a:srgbClr val="404040"/>
                          </a:solidFill>
                        </a:rPr>
                        <a:t>162.5</a:t>
                      </a:r>
                    </a:p>
                  </a:txBody>
                  <a:tcPr horzOverflow="overflow">
                    <a:lnT w="28575" cap="flat" cmpd="sng" algn="ctr">
                      <a:solidFill>
                        <a:schemeClr val="tx1"/>
                      </a:solidFill>
                      <a:prstDash val="solid"/>
                      <a:round/>
                      <a:headEnd type="none" w="med" len="med"/>
                      <a:tailEnd type="none" w="med" len="med"/>
                    </a:lnT>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a:ln>
                            <a:noFill/>
                          </a:ln>
                          <a:solidFill>
                            <a:srgbClr val="404040"/>
                          </a:solidFill>
                          <a:effectLst/>
                        </a:rPr>
                        <a:t>0.03-2.1</a:t>
                      </a:r>
                      <a:endParaRPr kumimoji="0" lang="en-US" sz="1600" b="0" i="0" u="none" strike="noStrike" cap="none" normalizeH="0" baseline="0" dirty="0">
                        <a:ln>
                          <a:noFill/>
                        </a:ln>
                        <a:solidFill>
                          <a:srgbClr val="404040"/>
                        </a:solidFill>
                        <a:effectLst/>
                        <a:latin typeface="Rockwell" pitchFamily="18" charset="0"/>
                      </a:endParaRPr>
                    </a:p>
                  </a:txBody>
                  <a:tcPr horzOverflow="overflow">
                    <a:lnT w="28575" cap="flat" cmpd="sng" algn="ctr">
                      <a:solidFill>
                        <a:schemeClr val="tx1"/>
                      </a:solidFill>
                      <a:prstDash val="solid"/>
                      <a:round/>
                      <a:headEnd type="none" w="med" len="med"/>
                      <a:tailEnd type="none" w="med" len="med"/>
                    </a:lnT>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rgbClr val="404040"/>
                        </a:solidFill>
                        <a:effectLst/>
                        <a:latin typeface="Rockwell" pitchFamily="18" charset="0"/>
                      </a:endParaRPr>
                    </a:p>
                  </a:txBody>
                  <a:tcPr horzOverflow="overflow">
                    <a:lnT w="28575" cap="flat" cmpd="sng" algn="ctr">
                      <a:solidFill>
                        <a:schemeClr val="tx1"/>
                      </a:solidFill>
                      <a:prstDash val="solid"/>
                      <a:round/>
                      <a:headEnd type="none" w="med" len="med"/>
                      <a:tailEnd type="none" w="med" len="med"/>
                    </a:lnT>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rgbClr val="404040"/>
                        </a:solidFill>
                        <a:effectLst/>
                        <a:latin typeface="Rockwell" pitchFamily="18" charset="0"/>
                      </a:endParaRPr>
                    </a:p>
                  </a:txBody>
                  <a:tcPr horzOverflow="overflow">
                    <a:lnT w="28575"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10001"/>
                  </a:ext>
                </a:extLst>
              </a:tr>
              <a:tr h="36492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a:ln>
                            <a:noFill/>
                          </a:ln>
                          <a:solidFill>
                            <a:srgbClr val="404040"/>
                          </a:solidFill>
                          <a:effectLst/>
                        </a:rPr>
                        <a:t>HWR (</a:t>
                      </a:r>
                      <a:r>
                        <a:rPr kumimoji="0" lang="en-US" sz="1600" u="none" strike="noStrike" cap="none" normalizeH="0" baseline="0" dirty="0">
                          <a:ln>
                            <a:noFill/>
                          </a:ln>
                          <a:solidFill>
                            <a:srgbClr val="404040"/>
                          </a:solidFill>
                          <a:effectLst/>
                          <a:sym typeface="Symbol" pitchFamily="18" charset="2"/>
                        </a:rPr>
                        <a:t></a:t>
                      </a:r>
                      <a:r>
                        <a:rPr kumimoji="0" lang="en-US" sz="1600" u="none" strike="noStrike" cap="none" normalizeH="0" baseline="-30000" dirty="0">
                          <a:ln>
                            <a:noFill/>
                          </a:ln>
                          <a:solidFill>
                            <a:srgbClr val="404040"/>
                          </a:solidFill>
                          <a:effectLst/>
                        </a:rPr>
                        <a:t>opt</a:t>
                      </a:r>
                      <a:r>
                        <a:rPr kumimoji="0" lang="en-US" sz="1600" u="none" strike="noStrike" cap="none" normalizeH="0" baseline="0" dirty="0">
                          <a:ln>
                            <a:noFill/>
                          </a:ln>
                          <a:solidFill>
                            <a:srgbClr val="404040"/>
                          </a:solidFill>
                          <a:effectLst/>
                          <a:sym typeface="Symbol" pitchFamily="18" charset="2"/>
                        </a:rPr>
                        <a:t>=0.11)</a:t>
                      </a:r>
                      <a:endParaRPr kumimoji="0" lang="en-US" sz="1600" b="0" i="0" u="none" strike="noStrike" cap="none" normalizeH="0" baseline="0" dirty="0">
                        <a:ln>
                          <a:noFill/>
                        </a:ln>
                        <a:solidFill>
                          <a:srgbClr val="404040"/>
                        </a:solidFill>
                        <a:effectLst/>
                        <a:latin typeface="Rockwell" pitchFamily="18" charset="0"/>
                        <a:cs typeface="Times New Roman" pitchFamily="18" charset="0"/>
                        <a:sym typeface="Symbol" pitchFamily="18" charset="2"/>
                      </a:endParaRPr>
                    </a:p>
                  </a:txBody>
                  <a:tcPr horzOverflow="overflow">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solidFill>
                            <a:srgbClr val="404040"/>
                          </a:solidFill>
                        </a:rPr>
                        <a:t>162.5</a:t>
                      </a:r>
                    </a:p>
                  </a:txBody>
                  <a:tcPr horzOverflow="overflow">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a:ln>
                            <a:noFill/>
                          </a:ln>
                          <a:solidFill>
                            <a:srgbClr val="404040"/>
                          </a:solidFill>
                          <a:effectLst/>
                        </a:rPr>
                        <a:t>2.1-10.3</a:t>
                      </a:r>
                      <a:endParaRPr kumimoji="0" lang="en-US" sz="1600" b="0" i="0" u="none" strike="noStrike" cap="none" normalizeH="0" baseline="0" dirty="0">
                        <a:ln>
                          <a:noFill/>
                        </a:ln>
                        <a:solidFill>
                          <a:srgbClr val="404040"/>
                        </a:solidFill>
                        <a:effectLst/>
                        <a:latin typeface="Rockwell" pitchFamily="18" charset="0"/>
                      </a:endParaRPr>
                    </a:p>
                  </a:txBody>
                  <a:tcPr horzOverflow="overflow">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a:ln>
                            <a:noFill/>
                          </a:ln>
                          <a:solidFill>
                            <a:srgbClr val="404040"/>
                          </a:solidFill>
                          <a:effectLst/>
                        </a:rPr>
                        <a:t>8/8/1</a:t>
                      </a:r>
                      <a:endParaRPr kumimoji="0" lang="en-US" sz="1600" b="0" i="0" u="none" strike="noStrike" cap="none" normalizeH="0" baseline="0" dirty="0">
                        <a:ln>
                          <a:noFill/>
                        </a:ln>
                        <a:solidFill>
                          <a:srgbClr val="404040"/>
                        </a:solidFill>
                        <a:effectLst/>
                        <a:latin typeface="Rockwell" pitchFamily="18" charset="0"/>
                      </a:endParaRPr>
                    </a:p>
                  </a:txBody>
                  <a:tcPr horzOverflow="overflow">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a:ln>
                            <a:noFill/>
                          </a:ln>
                          <a:solidFill>
                            <a:srgbClr val="404040"/>
                          </a:solidFill>
                          <a:effectLst/>
                        </a:rPr>
                        <a:t>HWR, solenoid</a:t>
                      </a:r>
                      <a:endParaRPr kumimoji="0" lang="en-US" sz="1600" b="0" i="0" u="none" strike="noStrike" cap="none" normalizeH="0" baseline="0" dirty="0">
                        <a:ln>
                          <a:noFill/>
                        </a:ln>
                        <a:solidFill>
                          <a:srgbClr val="404040"/>
                        </a:solidFill>
                        <a:effectLst/>
                        <a:latin typeface="Rockwell" pitchFamily="18" charset="0"/>
                      </a:endParaRPr>
                    </a:p>
                  </a:txBody>
                  <a:tcPr horzOverflow="overflow">
                    <a:solidFill>
                      <a:schemeClr val="bg1"/>
                    </a:solidFill>
                  </a:tcPr>
                </a:tc>
                <a:extLst>
                  <a:ext uri="{0D108BD9-81ED-4DB2-BD59-A6C34878D82A}">
                    <a16:rowId xmlns:a16="http://schemas.microsoft.com/office/drawing/2014/main" val="10002"/>
                  </a:ext>
                </a:extLst>
              </a:tr>
              <a:tr h="36492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a:ln>
                            <a:noFill/>
                          </a:ln>
                          <a:solidFill>
                            <a:srgbClr val="404040"/>
                          </a:solidFill>
                          <a:effectLst/>
                        </a:rPr>
                        <a:t>SSR1 (</a:t>
                      </a:r>
                      <a:r>
                        <a:rPr kumimoji="0" lang="en-US" sz="1600" u="none" strike="noStrike" cap="none" normalizeH="0" baseline="0" dirty="0">
                          <a:ln>
                            <a:noFill/>
                          </a:ln>
                          <a:solidFill>
                            <a:srgbClr val="404040"/>
                          </a:solidFill>
                          <a:effectLst/>
                          <a:sym typeface="Symbol" pitchFamily="18" charset="2"/>
                        </a:rPr>
                        <a:t></a:t>
                      </a:r>
                      <a:r>
                        <a:rPr kumimoji="0" lang="en-US" sz="1600" u="none" strike="noStrike" cap="none" normalizeH="0" baseline="-30000" dirty="0">
                          <a:ln>
                            <a:noFill/>
                          </a:ln>
                          <a:solidFill>
                            <a:srgbClr val="404040"/>
                          </a:solidFill>
                          <a:effectLst/>
                        </a:rPr>
                        <a:t>opt</a:t>
                      </a:r>
                      <a:r>
                        <a:rPr kumimoji="0" lang="en-US" sz="1600" u="none" strike="noStrike" cap="none" normalizeH="0" baseline="0" dirty="0">
                          <a:ln>
                            <a:noFill/>
                          </a:ln>
                          <a:solidFill>
                            <a:srgbClr val="404040"/>
                          </a:solidFill>
                          <a:effectLst/>
                          <a:sym typeface="Symbol" pitchFamily="18" charset="2"/>
                        </a:rPr>
                        <a:t>=0.22) </a:t>
                      </a:r>
                      <a:endParaRPr kumimoji="0" lang="en-US" sz="1600" b="0" i="0" u="none" strike="noStrike" cap="none" normalizeH="0" baseline="0" dirty="0">
                        <a:ln>
                          <a:noFill/>
                        </a:ln>
                        <a:solidFill>
                          <a:srgbClr val="404040"/>
                        </a:solidFill>
                        <a:effectLst/>
                        <a:latin typeface="Rockwell" pitchFamily="18" charset="0"/>
                        <a:cs typeface="Times New Roman" pitchFamily="18" charset="0"/>
                        <a:sym typeface="Symbol" pitchFamily="18" charset="2"/>
                      </a:endParaRPr>
                    </a:p>
                  </a:txBody>
                  <a:tcPr horzOverflow="overflow">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solidFill>
                            <a:srgbClr val="404040"/>
                          </a:solidFill>
                        </a:rPr>
                        <a:t>325</a:t>
                      </a:r>
                    </a:p>
                  </a:txBody>
                  <a:tcPr horzOverflow="overflow">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a:ln>
                            <a:noFill/>
                          </a:ln>
                          <a:solidFill>
                            <a:srgbClr val="404040"/>
                          </a:solidFill>
                          <a:effectLst/>
                        </a:rPr>
                        <a:t>10.3-35</a:t>
                      </a:r>
                      <a:endParaRPr kumimoji="0" lang="en-US" sz="1600" b="0" i="0" u="none" strike="noStrike" cap="none" normalizeH="0" baseline="0" dirty="0">
                        <a:ln>
                          <a:noFill/>
                        </a:ln>
                        <a:solidFill>
                          <a:srgbClr val="404040"/>
                        </a:solidFill>
                        <a:effectLst/>
                        <a:latin typeface="Rockwell" pitchFamily="18" charset="0"/>
                      </a:endParaRPr>
                    </a:p>
                  </a:txBody>
                  <a:tcPr horzOverflow="overflow">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a:ln>
                            <a:noFill/>
                          </a:ln>
                          <a:solidFill>
                            <a:srgbClr val="404040"/>
                          </a:solidFill>
                          <a:effectLst/>
                        </a:rPr>
                        <a:t>16/8/ 2</a:t>
                      </a:r>
                      <a:endParaRPr kumimoji="0" lang="en-US" sz="1600" b="0" i="0" u="none" strike="noStrike" cap="none" normalizeH="0" baseline="0" dirty="0">
                        <a:ln>
                          <a:noFill/>
                        </a:ln>
                        <a:solidFill>
                          <a:srgbClr val="404040"/>
                        </a:solidFill>
                        <a:effectLst/>
                        <a:latin typeface="Rockwell" pitchFamily="18" charset="0"/>
                      </a:endParaRPr>
                    </a:p>
                  </a:txBody>
                  <a:tcPr horzOverflow="overflow">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a:ln>
                            <a:noFill/>
                          </a:ln>
                          <a:solidFill>
                            <a:srgbClr val="404040"/>
                          </a:solidFill>
                          <a:effectLst/>
                        </a:rPr>
                        <a:t>SSR, solenoid</a:t>
                      </a:r>
                      <a:endParaRPr kumimoji="0" lang="en-US" sz="1600" b="0" i="0" u="none" strike="noStrike" cap="none" normalizeH="0" baseline="0" dirty="0">
                        <a:ln>
                          <a:noFill/>
                        </a:ln>
                        <a:solidFill>
                          <a:srgbClr val="404040"/>
                        </a:solidFill>
                        <a:effectLst/>
                        <a:latin typeface="Rockwell" pitchFamily="18" charset="0"/>
                      </a:endParaRPr>
                    </a:p>
                  </a:txBody>
                  <a:tcPr horzOverflow="overflow">
                    <a:solidFill>
                      <a:schemeClr val="bg1"/>
                    </a:solidFill>
                  </a:tcPr>
                </a:tc>
                <a:extLst>
                  <a:ext uri="{0D108BD9-81ED-4DB2-BD59-A6C34878D82A}">
                    <a16:rowId xmlns:a16="http://schemas.microsoft.com/office/drawing/2014/main" val="10003"/>
                  </a:ext>
                </a:extLst>
              </a:tr>
              <a:tr h="36492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a:ln>
                            <a:noFill/>
                          </a:ln>
                          <a:solidFill>
                            <a:srgbClr val="404040"/>
                          </a:solidFill>
                          <a:effectLst/>
                        </a:rPr>
                        <a:t>SSR2 (</a:t>
                      </a:r>
                      <a:r>
                        <a:rPr kumimoji="0" lang="en-US" sz="1600" u="none" strike="noStrike" cap="none" normalizeH="0" baseline="0" dirty="0">
                          <a:ln>
                            <a:noFill/>
                          </a:ln>
                          <a:solidFill>
                            <a:srgbClr val="404040"/>
                          </a:solidFill>
                          <a:effectLst/>
                          <a:sym typeface="Symbol" pitchFamily="18" charset="2"/>
                        </a:rPr>
                        <a:t></a:t>
                      </a:r>
                      <a:r>
                        <a:rPr kumimoji="0" lang="en-US" sz="1600" u="none" strike="noStrike" cap="none" normalizeH="0" baseline="-30000" dirty="0">
                          <a:ln>
                            <a:noFill/>
                          </a:ln>
                          <a:solidFill>
                            <a:srgbClr val="404040"/>
                          </a:solidFill>
                          <a:effectLst/>
                        </a:rPr>
                        <a:t>opt</a:t>
                      </a:r>
                      <a:r>
                        <a:rPr kumimoji="0" lang="en-US" sz="1600" u="none" strike="noStrike" cap="none" normalizeH="0" baseline="0" dirty="0">
                          <a:ln>
                            <a:noFill/>
                          </a:ln>
                          <a:solidFill>
                            <a:srgbClr val="404040"/>
                          </a:solidFill>
                          <a:effectLst/>
                          <a:sym typeface="Symbol" pitchFamily="18" charset="2"/>
                        </a:rPr>
                        <a:t>=0.47) </a:t>
                      </a:r>
                      <a:endParaRPr kumimoji="0" lang="en-US" sz="1600" b="0" i="0" u="none" strike="noStrike" cap="none" normalizeH="0" baseline="0" dirty="0">
                        <a:ln>
                          <a:noFill/>
                        </a:ln>
                        <a:solidFill>
                          <a:srgbClr val="404040"/>
                        </a:solidFill>
                        <a:effectLst/>
                        <a:latin typeface="Rockwell" pitchFamily="18" charset="0"/>
                        <a:cs typeface="Times New Roman" pitchFamily="18" charset="0"/>
                        <a:sym typeface="Symbol" pitchFamily="18" charset="2"/>
                      </a:endParaRPr>
                    </a:p>
                  </a:txBody>
                  <a:tcPr horzOverflow="overflow">
                    <a:solidFill>
                      <a:schemeClr val="bg1"/>
                    </a:solidFill>
                  </a:tcPr>
                </a:tc>
                <a:tc>
                  <a:txBody>
                    <a:bodyPr/>
                    <a:lstStyle/>
                    <a:p>
                      <a:pPr algn="ctr"/>
                      <a:r>
                        <a:rPr lang="en-US" sz="1600" dirty="0">
                          <a:solidFill>
                            <a:srgbClr val="404040"/>
                          </a:solidFill>
                        </a:rPr>
                        <a:t>325</a:t>
                      </a:r>
                      <a:endParaRPr lang="en-US" sz="1600" b="0" dirty="0">
                        <a:solidFill>
                          <a:srgbClr val="404040"/>
                        </a:solidFill>
                        <a:latin typeface="Rockwell" pitchFamily="18" charset="0"/>
                      </a:endParaRPr>
                    </a:p>
                  </a:txBody>
                  <a:tcPr horzOverflow="overflow">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a:ln>
                            <a:noFill/>
                          </a:ln>
                          <a:solidFill>
                            <a:srgbClr val="404040"/>
                          </a:solidFill>
                          <a:effectLst/>
                        </a:rPr>
                        <a:t>35-185</a:t>
                      </a:r>
                      <a:endParaRPr kumimoji="0" lang="en-US" sz="1600" b="0" i="0" u="none" strike="noStrike" cap="none" normalizeH="0" baseline="0" dirty="0">
                        <a:ln>
                          <a:noFill/>
                        </a:ln>
                        <a:solidFill>
                          <a:srgbClr val="404040"/>
                        </a:solidFill>
                        <a:effectLst/>
                        <a:latin typeface="Rockwell" pitchFamily="18" charset="0"/>
                      </a:endParaRPr>
                    </a:p>
                  </a:txBody>
                  <a:tcPr horzOverflow="overflow">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a:ln>
                            <a:noFill/>
                          </a:ln>
                          <a:solidFill>
                            <a:srgbClr val="404040"/>
                          </a:solidFill>
                          <a:effectLst/>
                        </a:rPr>
                        <a:t>35/21/7</a:t>
                      </a:r>
                      <a:endParaRPr kumimoji="0" lang="en-US" sz="1600" b="0" i="0" u="none" strike="noStrike" cap="none" normalizeH="0" baseline="0" dirty="0">
                        <a:ln>
                          <a:noFill/>
                        </a:ln>
                        <a:solidFill>
                          <a:srgbClr val="404040"/>
                        </a:solidFill>
                        <a:effectLst/>
                        <a:latin typeface="Rockwell" pitchFamily="18" charset="0"/>
                      </a:endParaRPr>
                    </a:p>
                  </a:txBody>
                  <a:tcPr horzOverflow="overflow">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a:ln>
                            <a:noFill/>
                          </a:ln>
                          <a:solidFill>
                            <a:srgbClr val="404040"/>
                          </a:solidFill>
                          <a:effectLst/>
                        </a:rPr>
                        <a:t>SSR, solenoid</a:t>
                      </a:r>
                      <a:endParaRPr kumimoji="0" lang="en-US" sz="1600" b="0" i="0" u="none" strike="noStrike" cap="none" normalizeH="0" baseline="0" dirty="0">
                        <a:ln>
                          <a:noFill/>
                        </a:ln>
                        <a:solidFill>
                          <a:srgbClr val="404040"/>
                        </a:solidFill>
                        <a:effectLst/>
                        <a:latin typeface="Rockwell" pitchFamily="18" charset="0"/>
                      </a:endParaRPr>
                    </a:p>
                  </a:txBody>
                  <a:tcPr horzOverflow="overflow">
                    <a:solidFill>
                      <a:schemeClr val="bg1"/>
                    </a:solidFill>
                  </a:tcPr>
                </a:tc>
                <a:extLst>
                  <a:ext uri="{0D108BD9-81ED-4DB2-BD59-A6C34878D82A}">
                    <a16:rowId xmlns:a16="http://schemas.microsoft.com/office/drawing/2014/main" val="10004"/>
                  </a:ext>
                </a:extLst>
              </a:tr>
              <a:tr h="36492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a:ln>
                            <a:noFill/>
                          </a:ln>
                          <a:solidFill>
                            <a:srgbClr val="404040"/>
                          </a:solidFill>
                          <a:effectLst/>
                        </a:rPr>
                        <a:t>LB 650 (</a:t>
                      </a:r>
                      <a:r>
                        <a:rPr kumimoji="0" lang="en-US" sz="1600" u="none" strike="noStrike" cap="none" normalizeH="0" baseline="0" dirty="0">
                          <a:ln>
                            <a:noFill/>
                          </a:ln>
                          <a:solidFill>
                            <a:srgbClr val="404040"/>
                          </a:solidFill>
                          <a:effectLst/>
                          <a:sym typeface="Symbol" pitchFamily="18" charset="2"/>
                        </a:rPr>
                        <a:t></a:t>
                      </a:r>
                      <a:r>
                        <a:rPr kumimoji="0" lang="en-US" sz="1600" u="none" strike="noStrike" cap="none" normalizeH="0" baseline="-30000" dirty="0">
                          <a:ln>
                            <a:noFill/>
                          </a:ln>
                          <a:solidFill>
                            <a:srgbClr val="404040"/>
                          </a:solidFill>
                          <a:effectLst/>
                        </a:rPr>
                        <a:t>opt</a:t>
                      </a:r>
                      <a:r>
                        <a:rPr kumimoji="0" lang="en-US" sz="1600" u="none" strike="noStrike" cap="none" normalizeH="0" baseline="0" dirty="0">
                          <a:ln>
                            <a:noFill/>
                          </a:ln>
                          <a:solidFill>
                            <a:srgbClr val="404040"/>
                          </a:solidFill>
                          <a:effectLst/>
                          <a:sym typeface="Symbol" pitchFamily="18" charset="2"/>
                        </a:rPr>
                        <a:t>=0.65) </a:t>
                      </a:r>
                      <a:endParaRPr kumimoji="0" lang="en-US" sz="1600" b="0" i="0" u="none" strike="noStrike" cap="none" normalizeH="0" baseline="0" dirty="0">
                        <a:ln>
                          <a:noFill/>
                        </a:ln>
                        <a:solidFill>
                          <a:srgbClr val="404040"/>
                        </a:solidFill>
                        <a:effectLst/>
                        <a:latin typeface="Rockwell" pitchFamily="18" charset="0"/>
                        <a:cs typeface="Times New Roman" pitchFamily="18" charset="0"/>
                        <a:sym typeface="Symbol" pitchFamily="18" charset="2"/>
                      </a:endParaRPr>
                    </a:p>
                  </a:txBody>
                  <a:tcPr horzOverflow="overflow">
                    <a:solidFill>
                      <a:schemeClr val="bg1"/>
                    </a:solidFill>
                  </a:tcPr>
                </a:tc>
                <a:tc>
                  <a:txBody>
                    <a:bodyPr/>
                    <a:lstStyle/>
                    <a:p>
                      <a:pPr algn="ctr"/>
                      <a:r>
                        <a:rPr lang="en-US" sz="1600" dirty="0">
                          <a:solidFill>
                            <a:srgbClr val="404040"/>
                          </a:solidFill>
                        </a:rPr>
                        <a:t>650</a:t>
                      </a:r>
                      <a:endParaRPr lang="en-US" sz="1600" b="0" dirty="0">
                        <a:solidFill>
                          <a:srgbClr val="404040"/>
                        </a:solidFill>
                        <a:latin typeface="Rockwell" pitchFamily="18" charset="0"/>
                      </a:endParaRPr>
                    </a:p>
                  </a:txBody>
                  <a:tcPr horzOverflow="overflow">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a:ln>
                            <a:noFill/>
                          </a:ln>
                          <a:solidFill>
                            <a:srgbClr val="404040"/>
                          </a:solidFill>
                          <a:effectLst/>
                        </a:rPr>
                        <a:t>185-500</a:t>
                      </a:r>
                      <a:endParaRPr kumimoji="0" lang="en-US" sz="1600" b="0" i="0" u="none" strike="noStrike" cap="none" normalizeH="0" baseline="0" dirty="0">
                        <a:ln>
                          <a:noFill/>
                        </a:ln>
                        <a:solidFill>
                          <a:srgbClr val="404040"/>
                        </a:solidFill>
                        <a:effectLst/>
                        <a:latin typeface="Rockwell" pitchFamily="18" charset="0"/>
                      </a:endParaRPr>
                    </a:p>
                  </a:txBody>
                  <a:tcPr horzOverflow="overflow">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a:ln>
                            <a:noFill/>
                          </a:ln>
                          <a:solidFill>
                            <a:srgbClr val="404040"/>
                          </a:solidFill>
                          <a:effectLst/>
                        </a:rPr>
                        <a:t>33/22/11</a:t>
                      </a:r>
                      <a:endParaRPr kumimoji="0" lang="en-US" sz="1600" b="0" i="0" u="none" strike="noStrike" cap="none" normalizeH="0" baseline="0" dirty="0">
                        <a:ln>
                          <a:noFill/>
                        </a:ln>
                        <a:solidFill>
                          <a:srgbClr val="404040"/>
                        </a:solidFill>
                        <a:effectLst/>
                        <a:latin typeface="Rockwell" pitchFamily="18" charset="0"/>
                      </a:endParaRPr>
                    </a:p>
                  </a:txBody>
                  <a:tcPr horzOverflow="overflow">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a:ln>
                            <a:noFill/>
                          </a:ln>
                          <a:solidFill>
                            <a:srgbClr val="404040"/>
                          </a:solidFill>
                          <a:effectLst/>
                        </a:rPr>
                        <a:t>5-cell elliptical, doublet*</a:t>
                      </a:r>
                      <a:endParaRPr kumimoji="0" lang="en-US" sz="1600" b="0" i="0" u="none" strike="noStrike" cap="none" normalizeH="0" baseline="0" dirty="0">
                        <a:ln>
                          <a:noFill/>
                        </a:ln>
                        <a:solidFill>
                          <a:srgbClr val="404040"/>
                        </a:solidFill>
                        <a:effectLst/>
                        <a:latin typeface="Rockwell" pitchFamily="18" charset="0"/>
                      </a:endParaRPr>
                    </a:p>
                  </a:txBody>
                  <a:tcPr horzOverflow="overflow">
                    <a:solidFill>
                      <a:schemeClr val="bg1"/>
                    </a:solidFill>
                  </a:tcPr>
                </a:tc>
                <a:extLst>
                  <a:ext uri="{0D108BD9-81ED-4DB2-BD59-A6C34878D82A}">
                    <a16:rowId xmlns:a16="http://schemas.microsoft.com/office/drawing/2014/main" val="10005"/>
                  </a:ext>
                </a:extLst>
              </a:tr>
              <a:tr h="36492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a:ln>
                            <a:noFill/>
                          </a:ln>
                          <a:solidFill>
                            <a:srgbClr val="404040"/>
                          </a:solidFill>
                          <a:effectLst/>
                        </a:rPr>
                        <a:t>HB 650 (</a:t>
                      </a:r>
                      <a:r>
                        <a:rPr kumimoji="0" lang="en-US" sz="1600" u="none" strike="noStrike" cap="none" normalizeH="0" baseline="0" dirty="0">
                          <a:ln>
                            <a:noFill/>
                          </a:ln>
                          <a:solidFill>
                            <a:srgbClr val="404040"/>
                          </a:solidFill>
                          <a:effectLst/>
                          <a:sym typeface="Symbol" pitchFamily="18" charset="2"/>
                        </a:rPr>
                        <a:t></a:t>
                      </a:r>
                      <a:r>
                        <a:rPr kumimoji="0" lang="en-US" sz="1600" u="none" strike="noStrike" cap="none" normalizeH="0" baseline="-30000" dirty="0">
                          <a:ln>
                            <a:noFill/>
                          </a:ln>
                          <a:solidFill>
                            <a:srgbClr val="404040"/>
                          </a:solidFill>
                          <a:effectLst/>
                        </a:rPr>
                        <a:t>opt</a:t>
                      </a:r>
                      <a:r>
                        <a:rPr kumimoji="0" lang="en-US" sz="1600" u="none" strike="noStrike" cap="none" normalizeH="0" baseline="0" dirty="0">
                          <a:ln>
                            <a:noFill/>
                          </a:ln>
                          <a:solidFill>
                            <a:srgbClr val="404040"/>
                          </a:solidFill>
                          <a:effectLst/>
                          <a:sym typeface="Symbol" pitchFamily="18" charset="2"/>
                        </a:rPr>
                        <a:t>=0.97) </a:t>
                      </a:r>
                      <a:endParaRPr kumimoji="0" lang="en-US" sz="1600" b="0" i="0" u="none" strike="noStrike" cap="none" normalizeH="0" baseline="0" dirty="0">
                        <a:ln>
                          <a:noFill/>
                        </a:ln>
                        <a:solidFill>
                          <a:srgbClr val="404040"/>
                        </a:solidFill>
                        <a:effectLst/>
                        <a:latin typeface="Rockwell" pitchFamily="18" charset="0"/>
                        <a:cs typeface="Times New Roman" pitchFamily="18" charset="0"/>
                        <a:sym typeface="Symbol" pitchFamily="18" charset="2"/>
                      </a:endParaRPr>
                    </a:p>
                  </a:txBody>
                  <a:tcPr horzOverflow="overflow">
                    <a:solidFill>
                      <a:schemeClr val="bg1"/>
                    </a:solidFill>
                  </a:tcPr>
                </a:tc>
                <a:tc>
                  <a:txBody>
                    <a:bodyPr/>
                    <a:lstStyle/>
                    <a:p>
                      <a:pPr algn="ctr"/>
                      <a:r>
                        <a:rPr lang="en-US" sz="1600" dirty="0">
                          <a:solidFill>
                            <a:srgbClr val="404040"/>
                          </a:solidFill>
                        </a:rPr>
                        <a:t>650</a:t>
                      </a:r>
                      <a:endParaRPr lang="en-US" sz="1600" b="0" dirty="0">
                        <a:solidFill>
                          <a:srgbClr val="404040"/>
                        </a:solidFill>
                        <a:latin typeface="Rockwell" pitchFamily="18" charset="0"/>
                      </a:endParaRPr>
                    </a:p>
                  </a:txBody>
                  <a:tcPr horzOverflow="overflow">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a:ln>
                            <a:noFill/>
                          </a:ln>
                          <a:solidFill>
                            <a:srgbClr val="404040"/>
                          </a:solidFill>
                          <a:effectLst/>
                        </a:rPr>
                        <a:t>500-800</a:t>
                      </a:r>
                      <a:endParaRPr kumimoji="0" lang="en-US" sz="1600" b="0" i="0" u="none" strike="noStrike" cap="none" normalizeH="0" baseline="0" dirty="0">
                        <a:ln>
                          <a:noFill/>
                        </a:ln>
                        <a:solidFill>
                          <a:srgbClr val="404040"/>
                        </a:solidFill>
                        <a:effectLst/>
                        <a:latin typeface="Rockwell" pitchFamily="18" charset="0"/>
                      </a:endParaRPr>
                    </a:p>
                  </a:txBody>
                  <a:tcPr horzOverflow="overflow">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a:ln>
                            <a:noFill/>
                          </a:ln>
                          <a:solidFill>
                            <a:srgbClr val="404040"/>
                          </a:solidFill>
                          <a:effectLst/>
                        </a:rPr>
                        <a:t>24/8/4</a:t>
                      </a:r>
                      <a:endParaRPr kumimoji="0" lang="en-US" sz="1600" b="0" i="0" u="none" strike="noStrike" cap="none" normalizeH="0" baseline="0" dirty="0">
                        <a:ln>
                          <a:noFill/>
                        </a:ln>
                        <a:solidFill>
                          <a:srgbClr val="404040"/>
                        </a:solidFill>
                        <a:effectLst/>
                        <a:latin typeface="Rockwell" pitchFamily="18" charset="0"/>
                      </a:endParaRPr>
                    </a:p>
                  </a:txBody>
                  <a:tcPr horzOverflow="overflow">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a:ln>
                            <a:noFill/>
                          </a:ln>
                          <a:solidFill>
                            <a:srgbClr val="404040"/>
                          </a:solidFill>
                          <a:effectLst/>
                        </a:rPr>
                        <a:t>5-cell elliptical, doublet*</a:t>
                      </a:r>
                      <a:endParaRPr kumimoji="0" lang="en-US" sz="1600" b="0" i="0" u="none" strike="noStrike" cap="none" normalizeH="0" baseline="0" dirty="0">
                        <a:ln>
                          <a:noFill/>
                        </a:ln>
                        <a:solidFill>
                          <a:srgbClr val="404040"/>
                        </a:solidFill>
                        <a:effectLst/>
                        <a:latin typeface="Rockwell" pitchFamily="18" charset="0"/>
                      </a:endParaRPr>
                    </a:p>
                  </a:txBody>
                  <a:tcPr horzOverflow="overflow">
                    <a:solidFill>
                      <a:schemeClr val="bg1"/>
                    </a:solidFill>
                  </a:tcPr>
                </a:tc>
                <a:extLst>
                  <a:ext uri="{0D108BD9-81ED-4DB2-BD59-A6C34878D82A}">
                    <a16:rowId xmlns:a16="http://schemas.microsoft.com/office/drawing/2014/main" val="10006"/>
                  </a:ext>
                </a:extLst>
              </a:tr>
              <a:tr h="364924">
                <a:tc gridSpan="5">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u="none" strike="noStrike" kern="1200" cap="none" normalizeH="0" baseline="0" dirty="0">
                          <a:ln>
                            <a:noFill/>
                          </a:ln>
                          <a:solidFill>
                            <a:srgbClr val="404040"/>
                          </a:solidFill>
                          <a:effectLst/>
                          <a:latin typeface="+mn-lt"/>
                          <a:ea typeface="+mn-ea"/>
                          <a:cs typeface="+mn-cs"/>
                          <a:sym typeface="Symbol" pitchFamily="18" charset="2"/>
                        </a:rPr>
                        <a:t>*Warm doublets external to </a:t>
                      </a:r>
                      <a:r>
                        <a:rPr kumimoji="0" lang="en-US" sz="1600" u="none" strike="noStrike" kern="1200" cap="none" normalizeH="0" baseline="0" dirty="0" err="1">
                          <a:ln>
                            <a:noFill/>
                          </a:ln>
                          <a:solidFill>
                            <a:srgbClr val="404040"/>
                          </a:solidFill>
                          <a:effectLst/>
                          <a:latin typeface="+mn-lt"/>
                          <a:ea typeface="+mn-ea"/>
                          <a:cs typeface="+mn-cs"/>
                          <a:sym typeface="Symbol" pitchFamily="18" charset="2"/>
                        </a:rPr>
                        <a:t>cryomodules</a:t>
                      </a:r>
                      <a:endParaRPr kumimoji="0" lang="en-US" sz="1600" u="none" strike="noStrike" kern="1200" cap="none" normalizeH="0" baseline="0" dirty="0">
                        <a:ln>
                          <a:noFill/>
                        </a:ln>
                        <a:solidFill>
                          <a:srgbClr val="404040"/>
                        </a:solidFill>
                        <a:effectLst/>
                        <a:latin typeface="+mn-lt"/>
                        <a:ea typeface="+mn-ea"/>
                        <a:cs typeface="+mn-cs"/>
                        <a:sym typeface="Symbol" pitchFamily="18" charset="2"/>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dirty="0">
                          <a:ln>
                            <a:noFill/>
                          </a:ln>
                          <a:solidFill>
                            <a:srgbClr val="C00000"/>
                          </a:solidFill>
                          <a:effectLst/>
                          <a:latin typeface="+mn-lt"/>
                          <a:cs typeface="Times New Roman" pitchFamily="18" charset="0"/>
                          <a:sym typeface="Symbol" pitchFamily="18" charset="2"/>
                        </a:rPr>
                        <a:t>All components CW-capable</a:t>
                      </a:r>
                    </a:p>
                  </a:txBody>
                  <a:tcPr anchor="b" horzOverflow="overflow">
                    <a:noFill/>
                  </a:tcPr>
                </a:tc>
                <a:tc hMerge="1">
                  <a:txBody>
                    <a:bodyPr/>
                    <a:lstStyle/>
                    <a:p>
                      <a:pPr algn="ctr"/>
                      <a:endParaRPr lang="en-US" sz="1600" b="0" dirty="0">
                        <a:solidFill>
                          <a:srgbClr val="404040"/>
                        </a:solidFill>
                        <a:latin typeface="Rockwell" pitchFamily="18" charset="0"/>
                      </a:endParaRPr>
                    </a:p>
                  </a:txBody>
                  <a:tcPr horzOverflow="overflow">
                    <a:solidFill>
                      <a:schemeClr val="bg1"/>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rgbClr val="404040"/>
                        </a:solidFill>
                        <a:effectLst/>
                        <a:latin typeface="Rockwell" pitchFamily="18" charset="0"/>
                      </a:endParaRPr>
                    </a:p>
                  </a:txBody>
                  <a:tcPr horzOverflow="overflow">
                    <a:solidFill>
                      <a:schemeClr val="bg1"/>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rgbClr val="404040"/>
                        </a:solidFill>
                        <a:effectLst/>
                        <a:latin typeface="Rockwell" pitchFamily="18" charset="0"/>
                      </a:endParaRPr>
                    </a:p>
                  </a:txBody>
                  <a:tcPr horzOverflow="overflow">
                    <a:solidFill>
                      <a:schemeClr val="bg1"/>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rgbClr val="404040"/>
                        </a:solidFill>
                        <a:effectLst/>
                        <a:latin typeface="Rockwell" pitchFamily="18" charset="0"/>
                      </a:endParaRPr>
                    </a:p>
                  </a:txBody>
                  <a:tcPr horzOverflow="overflow">
                    <a:solidFill>
                      <a:schemeClr val="bg1"/>
                    </a:solidFill>
                  </a:tcPr>
                </a:tc>
                <a:extLst>
                  <a:ext uri="{0D108BD9-81ED-4DB2-BD59-A6C34878D82A}">
                    <a16:rowId xmlns:a16="http://schemas.microsoft.com/office/drawing/2014/main" val="10007"/>
                  </a:ext>
                </a:extLst>
              </a:tr>
            </a:tbl>
          </a:graphicData>
        </a:graphic>
      </p:graphicFrame>
      <p:sp>
        <p:nvSpPr>
          <p:cNvPr id="2" name="Title 1"/>
          <p:cNvSpPr>
            <a:spLocks noGrp="1"/>
          </p:cNvSpPr>
          <p:nvPr>
            <p:ph type="title"/>
          </p:nvPr>
        </p:nvSpPr>
        <p:spPr/>
        <p:txBody>
          <a:bodyPr/>
          <a:lstStyle/>
          <a:p>
            <a:r>
              <a:rPr lang="en-US" dirty="0"/>
              <a:t>PIP-II </a:t>
            </a:r>
            <a:r>
              <a:rPr lang="en-US" dirty="0" err="1"/>
              <a:t>Linac</a:t>
            </a:r>
            <a:r>
              <a:rPr lang="en-US" dirty="0"/>
              <a:t> Scope</a:t>
            </a:r>
          </a:p>
        </p:txBody>
      </p:sp>
      <p:sp>
        <p:nvSpPr>
          <p:cNvPr id="4" name="Date Placeholder 3"/>
          <p:cNvSpPr>
            <a:spLocks noGrp="1"/>
          </p:cNvSpPr>
          <p:nvPr>
            <p:ph type="dt" sz="half" idx="2"/>
          </p:nvPr>
        </p:nvSpPr>
        <p:spPr/>
        <p:txBody>
          <a:bodyPr/>
          <a:lstStyle/>
          <a:p>
            <a:r>
              <a:rPr lang="en-US" altLang="en-US"/>
              <a:t>2/8/2017</a:t>
            </a:r>
            <a:endParaRPr lang="en-US" altLang="en-US" dirty="0"/>
          </a:p>
        </p:txBody>
      </p:sp>
      <p:sp>
        <p:nvSpPr>
          <p:cNvPr id="5" name="Footer Placeholder 4"/>
          <p:cNvSpPr>
            <a:spLocks noGrp="1"/>
          </p:cNvSpPr>
          <p:nvPr>
            <p:ph type="ftr" sz="quarter" idx="3"/>
          </p:nvPr>
        </p:nvSpPr>
        <p:spPr/>
        <p:txBody>
          <a:bodyPr/>
          <a:lstStyle/>
          <a:p>
            <a:pPr>
              <a:defRPr/>
            </a:pPr>
            <a:r>
              <a:rPr lang="en-US"/>
              <a:t>S. Nagaitsev | Intro to PIP-II</a:t>
            </a:r>
            <a:endParaRPr lang="en-US" b="1" dirty="0"/>
          </a:p>
        </p:txBody>
      </p:sp>
      <p:sp>
        <p:nvSpPr>
          <p:cNvPr id="6" name="Slide Number Placeholder 5"/>
          <p:cNvSpPr>
            <a:spLocks noGrp="1"/>
          </p:cNvSpPr>
          <p:nvPr>
            <p:ph type="sldNum" sz="quarter" idx="4"/>
          </p:nvPr>
        </p:nvSpPr>
        <p:spPr/>
        <p:txBody>
          <a:bodyPr/>
          <a:lstStyle/>
          <a:p>
            <a:fld id="{D4078CA2-75EA-4F42-B0AF-FB0975373545}" type="slidenum">
              <a:rPr lang="en-US" altLang="en-US" smtClean="0"/>
              <a:pPr/>
              <a:t>5</a:t>
            </a:fld>
            <a:endParaRPr lang="en-US" altLang="en-US"/>
          </a:p>
        </p:txBody>
      </p:sp>
      <p:pic>
        <p:nvPicPr>
          <p:cNvPr id="8" name="Picture 7"/>
          <p:cNvPicPr>
            <a:picLocks noChangeAspect="1"/>
          </p:cNvPicPr>
          <p:nvPr/>
        </p:nvPicPr>
        <p:blipFill>
          <a:blip r:embed="rId3"/>
          <a:stretch>
            <a:fillRect/>
          </a:stretch>
        </p:blipFill>
        <p:spPr>
          <a:xfrm>
            <a:off x="676275" y="1047603"/>
            <a:ext cx="7675529" cy="2011854"/>
          </a:xfrm>
          <a:prstGeom prst="rect">
            <a:avLst/>
          </a:prstGeom>
        </p:spPr>
      </p:pic>
    </p:spTree>
    <p:extLst>
      <p:ext uri="{BB962C8B-B14F-4D97-AF65-F5344CB8AC3E}">
        <p14:creationId xmlns:p14="http://schemas.microsoft.com/office/powerpoint/2010/main" val="24813059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p:txBody>
          <a:bodyPr>
            <a:normAutofit/>
          </a:bodyPr>
          <a:lstStyle/>
          <a:p>
            <a:r>
              <a:rPr lang="en-US" dirty="0"/>
              <a:t>Test one complete cryomodule of each frequency to full power</a:t>
            </a:r>
          </a:p>
          <a:p>
            <a:pPr lvl="1"/>
            <a:r>
              <a:rPr lang="en-US" dirty="0"/>
              <a:t>HWR &amp; SSR1 @ PIP-II Injector Test with beam</a:t>
            </a:r>
          </a:p>
          <a:p>
            <a:pPr lvl="1"/>
            <a:r>
              <a:rPr lang="en-US" dirty="0"/>
              <a:t>HB650 in a test stand</a:t>
            </a:r>
          </a:p>
          <a:p>
            <a:r>
              <a:rPr lang="en-US" dirty="0"/>
              <a:t>test dressed cavities with RF power</a:t>
            </a:r>
          </a:p>
          <a:p>
            <a:pPr lvl="1"/>
            <a:r>
              <a:rPr lang="en-US" dirty="0"/>
              <a:t>SSR2 &amp; LB650 in test stands </a:t>
            </a:r>
          </a:p>
          <a:p>
            <a:r>
              <a:rPr lang="en-US" dirty="0"/>
              <a:t>Resonance control of cavities in pulsed mode operation</a:t>
            </a:r>
          </a:p>
          <a:p>
            <a:pPr lvl="1"/>
            <a:r>
              <a:rPr lang="en-US" dirty="0"/>
              <a:t>Combination of High Q0, pulsed operation </a:t>
            </a:r>
          </a:p>
          <a:p>
            <a:pPr lvl="1"/>
            <a:r>
              <a:rPr lang="en-US" dirty="0"/>
              <a:t>Passive means: Mechanical design</a:t>
            </a:r>
          </a:p>
          <a:p>
            <a:pPr lvl="1"/>
            <a:r>
              <a:rPr lang="en-US" dirty="0"/>
              <a:t>Developing a </a:t>
            </a:r>
            <a:r>
              <a:rPr lang="en-US" dirty="0" err="1"/>
              <a:t>peizo</a:t>
            </a:r>
            <a:r>
              <a:rPr lang="en-US" dirty="0"/>
              <a:t>-based feed forward and feedback system</a:t>
            </a:r>
          </a:p>
          <a:p>
            <a:r>
              <a:rPr lang="en-US" dirty="0"/>
              <a:t>In collaboration with India/DAE laboratories</a:t>
            </a:r>
          </a:p>
          <a:p>
            <a:pPr lvl="3"/>
            <a:endParaRPr lang="en-US" dirty="0"/>
          </a:p>
          <a:p>
            <a:pPr marL="0" indent="0">
              <a:buNone/>
            </a:pPr>
            <a:endParaRPr lang="en-US" dirty="0"/>
          </a:p>
        </p:txBody>
      </p:sp>
      <p:sp>
        <p:nvSpPr>
          <p:cNvPr id="8" name="Title 7"/>
          <p:cNvSpPr>
            <a:spLocks noGrp="1"/>
          </p:cNvSpPr>
          <p:nvPr>
            <p:ph type="title"/>
          </p:nvPr>
        </p:nvSpPr>
        <p:spPr/>
        <p:txBody>
          <a:bodyPr/>
          <a:lstStyle/>
          <a:p>
            <a:r>
              <a:rPr lang="en-US" dirty="0"/>
              <a:t>PIP-II SRF Program</a:t>
            </a:r>
          </a:p>
        </p:txBody>
      </p:sp>
      <p:sp>
        <p:nvSpPr>
          <p:cNvPr id="5" name="Date Placeholder 4"/>
          <p:cNvSpPr>
            <a:spLocks noGrp="1"/>
          </p:cNvSpPr>
          <p:nvPr>
            <p:ph type="dt" sz="half" idx="2"/>
          </p:nvPr>
        </p:nvSpPr>
        <p:spPr/>
        <p:txBody>
          <a:bodyPr/>
          <a:lstStyle/>
          <a:p>
            <a:r>
              <a:rPr lang="en-US"/>
              <a:t>2/8/2017</a:t>
            </a:r>
          </a:p>
        </p:txBody>
      </p:sp>
      <p:sp>
        <p:nvSpPr>
          <p:cNvPr id="6" name="Footer Placeholder 5"/>
          <p:cNvSpPr>
            <a:spLocks noGrp="1"/>
          </p:cNvSpPr>
          <p:nvPr>
            <p:ph type="ftr" sz="quarter" idx="3"/>
          </p:nvPr>
        </p:nvSpPr>
        <p:spPr/>
        <p:txBody>
          <a:bodyPr/>
          <a:lstStyle/>
          <a:p>
            <a:pPr>
              <a:defRPr/>
            </a:pPr>
            <a:r>
              <a:rPr lang="en-US"/>
              <a:t>S. Nagaitsev | Intro to PIP-II</a:t>
            </a:r>
            <a:endParaRPr lang="en-US" b="1"/>
          </a:p>
        </p:txBody>
      </p:sp>
      <p:sp>
        <p:nvSpPr>
          <p:cNvPr id="7" name="Slide Number Placeholder 6"/>
          <p:cNvSpPr>
            <a:spLocks noGrp="1"/>
          </p:cNvSpPr>
          <p:nvPr>
            <p:ph type="sldNum" sz="quarter" idx="4"/>
          </p:nvPr>
        </p:nvSpPr>
        <p:spPr/>
        <p:txBody>
          <a:bodyPr/>
          <a:lstStyle/>
          <a:p>
            <a:fld id="{A49457BD-B036-4A4E-A9E9-E15403461A1D}" type="slidenum">
              <a:rPr lang="en-US" smtClean="0"/>
              <a:pPr/>
              <a:t>6</a:t>
            </a:fld>
            <a:endParaRPr lang="en-US"/>
          </a:p>
        </p:txBody>
      </p:sp>
    </p:spTree>
    <p:extLst>
      <p:ext uri="{BB962C8B-B14F-4D97-AF65-F5344CB8AC3E}">
        <p14:creationId xmlns:p14="http://schemas.microsoft.com/office/powerpoint/2010/main" val="8044003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nvPr>
        </p:nvGraphicFramePr>
        <p:xfrm>
          <a:off x="342900" y="673601"/>
          <a:ext cx="8462053" cy="2768600"/>
        </p:xfrm>
        <a:graphic>
          <a:graphicData uri="http://schemas.openxmlformats.org/drawingml/2006/table">
            <a:tbl>
              <a:tblPr firstRow="1" bandRow="1">
                <a:tableStyleId>{93296810-A885-4BE3-A3E7-6D5BEEA58F35}</a:tableStyleId>
              </a:tblPr>
              <a:tblGrid>
                <a:gridCol w="894005">
                  <a:extLst>
                    <a:ext uri="{9D8B030D-6E8A-4147-A177-3AD203B41FA5}">
                      <a16:colId xmlns:a16="http://schemas.microsoft.com/office/drawing/2014/main" val="20000"/>
                    </a:ext>
                  </a:extLst>
                </a:gridCol>
                <a:gridCol w="1375658">
                  <a:extLst>
                    <a:ext uri="{9D8B030D-6E8A-4147-A177-3AD203B41FA5}">
                      <a16:colId xmlns:a16="http://schemas.microsoft.com/office/drawing/2014/main" val="20001"/>
                    </a:ext>
                  </a:extLst>
                </a:gridCol>
                <a:gridCol w="1003940">
                  <a:extLst>
                    <a:ext uri="{9D8B030D-6E8A-4147-A177-3AD203B41FA5}">
                      <a16:colId xmlns:a16="http://schemas.microsoft.com/office/drawing/2014/main" val="20002"/>
                    </a:ext>
                  </a:extLst>
                </a:gridCol>
                <a:gridCol w="1435681">
                  <a:extLst>
                    <a:ext uri="{9D8B030D-6E8A-4147-A177-3AD203B41FA5}">
                      <a16:colId xmlns:a16="http://schemas.microsoft.com/office/drawing/2014/main" val="20003"/>
                    </a:ext>
                  </a:extLst>
                </a:gridCol>
                <a:gridCol w="1008305">
                  <a:extLst>
                    <a:ext uri="{9D8B030D-6E8A-4147-A177-3AD203B41FA5}">
                      <a16:colId xmlns:a16="http://schemas.microsoft.com/office/drawing/2014/main" val="20004"/>
                    </a:ext>
                  </a:extLst>
                </a:gridCol>
                <a:gridCol w="915664">
                  <a:extLst>
                    <a:ext uri="{9D8B030D-6E8A-4147-A177-3AD203B41FA5}">
                      <a16:colId xmlns:a16="http://schemas.microsoft.com/office/drawing/2014/main" val="20005"/>
                    </a:ext>
                  </a:extLst>
                </a:gridCol>
                <a:gridCol w="1027416">
                  <a:extLst>
                    <a:ext uri="{9D8B030D-6E8A-4147-A177-3AD203B41FA5}">
                      <a16:colId xmlns:a16="http://schemas.microsoft.com/office/drawing/2014/main" val="20006"/>
                    </a:ext>
                  </a:extLst>
                </a:gridCol>
                <a:gridCol w="801384">
                  <a:extLst>
                    <a:ext uri="{9D8B030D-6E8A-4147-A177-3AD203B41FA5}">
                      <a16:colId xmlns:a16="http://schemas.microsoft.com/office/drawing/2014/main" val="20007"/>
                    </a:ext>
                  </a:extLst>
                </a:gridCol>
              </a:tblGrid>
              <a:tr h="370840">
                <a:tc>
                  <a:txBody>
                    <a:bodyPr/>
                    <a:lstStyle/>
                    <a:p>
                      <a:pPr algn="ctr"/>
                      <a:r>
                        <a:rPr lang="en-US" dirty="0">
                          <a:effectLst/>
                        </a:rPr>
                        <a:t>Cavity Type</a:t>
                      </a:r>
                    </a:p>
                  </a:txBody>
                  <a:tcPr anchor="ctr"/>
                </a:tc>
                <a:tc>
                  <a:txBody>
                    <a:bodyPr/>
                    <a:lstStyle/>
                    <a:p>
                      <a:pPr algn="ctr"/>
                      <a:r>
                        <a:rPr lang="en-US" sz="1800" dirty="0">
                          <a:effectLst/>
                        </a:rPr>
                        <a:t>Aperture (diameter) (mm) </a:t>
                      </a:r>
                      <a:endParaRPr lang="en-US" sz="1800" dirty="0">
                        <a:effectLst/>
                        <a:latin typeface="+mn-lt"/>
                      </a:endParaRPr>
                    </a:p>
                  </a:txBody>
                  <a:tcPr anchor="ctr"/>
                </a:tc>
                <a:tc>
                  <a:txBody>
                    <a:bodyPr/>
                    <a:lstStyle/>
                    <a:p>
                      <a:pPr algn="ctr"/>
                      <a:r>
                        <a:rPr lang="en-US" sz="1800">
                          <a:effectLst/>
                        </a:rPr>
                        <a:t>Effective length </a:t>
                      </a:r>
                    </a:p>
                    <a:p>
                      <a:pPr algn="ctr"/>
                      <a:r>
                        <a:rPr lang="en-US" sz="1800">
                          <a:effectLst/>
                        </a:rPr>
                        <a:t>(cm) </a:t>
                      </a:r>
                      <a:endParaRPr lang="en-US" sz="1800">
                        <a:effectLst/>
                        <a:latin typeface="+mn-lt"/>
                      </a:endParaRPr>
                    </a:p>
                  </a:txBody>
                  <a:tcPr anchor="ctr"/>
                </a:tc>
                <a:tc>
                  <a:txBody>
                    <a:bodyPr/>
                    <a:lstStyle/>
                    <a:p>
                      <a:pPr algn="ctr"/>
                      <a:r>
                        <a:rPr lang="en-US" sz="1800" dirty="0">
                          <a:effectLst/>
                        </a:rPr>
                        <a:t>Accelerating gradient  </a:t>
                      </a:r>
                    </a:p>
                    <a:p>
                      <a:pPr algn="ctr"/>
                      <a:r>
                        <a:rPr lang="en-US" sz="1800" dirty="0">
                          <a:effectLst/>
                        </a:rPr>
                        <a:t>(MV/m) </a:t>
                      </a:r>
                      <a:endParaRPr lang="en-US" sz="1800" dirty="0">
                        <a:effectLst/>
                        <a:latin typeface="+mn-lt"/>
                      </a:endParaRPr>
                    </a:p>
                  </a:txBody>
                  <a:tcPr anchor="ctr"/>
                </a:tc>
                <a:tc>
                  <a:txBody>
                    <a:bodyPr/>
                    <a:lstStyle/>
                    <a:p>
                      <a:pPr algn="ctr"/>
                      <a:r>
                        <a:rPr lang="mr-IN" sz="1800" dirty="0" err="1">
                          <a:effectLst/>
                        </a:rPr>
                        <a:t>Epeak</a:t>
                      </a:r>
                      <a:r>
                        <a:rPr lang="mr-IN" sz="1800" dirty="0">
                          <a:effectLst/>
                        </a:rPr>
                        <a:t>  (MV/</a:t>
                      </a:r>
                      <a:r>
                        <a:rPr lang="mr-IN" sz="1800" dirty="0" err="1">
                          <a:effectLst/>
                        </a:rPr>
                        <a:t>m</a:t>
                      </a:r>
                      <a:r>
                        <a:rPr lang="mr-IN" sz="1800" dirty="0">
                          <a:effectLst/>
                        </a:rPr>
                        <a:t>) </a:t>
                      </a:r>
                      <a:endParaRPr lang="mr-IN" sz="1800" dirty="0">
                        <a:effectLst/>
                        <a:latin typeface="+mn-lt"/>
                      </a:endParaRPr>
                    </a:p>
                  </a:txBody>
                  <a:tcPr anchor="ctr"/>
                </a:tc>
                <a:tc>
                  <a:txBody>
                    <a:bodyPr/>
                    <a:lstStyle/>
                    <a:p>
                      <a:pPr algn="ctr"/>
                      <a:r>
                        <a:rPr lang="en-US" sz="1800" dirty="0" err="1">
                          <a:effectLst/>
                        </a:rPr>
                        <a:t>Bpeak</a:t>
                      </a:r>
                      <a:r>
                        <a:rPr lang="en-US" sz="1800" dirty="0">
                          <a:effectLst/>
                        </a:rPr>
                        <a:t>  (mT) </a:t>
                      </a:r>
                      <a:endParaRPr lang="en-US" sz="1800" dirty="0">
                        <a:effectLst/>
                        <a:latin typeface="+mn-lt"/>
                      </a:endParaRPr>
                    </a:p>
                  </a:txBody>
                  <a:tcPr anchor="ctr"/>
                </a:tc>
                <a:tc>
                  <a:txBody>
                    <a:bodyPr/>
                    <a:lstStyle/>
                    <a:p>
                      <a:pPr algn="ctr"/>
                      <a:r>
                        <a:rPr lang="mr-IN" sz="1800" dirty="0">
                          <a:effectLst/>
                        </a:rPr>
                        <a:t>(R/Q</a:t>
                      </a:r>
                      <a:r>
                        <a:rPr lang="en-US" sz="1800" dirty="0">
                          <a:effectLst/>
                        </a:rPr>
                        <a:t>)</a:t>
                      </a:r>
                      <a:endParaRPr lang="en-US" sz="1800" baseline="30000" dirty="0">
                        <a:effectLst/>
                      </a:endParaRPr>
                    </a:p>
                    <a:p>
                      <a:pPr algn="ctr"/>
                      <a:r>
                        <a:rPr lang="mr-IN" sz="1800" dirty="0">
                          <a:effectLst/>
                        </a:rPr>
                        <a:t>(</a:t>
                      </a:r>
                      <a:r>
                        <a:rPr lang="en-US" sz="1800" dirty="0">
                          <a:effectLst/>
                        </a:rPr>
                        <a:t>Ohm)</a:t>
                      </a:r>
                      <a:r>
                        <a:rPr lang="mr-IN" sz="1800" dirty="0">
                          <a:effectLst/>
                        </a:rPr>
                        <a:t> </a:t>
                      </a:r>
                      <a:endParaRPr lang="mr-IN" sz="1800" dirty="0">
                        <a:effectLst/>
                        <a:latin typeface="+mn-lt"/>
                      </a:endParaRPr>
                    </a:p>
                  </a:txBody>
                  <a:tcPr anchor="ctr"/>
                </a:tc>
                <a:tc>
                  <a:txBody>
                    <a:bodyPr/>
                    <a:lstStyle/>
                    <a:p>
                      <a:pPr marL="0" algn="ctr" defTabSz="457200" rtl="0" eaLnBrk="1" latinLnBrk="0" hangingPunct="1"/>
                      <a:r>
                        <a:rPr lang="en-US" sz="1800" b="1" kern="1200" dirty="0">
                          <a:solidFill>
                            <a:schemeClr val="lt1"/>
                          </a:solidFill>
                          <a:effectLst/>
                          <a:latin typeface="+mn-lt"/>
                          <a:ea typeface="+mn-ea"/>
                          <a:cs typeface="+mn-cs"/>
                        </a:rPr>
                        <a:t>G (Ohm)</a:t>
                      </a:r>
                    </a:p>
                  </a:txBody>
                  <a:tcPr/>
                </a:tc>
                <a:extLst>
                  <a:ext uri="{0D108BD9-81ED-4DB2-BD59-A6C34878D82A}">
                    <a16:rowId xmlns:a16="http://schemas.microsoft.com/office/drawing/2014/main" val="10000"/>
                  </a:ext>
                </a:extLst>
              </a:tr>
              <a:tr h="370840">
                <a:tc>
                  <a:txBody>
                    <a:bodyPr/>
                    <a:lstStyle/>
                    <a:p>
                      <a:r>
                        <a:rPr lang="en-US" dirty="0">
                          <a:solidFill>
                            <a:srgbClr val="505050"/>
                          </a:solidFill>
                          <a:effectLst/>
                        </a:rPr>
                        <a:t>HWR</a:t>
                      </a:r>
                    </a:p>
                  </a:txBody>
                  <a:tcPr anchor="ctr"/>
                </a:tc>
                <a:tc>
                  <a:txBody>
                    <a:bodyPr/>
                    <a:lstStyle/>
                    <a:p>
                      <a:r>
                        <a:rPr lang="en-US" sz="1800">
                          <a:solidFill>
                            <a:srgbClr val="505050"/>
                          </a:solidFill>
                          <a:effectLst/>
                        </a:rPr>
                        <a:t>33 </a:t>
                      </a:r>
                      <a:endParaRPr lang="en-US" sz="1800">
                        <a:solidFill>
                          <a:srgbClr val="505050"/>
                        </a:solidFill>
                        <a:effectLst/>
                        <a:latin typeface="+mn-lt"/>
                      </a:endParaRPr>
                    </a:p>
                  </a:txBody>
                  <a:tcPr anchor="ctr"/>
                </a:tc>
                <a:tc>
                  <a:txBody>
                    <a:bodyPr/>
                    <a:lstStyle/>
                    <a:p>
                      <a:r>
                        <a:rPr lang="nb-NO" sz="1800" dirty="0">
                          <a:solidFill>
                            <a:srgbClr val="505050"/>
                          </a:solidFill>
                          <a:effectLst/>
                        </a:rPr>
                        <a:t>20.7 </a:t>
                      </a:r>
                      <a:endParaRPr lang="nb-NO" sz="1800" dirty="0">
                        <a:solidFill>
                          <a:srgbClr val="505050"/>
                        </a:solidFill>
                        <a:effectLst/>
                        <a:latin typeface="+mn-lt"/>
                      </a:endParaRPr>
                    </a:p>
                  </a:txBody>
                  <a:tcPr anchor="ctr"/>
                </a:tc>
                <a:tc>
                  <a:txBody>
                    <a:bodyPr/>
                    <a:lstStyle/>
                    <a:p>
                      <a:r>
                        <a:rPr lang="hr-HR" sz="1800">
                          <a:solidFill>
                            <a:srgbClr val="505050"/>
                          </a:solidFill>
                          <a:effectLst/>
                        </a:rPr>
                        <a:t>9.7 </a:t>
                      </a:r>
                      <a:endParaRPr lang="hr-HR" sz="1800">
                        <a:solidFill>
                          <a:srgbClr val="505050"/>
                        </a:solidFill>
                        <a:effectLst/>
                        <a:latin typeface="+mn-lt"/>
                      </a:endParaRPr>
                    </a:p>
                  </a:txBody>
                  <a:tcPr anchor="ctr"/>
                </a:tc>
                <a:tc>
                  <a:txBody>
                    <a:bodyPr/>
                    <a:lstStyle/>
                    <a:p>
                      <a:r>
                        <a:rPr lang="nb-NO" sz="1800">
                          <a:solidFill>
                            <a:srgbClr val="505050"/>
                          </a:solidFill>
                          <a:effectLst/>
                        </a:rPr>
                        <a:t>44.9 </a:t>
                      </a:r>
                      <a:endParaRPr lang="nb-NO" sz="1800">
                        <a:solidFill>
                          <a:srgbClr val="505050"/>
                        </a:solidFill>
                        <a:effectLst/>
                        <a:latin typeface="+mn-lt"/>
                      </a:endParaRPr>
                    </a:p>
                  </a:txBody>
                  <a:tcPr anchor="ctr"/>
                </a:tc>
                <a:tc>
                  <a:txBody>
                    <a:bodyPr/>
                    <a:lstStyle/>
                    <a:p>
                      <a:r>
                        <a:rPr lang="hr-HR" sz="1800">
                          <a:solidFill>
                            <a:srgbClr val="505050"/>
                          </a:solidFill>
                          <a:effectLst/>
                        </a:rPr>
                        <a:t>48.3 </a:t>
                      </a:r>
                      <a:endParaRPr lang="hr-HR" sz="1800">
                        <a:solidFill>
                          <a:srgbClr val="505050"/>
                        </a:solidFill>
                        <a:effectLst/>
                        <a:latin typeface="+mn-lt"/>
                      </a:endParaRPr>
                    </a:p>
                  </a:txBody>
                  <a:tcPr anchor="ctr"/>
                </a:tc>
                <a:tc>
                  <a:txBody>
                    <a:bodyPr/>
                    <a:lstStyle/>
                    <a:p>
                      <a:r>
                        <a:rPr lang="is-IS" sz="1800">
                          <a:solidFill>
                            <a:srgbClr val="505050"/>
                          </a:solidFill>
                          <a:effectLst/>
                        </a:rPr>
                        <a:t>275 </a:t>
                      </a:r>
                      <a:endParaRPr lang="is-IS" sz="1800">
                        <a:solidFill>
                          <a:srgbClr val="505050"/>
                        </a:solidFill>
                        <a:effectLst/>
                        <a:latin typeface="+mn-lt"/>
                      </a:endParaRPr>
                    </a:p>
                  </a:txBody>
                  <a:tcPr anchor="ctr"/>
                </a:tc>
                <a:tc>
                  <a:txBody>
                    <a:bodyPr/>
                    <a:lstStyle/>
                    <a:p>
                      <a:r>
                        <a:rPr lang="en-US" dirty="0">
                          <a:solidFill>
                            <a:srgbClr val="505050"/>
                          </a:solidFill>
                        </a:rPr>
                        <a:t>48</a:t>
                      </a:r>
                    </a:p>
                  </a:txBody>
                  <a:tcPr/>
                </a:tc>
                <a:extLst>
                  <a:ext uri="{0D108BD9-81ED-4DB2-BD59-A6C34878D82A}">
                    <a16:rowId xmlns:a16="http://schemas.microsoft.com/office/drawing/2014/main" val="10001"/>
                  </a:ext>
                </a:extLst>
              </a:tr>
              <a:tr h="370840">
                <a:tc>
                  <a:txBody>
                    <a:bodyPr/>
                    <a:lstStyle/>
                    <a:p>
                      <a:r>
                        <a:rPr lang="en-US" dirty="0">
                          <a:solidFill>
                            <a:srgbClr val="505050"/>
                          </a:solidFill>
                          <a:effectLst/>
                        </a:rPr>
                        <a:t>SSR1</a:t>
                      </a:r>
                    </a:p>
                  </a:txBody>
                  <a:tcPr anchor="ctr"/>
                </a:tc>
                <a:tc>
                  <a:txBody>
                    <a:bodyPr/>
                    <a:lstStyle/>
                    <a:p>
                      <a:r>
                        <a:rPr lang="en-US" sz="1800">
                          <a:solidFill>
                            <a:srgbClr val="505050"/>
                          </a:solidFill>
                          <a:effectLst/>
                        </a:rPr>
                        <a:t>30 </a:t>
                      </a:r>
                      <a:endParaRPr lang="en-US" sz="1800">
                        <a:solidFill>
                          <a:srgbClr val="505050"/>
                        </a:solidFill>
                        <a:effectLst/>
                        <a:latin typeface="+mn-lt"/>
                      </a:endParaRPr>
                    </a:p>
                  </a:txBody>
                  <a:tcPr anchor="ctr"/>
                </a:tc>
                <a:tc>
                  <a:txBody>
                    <a:bodyPr/>
                    <a:lstStyle/>
                    <a:p>
                      <a:r>
                        <a:rPr lang="nb-NO" sz="1800" dirty="0">
                          <a:solidFill>
                            <a:srgbClr val="505050"/>
                          </a:solidFill>
                          <a:effectLst/>
                        </a:rPr>
                        <a:t>20.5 </a:t>
                      </a:r>
                      <a:endParaRPr lang="nb-NO" sz="1800" dirty="0">
                        <a:solidFill>
                          <a:srgbClr val="505050"/>
                        </a:solidFill>
                        <a:effectLst/>
                        <a:latin typeface="+mn-lt"/>
                      </a:endParaRPr>
                    </a:p>
                  </a:txBody>
                  <a:tcPr anchor="ctr"/>
                </a:tc>
                <a:tc>
                  <a:txBody>
                    <a:bodyPr/>
                    <a:lstStyle/>
                    <a:p>
                      <a:r>
                        <a:rPr lang="is-IS" sz="1800" dirty="0">
                          <a:solidFill>
                            <a:srgbClr val="505050"/>
                          </a:solidFill>
                          <a:effectLst/>
                        </a:rPr>
                        <a:t>10 </a:t>
                      </a:r>
                      <a:endParaRPr lang="is-IS" sz="1800" dirty="0">
                        <a:solidFill>
                          <a:srgbClr val="505050"/>
                        </a:solidFill>
                        <a:effectLst/>
                        <a:latin typeface="+mn-lt"/>
                      </a:endParaRPr>
                    </a:p>
                  </a:txBody>
                  <a:tcPr anchor="ctr"/>
                </a:tc>
                <a:tc>
                  <a:txBody>
                    <a:bodyPr/>
                    <a:lstStyle/>
                    <a:p>
                      <a:r>
                        <a:rPr lang="hr-HR" sz="1800">
                          <a:solidFill>
                            <a:srgbClr val="505050"/>
                          </a:solidFill>
                          <a:effectLst/>
                        </a:rPr>
                        <a:t>38.4 </a:t>
                      </a:r>
                      <a:endParaRPr lang="hr-HR" sz="1800">
                        <a:solidFill>
                          <a:srgbClr val="505050"/>
                        </a:solidFill>
                        <a:effectLst/>
                        <a:latin typeface="+mn-lt"/>
                      </a:endParaRPr>
                    </a:p>
                  </a:txBody>
                  <a:tcPr anchor="ctr"/>
                </a:tc>
                <a:tc>
                  <a:txBody>
                    <a:bodyPr/>
                    <a:lstStyle/>
                    <a:p>
                      <a:r>
                        <a:rPr lang="hr-HR" sz="1800">
                          <a:solidFill>
                            <a:srgbClr val="505050"/>
                          </a:solidFill>
                          <a:effectLst/>
                        </a:rPr>
                        <a:t>58.1 </a:t>
                      </a:r>
                      <a:endParaRPr lang="hr-HR" sz="1800">
                        <a:solidFill>
                          <a:srgbClr val="505050"/>
                        </a:solidFill>
                        <a:effectLst/>
                        <a:latin typeface="+mn-lt"/>
                      </a:endParaRPr>
                    </a:p>
                  </a:txBody>
                  <a:tcPr anchor="ctr"/>
                </a:tc>
                <a:tc>
                  <a:txBody>
                    <a:bodyPr/>
                    <a:lstStyle/>
                    <a:p>
                      <a:r>
                        <a:rPr lang="is-IS" sz="1800">
                          <a:solidFill>
                            <a:srgbClr val="505050"/>
                          </a:solidFill>
                          <a:effectLst/>
                        </a:rPr>
                        <a:t>242 </a:t>
                      </a:r>
                      <a:endParaRPr lang="is-IS" sz="1800">
                        <a:solidFill>
                          <a:srgbClr val="505050"/>
                        </a:solidFill>
                        <a:effectLst/>
                        <a:latin typeface="+mn-lt"/>
                      </a:endParaRPr>
                    </a:p>
                  </a:txBody>
                  <a:tcPr anchor="ctr"/>
                </a:tc>
                <a:tc>
                  <a:txBody>
                    <a:bodyPr/>
                    <a:lstStyle/>
                    <a:p>
                      <a:r>
                        <a:rPr lang="en-US" dirty="0">
                          <a:solidFill>
                            <a:srgbClr val="505050"/>
                          </a:solidFill>
                        </a:rPr>
                        <a:t>84</a:t>
                      </a:r>
                    </a:p>
                  </a:txBody>
                  <a:tcPr/>
                </a:tc>
                <a:extLst>
                  <a:ext uri="{0D108BD9-81ED-4DB2-BD59-A6C34878D82A}">
                    <a16:rowId xmlns:a16="http://schemas.microsoft.com/office/drawing/2014/main" val="10002"/>
                  </a:ext>
                </a:extLst>
              </a:tr>
              <a:tr h="370840">
                <a:tc>
                  <a:txBody>
                    <a:bodyPr/>
                    <a:lstStyle/>
                    <a:p>
                      <a:r>
                        <a:rPr lang="en-US" dirty="0">
                          <a:solidFill>
                            <a:srgbClr val="505050"/>
                          </a:solidFill>
                          <a:effectLst/>
                        </a:rPr>
                        <a:t>SSR2</a:t>
                      </a:r>
                    </a:p>
                  </a:txBody>
                  <a:tcPr anchor="ctr"/>
                </a:tc>
                <a:tc>
                  <a:txBody>
                    <a:bodyPr/>
                    <a:lstStyle/>
                    <a:p>
                      <a:r>
                        <a:rPr lang="en-US" sz="1800" dirty="0">
                          <a:solidFill>
                            <a:srgbClr val="505050"/>
                          </a:solidFill>
                          <a:effectLst/>
                        </a:rPr>
                        <a:t>40 </a:t>
                      </a:r>
                      <a:endParaRPr lang="en-US" sz="1800" dirty="0">
                        <a:solidFill>
                          <a:srgbClr val="505050"/>
                        </a:solidFill>
                        <a:effectLst/>
                        <a:latin typeface="+mn-lt"/>
                      </a:endParaRPr>
                    </a:p>
                  </a:txBody>
                  <a:tcPr anchor="ctr"/>
                </a:tc>
                <a:tc>
                  <a:txBody>
                    <a:bodyPr/>
                    <a:lstStyle/>
                    <a:p>
                      <a:r>
                        <a:rPr lang="hr-HR" sz="1800" dirty="0">
                          <a:solidFill>
                            <a:srgbClr val="505050"/>
                          </a:solidFill>
                          <a:effectLst/>
                        </a:rPr>
                        <a:t>43.8 </a:t>
                      </a:r>
                      <a:endParaRPr lang="hr-HR" sz="1800" dirty="0">
                        <a:solidFill>
                          <a:srgbClr val="505050"/>
                        </a:solidFill>
                        <a:effectLst/>
                        <a:latin typeface="+mn-lt"/>
                      </a:endParaRPr>
                    </a:p>
                  </a:txBody>
                  <a:tcPr anchor="ctr"/>
                </a:tc>
                <a:tc>
                  <a:txBody>
                    <a:bodyPr/>
                    <a:lstStyle/>
                    <a:p>
                      <a:r>
                        <a:rPr lang="nb-NO" sz="1800" dirty="0">
                          <a:solidFill>
                            <a:srgbClr val="505050"/>
                          </a:solidFill>
                          <a:effectLst/>
                        </a:rPr>
                        <a:t>11.4 </a:t>
                      </a:r>
                      <a:endParaRPr lang="nb-NO" sz="1800" dirty="0">
                        <a:solidFill>
                          <a:srgbClr val="505050"/>
                        </a:solidFill>
                        <a:effectLst/>
                        <a:latin typeface="+mn-lt"/>
                      </a:endParaRPr>
                    </a:p>
                  </a:txBody>
                  <a:tcPr anchor="ctr"/>
                </a:tc>
                <a:tc>
                  <a:txBody>
                    <a:bodyPr/>
                    <a:lstStyle/>
                    <a:p>
                      <a:r>
                        <a:rPr lang="en-US" sz="1800" dirty="0">
                          <a:solidFill>
                            <a:srgbClr val="505050"/>
                          </a:solidFill>
                          <a:effectLst/>
                        </a:rPr>
                        <a:t>40 </a:t>
                      </a:r>
                      <a:endParaRPr lang="en-US" sz="1800" dirty="0">
                        <a:solidFill>
                          <a:srgbClr val="505050"/>
                        </a:solidFill>
                        <a:effectLst/>
                        <a:latin typeface="+mn-lt"/>
                      </a:endParaRPr>
                    </a:p>
                  </a:txBody>
                  <a:tcPr anchor="ctr"/>
                </a:tc>
                <a:tc>
                  <a:txBody>
                    <a:bodyPr/>
                    <a:lstStyle/>
                    <a:p>
                      <a:r>
                        <a:rPr lang="hr-HR" sz="1800">
                          <a:solidFill>
                            <a:srgbClr val="505050"/>
                          </a:solidFill>
                          <a:effectLst/>
                        </a:rPr>
                        <a:t>64.5 </a:t>
                      </a:r>
                      <a:endParaRPr lang="hr-HR" sz="1800">
                        <a:solidFill>
                          <a:srgbClr val="505050"/>
                        </a:solidFill>
                        <a:effectLst/>
                        <a:latin typeface="+mn-lt"/>
                      </a:endParaRPr>
                    </a:p>
                  </a:txBody>
                  <a:tcPr anchor="ctr"/>
                </a:tc>
                <a:tc>
                  <a:txBody>
                    <a:bodyPr/>
                    <a:lstStyle/>
                    <a:p>
                      <a:r>
                        <a:rPr lang="cs-CZ" sz="1800">
                          <a:solidFill>
                            <a:srgbClr val="505050"/>
                          </a:solidFill>
                          <a:effectLst/>
                        </a:rPr>
                        <a:t>297 </a:t>
                      </a:r>
                      <a:endParaRPr lang="cs-CZ" sz="1800">
                        <a:solidFill>
                          <a:srgbClr val="505050"/>
                        </a:solidFill>
                        <a:effectLst/>
                        <a:latin typeface="+mn-lt"/>
                      </a:endParaRPr>
                    </a:p>
                  </a:txBody>
                  <a:tcPr anchor="ctr"/>
                </a:tc>
                <a:tc>
                  <a:txBody>
                    <a:bodyPr/>
                    <a:lstStyle/>
                    <a:p>
                      <a:r>
                        <a:rPr lang="en-US" dirty="0">
                          <a:solidFill>
                            <a:srgbClr val="505050"/>
                          </a:solidFill>
                        </a:rPr>
                        <a:t>115</a:t>
                      </a:r>
                    </a:p>
                  </a:txBody>
                  <a:tcPr/>
                </a:tc>
                <a:extLst>
                  <a:ext uri="{0D108BD9-81ED-4DB2-BD59-A6C34878D82A}">
                    <a16:rowId xmlns:a16="http://schemas.microsoft.com/office/drawing/2014/main" val="10003"/>
                  </a:ext>
                </a:extLst>
              </a:tr>
              <a:tr h="370840">
                <a:tc>
                  <a:txBody>
                    <a:bodyPr/>
                    <a:lstStyle/>
                    <a:p>
                      <a:r>
                        <a:rPr lang="cs-CZ" dirty="0">
                          <a:solidFill>
                            <a:srgbClr val="505050"/>
                          </a:solidFill>
                          <a:effectLst/>
                        </a:rPr>
                        <a:t>LB650</a:t>
                      </a:r>
                    </a:p>
                  </a:txBody>
                  <a:tcPr anchor="ctr"/>
                </a:tc>
                <a:tc>
                  <a:txBody>
                    <a:bodyPr/>
                    <a:lstStyle/>
                    <a:p>
                      <a:r>
                        <a:rPr lang="cs-CZ" sz="1800">
                          <a:solidFill>
                            <a:srgbClr val="505050"/>
                          </a:solidFill>
                          <a:effectLst/>
                        </a:rPr>
                        <a:t>83 </a:t>
                      </a:r>
                      <a:endParaRPr lang="cs-CZ" sz="1800">
                        <a:solidFill>
                          <a:srgbClr val="505050"/>
                        </a:solidFill>
                        <a:effectLst/>
                        <a:latin typeface="+mn-lt"/>
                      </a:endParaRPr>
                    </a:p>
                  </a:txBody>
                  <a:tcPr anchor="ctr"/>
                </a:tc>
                <a:tc>
                  <a:txBody>
                    <a:bodyPr/>
                    <a:lstStyle/>
                    <a:p>
                      <a:r>
                        <a:rPr lang="hr-HR" sz="1800" dirty="0">
                          <a:solidFill>
                            <a:srgbClr val="505050"/>
                          </a:solidFill>
                          <a:effectLst/>
                        </a:rPr>
                        <a:t>74.6 </a:t>
                      </a:r>
                      <a:endParaRPr lang="hr-HR" sz="1800" dirty="0">
                        <a:solidFill>
                          <a:srgbClr val="505050"/>
                        </a:solidFill>
                        <a:effectLst/>
                        <a:latin typeface="+mn-lt"/>
                      </a:endParaRPr>
                    </a:p>
                  </a:txBody>
                  <a:tcPr anchor="ctr"/>
                </a:tc>
                <a:tc>
                  <a:txBody>
                    <a:bodyPr/>
                    <a:lstStyle/>
                    <a:p>
                      <a:r>
                        <a:rPr lang="nb-NO" sz="1800" dirty="0">
                          <a:solidFill>
                            <a:srgbClr val="505050"/>
                          </a:solidFill>
                          <a:effectLst/>
                        </a:rPr>
                        <a:t>15.9 </a:t>
                      </a:r>
                      <a:endParaRPr lang="nb-NO" sz="1800" dirty="0">
                        <a:solidFill>
                          <a:srgbClr val="505050"/>
                        </a:solidFill>
                        <a:effectLst/>
                        <a:latin typeface="+mn-lt"/>
                      </a:endParaRPr>
                    </a:p>
                  </a:txBody>
                  <a:tcPr anchor="ctr"/>
                </a:tc>
                <a:tc>
                  <a:txBody>
                    <a:bodyPr/>
                    <a:lstStyle/>
                    <a:p>
                      <a:r>
                        <a:rPr lang="uk-UA" sz="1800" dirty="0">
                          <a:solidFill>
                            <a:srgbClr val="505050"/>
                          </a:solidFill>
                          <a:effectLst/>
                        </a:rPr>
                        <a:t>39.7 </a:t>
                      </a:r>
                      <a:endParaRPr lang="uk-UA" sz="1800" dirty="0">
                        <a:solidFill>
                          <a:srgbClr val="505050"/>
                        </a:solidFill>
                        <a:effectLst/>
                        <a:latin typeface="+mn-lt"/>
                      </a:endParaRPr>
                    </a:p>
                  </a:txBody>
                  <a:tcPr anchor="ctr"/>
                </a:tc>
                <a:tc>
                  <a:txBody>
                    <a:bodyPr/>
                    <a:lstStyle/>
                    <a:p>
                      <a:r>
                        <a:rPr lang="nb-NO" sz="1800" dirty="0">
                          <a:solidFill>
                            <a:srgbClr val="505050"/>
                          </a:solidFill>
                          <a:effectLst/>
                        </a:rPr>
                        <a:t>75.4 </a:t>
                      </a:r>
                      <a:endParaRPr lang="nb-NO" sz="1800" dirty="0">
                        <a:solidFill>
                          <a:srgbClr val="505050"/>
                        </a:solidFill>
                        <a:effectLst/>
                        <a:latin typeface="+mn-lt"/>
                      </a:endParaRPr>
                    </a:p>
                  </a:txBody>
                  <a:tcPr anchor="ctr"/>
                </a:tc>
                <a:tc>
                  <a:txBody>
                    <a:bodyPr/>
                    <a:lstStyle/>
                    <a:p>
                      <a:r>
                        <a:rPr lang="uk-UA" sz="1800">
                          <a:solidFill>
                            <a:srgbClr val="505050"/>
                          </a:solidFill>
                          <a:effectLst/>
                        </a:rPr>
                        <a:t>377 </a:t>
                      </a:r>
                      <a:endParaRPr lang="uk-UA" sz="1800">
                        <a:solidFill>
                          <a:srgbClr val="505050"/>
                        </a:solidFill>
                        <a:effectLst/>
                        <a:latin typeface="+mn-lt"/>
                      </a:endParaRPr>
                    </a:p>
                  </a:txBody>
                  <a:tcPr anchor="ctr"/>
                </a:tc>
                <a:tc>
                  <a:txBody>
                    <a:bodyPr/>
                    <a:lstStyle/>
                    <a:p>
                      <a:r>
                        <a:rPr lang="en-US" dirty="0">
                          <a:solidFill>
                            <a:srgbClr val="505050"/>
                          </a:solidFill>
                        </a:rPr>
                        <a:t>191</a:t>
                      </a:r>
                    </a:p>
                  </a:txBody>
                  <a:tcPr/>
                </a:tc>
                <a:extLst>
                  <a:ext uri="{0D108BD9-81ED-4DB2-BD59-A6C34878D82A}">
                    <a16:rowId xmlns:a16="http://schemas.microsoft.com/office/drawing/2014/main" val="10004"/>
                  </a:ext>
                </a:extLst>
              </a:tr>
              <a:tr h="370840">
                <a:tc>
                  <a:txBody>
                    <a:bodyPr/>
                    <a:lstStyle/>
                    <a:p>
                      <a:r>
                        <a:rPr lang="cs-CZ" dirty="0">
                          <a:solidFill>
                            <a:srgbClr val="505050"/>
                          </a:solidFill>
                          <a:effectLst/>
                        </a:rPr>
                        <a:t>HB650</a:t>
                      </a:r>
                    </a:p>
                  </a:txBody>
                  <a:tcPr anchor="ctr"/>
                </a:tc>
                <a:tc>
                  <a:txBody>
                    <a:bodyPr/>
                    <a:lstStyle/>
                    <a:p>
                      <a:r>
                        <a:rPr lang="cs-CZ" sz="1800">
                          <a:solidFill>
                            <a:srgbClr val="505050"/>
                          </a:solidFill>
                          <a:effectLst/>
                        </a:rPr>
                        <a:t>118 </a:t>
                      </a:r>
                      <a:endParaRPr lang="cs-CZ" sz="1800">
                        <a:solidFill>
                          <a:srgbClr val="505050"/>
                        </a:solidFill>
                        <a:effectLst/>
                        <a:latin typeface="+mn-lt"/>
                      </a:endParaRPr>
                    </a:p>
                  </a:txBody>
                  <a:tcPr anchor="ctr"/>
                </a:tc>
                <a:tc>
                  <a:txBody>
                    <a:bodyPr/>
                    <a:lstStyle/>
                    <a:p>
                      <a:r>
                        <a:rPr lang="nb-NO" sz="1800">
                          <a:solidFill>
                            <a:srgbClr val="505050"/>
                          </a:solidFill>
                          <a:effectLst/>
                        </a:rPr>
                        <a:t>112.0 </a:t>
                      </a:r>
                      <a:endParaRPr lang="nb-NO" sz="1800">
                        <a:solidFill>
                          <a:srgbClr val="505050"/>
                        </a:solidFill>
                        <a:effectLst/>
                        <a:latin typeface="+mn-lt"/>
                      </a:endParaRPr>
                    </a:p>
                  </a:txBody>
                  <a:tcPr anchor="ctr"/>
                </a:tc>
                <a:tc>
                  <a:txBody>
                    <a:bodyPr/>
                    <a:lstStyle/>
                    <a:p>
                      <a:r>
                        <a:rPr lang="nb-NO" sz="1800" dirty="0">
                          <a:solidFill>
                            <a:srgbClr val="505050"/>
                          </a:solidFill>
                          <a:effectLst/>
                        </a:rPr>
                        <a:t>17.8 </a:t>
                      </a:r>
                      <a:endParaRPr lang="nb-NO" sz="1800" dirty="0">
                        <a:solidFill>
                          <a:srgbClr val="505050"/>
                        </a:solidFill>
                        <a:effectLst/>
                        <a:latin typeface="+mn-lt"/>
                      </a:endParaRPr>
                    </a:p>
                  </a:txBody>
                  <a:tcPr anchor="ctr"/>
                </a:tc>
                <a:tc>
                  <a:txBody>
                    <a:bodyPr/>
                    <a:lstStyle/>
                    <a:p>
                      <a:r>
                        <a:rPr lang="hr-HR" sz="1800" dirty="0">
                          <a:solidFill>
                            <a:srgbClr val="505050"/>
                          </a:solidFill>
                          <a:effectLst/>
                        </a:rPr>
                        <a:t>38.3 </a:t>
                      </a:r>
                      <a:endParaRPr lang="hr-HR" sz="1800" dirty="0">
                        <a:solidFill>
                          <a:srgbClr val="505050"/>
                        </a:solidFill>
                        <a:effectLst/>
                        <a:latin typeface="+mn-lt"/>
                      </a:endParaRPr>
                    </a:p>
                  </a:txBody>
                  <a:tcPr anchor="ctr"/>
                </a:tc>
                <a:tc>
                  <a:txBody>
                    <a:bodyPr/>
                    <a:lstStyle/>
                    <a:p>
                      <a:r>
                        <a:rPr lang="is-IS" sz="1800" dirty="0">
                          <a:solidFill>
                            <a:srgbClr val="505050"/>
                          </a:solidFill>
                          <a:effectLst/>
                        </a:rPr>
                        <a:t>73 </a:t>
                      </a:r>
                      <a:endParaRPr lang="is-IS" sz="1800" dirty="0">
                        <a:solidFill>
                          <a:srgbClr val="505050"/>
                        </a:solidFill>
                        <a:effectLst/>
                        <a:latin typeface="+mn-lt"/>
                      </a:endParaRPr>
                    </a:p>
                  </a:txBody>
                  <a:tcPr anchor="ctr"/>
                </a:tc>
                <a:tc>
                  <a:txBody>
                    <a:bodyPr/>
                    <a:lstStyle/>
                    <a:p>
                      <a:r>
                        <a:rPr lang="is-IS" sz="1800" dirty="0">
                          <a:solidFill>
                            <a:srgbClr val="505050"/>
                          </a:solidFill>
                          <a:effectLst/>
                        </a:rPr>
                        <a:t>610 </a:t>
                      </a:r>
                      <a:endParaRPr lang="is-IS" sz="1800" dirty="0">
                        <a:solidFill>
                          <a:srgbClr val="505050"/>
                        </a:solidFill>
                        <a:effectLst/>
                        <a:latin typeface="+mn-lt"/>
                      </a:endParaRPr>
                    </a:p>
                  </a:txBody>
                  <a:tcPr anchor="ctr"/>
                </a:tc>
                <a:tc>
                  <a:txBody>
                    <a:bodyPr/>
                    <a:lstStyle/>
                    <a:p>
                      <a:r>
                        <a:rPr lang="en-US" dirty="0">
                          <a:solidFill>
                            <a:srgbClr val="505050"/>
                          </a:solidFill>
                        </a:rPr>
                        <a:t>260</a:t>
                      </a:r>
                    </a:p>
                  </a:txBody>
                  <a:tcPr/>
                </a:tc>
                <a:extLst>
                  <a:ext uri="{0D108BD9-81ED-4DB2-BD59-A6C34878D82A}">
                    <a16:rowId xmlns:a16="http://schemas.microsoft.com/office/drawing/2014/main" val="10005"/>
                  </a:ext>
                </a:extLst>
              </a:tr>
            </a:tbl>
          </a:graphicData>
        </a:graphic>
      </p:graphicFrame>
      <p:sp>
        <p:nvSpPr>
          <p:cNvPr id="3" name="Title 2"/>
          <p:cNvSpPr>
            <a:spLocks noGrp="1"/>
          </p:cNvSpPr>
          <p:nvPr>
            <p:ph type="title"/>
          </p:nvPr>
        </p:nvSpPr>
        <p:spPr/>
        <p:txBody>
          <a:bodyPr/>
          <a:lstStyle/>
          <a:p>
            <a:r>
              <a:rPr lang="en-US" dirty="0"/>
              <a:t>PIP-II: Cavity Parameters</a:t>
            </a:r>
          </a:p>
        </p:txBody>
      </p:sp>
      <p:sp>
        <p:nvSpPr>
          <p:cNvPr id="4" name="Date Placeholder 3"/>
          <p:cNvSpPr>
            <a:spLocks noGrp="1"/>
          </p:cNvSpPr>
          <p:nvPr>
            <p:ph type="dt" sz="half" idx="2"/>
          </p:nvPr>
        </p:nvSpPr>
        <p:spPr/>
        <p:txBody>
          <a:bodyPr/>
          <a:lstStyle/>
          <a:p>
            <a:pPr>
              <a:defRPr/>
            </a:pPr>
            <a:r>
              <a:rPr lang="en-US"/>
              <a:t>2/8/2017</a:t>
            </a:r>
            <a:endParaRPr lang="en-US" dirty="0"/>
          </a:p>
        </p:txBody>
      </p:sp>
      <p:sp>
        <p:nvSpPr>
          <p:cNvPr id="5" name="Footer Placeholder 4"/>
          <p:cNvSpPr>
            <a:spLocks noGrp="1"/>
          </p:cNvSpPr>
          <p:nvPr>
            <p:ph type="ftr" sz="quarter" idx="3"/>
          </p:nvPr>
        </p:nvSpPr>
        <p:spPr/>
        <p:txBody>
          <a:bodyPr/>
          <a:lstStyle/>
          <a:p>
            <a:pPr>
              <a:defRPr/>
            </a:pPr>
            <a:r>
              <a:rPr lang="fi-FI"/>
              <a:t>S. Nagaitsev | Intro to PIP-II</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7</a:t>
            </a:fld>
            <a:endParaRPr lang="en-US" dirty="0"/>
          </a:p>
        </p:txBody>
      </p:sp>
      <p:graphicFrame>
        <p:nvGraphicFramePr>
          <p:cNvPr id="8" name="Content Placeholder 6"/>
          <p:cNvGraphicFramePr>
            <a:graphicFrameLocks/>
          </p:cNvGraphicFramePr>
          <p:nvPr>
            <p:extLst/>
          </p:nvPr>
        </p:nvGraphicFramePr>
        <p:xfrm>
          <a:off x="1830629" y="3576658"/>
          <a:ext cx="5372294" cy="2721172"/>
        </p:xfrm>
        <a:graphic>
          <a:graphicData uri="http://schemas.openxmlformats.org/drawingml/2006/table">
            <a:tbl>
              <a:tblPr firstRow="1" bandRow="1">
                <a:tableStyleId>{93296810-A885-4BE3-A3E7-6D5BEEA58F35}</a:tableStyleId>
              </a:tblPr>
              <a:tblGrid>
                <a:gridCol w="997959">
                  <a:extLst>
                    <a:ext uri="{9D8B030D-6E8A-4147-A177-3AD203B41FA5}">
                      <a16:colId xmlns:a16="http://schemas.microsoft.com/office/drawing/2014/main" val="20000"/>
                    </a:ext>
                  </a:extLst>
                </a:gridCol>
                <a:gridCol w="997959">
                  <a:extLst>
                    <a:ext uri="{9D8B030D-6E8A-4147-A177-3AD203B41FA5}">
                      <a16:colId xmlns:a16="http://schemas.microsoft.com/office/drawing/2014/main" val="20001"/>
                    </a:ext>
                  </a:extLst>
                </a:gridCol>
                <a:gridCol w="1361543">
                  <a:extLst>
                    <a:ext uri="{9D8B030D-6E8A-4147-A177-3AD203B41FA5}">
                      <a16:colId xmlns:a16="http://schemas.microsoft.com/office/drawing/2014/main" val="20002"/>
                    </a:ext>
                  </a:extLst>
                </a:gridCol>
                <a:gridCol w="997959">
                  <a:extLst>
                    <a:ext uri="{9D8B030D-6E8A-4147-A177-3AD203B41FA5}">
                      <a16:colId xmlns:a16="http://schemas.microsoft.com/office/drawing/2014/main" val="20003"/>
                    </a:ext>
                  </a:extLst>
                </a:gridCol>
                <a:gridCol w="1016874">
                  <a:extLst>
                    <a:ext uri="{9D8B030D-6E8A-4147-A177-3AD203B41FA5}">
                      <a16:colId xmlns:a16="http://schemas.microsoft.com/office/drawing/2014/main" val="20004"/>
                    </a:ext>
                  </a:extLst>
                </a:gridCol>
              </a:tblGrid>
              <a:tr h="649233">
                <a:tc>
                  <a:txBody>
                    <a:bodyPr/>
                    <a:lstStyle/>
                    <a:p>
                      <a:pPr algn="ctr"/>
                      <a:r>
                        <a:rPr lang="en-US" dirty="0">
                          <a:effectLst/>
                        </a:rPr>
                        <a:t>Cavity Type</a:t>
                      </a:r>
                    </a:p>
                  </a:txBody>
                  <a:tcPr anchor="ctr"/>
                </a:tc>
                <a:tc>
                  <a:txBody>
                    <a:bodyPr/>
                    <a:lstStyle/>
                    <a:p>
                      <a:r>
                        <a:rPr lang="en-US" sz="1800" dirty="0">
                          <a:effectLst/>
                        </a:rPr>
                        <a:t>Cavities per CM </a:t>
                      </a:r>
                      <a:endParaRPr lang="en-US" sz="1800" dirty="0">
                        <a:effectLst/>
                        <a:latin typeface="+mn-lt"/>
                      </a:endParaRPr>
                    </a:p>
                  </a:txBody>
                  <a:tcPr anchor="ctr"/>
                </a:tc>
                <a:tc>
                  <a:txBody>
                    <a:bodyPr/>
                    <a:lstStyle/>
                    <a:p>
                      <a:r>
                        <a:rPr lang="en-US" sz="1800" dirty="0">
                          <a:effectLst/>
                        </a:rPr>
                        <a:t>Number of CMs </a:t>
                      </a:r>
                      <a:endParaRPr lang="en-US" sz="1800" dirty="0">
                        <a:effectLst/>
                        <a:latin typeface="+mn-lt"/>
                      </a:endParaRPr>
                    </a:p>
                  </a:txBody>
                  <a:tcPr anchor="ctr"/>
                </a:tc>
                <a:tc>
                  <a:txBody>
                    <a:bodyPr/>
                    <a:lstStyle/>
                    <a:p>
                      <a:r>
                        <a:rPr lang="is-IS" sz="1800" dirty="0">
                          <a:effectLst/>
                        </a:rPr>
                        <a:t>Q</a:t>
                      </a:r>
                      <a:r>
                        <a:rPr lang="is-IS" sz="1800" baseline="-25000" dirty="0">
                          <a:effectLst/>
                        </a:rPr>
                        <a:t>0</a:t>
                      </a:r>
                      <a:r>
                        <a:rPr lang="is-IS" sz="1800" dirty="0">
                          <a:effectLst/>
                        </a:rPr>
                        <a:t> at 2K (10</a:t>
                      </a:r>
                      <a:r>
                        <a:rPr lang="is-IS" sz="1800" baseline="30000" dirty="0">
                          <a:effectLst/>
                        </a:rPr>
                        <a:t>10</a:t>
                      </a:r>
                      <a:r>
                        <a:rPr lang="is-IS" sz="1800" dirty="0">
                          <a:effectLst/>
                        </a:rPr>
                        <a:t>) </a:t>
                      </a:r>
                      <a:endParaRPr lang="is-IS" sz="1800" dirty="0">
                        <a:effectLst/>
                        <a:latin typeface="+mn-lt"/>
                      </a:endParaRPr>
                    </a:p>
                  </a:txBody>
                  <a:tcPr anchor="ctr"/>
                </a:tc>
                <a:tc>
                  <a:txBody>
                    <a:bodyPr/>
                    <a:lstStyle/>
                    <a:p>
                      <a:r>
                        <a:rPr lang="en-US" sz="1800" dirty="0">
                          <a:effectLst/>
                        </a:rPr>
                        <a:t>Loaded Q (10</a:t>
                      </a:r>
                      <a:r>
                        <a:rPr lang="en-US" sz="1800" baseline="30000" dirty="0">
                          <a:effectLst/>
                        </a:rPr>
                        <a:t>6</a:t>
                      </a:r>
                      <a:r>
                        <a:rPr lang="en-US" sz="1800" dirty="0">
                          <a:effectLst/>
                        </a:rPr>
                        <a:t>)</a:t>
                      </a:r>
                      <a:endParaRPr lang="en-US" sz="1800" dirty="0">
                        <a:effectLst/>
                        <a:latin typeface="+mn-lt"/>
                      </a:endParaRPr>
                    </a:p>
                  </a:txBody>
                  <a:tcPr anchor="ctr"/>
                </a:tc>
                <a:extLst>
                  <a:ext uri="{0D108BD9-81ED-4DB2-BD59-A6C34878D82A}">
                    <a16:rowId xmlns:a16="http://schemas.microsoft.com/office/drawing/2014/main" val="10000"/>
                  </a:ext>
                </a:extLst>
              </a:tr>
              <a:tr h="608899">
                <a:tc>
                  <a:txBody>
                    <a:bodyPr/>
                    <a:lstStyle/>
                    <a:p>
                      <a:r>
                        <a:rPr lang="en-US" dirty="0">
                          <a:solidFill>
                            <a:srgbClr val="505050"/>
                          </a:solidFill>
                          <a:effectLst/>
                        </a:rPr>
                        <a:t>HWR</a:t>
                      </a:r>
                    </a:p>
                  </a:txBody>
                  <a:tcPr anchor="ctr"/>
                </a:tc>
                <a:tc>
                  <a:txBody>
                    <a:bodyPr/>
                    <a:lstStyle/>
                    <a:p>
                      <a:r>
                        <a:rPr lang="en-US" sz="1800" dirty="0">
                          <a:solidFill>
                            <a:srgbClr val="505050"/>
                          </a:solidFill>
                          <a:effectLst/>
                        </a:rPr>
                        <a:t>8 </a:t>
                      </a:r>
                      <a:endParaRPr lang="en-US" sz="1800" dirty="0">
                        <a:solidFill>
                          <a:srgbClr val="505050"/>
                        </a:solidFill>
                        <a:effectLst/>
                        <a:latin typeface="+mn-lt"/>
                      </a:endParaRPr>
                    </a:p>
                  </a:txBody>
                  <a:tcPr anchor="ctr"/>
                </a:tc>
                <a:tc>
                  <a:txBody>
                    <a:bodyPr/>
                    <a:lstStyle/>
                    <a:p>
                      <a:r>
                        <a:rPr lang="ru-RU" sz="1800" dirty="0">
                          <a:solidFill>
                            <a:srgbClr val="505050"/>
                          </a:solidFill>
                          <a:effectLst/>
                        </a:rPr>
                        <a:t>1 </a:t>
                      </a:r>
                      <a:endParaRPr lang="ru-RU" sz="1800" dirty="0">
                        <a:solidFill>
                          <a:srgbClr val="505050"/>
                        </a:solidFill>
                        <a:effectLst/>
                        <a:latin typeface="+mn-lt"/>
                      </a:endParaRPr>
                    </a:p>
                  </a:txBody>
                  <a:tcPr anchor="ctr"/>
                </a:tc>
                <a:tc>
                  <a:txBody>
                    <a:bodyPr/>
                    <a:lstStyle/>
                    <a:p>
                      <a:r>
                        <a:rPr lang="nb-NO" sz="1800" dirty="0">
                          <a:solidFill>
                            <a:srgbClr val="505050"/>
                          </a:solidFill>
                          <a:effectLst/>
                        </a:rPr>
                        <a:t>0.5 </a:t>
                      </a:r>
                      <a:endParaRPr lang="nb-NO" sz="1800" dirty="0">
                        <a:solidFill>
                          <a:srgbClr val="505050"/>
                        </a:solidFill>
                        <a:effectLst/>
                        <a:latin typeface="+mn-lt"/>
                      </a:endParaRPr>
                    </a:p>
                  </a:txBody>
                  <a:tcPr anchor="ctr"/>
                </a:tc>
                <a:tc>
                  <a:txBody>
                    <a:bodyPr/>
                    <a:lstStyle/>
                    <a:p>
                      <a:r>
                        <a:rPr lang="en-US" sz="1800" dirty="0">
                          <a:solidFill>
                            <a:srgbClr val="505050"/>
                          </a:solidFill>
                          <a:effectLst/>
                        </a:rPr>
                        <a:t>8 </a:t>
                      </a:r>
                      <a:endParaRPr lang="en-US" sz="1800" dirty="0">
                        <a:solidFill>
                          <a:srgbClr val="505050"/>
                        </a:solidFill>
                        <a:effectLst/>
                        <a:latin typeface="+mn-lt"/>
                      </a:endParaRPr>
                    </a:p>
                  </a:txBody>
                  <a:tcPr anchor="ctr"/>
                </a:tc>
                <a:extLst>
                  <a:ext uri="{0D108BD9-81ED-4DB2-BD59-A6C34878D82A}">
                    <a16:rowId xmlns:a16="http://schemas.microsoft.com/office/drawing/2014/main" val="10001"/>
                  </a:ext>
                </a:extLst>
              </a:tr>
              <a:tr h="349587">
                <a:tc>
                  <a:txBody>
                    <a:bodyPr/>
                    <a:lstStyle/>
                    <a:p>
                      <a:r>
                        <a:rPr lang="en-US" dirty="0">
                          <a:solidFill>
                            <a:srgbClr val="505050"/>
                          </a:solidFill>
                          <a:effectLst/>
                        </a:rPr>
                        <a:t>SSR1</a:t>
                      </a:r>
                    </a:p>
                  </a:txBody>
                  <a:tcPr anchor="ctr"/>
                </a:tc>
                <a:tc>
                  <a:txBody>
                    <a:bodyPr/>
                    <a:lstStyle/>
                    <a:p>
                      <a:r>
                        <a:rPr lang="en-US" sz="1800" dirty="0">
                          <a:solidFill>
                            <a:srgbClr val="505050"/>
                          </a:solidFill>
                          <a:effectLst/>
                        </a:rPr>
                        <a:t>8 </a:t>
                      </a:r>
                      <a:endParaRPr lang="en-US" sz="1800" dirty="0">
                        <a:solidFill>
                          <a:srgbClr val="505050"/>
                        </a:solidFill>
                        <a:effectLst/>
                        <a:latin typeface="+mn-lt"/>
                      </a:endParaRPr>
                    </a:p>
                  </a:txBody>
                  <a:tcPr anchor="ctr"/>
                </a:tc>
                <a:tc>
                  <a:txBody>
                    <a:bodyPr/>
                    <a:lstStyle/>
                    <a:p>
                      <a:r>
                        <a:rPr lang="is-IS" sz="1800" dirty="0">
                          <a:solidFill>
                            <a:srgbClr val="505050"/>
                          </a:solidFill>
                          <a:effectLst/>
                        </a:rPr>
                        <a:t>2 </a:t>
                      </a:r>
                      <a:endParaRPr lang="is-IS" sz="1800" dirty="0">
                        <a:solidFill>
                          <a:srgbClr val="505050"/>
                        </a:solidFill>
                        <a:effectLst/>
                        <a:latin typeface="+mn-lt"/>
                      </a:endParaRPr>
                    </a:p>
                  </a:txBody>
                  <a:tcPr anchor="ctr"/>
                </a:tc>
                <a:tc>
                  <a:txBody>
                    <a:bodyPr/>
                    <a:lstStyle/>
                    <a:p>
                      <a:r>
                        <a:rPr lang="nb-NO" sz="1800">
                          <a:solidFill>
                            <a:srgbClr val="505050"/>
                          </a:solidFill>
                          <a:effectLst/>
                        </a:rPr>
                        <a:t>0.6 </a:t>
                      </a:r>
                      <a:endParaRPr lang="nb-NO" sz="1800">
                        <a:solidFill>
                          <a:srgbClr val="505050"/>
                        </a:solidFill>
                        <a:effectLst/>
                        <a:latin typeface="+mn-lt"/>
                      </a:endParaRPr>
                    </a:p>
                  </a:txBody>
                  <a:tcPr anchor="ctr"/>
                </a:tc>
                <a:tc>
                  <a:txBody>
                    <a:bodyPr/>
                    <a:lstStyle/>
                    <a:p>
                      <a:r>
                        <a:rPr lang="en-US" sz="1800" dirty="0">
                          <a:solidFill>
                            <a:srgbClr val="505050"/>
                          </a:solidFill>
                          <a:effectLst/>
                        </a:rPr>
                        <a:t>8 </a:t>
                      </a:r>
                      <a:endParaRPr lang="en-US" sz="1800" dirty="0">
                        <a:solidFill>
                          <a:srgbClr val="505050"/>
                        </a:solidFill>
                        <a:effectLst/>
                        <a:latin typeface="+mn-lt"/>
                      </a:endParaRPr>
                    </a:p>
                  </a:txBody>
                  <a:tcPr anchor="ctr"/>
                </a:tc>
                <a:extLst>
                  <a:ext uri="{0D108BD9-81ED-4DB2-BD59-A6C34878D82A}">
                    <a16:rowId xmlns:a16="http://schemas.microsoft.com/office/drawing/2014/main" val="10002"/>
                  </a:ext>
                </a:extLst>
              </a:tr>
              <a:tr h="202538">
                <a:tc>
                  <a:txBody>
                    <a:bodyPr/>
                    <a:lstStyle/>
                    <a:p>
                      <a:r>
                        <a:rPr lang="en-US" dirty="0">
                          <a:solidFill>
                            <a:srgbClr val="505050"/>
                          </a:solidFill>
                          <a:effectLst/>
                        </a:rPr>
                        <a:t>SSR2</a:t>
                      </a:r>
                    </a:p>
                  </a:txBody>
                  <a:tcPr anchor="ctr"/>
                </a:tc>
                <a:tc>
                  <a:txBody>
                    <a:bodyPr/>
                    <a:lstStyle/>
                    <a:p>
                      <a:r>
                        <a:rPr lang="en-US" sz="1800" dirty="0">
                          <a:solidFill>
                            <a:srgbClr val="505050"/>
                          </a:solidFill>
                          <a:effectLst/>
                        </a:rPr>
                        <a:t>5 </a:t>
                      </a:r>
                      <a:endParaRPr lang="en-US" sz="1800" dirty="0">
                        <a:solidFill>
                          <a:srgbClr val="505050"/>
                        </a:solidFill>
                        <a:effectLst/>
                        <a:latin typeface="+mn-lt"/>
                      </a:endParaRPr>
                    </a:p>
                  </a:txBody>
                  <a:tcPr anchor="ctr"/>
                </a:tc>
                <a:tc>
                  <a:txBody>
                    <a:bodyPr/>
                    <a:lstStyle/>
                    <a:p>
                      <a:r>
                        <a:rPr lang="ru-RU" sz="1800" dirty="0">
                          <a:solidFill>
                            <a:srgbClr val="505050"/>
                          </a:solidFill>
                          <a:effectLst/>
                        </a:rPr>
                        <a:t>7 </a:t>
                      </a:r>
                      <a:endParaRPr lang="ru-RU" sz="1800" dirty="0">
                        <a:solidFill>
                          <a:srgbClr val="505050"/>
                        </a:solidFill>
                        <a:effectLst/>
                        <a:latin typeface="+mn-lt"/>
                      </a:endParaRPr>
                    </a:p>
                  </a:txBody>
                  <a:tcPr anchor="ctr"/>
                </a:tc>
                <a:tc>
                  <a:txBody>
                    <a:bodyPr/>
                    <a:lstStyle/>
                    <a:p>
                      <a:r>
                        <a:rPr lang="nb-NO" sz="1800">
                          <a:solidFill>
                            <a:srgbClr val="505050"/>
                          </a:solidFill>
                          <a:effectLst/>
                        </a:rPr>
                        <a:t>0.8 </a:t>
                      </a:r>
                      <a:endParaRPr lang="nb-NO" sz="1800">
                        <a:solidFill>
                          <a:srgbClr val="505050"/>
                        </a:solidFill>
                        <a:effectLst/>
                        <a:latin typeface="+mn-lt"/>
                      </a:endParaRPr>
                    </a:p>
                  </a:txBody>
                  <a:tcPr anchor="ctr"/>
                </a:tc>
                <a:tc>
                  <a:txBody>
                    <a:bodyPr/>
                    <a:lstStyle/>
                    <a:p>
                      <a:r>
                        <a:rPr lang="en-US" sz="1800" dirty="0">
                          <a:solidFill>
                            <a:srgbClr val="505050"/>
                          </a:solidFill>
                          <a:effectLst/>
                        </a:rPr>
                        <a:t>5 </a:t>
                      </a:r>
                      <a:endParaRPr lang="en-US" sz="1800" dirty="0">
                        <a:solidFill>
                          <a:srgbClr val="505050"/>
                        </a:solidFill>
                        <a:effectLst/>
                        <a:latin typeface="+mn-lt"/>
                      </a:endParaRPr>
                    </a:p>
                  </a:txBody>
                  <a:tcPr anchor="ctr"/>
                </a:tc>
                <a:extLst>
                  <a:ext uri="{0D108BD9-81ED-4DB2-BD59-A6C34878D82A}">
                    <a16:rowId xmlns:a16="http://schemas.microsoft.com/office/drawing/2014/main" val="10003"/>
                  </a:ext>
                </a:extLst>
              </a:tr>
              <a:tr h="202538">
                <a:tc>
                  <a:txBody>
                    <a:bodyPr/>
                    <a:lstStyle/>
                    <a:p>
                      <a:r>
                        <a:rPr lang="cs-CZ" dirty="0">
                          <a:solidFill>
                            <a:srgbClr val="505050"/>
                          </a:solidFill>
                          <a:effectLst/>
                        </a:rPr>
                        <a:t>LB650</a:t>
                      </a:r>
                    </a:p>
                  </a:txBody>
                  <a:tcPr anchor="ctr"/>
                </a:tc>
                <a:tc>
                  <a:txBody>
                    <a:bodyPr/>
                    <a:lstStyle/>
                    <a:p>
                      <a:r>
                        <a:rPr lang="en-US" sz="1800">
                          <a:solidFill>
                            <a:srgbClr val="505050"/>
                          </a:solidFill>
                          <a:effectLst/>
                        </a:rPr>
                        <a:t>3 </a:t>
                      </a:r>
                      <a:endParaRPr lang="en-US" sz="1800">
                        <a:solidFill>
                          <a:srgbClr val="505050"/>
                        </a:solidFill>
                        <a:effectLst/>
                        <a:latin typeface="+mn-lt"/>
                      </a:endParaRPr>
                    </a:p>
                  </a:txBody>
                  <a:tcPr anchor="ctr"/>
                </a:tc>
                <a:tc>
                  <a:txBody>
                    <a:bodyPr/>
                    <a:lstStyle/>
                    <a:p>
                      <a:r>
                        <a:rPr lang="cs-CZ" sz="1800" dirty="0">
                          <a:solidFill>
                            <a:srgbClr val="505050"/>
                          </a:solidFill>
                          <a:effectLst/>
                        </a:rPr>
                        <a:t>11 </a:t>
                      </a:r>
                      <a:endParaRPr lang="cs-CZ" sz="1800" dirty="0">
                        <a:solidFill>
                          <a:srgbClr val="505050"/>
                        </a:solidFill>
                        <a:effectLst/>
                        <a:latin typeface="+mn-lt"/>
                      </a:endParaRPr>
                    </a:p>
                  </a:txBody>
                  <a:tcPr anchor="ctr"/>
                </a:tc>
                <a:tc>
                  <a:txBody>
                    <a:bodyPr/>
                    <a:lstStyle/>
                    <a:p>
                      <a:r>
                        <a:rPr lang="hr-HR" sz="1800">
                          <a:solidFill>
                            <a:srgbClr val="505050"/>
                          </a:solidFill>
                          <a:effectLst/>
                        </a:rPr>
                        <a:t>2.15 </a:t>
                      </a:r>
                      <a:endParaRPr lang="hr-HR" sz="1800">
                        <a:solidFill>
                          <a:srgbClr val="505050"/>
                        </a:solidFill>
                        <a:effectLst/>
                        <a:latin typeface="+mn-lt"/>
                      </a:endParaRPr>
                    </a:p>
                  </a:txBody>
                  <a:tcPr anchor="ctr"/>
                </a:tc>
                <a:tc>
                  <a:txBody>
                    <a:bodyPr/>
                    <a:lstStyle/>
                    <a:p>
                      <a:r>
                        <a:rPr lang="en-US" sz="1800" dirty="0">
                          <a:solidFill>
                            <a:srgbClr val="505050"/>
                          </a:solidFill>
                          <a:effectLst/>
                        </a:rPr>
                        <a:t>3 </a:t>
                      </a:r>
                      <a:endParaRPr lang="en-US" sz="1800" dirty="0">
                        <a:solidFill>
                          <a:srgbClr val="505050"/>
                        </a:solidFill>
                        <a:effectLst/>
                        <a:latin typeface="+mn-lt"/>
                      </a:endParaRPr>
                    </a:p>
                  </a:txBody>
                  <a:tcPr anchor="ctr"/>
                </a:tc>
                <a:extLst>
                  <a:ext uri="{0D108BD9-81ED-4DB2-BD59-A6C34878D82A}">
                    <a16:rowId xmlns:a16="http://schemas.microsoft.com/office/drawing/2014/main" val="10004"/>
                  </a:ext>
                </a:extLst>
              </a:tr>
              <a:tr h="202538">
                <a:tc>
                  <a:txBody>
                    <a:bodyPr/>
                    <a:lstStyle/>
                    <a:p>
                      <a:r>
                        <a:rPr lang="cs-CZ" dirty="0">
                          <a:solidFill>
                            <a:srgbClr val="505050"/>
                          </a:solidFill>
                          <a:effectLst/>
                        </a:rPr>
                        <a:t>HB650</a:t>
                      </a:r>
                    </a:p>
                  </a:txBody>
                  <a:tcPr anchor="ctr"/>
                </a:tc>
                <a:tc>
                  <a:txBody>
                    <a:bodyPr/>
                    <a:lstStyle/>
                    <a:p>
                      <a:r>
                        <a:rPr lang="en-US" sz="1800">
                          <a:solidFill>
                            <a:srgbClr val="505050"/>
                          </a:solidFill>
                          <a:effectLst/>
                        </a:rPr>
                        <a:t>6 </a:t>
                      </a:r>
                      <a:endParaRPr lang="en-US" sz="1800">
                        <a:solidFill>
                          <a:srgbClr val="505050"/>
                        </a:solidFill>
                        <a:effectLst/>
                        <a:latin typeface="+mn-lt"/>
                      </a:endParaRPr>
                    </a:p>
                  </a:txBody>
                  <a:tcPr anchor="ctr"/>
                </a:tc>
                <a:tc>
                  <a:txBody>
                    <a:bodyPr/>
                    <a:lstStyle/>
                    <a:p>
                      <a:r>
                        <a:rPr lang="en-US" sz="1800" dirty="0">
                          <a:solidFill>
                            <a:srgbClr val="505050"/>
                          </a:solidFill>
                          <a:effectLst/>
                        </a:rPr>
                        <a:t>4 </a:t>
                      </a:r>
                      <a:endParaRPr lang="en-US" sz="1800" dirty="0">
                        <a:solidFill>
                          <a:srgbClr val="505050"/>
                        </a:solidFill>
                        <a:effectLst/>
                        <a:latin typeface="+mn-lt"/>
                      </a:endParaRPr>
                    </a:p>
                  </a:txBody>
                  <a:tcPr anchor="ctr"/>
                </a:tc>
                <a:tc>
                  <a:txBody>
                    <a:bodyPr/>
                    <a:lstStyle/>
                    <a:p>
                      <a:r>
                        <a:rPr lang="en-US" sz="1800" dirty="0">
                          <a:solidFill>
                            <a:srgbClr val="505050"/>
                          </a:solidFill>
                          <a:effectLst/>
                        </a:rPr>
                        <a:t>3 </a:t>
                      </a:r>
                      <a:endParaRPr lang="en-US" sz="1800" dirty="0">
                        <a:solidFill>
                          <a:srgbClr val="505050"/>
                        </a:solidFill>
                        <a:effectLst/>
                        <a:latin typeface="+mn-lt"/>
                      </a:endParaRPr>
                    </a:p>
                  </a:txBody>
                  <a:tcPr anchor="ctr"/>
                </a:tc>
                <a:tc>
                  <a:txBody>
                    <a:bodyPr/>
                    <a:lstStyle/>
                    <a:p>
                      <a:r>
                        <a:rPr lang="en-US" sz="1800" dirty="0">
                          <a:solidFill>
                            <a:srgbClr val="505050"/>
                          </a:solidFill>
                          <a:effectLst/>
                        </a:rPr>
                        <a:t>6 </a:t>
                      </a:r>
                      <a:endParaRPr lang="en-US" sz="1800" dirty="0">
                        <a:solidFill>
                          <a:srgbClr val="505050"/>
                        </a:solidFill>
                        <a:effectLst/>
                        <a:latin typeface="+mn-lt"/>
                      </a:endParaRPr>
                    </a:p>
                  </a:txBody>
                  <a:tcPr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193944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Content Placeholder 2"/>
          <p:cNvSpPr>
            <a:spLocks noGrp="1"/>
          </p:cNvSpPr>
          <p:nvPr>
            <p:ph idx="1"/>
          </p:nvPr>
        </p:nvSpPr>
        <p:spPr>
          <a:xfrm>
            <a:off x="222250" y="3114259"/>
            <a:ext cx="8672513" cy="3178757"/>
          </a:xfrm>
        </p:spPr>
        <p:txBody>
          <a:bodyPr>
            <a:normAutofit fontScale="62500" lnSpcReduction="20000"/>
          </a:bodyPr>
          <a:lstStyle/>
          <a:p>
            <a:pPr marL="0" indent="0">
              <a:buFontTx/>
              <a:buNone/>
              <a:defRPr/>
            </a:pPr>
            <a:r>
              <a:rPr lang="en-US" dirty="0"/>
              <a:t>PIP2IT will address the address/measure the following:</a:t>
            </a:r>
          </a:p>
          <a:p>
            <a:pPr marL="514350" lvl="1">
              <a:defRPr/>
            </a:pPr>
            <a:r>
              <a:rPr lang="en-US" dirty="0"/>
              <a:t>LEBT pre-chopping: </a:t>
            </a:r>
            <a:r>
              <a:rPr lang="en-US" b="1" dirty="0">
                <a:solidFill>
                  <a:schemeClr val="accent3">
                    <a:lumMod val="50000"/>
                  </a:schemeClr>
                </a:solidFill>
              </a:rPr>
              <a:t>Demonstrated</a:t>
            </a:r>
            <a:r>
              <a:rPr lang="en-US" dirty="0"/>
              <a:t> </a:t>
            </a:r>
          </a:p>
          <a:p>
            <a:pPr marL="514350" lvl="1">
              <a:defRPr/>
            </a:pPr>
            <a:r>
              <a:rPr lang="en-US" dirty="0"/>
              <a:t>Vacuum management in the LEBT/RFQ region: </a:t>
            </a:r>
            <a:r>
              <a:rPr lang="en-US" sz="2100" b="1" dirty="0">
                <a:solidFill>
                  <a:schemeClr val="accent3">
                    <a:lumMod val="50000"/>
                  </a:schemeClr>
                </a:solidFill>
              </a:rPr>
              <a:t>Demonstrated</a:t>
            </a:r>
          </a:p>
          <a:p>
            <a:pPr marL="514350" lvl="1">
              <a:defRPr/>
            </a:pPr>
            <a:r>
              <a:rPr lang="en-US" dirty="0"/>
              <a:t>Validation of chopper performance</a:t>
            </a:r>
          </a:p>
          <a:p>
            <a:pPr marL="914400" lvl="2">
              <a:defRPr/>
            </a:pPr>
            <a:r>
              <a:rPr lang="en-US" dirty="0"/>
              <a:t>Bunch extinction, effective emittance growth</a:t>
            </a:r>
          </a:p>
          <a:p>
            <a:pPr marL="514350" lvl="1">
              <a:defRPr/>
            </a:pPr>
            <a:r>
              <a:rPr lang="en-US" dirty="0"/>
              <a:t>MEBT beam absorber</a:t>
            </a:r>
          </a:p>
          <a:p>
            <a:pPr marL="914400" lvl="2">
              <a:defRPr/>
            </a:pPr>
            <a:r>
              <a:rPr lang="en-US" dirty="0"/>
              <a:t>Reliability and lifetime</a:t>
            </a:r>
          </a:p>
          <a:p>
            <a:pPr marL="514350" lvl="1">
              <a:defRPr/>
            </a:pPr>
            <a:r>
              <a:rPr lang="en-US" dirty="0"/>
              <a:t>MEBT vacuum management</a:t>
            </a:r>
          </a:p>
          <a:p>
            <a:pPr marL="514350" lvl="1">
              <a:defRPr/>
            </a:pPr>
            <a:r>
              <a:rPr lang="en-US" dirty="0"/>
              <a:t>CW operation of HWR</a:t>
            </a:r>
          </a:p>
          <a:p>
            <a:pPr marL="914400" lvl="2">
              <a:defRPr/>
            </a:pPr>
            <a:r>
              <a:rPr lang="en-US" dirty="0"/>
              <a:t>Degradation of cavity performance</a:t>
            </a:r>
          </a:p>
          <a:p>
            <a:pPr marL="914400" lvl="2">
              <a:defRPr/>
            </a:pPr>
            <a:r>
              <a:rPr lang="en-US" dirty="0"/>
              <a:t>Optimal distance to 10 kW absorber</a:t>
            </a:r>
          </a:p>
          <a:p>
            <a:pPr marL="514350" lvl="1">
              <a:defRPr/>
            </a:pPr>
            <a:r>
              <a:rPr lang="en-US" dirty="0"/>
              <a:t>Operation of SSR with beam</a:t>
            </a:r>
          </a:p>
          <a:p>
            <a:pPr marL="914400" lvl="2">
              <a:defRPr/>
            </a:pPr>
            <a:r>
              <a:rPr lang="en-US" dirty="0"/>
              <a:t>CW and pulsed operation</a:t>
            </a:r>
          </a:p>
          <a:p>
            <a:pPr marL="914400" lvl="2">
              <a:defRPr/>
            </a:pPr>
            <a:r>
              <a:rPr lang="en-US" dirty="0"/>
              <a:t>Resonance control and LFD compensation in pulsed operations</a:t>
            </a:r>
          </a:p>
          <a:p>
            <a:pPr marL="514350" lvl="1">
              <a:defRPr/>
            </a:pPr>
            <a:r>
              <a:rPr lang="en-US" dirty="0"/>
              <a:t>Emittance preservation and beam halo formation through the front end</a:t>
            </a:r>
          </a:p>
          <a:p>
            <a:pPr>
              <a:defRPr/>
            </a:pPr>
            <a:endParaRPr lang="en-US" dirty="0"/>
          </a:p>
        </p:txBody>
      </p:sp>
      <p:sp>
        <p:nvSpPr>
          <p:cNvPr id="2" name="Title 1"/>
          <p:cNvSpPr>
            <a:spLocks noGrp="1"/>
          </p:cNvSpPr>
          <p:nvPr>
            <p:ph type="title"/>
          </p:nvPr>
        </p:nvSpPr>
        <p:spPr/>
        <p:txBody>
          <a:bodyPr/>
          <a:lstStyle/>
          <a:p>
            <a:r>
              <a:rPr lang="en-US" dirty="0"/>
              <a:t>R&amp;D: PIP-II Injector Test</a:t>
            </a:r>
          </a:p>
        </p:txBody>
      </p:sp>
      <p:sp>
        <p:nvSpPr>
          <p:cNvPr id="4" name="Date Placeholder 3"/>
          <p:cNvSpPr>
            <a:spLocks noGrp="1"/>
          </p:cNvSpPr>
          <p:nvPr>
            <p:ph type="dt" sz="half" idx="2"/>
          </p:nvPr>
        </p:nvSpPr>
        <p:spPr/>
        <p:txBody>
          <a:bodyPr/>
          <a:lstStyle/>
          <a:p>
            <a:r>
              <a:rPr lang="en-US"/>
              <a:t>2/8/2017</a:t>
            </a:r>
            <a:endParaRPr lang="en-US" dirty="0"/>
          </a:p>
        </p:txBody>
      </p:sp>
      <p:sp>
        <p:nvSpPr>
          <p:cNvPr id="5" name="Footer Placeholder 4"/>
          <p:cNvSpPr>
            <a:spLocks noGrp="1"/>
          </p:cNvSpPr>
          <p:nvPr>
            <p:ph type="ftr" sz="quarter" idx="3"/>
          </p:nvPr>
        </p:nvSpPr>
        <p:spPr/>
        <p:txBody>
          <a:bodyPr/>
          <a:lstStyle/>
          <a:p>
            <a:pPr>
              <a:defRPr/>
            </a:pPr>
            <a:r>
              <a:rPr lang="fi-FI"/>
              <a:t>S. Nagaitsev | Intro to PIP-II</a:t>
            </a:r>
            <a:endParaRPr lang="en-US" b="1" dirty="0"/>
          </a:p>
        </p:txBody>
      </p:sp>
      <p:sp>
        <p:nvSpPr>
          <p:cNvPr id="6" name="Slide Number Placeholder 5"/>
          <p:cNvSpPr>
            <a:spLocks noGrp="1"/>
          </p:cNvSpPr>
          <p:nvPr>
            <p:ph type="sldNum" sz="quarter" idx="4"/>
          </p:nvPr>
        </p:nvSpPr>
        <p:spPr/>
        <p:txBody>
          <a:bodyPr/>
          <a:lstStyle/>
          <a:p>
            <a:fld id="{E33319FF-06B4-4914-855C-57D35A0F66DB}" type="slidenum">
              <a:rPr lang="en-US" smtClean="0"/>
              <a:pPr/>
              <a:t>8</a:t>
            </a:fld>
            <a:endParaRPr lang="en-US" dirty="0"/>
          </a:p>
        </p:txBody>
      </p:sp>
      <p:sp>
        <p:nvSpPr>
          <p:cNvPr id="20" name="TextBox 19"/>
          <p:cNvSpPr txBox="1"/>
          <p:nvPr/>
        </p:nvSpPr>
        <p:spPr>
          <a:xfrm>
            <a:off x="6345810" y="4345712"/>
            <a:ext cx="2645299" cy="1938992"/>
          </a:xfrm>
          <a:prstGeom prst="rect">
            <a:avLst/>
          </a:prstGeom>
          <a:noFill/>
          <a:ln>
            <a:solidFill>
              <a:srgbClr val="004C97"/>
            </a:solidFill>
          </a:ln>
        </p:spPr>
        <p:txBody>
          <a:bodyPr wrap="square" rtlCol="0">
            <a:spAutoFit/>
          </a:bodyPr>
          <a:lstStyle/>
          <a:p>
            <a:r>
              <a:rPr lang="en-US" sz="2000" dirty="0"/>
              <a:t>Collaborators</a:t>
            </a:r>
          </a:p>
          <a:p>
            <a:pPr marL="174625"/>
            <a:r>
              <a:rPr lang="en-US" sz="2000" dirty="0"/>
              <a:t>ANL: HWR</a:t>
            </a:r>
          </a:p>
          <a:p>
            <a:pPr marL="174625"/>
            <a:r>
              <a:rPr lang="en-US" sz="2000" dirty="0"/>
              <a:t>LBNL:LEBT, RFQ</a:t>
            </a:r>
          </a:p>
          <a:p>
            <a:pPr marL="174625"/>
            <a:r>
              <a:rPr lang="en-US" sz="2000" dirty="0"/>
              <a:t>SNS: LEBT</a:t>
            </a:r>
          </a:p>
          <a:p>
            <a:pPr marL="174625"/>
            <a:r>
              <a:rPr lang="en-US" sz="2000" dirty="0"/>
              <a:t>BARC: MEBT, SSR1, RF</a:t>
            </a:r>
          </a:p>
          <a:p>
            <a:pPr marL="174625"/>
            <a:r>
              <a:rPr lang="en-US" sz="2000" dirty="0"/>
              <a:t>IUAC: SSR1</a:t>
            </a:r>
          </a:p>
        </p:txBody>
      </p:sp>
      <p:grpSp>
        <p:nvGrpSpPr>
          <p:cNvPr id="3" name="Group 2"/>
          <p:cNvGrpSpPr/>
          <p:nvPr/>
        </p:nvGrpSpPr>
        <p:grpSpPr>
          <a:xfrm>
            <a:off x="222250" y="799471"/>
            <a:ext cx="8840788" cy="1994891"/>
            <a:chOff x="93663" y="842103"/>
            <a:chExt cx="9170335" cy="2205897"/>
          </a:xfrm>
        </p:grpSpPr>
        <p:grpSp>
          <p:nvGrpSpPr>
            <p:cNvPr id="28" name="Group 27"/>
            <p:cNvGrpSpPr/>
            <p:nvPr/>
          </p:nvGrpSpPr>
          <p:grpSpPr>
            <a:xfrm>
              <a:off x="304800" y="2647890"/>
              <a:ext cx="8534400" cy="400110"/>
              <a:chOff x="304800" y="2495550"/>
              <a:chExt cx="8534400" cy="400110"/>
            </a:xfrm>
          </p:grpSpPr>
          <p:sp>
            <p:nvSpPr>
              <p:cNvPr id="29" name="TextBox 13"/>
              <p:cNvSpPr txBox="1">
                <a:spLocks noChangeArrowheads="1"/>
              </p:cNvSpPr>
              <p:nvPr/>
            </p:nvSpPr>
            <p:spPr bwMode="auto">
              <a:xfrm>
                <a:off x="3352800" y="2495550"/>
                <a:ext cx="2133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r" eaLnBrk="0" fontAlgn="base" hangingPunct="0">
                  <a:spcBef>
                    <a:spcPct val="20000"/>
                  </a:spcBef>
                  <a:spcAft>
                    <a:spcPct val="0"/>
                  </a:spcAft>
                  <a:buClr>
                    <a:srgbClr val="FFFF00"/>
                  </a:buClr>
                  <a:buSzPct val="80000"/>
                  <a:buFont typeface="Wingdings" pitchFamily="2" charset="2"/>
                  <a:defRPr sz="2400">
                    <a:solidFill>
                      <a:schemeClr val="tx1"/>
                    </a:solidFill>
                    <a:latin typeface="Arial" charset="0"/>
                  </a:defRPr>
                </a:lvl6pPr>
                <a:lvl7pPr marL="2971800" indent="-228600" algn="r" eaLnBrk="0" fontAlgn="base" hangingPunct="0">
                  <a:spcBef>
                    <a:spcPct val="20000"/>
                  </a:spcBef>
                  <a:spcAft>
                    <a:spcPct val="0"/>
                  </a:spcAft>
                  <a:buClr>
                    <a:srgbClr val="FFFF00"/>
                  </a:buClr>
                  <a:buSzPct val="80000"/>
                  <a:buFont typeface="Wingdings" pitchFamily="2" charset="2"/>
                  <a:defRPr sz="2400">
                    <a:solidFill>
                      <a:schemeClr val="tx1"/>
                    </a:solidFill>
                    <a:latin typeface="Arial" charset="0"/>
                  </a:defRPr>
                </a:lvl7pPr>
                <a:lvl8pPr marL="3429000" indent="-228600" algn="r" eaLnBrk="0" fontAlgn="base" hangingPunct="0">
                  <a:spcBef>
                    <a:spcPct val="20000"/>
                  </a:spcBef>
                  <a:spcAft>
                    <a:spcPct val="0"/>
                  </a:spcAft>
                  <a:buClr>
                    <a:srgbClr val="FFFF00"/>
                  </a:buClr>
                  <a:buSzPct val="80000"/>
                  <a:buFont typeface="Wingdings" pitchFamily="2" charset="2"/>
                  <a:defRPr sz="2400">
                    <a:solidFill>
                      <a:schemeClr val="tx1"/>
                    </a:solidFill>
                    <a:latin typeface="Arial" charset="0"/>
                  </a:defRPr>
                </a:lvl8pPr>
                <a:lvl9pPr marL="3886200" indent="-228600" algn="r" eaLnBrk="0" fontAlgn="base" hangingPunct="0">
                  <a:spcBef>
                    <a:spcPct val="20000"/>
                  </a:spcBef>
                  <a:spcAft>
                    <a:spcPct val="0"/>
                  </a:spcAft>
                  <a:buClr>
                    <a:srgbClr val="FFFF00"/>
                  </a:buClr>
                  <a:buSzPct val="80000"/>
                  <a:buFont typeface="Wingdings" pitchFamily="2" charset="2"/>
                  <a:defRPr sz="2400">
                    <a:solidFill>
                      <a:schemeClr val="tx1"/>
                    </a:solidFill>
                    <a:latin typeface="Arial" charset="0"/>
                  </a:defRPr>
                </a:lvl9pPr>
              </a:lstStyle>
              <a:p>
                <a:pPr algn="ctr" eaLnBrk="1" hangingPunct="1"/>
                <a:r>
                  <a:rPr lang="en-US" sz="2000" dirty="0"/>
                  <a:t>40 m, ~25 MeV</a:t>
                </a:r>
              </a:p>
            </p:txBody>
          </p:sp>
          <p:cxnSp>
            <p:nvCxnSpPr>
              <p:cNvPr id="30" name="Straight Arrow Connector 29"/>
              <p:cNvCxnSpPr/>
              <p:nvPr/>
            </p:nvCxnSpPr>
            <p:spPr>
              <a:xfrm flipV="1">
                <a:off x="5486400" y="2686050"/>
                <a:ext cx="3352800" cy="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H="1" flipV="1">
                <a:off x="304800" y="2684463"/>
                <a:ext cx="3048000" cy="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32" name="Group 31"/>
            <p:cNvGrpSpPr/>
            <p:nvPr/>
          </p:nvGrpSpPr>
          <p:grpSpPr>
            <a:xfrm>
              <a:off x="93663" y="842103"/>
              <a:ext cx="9170335" cy="1676342"/>
              <a:chOff x="93663" y="842103"/>
              <a:chExt cx="9170335" cy="1676342"/>
            </a:xfrm>
          </p:grpSpPr>
          <p:sp>
            <p:nvSpPr>
              <p:cNvPr id="34" name="TextBox 33"/>
              <p:cNvSpPr txBox="1"/>
              <p:nvPr/>
            </p:nvSpPr>
            <p:spPr>
              <a:xfrm>
                <a:off x="344708" y="1139252"/>
                <a:ext cx="1006080" cy="442431"/>
              </a:xfrm>
              <a:prstGeom prst="rect">
                <a:avLst/>
              </a:prstGeom>
              <a:noFill/>
            </p:spPr>
            <p:txBody>
              <a:bodyPr wrap="square" rtlCol="0">
                <a:spAutoFit/>
              </a:bodyPr>
              <a:lstStyle/>
              <a:p>
                <a:r>
                  <a:rPr lang="en-US" sz="2000" b="1" dirty="0">
                    <a:solidFill>
                      <a:schemeClr val="tx2"/>
                    </a:solidFill>
                  </a:rPr>
                  <a:t>30 </a:t>
                </a:r>
                <a:r>
                  <a:rPr lang="en-US" sz="2000" b="1" dirty="0" err="1">
                    <a:solidFill>
                      <a:schemeClr val="tx2"/>
                    </a:solidFill>
                  </a:rPr>
                  <a:t>keV</a:t>
                </a:r>
                <a:endParaRPr lang="en-US" sz="2000" b="1" dirty="0">
                  <a:solidFill>
                    <a:schemeClr val="tx2"/>
                  </a:solidFill>
                </a:endParaRPr>
              </a:p>
            </p:txBody>
          </p:sp>
          <p:grpSp>
            <p:nvGrpSpPr>
              <p:cNvPr id="35" name="Group 34"/>
              <p:cNvGrpSpPr/>
              <p:nvPr/>
            </p:nvGrpSpPr>
            <p:grpSpPr>
              <a:xfrm>
                <a:off x="93663" y="1120555"/>
                <a:ext cx="8897940" cy="1397890"/>
                <a:chOff x="93663" y="1120555"/>
                <a:chExt cx="8897940" cy="1397890"/>
              </a:xfrm>
            </p:grpSpPr>
            <p:grpSp>
              <p:nvGrpSpPr>
                <p:cNvPr id="42" name="Group 4"/>
                <p:cNvGrpSpPr>
                  <a:grpSpLocks/>
                </p:cNvGrpSpPr>
                <p:nvPr/>
              </p:nvGrpSpPr>
              <p:grpSpPr bwMode="auto">
                <a:xfrm>
                  <a:off x="93663" y="1493027"/>
                  <a:ext cx="8897940" cy="1025418"/>
                  <a:chOff x="85409" y="1749187"/>
                  <a:chExt cx="9058591" cy="1025628"/>
                </a:xfrm>
              </p:grpSpPr>
              <p:pic>
                <p:nvPicPr>
                  <p:cNvPr id="50"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45473" y="1846744"/>
                    <a:ext cx="8998527" cy="9280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 name="TextBox 6"/>
                  <p:cNvSpPr txBox="1">
                    <a:spLocks noChangeArrowheads="1"/>
                  </p:cNvSpPr>
                  <p:nvPr/>
                </p:nvSpPr>
                <p:spPr bwMode="auto">
                  <a:xfrm>
                    <a:off x="1174350" y="1760561"/>
                    <a:ext cx="811403" cy="400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r" eaLnBrk="0" fontAlgn="base" hangingPunct="0">
                      <a:spcBef>
                        <a:spcPct val="20000"/>
                      </a:spcBef>
                      <a:spcAft>
                        <a:spcPct val="0"/>
                      </a:spcAft>
                      <a:buClr>
                        <a:srgbClr val="FFFF00"/>
                      </a:buClr>
                      <a:buSzPct val="80000"/>
                      <a:buFont typeface="Wingdings" pitchFamily="2" charset="2"/>
                      <a:defRPr sz="2400">
                        <a:solidFill>
                          <a:schemeClr val="tx1"/>
                        </a:solidFill>
                        <a:latin typeface="Arial" charset="0"/>
                      </a:defRPr>
                    </a:lvl6pPr>
                    <a:lvl7pPr marL="2971800" indent="-228600" algn="r" eaLnBrk="0" fontAlgn="base" hangingPunct="0">
                      <a:spcBef>
                        <a:spcPct val="20000"/>
                      </a:spcBef>
                      <a:spcAft>
                        <a:spcPct val="0"/>
                      </a:spcAft>
                      <a:buClr>
                        <a:srgbClr val="FFFF00"/>
                      </a:buClr>
                      <a:buSzPct val="80000"/>
                      <a:buFont typeface="Wingdings" pitchFamily="2" charset="2"/>
                      <a:defRPr sz="2400">
                        <a:solidFill>
                          <a:schemeClr val="tx1"/>
                        </a:solidFill>
                        <a:latin typeface="Arial" charset="0"/>
                      </a:defRPr>
                    </a:lvl7pPr>
                    <a:lvl8pPr marL="3429000" indent="-228600" algn="r" eaLnBrk="0" fontAlgn="base" hangingPunct="0">
                      <a:spcBef>
                        <a:spcPct val="20000"/>
                      </a:spcBef>
                      <a:spcAft>
                        <a:spcPct val="0"/>
                      </a:spcAft>
                      <a:buClr>
                        <a:srgbClr val="FFFF00"/>
                      </a:buClr>
                      <a:buSzPct val="80000"/>
                      <a:buFont typeface="Wingdings" pitchFamily="2" charset="2"/>
                      <a:defRPr sz="2400">
                        <a:solidFill>
                          <a:schemeClr val="tx1"/>
                        </a:solidFill>
                        <a:latin typeface="Arial" charset="0"/>
                      </a:defRPr>
                    </a:lvl8pPr>
                    <a:lvl9pPr marL="3886200" indent="-228600" algn="r" eaLnBrk="0" fontAlgn="base" hangingPunct="0">
                      <a:spcBef>
                        <a:spcPct val="20000"/>
                      </a:spcBef>
                      <a:spcAft>
                        <a:spcPct val="0"/>
                      </a:spcAft>
                      <a:buClr>
                        <a:srgbClr val="FFFF00"/>
                      </a:buClr>
                      <a:buSzPct val="80000"/>
                      <a:buFont typeface="Wingdings" pitchFamily="2" charset="2"/>
                      <a:defRPr sz="2400">
                        <a:solidFill>
                          <a:schemeClr val="tx1"/>
                        </a:solidFill>
                        <a:latin typeface="Arial" charset="0"/>
                      </a:defRPr>
                    </a:lvl9pPr>
                  </a:lstStyle>
                  <a:p>
                    <a:pPr eaLnBrk="1" hangingPunct="1"/>
                    <a:r>
                      <a:rPr lang="en-US" sz="2000" dirty="0">
                        <a:solidFill>
                          <a:srgbClr val="C00000"/>
                        </a:solidFill>
                      </a:rPr>
                      <a:t>RFQ </a:t>
                    </a:r>
                  </a:p>
                </p:txBody>
              </p:sp>
              <p:sp>
                <p:nvSpPr>
                  <p:cNvPr id="52" name="TextBox 7"/>
                  <p:cNvSpPr txBox="1">
                    <a:spLocks noChangeArrowheads="1"/>
                  </p:cNvSpPr>
                  <p:nvPr/>
                </p:nvSpPr>
                <p:spPr bwMode="auto">
                  <a:xfrm>
                    <a:off x="2902811" y="1749187"/>
                    <a:ext cx="981321" cy="400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r" eaLnBrk="0" fontAlgn="base" hangingPunct="0">
                      <a:spcBef>
                        <a:spcPct val="20000"/>
                      </a:spcBef>
                      <a:spcAft>
                        <a:spcPct val="0"/>
                      </a:spcAft>
                      <a:buClr>
                        <a:srgbClr val="FFFF00"/>
                      </a:buClr>
                      <a:buSzPct val="80000"/>
                      <a:buFont typeface="Wingdings" pitchFamily="2" charset="2"/>
                      <a:defRPr sz="2400">
                        <a:solidFill>
                          <a:schemeClr val="tx1"/>
                        </a:solidFill>
                        <a:latin typeface="Arial" charset="0"/>
                      </a:defRPr>
                    </a:lvl6pPr>
                    <a:lvl7pPr marL="2971800" indent="-228600" algn="r" eaLnBrk="0" fontAlgn="base" hangingPunct="0">
                      <a:spcBef>
                        <a:spcPct val="20000"/>
                      </a:spcBef>
                      <a:spcAft>
                        <a:spcPct val="0"/>
                      </a:spcAft>
                      <a:buClr>
                        <a:srgbClr val="FFFF00"/>
                      </a:buClr>
                      <a:buSzPct val="80000"/>
                      <a:buFont typeface="Wingdings" pitchFamily="2" charset="2"/>
                      <a:defRPr sz="2400">
                        <a:solidFill>
                          <a:schemeClr val="tx1"/>
                        </a:solidFill>
                        <a:latin typeface="Arial" charset="0"/>
                      </a:defRPr>
                    </a:lvl7pPr>
                    <a:lvl8pPr marL="3429000" indent="-228600" algn="r" eaLnBrk="0" fontAlgn="base" hangingPunct="0">
                      <a:spcBef>
                        <a:spcPct val="20000"/>
                      </a:spcBef>
                      <a:spcAft>
                        <a:spcPct val="0"/>
                      </a:spcAft>
                      <a:buClr>
                        <a:srgbClr val="FFFF00"/>
                      </a:buClr>
                      <a:buSzPct val="80000"/>
                      <a:buFont typeface="Wingdings" pitchFamily="2" charset="2"/>
                      <a:defRPr sz="2400">
                        <a:solidFill>
                          <a:schemeClr val="tx1"/>
                        </a:solidFill>
                        <a:latin typeface="Arial" charset="0"/>
                      </a:defRPr>
                    </a:lvl8pPr>
                    <a:lvl9pPr marL="3886200" indent="-228600" algn="r" eaLnBrk="0" fontAlgn="base" hangingPunct="0">
                      <a:spcBef>
                        <a:spcPct val="20000"/>
                      </a:spcBef>
                      <a:spcAft>
                        <a:spcPct val="0"/>
                      </a:spcAft>
                      <a:buClr>
                        <a:srgbClr val="FFFF00"/>
                      </a:buClr>
                      <a:buSzPct val="80000"/>
                      <a:buFont typeface="Wingdings" pitchFamily="2" charset="2"/>
                      <a:defRPr sz="2400">
                        <a:solidFill>
                          <a:schemeClr val="tx1"/>
                        </a:solidFill>
                        <a:latin typeface="Arial" charset="0"/>
                      </a:defRPr>
                    </a:lvl9pPr>
                  </a:lstStyle>
                  <a:p>
                    <a:pPr eaLnBrk="1" hangingPunct="1"/>
                    <a:r>
                      <a:rPr lang="en-US" sz="2000" dirty="0">
                        <a:solidFill>
                          <a:srgbClr val="C00000"/>
                        </a:solidFill>
                      </a:rPr>
                      <a:t>MEBT </a:t>
                    </a:r>
                  </a:p>
                </p:txBody>
              </p:sp>
              <p:sp>
                <p:nvSpPr>
                  <p:cNvPr id="53" name="TextBox 8"/>
                  <p:cNvSpPr txBox="1">
                    <a:spLocks noChangeArrowheads="1"/>
                  </p:cNvSpPr>
                  <p:nvPr/>
                </p:nvSpPr>
                <p:spPr bwMode="auto">
                  <a:xfrm>
                    <a:off x="5056919" y="1757151"/>
                    <a:ext cx="813036" cy="400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r" eaLnBrk="0" fontAlgn="base" hangingPunct="0">
                      <a:spcBef>
                        <a:spcPct val="20000"/>
                      </a:spcBef>
                      <a:spcAft>
                        <a:spcPct val="0"/>
                      </a:spcAft>
                      <a:buClr>
                        <a:srgbClr val="FFFF00"/>
                      </a:buClr>
                      <a:buSzPct val="80000"/>
                      <a:buFont typeface="Wingdings" pitchFamily="2" charset="2"/>
                      <a:defRPr sz="2400">
                        <a:solidFill>
                          <a:schemeClr val="tx1"/>
                        </a:solidFill>
                        <a:latin typeface="Arial" charset="0"/>
                      </a:defRPr>
                    </a:lvl6pPr>
                    <a:lvl7pPr marL="2971800" indent="-228600" algn="r" eaLnBrk="0" fontAlgn="base" hangingPunct="0">
                      <a:spcBef>
                        <a:spcPct val="20000"/>
                      </a:spcBef>
                      <a:spcAft>
                        <a:spcPct val="0"/>
                      </a:spcAft>
                      <a:buClr>
                        <a:srgbClr val="FFFF00"/>
                      </a:buClr>
                      <a:buSzPct val="80000"/>
                      <a:buFont typeface="Wingdings" pitchFamily="2" charset="2"/>
                      <a:defRPr sz="2400">
                        <a:solidFill>
                          <a:schemeClr val="tx1"/>
                        </a:solidFill>
                        <a:latin typeface="Arial" charset="0"/>
                      </a:defRPr>
                    </a:lvl7pPr>
                    <a:lvl8pPr marL="3429000" indent="-228600" algn="r" eaLnBrk="0" fontAlgn="base" hangingPunct="0">
                      <a:spcBef>
                        <a:spcPct val="20000"/>
                      </a:spcBef>
                      <a:spcAft>
                        <a:spcPct val="0"/>
                      </a:spcAft>
                      <a:buClr>
                        <a:srgbClr val="FFFF00"/>
                      </a:buClr>
                      <a:buSzPct val="80000"/>
                      <a:buFont typeface="Wingdings" pitchFamily="2" charset="2"/>
                      <a:defRPr sz="2400">
                        <a:solidFill>
                          <a:schemeClr val="tx1"/>
                        </a:solidFill>
                        <a:latin typeface="Arial" charset="0"/>
                      </a:defRPr>
                    </a:lvl8pPr>
                    <a:lvl9pPr marL="3886200" indent="-228600" algn="r" eaLnBrk="0" fontAlgn="base" hangingPunct="0">
                      <a:spcBef>
                        <a:spcPct val="20000"/>
                      </a:spcBef>
                      <a:spcAft>
                        <a:spcPct val="0"/>
                      </a:spcAft>
                      <a:buClr>
                        <a:srgbClr val="FFFF00"/>
                      </a:buClr>
                      <a:buSzPct val="80000"/>
                      <a:buFont typeface="Wingdings" pitchFamily="2" charset="2"/>
                      <a:defRPr sz="2400">
                        <a:solidFill>
                          <a:schemeClr val="tx1"/>
                        </a:solidFill>
                        <a:latin typeface="Arial" charset="0"/>
                      </a:defRPr>
                    </a:lvl9pPr>
                  </a:lstStyle>
                  <a:p>
                    <a:pPr eaLnBrk="1" hangingPunct="1"/>
                    <a:r>
                      <a:rPr lang="en-US" sz="2000" dirty="0">
                        <a:solidFill>
                          <a:srgbClr val="C00000"/>
                        </a:solidFill>
                      </a:rPr>
                      <a:t>HWR</a:t>
                    </a:r>
                  </a:p>
                </p:txBody>
              </p:sp>
              <p:sp>
                <p:nvSpPr>
                  <p:cNvPr id="54" name="TextBox 9"/>
                  <p:cNvSpPr txBox="1">
                    <a:spLocks noChangeArrowheads="1"/>
                  </p:cNvSpPr>
                  <p:nvPr/>
                </p:nvSpPr>
                <p:spPr bwMode="auto">
                  <a:xfrm>
                    <a:off x="6714496" y="1757150"/>
                    <a:ext cx="871760" cy="400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r" eaLnBrk="0" fontAlgn="base" hangingPunct="0">
                      <a:spcBef>
                        <a:spcPct val="20000"/>
                      </a:spcBef>
                      <a:spcAft>
                        <a:spcPct val="0"/>
                      </a:spcAft>
                      <a:buClr>
                        <a:srgbClr val="FFFF00"/>
                      </a:buClr>
                      <a:buSzPct val="80000"/>
                      <a:buFont typeface="Wingdings" pitchFamily="2" charset="2"/>
                      <a:defRPr sz="2400">
                        <a:solidFill>
                          <a:schemeClr val="tx1"/>
                        </a:solidFill>
                        <a:latin typeface="Arial" charset="0"/>
                      </a:defRPr>
                    </a:lvl6pPr>
                    <a:lvl7pPr marL="2971800" indent="-228600" algn="r" eaLnBrk="0" fontAlgn="base" hangingPunct="0">
                      <a:spcBef>
                        <a:spcPct val="20000"/>
                      </a:spcBef>
                      <a:spcAft>
                        <a:spcPct val="0"/>
                      </a:spcAft>
                      <a:buClr>
                        <a:srgbClr val="FFFF00"/>
                      </a:buClr>
                      <a:buSzPct val="80000"/>
                      <a:buFont typeface="Wingdings" pitchFamily="2" charset="2"/>
                      <a:defRPr sz="2400">
                        <a:solidFill>
                          <a:schemeClr val="tx1"/>
                        </a:solidFill>
                        <a:latin typeface="Arial" charset="0"/>
                      </a:defRPr>
                    </a:lvl7pPr>
                    <a:lvl8pPr marL="3429000" indent="-228600" algn="r" eaLnBrk="0" fontAlgn="base" hangingPunct="0">
                      <a:spcBef>
                        <a:spcPct val="20000"/>
                      </a:spcBef>
                      <a:spcAft>
                        <a:spcPct val="0"/>
                      </a:spcAft>
                      <a:buClr>
                        <a:srgbClr val="FFFF00"/>
                      </a:buClr>
                      <a:buSzPct val="80000"/>
                      <a:buFont typeface="Wingdings" pitchFamily="2" charset="2"/>
                      <a:defRPr sz="2400">
                        <a:solidFill>
                          <a:schemeClr val="tx1"/>
                        </a:solidFill>
                        <a:latin typeface="Arial" charset="0"/>
                      </a:defRPr>
                    </a:lvl8pPr>
                    <a:lvl9pPr marL="3886200" indent="-228600" algn="r" eaLnBrk="0" fontAlgn="base" hangingPunct="0">
                      <a:spcBef>
                        <a:spcPct val="20000"/>
                      </a:spcBef>
                      <a:spcAft>
                        <a:spcPct val="0"/>
                      </a:spcAft>
                      <a:buClr>
                        <a:srgbClr val="FFFF00"/>
                      </a:buClr>
                      <a:buSzPct val="80000"/>
                      <a:buFont typeface="Wingdings" pitchFamily="2" charset="2"/>
                      <a:defRPr sz="2400">
                        <a:solidFill>
                          <a:schemeClr val="tx1"/>
                        </a:solidFill>
                        <a:latin typeface="Arial" charset="0"/>
                      </a:defRPr>
                    </a:lvl9pPr>
                  </a:lstStyle>
                  <a:p>
                    <a:pPr eaLnBrk="1" hangingPunct="1"/>
                    <a:r>
                      <a:rPr lang="en-US" sz="2000" dirty="0">
                        <a:solidFill>
                          <a:srgbClr val="C00000"/>
                        </a:solidFill>
                      </a:rPr>
                      <a:t>SSR1</a:t>
                    </a:r>
                  </a:p>
                </p:txBody>
              </p:sp>
              <p:sp>
                <p:nvSpPr>
                  <p:cNvPr id="55" name="TextBox 10"/>
                  <p:cNvSpPr txBox="1">
                    <a:spLocks noChangeArrowheads="1"/>
                  </p:cNvSpPr>
                  <p:nvPr/>
                </p:nvSpPr>
                <p:spPr bwMode="auto">
                  <a:xfrm>
                    <a:off x="7920832" y="1757353"/>
                    <a:ext cx="1164985" cy="400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r" eaLnBrk="0" fontAlgn="base" hangingPunct="0">
                      <a:spcBef>
                        <a:spcPct val="20000"/>
                      </a:spcBef>
                      <a:spcAft>
                        <a:spcPct val="0"/>
                      </a:spcAft>
                      <a:buClr>
                        <a:srgbClr val="FFFF00"/>
                      </a:buClr>
                      <a:buSzPct val="80000"/>
                      <a:buFont typeface="Wingdings" pitchFamily="2" charset="2"/>
                      <a:defRPr sz="2400">
                        <a:solidFill>
                          <a:schemeClr val="tx1"/>
                        </a:solidFill>
                        <a:latin typeface="Arial" charset="0"/>
                      </a:defRPr>
                    </a:lvl6pPr>
                    <a:lvl7pPr marL="2971800" indent="-228600" algn="r" eaLnBrk="0" fontAlgn="base" hangingPunct="0">
                      <a:spcBef>
                        <a:spcPct val="20000"/>
                      </a:spcBef>
                      <a:spcAft>
                        <a:spcPct val="0"/>
                      </a:spcAft>
                      <a:buClr>
                        <a:srgbClr val="FFFF00"/>
                      </a:buClr>
                      <a:buSzPct val="80000"/>
                      <a:buFont typeface="Wingdings" pitchFamily="2" charset="2"/>
                      <a:defRPr sz="2400">
                        <a:solidFill>
                          <a:schemeClr val="tx1"/>
                        </a:solidFill>
                        <a:latin typeface="Arial" charset="0"/>
                      </a:defRPr>
                    </a:lvl7pPr>
                    <a:lvl8pPr marL="3429000" indent="-228600" algn="r" eaLnBrk="0" fontAlgn="base" hangingPunct="0">
                      <a:spcBef>
                        <a:spcPct val="20000"/>
                      </a:spcBef>
                      <a:spcAft>
                        <a:spcPct val="0"/>
                      </a:spcAft>
                      <a:buClr>
                        <a:srgbClr val="FFFF00"/>
                      </a:buClr>
                      <a:buSzPct val="80000"/>
                      <a:buFont typeface="Wingdings" pitchFamily="2" charset="2"/>
                      <a:defRPr sz="2400">
                        <a:solidFill>
                          <a:schemeClr val="tx1"/>
                        </a:solidFill>
                        <a:latin typeface="Arial" charset="0"/>
                      </a:defRPr>
                    </a:lvl8pPr>
                    <a:lvl9pPr marL="3886200" indent="-228600" algn="r" eaLnBrk="0" fontAlgn="base" hangingPunct="0">
                      <a:spcBef>
                        <a:spcPct val="20000"/>
                      </a:spcBef>
                      <a:spcAft>
                        <a:spcPct val="0"/>
                      </a:spcAft>
                      <a:buClr>
                        <a:srgbClr val="FFFF00"/>
                      </a:buClr>
                      <a:buSzPct val="80000"/>
                      <a:buFont typeface="Wingdings" pitchFamily="2" charset="2"/>
                      <a:defRPr sz="2400">
                        <a:solidFill>
                          <a:schemeClr val="tx1"/>
                        </a:solidFill>
                        <a:latin typeface="Arial" charset="0"/>
                      </a:defRPr>
                    </a:lvl9pPr>
                  </a:lstStyle>
                  <a:p>
                    <a:pPr eaLnBrk="1" hangingPunct="1"/>
                    <a:r>
                      <a:rPr lang="en-US" sz="2000" dirty="0">
                        <a:solidFill>
                          <a:srgbClr val="C00000"/>
                        </a:solidFill>
                      </a:rPr>
                      <a:t>HEBT</a:t>
                    </a:r>
                  </a:p>
                </p:txBody>
              </p:sp>
              <p:sp>
                <p:nvSpPr>
                  <p:cNvPr id="56" name="TextBox 11"/>
                  <p:cNvSpPr txBox="1">
                    <a:spLocks noChangeArrowheads="1"/>
                  </p:cNvSpPr>
                  <p:nvPr/>
                </p:nvSpPr>
                <p:spPr bwMode="auto">
                  <a:xfrm>
                    <a:off x="85409" y="1906935"/>
                    <a:ext cx="842411" cy="400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r" eaLnBrk="0" fontAlgn="base" hangingPunct="0">
                      <a:spcBef>
                        <a:spcPct val="20000"/>
                      </a:spcBef>
                      <a:spcAft>
                        <a:spcPct val="0"/>
                      </a:spcAft>
                      <a:buClr>
                        <a:srgbClr val="FFFF00"/>
                      </a:buClr>
                      <a:buSzPct val="80000"/>
                      <a:buFont typeface="Wingdings" pitchFamily="2" charset="2"/>
                      <a:defRPr sz="2400">
                        <a:solidFill>
                          <a:schemeClr val="tx1"/>
                        </a:solidFill>
                        <a:latin typeface="Arial" charset="0"/>
                      </a:defRPr>
                    </a:lvl6pPr>
                    <a:lvl7pPr marL="2971800" indent="-228600" algn="r" eaLnBrk="0" fontAlgn="base" hangingPunct="0">
                      <a:spcBef>
                        <a:spcPct val="20000"/>
                      </a:spcBef>
                      <a:spcAft>
                        <a:spcPct val="0"/>
                      </a:spcAft>
                      <a:buClr>
                        <a:srgbClr val="FFFF00"/>
                      </a:buClr>
                      <a:buSzPct val="80000"/>
                      <a:buFont typeface="Wingdings" pitchFamily="2" charset="2"/>
                      <a:defRPr sz="2400">
                        <a:solidFill>
                          <a:schemeClr val="tx1"/>
                        </a:solidFill>
                        <a:latin typeface="Arial" charset="0"/>
                      </a:defRPr>
                    </a:lvl7pPr>
                    <a:lvl8pPr marL="3429000" indent="-228600" algn="r" eaLnBrk="0" fontAlgn="base" hangingPunct="0">
                      <a:spcBef>
                        <a:spcPct val="20000"/>
                      </a:spcBef>
                      <a:spcAft>
                        <a:spcPct val="0"/>
                      </a:spcAft>
                      <a:buClr>
                        <a:srgbClr val="FFFF00"/>
                      </a:buClr>
                      <a:buSzPct val="80000"/>
                      <a:buFont typeface="Wingdings" pitchFamily="2" charset="2"/>
                      <a:defRPr sz="2400">
                        <a:solidFill>
                          <a:schemeClr val="tx1"/>
                        </a:solidFill>
                        <a:latin typeface="Arial" charset="0"/>
                      </a:defRPr>
                    </a:lvl8pPr>
                    <a:lvl9pPr marL="3886200" indent="-228600" algn="r" eaLnBrk="0" fontAlgn="base" hangingPunct="0">
                      <a:spcBef>
                        <a:spcPct val="20000"/>
                      </a:spcBef>
                      <a:spcAft>
                        <a:spcPct val="0"/>
                      </a:spcAft>
                      <a:buClr>
                        <a:srgbClr val="FFFF00"/>
                      </a:buClr>
                      <a:buSzPct val="80000"/>
                      <a:buFont typeface="Wingdings" pitchFamily="2" charset="2"/>
                      <a:defRPr sz="2400">
                        <a:solidFill>
                          <a:schemeClr val="tx1"/>
                        </a:solidFill>
                        <a:latin typeface="Arial" charset="0"/>
                      </a:defRPr>
                    </a:lvl9pPr>
                  </a:lstStyle>
                  <a:p>
                    <a:pPr eaLnBrk="1" hangingPunct="1"/>
                    <a:r>
                      <a:rPr lang="en-US" sz="2000" dirty="0">
                        <a:solidFill>
                          <a:srgbClr val="C00000"/>
                        </a:solidFill>
                      </a:rPr>
                      <a:t>LEBT</a:t>
                    </a:r>
                  </a:p>
                </p:txBody>
              </p:sp>
            </p:grpSp>
            <p:sp>
              <p:nvSpPr>
                <p:cNvPr id="43" name="TextBox 42"/>
                <p:cNvSpPr txBox="1"/>
                <p:nvPr/>
              </p:nvSpPr>
              <p:spPr>
                <a:xfrm>
                  <a:off x="1748392" y="1144347"/>
                  <a:ext cx="1112707" cy="400110"/>
                </a:xfrm>
                <a:prstGeom prst="rect">
                  <a:avLst/>
                </a:prstGeom>
                <a:noFill/>
              </p:spPr>
              <p:txBody>
                <a:bodyPr wrap="square" rtlCol="0">
                  <a:spAutoFit/>
                </a:bodyPr>
                <a:lstStyle/>
                <a:p>
                  <a:pPr algn="ctr"/>
                  <a:r>
                    <a:rPr lang="en-US" sz="2000" b="1" dirty="0">
                      <a:solidFill>
                        <a:schemeClr val="tx2"/>
                      </a:solidFill>
                    </a:rPr>
                    <a:t>2.1 MeV</a:t>
                  </a:r>
                </a:p>
              </p:txBody>
            </p:sp>
            <p:sp>
              <p:nvSpPr>
                <p:cNvPr id="44" name="TextBox 43"/>
                <p:cNvSpPr txBox="1"/>
                <p:nvPr/>
              </p:nvSpPr>
              <p:spPr>
                <a:xfrm>
                  <a:off x="5659021" y="1120555"/>
                  <a:ext cx="1079446" cy="400110"/>
                </a:xfrm>
                <a:prstGeom prst="rect">
                  <a:avLst/>
                </a:prstGeom>
                <a:noFill/>
              </p:spPr>
              <p:txBody>
                <a:bodyPr wrap="square" rtlCol="0">
                  <a:spAutoFit/>
                </a:bodyPr>
                <a:lstStyle/>
                <a:p>
                  <a:pPr algn="ctr"/>
                  <a:r>
                    <a:rPr lang="en-US" sz="2000" b="1" dirty="0">
                      <a:solidFill>
                        <a:schemeClr val="tx2"/>
                      </a:solidFill>
                    </a:rPr>
                    <a:t>10 MeV</a:t>
                  </a:r>
                </a:p>
              </p:txBody>
            </p:sp>
            <p:sp>
              <p:nvSpPr>
                <p:cNvPr id="45" name="TextBox 44"/>
                <p:cNvSpPr txBox="1"/>
                <p:nvPr/>
              </p:nvSpPr>
              <p:spPr>
                <a:xfrm>
                  <a:off x="7083802" y="1139252"/>
                  <a:ext cx="1171612" cy="400110"/>
                </a:xfrm>
                <a:prstGeom prst="rect">
                  <a:avLst/>
                </a:prstGeom>
                <a:noFill/>
              </p:spPr>
              <p:txBody>
                <a:bodyPr wrap="square" rtlCol="0">
                  <a:spAutoFit/>
                </a:bodyPr>
                <a:lstStyle/>
                <a:p>
                  <a:r>
                    <a:rPr lang="en-US" sz="2000" b="1" dirty="0">
                      <a:solidFill>
                        <a:schemeClr val="tx2"/>
                      </a:solidFill>
                    </a:rPr>
                    <a:t>25 MeV</a:t>
                  </a:r>
                </a:p>
              </p:txBody>
            </p:sp>
            <p:cxnSp>
              <p:nvCxnSpPr>
                <p:cNvPr id="46" name="Straight Arrow Connector 45"/>
                <p:cNvCxnSpPr/>
                <p:nvPr/>
              </p:nvCxnSpPr>
              <p:spPr>
                <a:xfrm>
                  <a:off x="806450" y="1540604"/>
                  <a:ext cx="0" cy="221705"/>
                </a:xfrm>
                <a:prstGeom prst="straightConnector1">
                  <a:avLst/>
                </a:prstGeom>
                <a:ln>
                  <a:solidFill>
                    <a:schemeClr val="tx2"/>
                  </a:solidFill>
                  <a:tailEnd type="arrow"/>
                </a:ln>
              </p:spPr>
              <p:style>
                <a:lnRef idx="2">
                  <a:schemeClr val="accent1"/>
                </a:lnRef>
                <a:fillRef idx="0">
                  <a:schemeClr val="accent1"/>
                </a:fillRef>
                <a:effectRef idx="1">
                  <a:schemeClr val="accent1"/>
                </a:effectRef>
                <a:fontRef idx="minor">
                  <a:schemeClr val="tx1"/>
                </a:fontRef>
              </p:style>
            </p:cxnSp>
            <p:cxnSp>
              <p:nvCxnSpPr>
                <p:cNvPr id="47" name="Straight Arrow Connector 46"/>
                <p:cNvCxnSpPr/>
                <p:nvPr/>
              </p:nvCxnSpPr>
              <p:spPr>
                <a:xfrm>
                  <a:off x="2234198" y="1532540"/>
                  <a:ext cx="0" cy="221705"/>
                </a:xfrm>
                <a:prstGeom prst="straightConnector1">
                  <a:avLst/>
                </a:prstGeom>
                <a:ln>
                  <a:solidFill>
                    <a:schemeClr val="tx2"/>
                  </a:solidFill>
                  <a:tailEnd type="arrow"/>
                </a:ln>
              </p:spPr>
              <p:style>
                <a:lnRef idx="2">
                  <a:schemeClr val="accent1"/>
                </a:lnRef>
                <a:fillRef idx="0">
                  <a:schemeClr val="accent1"/>
                </a:fillRef>
                <a:effectRef idx="1">
                  <a:schemeClr val="accent1"/>
                </a:effectRef>
                <a:fontRef idx="minor">
                  <a:schemeClr val="tx1"/>
                </a:fontRef>
              </p:style>
            </p:cxnSp>
            <p:cxnSp>
              <p:nvCxnSpPr>
                <p:cNvPr id="48" name="Straight Arrow Connector 47"/>
                <p:cNvCxnSpPr/>
                <p:nvPr/>
              </p:nvCxnSpPr>
              <p:spPr>
                <a:xfrm>
                  <a:off x="6200525" y="1535109"/>
                  <a:ext cx="0" cy="221705"/>
                </a:xfrm>
                <a:prstGeom prst="straightConnector1">
                  <a:avLst/>
                </a:prstGeom>
                <a:ln>
                  <a:solidFill>
                    <a:schemeClr val="tx2"/>
                  </a:solidFill>
                  <a:tailEnd type="arrow"/>
                </a:ln>
              </p:spPr>
              <p:style>
                <a:lnRef idx="2">
                  <a:schemeClr val="accent1"/>
                </a:lnRef>
                <a:fillRef idx="0">
                  <a:schemeClr val="accent1"/>
                </a:fillRef>
                <a:effectRef idx="1">
                  <a:schemeClr val="accent1"/>
                </a:effectRef>
                <a:fontRef idx="minor">
                  <a:schemeClr val="tx1"/>
                </a:fontRef>
              </p:style>
            </p:cxnSp>
            <p:cxnSp>
              <p:nvCxnSpPr>
                <p:cNvPr id="49" name="Straight Arrow Connector 48"/>
                <p:cNvCxnSpPr/>
                <p:nvPr/>
              </p:nvCxnSpPr>
              <p:spPr>
                <a:xfrm>
                  <a:off x="7668460" y="1548424"/>
                  <a:ext cx="0" cy="221705"/>
                </a:xfrm>
                <a:prstGeom prst="straightConnector1">
                  <a:avLst/>
                </a:prstGeom>
                <a:ln>
                  <a:solidFill>
                    <a:schemeClr val="tx2"/>
                  </a:solidFill>
                  <a:tailEnd type="arrow"/>
                </a:ln>
              </p:spPr>
              <p:style>
                <a:lnRef idx="2">
                  <a:schemeClr val="accent1"/>
                </a:lnRef>
                <a:fillRef idx="0">
                  <a:schemeClr val="accent1"/>
                </a:fillRef>
                <a:effectRef idx="1">
                  <a:schemeClr val="accent1"/>
                </a:effectRef>
                <a:fontRef idx="minor">
                  <a:schemeClr val="tx1"/>
                </a:fontRef>
              </p:style>
            </p:cxnSp>
          </p:grpSp>
          <p:cxnSp>
            <p:nvCxnSpPr>
              <p:cNvPr id="36" name="Straight Arrow Connector 35"/>
              <p:cNvCxnSpPr/>
              <p:nvPr/>
            </p:nvCxnSpPr>
            <p:spPr>
              <a:xfrm>
                <a:off x="193559" y="1053109"/>
                <a:ext cx="8268626" cy="1974"/>
              </a:xfrm>
              <a:prstGeom prst="straightConnector1">
                <a:avLst/>
              </a:prstGeom>
              <a:ln>
                <a:solidFill>
                  <a:srgbClr val="006600"/>
                </a:solidFill>
                <a:tailEnd type="arrow"/>
              </a:ln>
            </p:spPr>
            <p:style>
              <a:lnRef idx="2">
                <a:schemeClr val="accent1"/>
              </a:lnRef>
              <a:fillRef idx="0">
                <a:schemeClr val="accent1"/>
              </a:fillRef>
              <a:effectRef idx="1">
                <a:schemeClr val="accent1"/>
              </a:effectRef>
              <a:fontRef idx="minor">
                <a:schemeClr val="tx1"/>
              </a:fontRef>
            </p:style>
          </p:cxnSp>
          <p:sp>
            <p:nvSpPr>
              <p:cNvPr id="37" name="TextBox 36"/>
              <p:cNvSpPr txBox="1"/>
              <p:nvPr/>
            </p:nvSpPr>
            <p:spPr>
              <a:xfrm>
                <a:off x="7225640" y="855028"/>
                <a:ext cx="818584" cy="400110"/>
              </a:xfrm>
              <a:prstGeom prst="rect">
                <a:avLst/>
              </a:prstGeom>
              <a:solidFill>
                <a:schemeClr val="bg1"/>
              </a:solidFill>
            </p:spPr>
            <p:txBody>
              <a:bodyPr wrap="square" rtlCol="0">
                <a:spAutoFit/>
              </a:bodyPr>
              <a:lstStyle/>
              <a:p>
                <a:pPr algn="ctr"/>
                <a:r>
                  <a:rPr lang="en-US" sz="2000" b="1" dirty="0">
                    <a:solidFill>
                      <a:srgbClr val="006600"/>
                    </a:solidFill>
                  </a:rPr>
                  <a:t>2018</a:t>
                </a:r>
              </a:p>
            </p:txBody>
          </p:sp>
          <p:sp>
            <p:nvSpPr>
              <p:cNvPr id="38" name="TextBox 37"/>
              <p:cNvSpPr txBox="1"/>
              <p:nvPr/>
            </p:nvSpPr>
            <p:spPr>
              <a:xfrm>
                <a:off x="4331275" y="853054"/>
                <a:ext cx="818584" cy="400110"/>
              </a:xfrm>
              <a:prstGeom prst="rect">
                <a:avLst/>
              </a:prstGeom>
              <a:solidFill>
                <a:schemeClr val="bg1"/>
              </a:solidFill>
            </p:spPr>
            <p:txBody>
              <a:bodyPr wrap="square" rtlCol="0">
                <a:spAutoFit/>
              </a:bodyPr>
              <a:lstStyle/>
              <a:p>
                <a:r>
                  <a:rPr lang="en-US" sz="2000" b="1" dirty="0">
                    <a:solidFill>
                      <a:srgbClr val="006600"/>
                    </a:solidFill>
                  </a:rPr>
                  <a:t>2017</a:t>
                </a:r>
              </a:p>
            </p:txBody>
          </p:sp>
          <p:sp>
            <p:nvSpPr>
              <p:cNvPr id="39" name="TextBox 38"/>
              <p:cNvSpPr txBox="1"/>
              <p:nvPr/>
            </p:nvSpPr>
            <p:spPr>
              <a:xfrm>
                <a:off x="500155" y="842103"/>
                <a:ext cx="818584" cy="400110"/>
              </a:xfrm>
              <a:prstGeom prst="rect">
                <a:avLst/>
              </a:prstGeom>
              <a:solidFill>
                <a:schemeClr val="bg1"/>
              </a:solidFill>
            </p:spPr>
            <p:txBody>
              <a:bodyPr wrap="square" rtlCol="0">
                <a:spAutoFit/>
              </a:bodyPr>
              <a:lstStyle/>
              <a:p>
                <a:r>
                  <a:rPr lang="en-US" sz="2000" b="1" dirty="0">
                    <a:solidFill>
                      <a:srgbClr val="006600"/>
                    </a:solidFill>
                  </a:rPr>
                  <a:t>2015</a:t>
                </a:r>
              </a:p>
            </p:txBody>
          </p:sp>
          <p:sp>
            <p:nvSpPr>
              <p:cNvPr id="40" name="TextBox 39"/>
              <p:cNvSpPr txBox="1"/>
              <p:nvPr/>
            </p:nvSpPr>
            <p:spPr>
              <a:xfrm>
                <a:off x="2785436" y="845016"/>
                <a:ext cx="818584" cy="400110"/>
              </a:xfrm>
              <a:prstGeom prst="rect">
                <a:avLst/>
              </a:prstGeom>
              <a:solidFill>
                <a:schemeClr val="bg1"/>
              </a:solidFill>
            </p:spPr>
            <p:txBody>
              <a:bodyPr wrap="square" rtlCol="0">
                <a:spAutoFit/>
              </a:bodyPr>
              <a:lstStyle/>
              <a:p>
                <a:pPr algn="ctr"/>
                <a:r>
                  <a:rPr lang="en-US" sz="2000" b="1" dirty="0">
                    <a:solidFill>
                      <a:srgbClr val="006600"/>
                    </a:solidFill>
                  </a:rPr>
                  <a:t>Now</a:t>
                </a:r>
              </a:p>
            </p:txBody>
          </p:sp>
          <p:sp>
            <p:nvSpPr>
              <p:cNvPr id="41" name="TextBox 40"/>
              <p:cNvSpPr txBox="1"/>
              <p:nvPr/>
            </p:nvSpPr>
            <p:spPr>
              <a:xfrm>
                <a:off x="8445414" y="852900"/>
                <a:ext cx="818584" cy="400110"/>
              </a:xfrm>
              <a:prstGeom prst="rect">
                <a:avLst/>
              </a:prstGeom>
              <a:solidFill>
                <a:schemeClr val="bg1"/>
              </a:solidFill>
            </p:spPr>
            <p:txBody>
              <a:bodyPr wrap="square" rtlCol="0">
                <a:spAutoFit/>
              </a:bodyPr>
              <a:lstStyle/>
              <a:p>
                <a:pPr algn="ctr"/>
                <a:r>
                  <a:rPr lang="en-US" sz="2000" b="1" dirty="0">
                    <a:solidFill>
                      <a:srgbClr val="006600"/>
                    </a:solidFill>
                  </a:rPr>
                  <a:t>2019</a:t>
                </a:r>
              </a:p>
            </p:txBody>
          </p:sp>
        </p:grpSp>
      </p:grpSp>
      <p:pic>
        <p:nvPicPr>
          <p:cNvPr id="7" name="Picture 6"/>
          <p:cNvPicPr>
            <a:picLocks noChangeAspect="1"/>
          </p:cNvPicPr>
          <p:nvPr/>
        </p:nvPicPr>
        <p:blipFill>
          <a:blip r:embed="rId4"/>
          <a:stretch>
            <a:fillRect/>
          </a:stretch>
        </p:blipFill>
        <p:spPr>
          <a:xfrm>
            <a:off x="6342980" y="2681297"/>
            <a:ext cx="2663638" cy="1663943"/>
          </a:xfrm>
          <a:prstGeom prst="rect">
            <a:avLst/>
          </a:prstGeom>
        </p:spPr>
      </p:pic>
    </p:spTree>
    <p:extLst>
      <p:ext uri="{BB962C8B-B14F-4D97-AF65-F5344CB8AC3E}">
        <p14:creationId xmlns:p14="http://schemas.microsoft.com/office/powerpoint/2010/main" val="17988534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6785884" y="5131564"/>
            <a:ext cx="2326715" cy="923330"/>
          </a:xfrm>
          <a:prstGeom prst="rect">
            <a:avLst/>
          </a:prstGeom>
          <a:noFill/>
        </p:spPr>
        <p:txBody>
          <a:bodyPr wrap="square" rtlCol="0">
            <a:spAutoFit/>
          </a:bodyPr>
          <a:lstStyle/>
          <a:p>
            <a:r>
              <a:rPr lang="en-US" sz="1800" dirty="0"/>
              <a:t>3</a:t>
            </a:r>
            <a:r>
              <a:rPr lang="el-GR" sz="1800" dirty="0">
                <a:latin typeface="Cambria Math"/>
                <a:ea typeface="Cambria Math"/>
              </a:rPr>
              <a:t>σ</a:t>
            </a:r>
            <a:r>
              <a:rPr lang="en-US" sz="1800" dirty="0">
                <a:latin typeface="Cambria Math"/>
                <a:ea typeface="Cambria Math"/>
              </a:rPr>
              <a:t> </a:t>
            </a:r>
            <a:r>
              <a:rPr lang="en-US" sz="1800" dirty="0"/>
              <a:t>envelopes.  2.1 MeV, 5 mA.  A. Saini. Bipolar kicker version.</a:t>
            </a:r>
          </a:p>
        </p:txBody>
      </p:sp>
      <p:sp>
        <p:nvSpPr>
          <p:cNvPr id="2" name="Title 1"/>
          <p:cNvSpPr>
            <a:spLocks noGrp="1"/>
          </p:cNvSpPr>
          <p:nvPr>
            <p:ph type="title"/>
          </p:nvPr>
        </p:nvSpPr>
        <p:spPr/>
        <p:txBody>
          <a:bodyPr/>
          <a:lstStyle/>
          <a:p>
            <a:r>
              <a:rPr lang="en-US" dirty="0"/>
              <a:t>PIP-II : Chopping system</a:t>
            </a:r>
          </a:p>
        </p:txBody>
      </p:sp>
      <p:sp>
        <p:nvSpPr>
          <p:cNvPr id="3" name="Content Placeholder 2"/>
          <p:cNvSpPr>
            <a:spLocks noGrp="1"/>
          </p:cNvSpPr>
          <p:nvPr>
            <p:ph idx="1"/>
          </p:nvPr>
        </p:nvSpPr>
        <p:spPr>
          <a:xfrm>
            <a:off x="228600" y="1043047"/>
            <a:ext cx="8672513" cy="1079052"/>
          </a:xfrm>
        </p:spPr>
        <p:txBody>
          <a:bodyPr/>
          <a:lstStyle/>
          <a:p>
            <a:r>
              <a:rPr lang="en-US" dirty="0"/>
              <a:t>Two travelling-wave kickers working in synch and absorber</a:t>
            </a:r>
          </a:p>
          <a:p>
            <a:pPr lvl="1"/>
            <a:r>
              <a:rPr lang="en-US" dirty="0"/>
              <a:t>Two kicker versions, 50 Ohm and 200 Ohm</a:t>
            </a:r>
          </a:p>
        </p:txBody>
      </p:sp>
      <p:sp>
        <p:nvSpPr>
          <p:cNvPr id="4" name="Date Placeholder 3"/>
          <p:cNvSpPr>
            <a:spLocks noGrp="1"/>
          </p:cNvSpPr>
          <p:nvPr>
            <p:ph type="dt" sz="half" idx="10"/>
          </p:nvPr>
        </p:nvSpPr>
        <p:spPr/>
        <p:txBody>
          <a:bodyPr/>
          <a:lstStyle/>
          <a:p>
            <a:r>
              <a:rPr lang="en-US" altLang="en-US"/>
              <a:t>2/8/2017</a:t>
            </a:r>
            <a:endParaRPr lang="en-US" altLang="en-US" dirty="0"/>
          </a:p>
        </p:txBody>
      </p:sp>
      <p:sp>
        <p:nvSpPr>
          <p:cNvPr id="5" name="Footer Placeholder 4"/>
          <p:cNvSpPr>
            <a:spLocks noGrp="1"/>
          </p:cNvSpPr>
          <p:nvPr>
            <p:ph type="ftr" sz="quarter" idx="11"/>
          </p:nvPr>
        </p:nvSpPr>
        <p:spPr/>
        <p:txBody>
          <a:bodyPr/>
          <a:lstStyle/>
          <a:p>
            <a:pPr>
              <a:defRPr/>
            </a:pPr>
            <a:r>
              <a:rPr lang="en-US"/>
              <a:t>S. Nagaitsev | Intro to PIP-II</a:t>
            </a:r>
            <a:endParaRPr lang="en-US" b="1" dirty="0"/>
          </a:p>
        </p:txBody>
      </p:sp>
      <p:sp>
        <p:nvSpPr>
          <p:cNvPr id="6" name="Slide Number Placeholder 5"/>
          <p:cNvSpPr>
            <a:spLocks noGrp="1"/>
          </p:cNvSpPr>
          <p:nvPr>
            <p:ph type="sldNum" sz="quarter" idx="12"/>
          </p:nvPr>
        </p:nvSpPr>
        <p:spPr/>
        <p:txBody>
          <a:bodyPr/>
          <a:lstStyle/>
          <a:p>
            <a:fld id="{D4078CA2-75EA-4F42-B0AF-FB0975373545}" type="slidenum">
              <a:rPr lang="en-US" altLang="en-US" smtClean="0"/>
              <a:pPr/>
              <a:t>9</a:t>
            </a:fld>
            <a:endParaRPr lang="en-US" alt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1796" y="1886180"/>
            <a:ext cx="6570543" cy="20686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3849185"/>
            <a:ext cx="6817285" cy="2439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6642339" y="1700564"/>
            <a:ext cx="2242869" cy="923330"/>
          </a:xfrm>
          <a:prstGeom prst="rect">
            <a:avLst/>
          </a:prstGeom>
          <a:solidFill>
            <a:schemeClr val="bg1"/>
          </a:solidFill>
        </p:spPr>
        <p:txBody>
          <a:bodyPr wrap="square" rtlCol="0">
            <a:spAutoFit/>
          </a:bodyPr>
          <a:lstStyle/>
          <a:p>
            <a:r>
              <a:rPr lang="en-US" sz="1800" dirty="0"/>
              <a:t>Passing bunch. </a:t>
            </a:r>
          </a:p>
          <a:p>
            <a:r>
              <a:rPr lang="en-US" sz="1800" dirty="0"/>
              <a:t>-250V, +250V on upper plates.</a:t>
            </a:r>
          </a:p>
        </p:txBody>
      </p:sp>
      <p:sp>
        <p:nvSpPr>
          <p:cNvPr id="10" name="TextBox 9"/>
          <p:cNvSpPr txBox="1"/>
          <p:nvPr/>
        </p:nvSpPr>
        <p:spPr>
          <a:xfrm>
            <a:off x="6785884" y="3591593"/>
            <a:ext cx="2389516" cy="1477328"/>
          </a:xfrm>
          <a:prstGeom prst="rect">
            <a:avLst/>
          </a:prstGeom>
          <a:solidFill>
            <a:schemeClr val="bg1"/>
          </a:solidFill>
        </p:spPr>
        <p:txBody>
          <a:bodyPr wrap="square" rtlCol="0">
            <a:spAutoFit/>
          </a:bodyPr>
          <a:lstStyle/>
          <a:p>
            <a:r>
              <a:rPr lang="en-US" sz="1800" dirty="0"/>
              <a:t>Removed bunch. +250V, -250V on upper plates. Case with 0.05% of beam leaking to scrapers is shown.</a:t>
            </a:r>
          </a:p>
        </p:txBody>
      </p:sp>
    </p:spTree>
    <p:extLst>
      <p:ext uri="{BB962C8B-B14F-4D97-AF65-F5344CB8AC3E}">
        <p14:creationId xmlns:p14="http://schemas.microsoft.com/office/powerpoint/2010/main" val="3511191782"/>
      </p:ext>
    </p:extLst>
  </p:cSld>
  <p:clrMapOvr>
    <a:masterClrMapping/>
  </p:clrMapOvr>
</p:sld>
</file>

<file path=ppt/theme/theme1.xml><?xml version="1.0" encoding="utf-8"?>
<a:theme xmlns:a="http://schemas.openxmlformats.org/drawingml/2006/main" name="Fermilab_PPT_090815">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Fermilab_PPT_template</Template>
  <TotalTime>5256</TotalTime>
  <Words>1047</Words>
  <Application>Microsoft Office PowerPoint</Application>
  <PresentationFormat>On-screen Show (4:3)</PresentationFormat>
  <Paragraphs>249</Paragraphs>
  <Slides>12</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12</vt:i4>
      </vt:variant>
    </vt:vector>
  </HeadingPairs>
  <TitlesOfParts>
    <vt:vector size="23" baseType="lpstr">
      <vt:lpstr>ＭＳ Ｐゴシック</vt:lpstr>
      <vt:lpstr>Arial</vt:lpstr>
      <vt:lpstr>Calibri</vt:lpstr>
      <vt:lpstr>Cambria Math</vt:lpstr>
      <vt:lpstr>Geneva</vt:lpstr>
      <vt:lpstr>Helvetica</vt:lpstr>
      <vt:lpstr>Mangal</vt:lpstr>
      <vt:lpstr>Rockwell</vt:lpstr>
      <vt:lpstr>Symbol</vt:lpstr>
      <vt:lpstr>Times New Roman</vt:lpstr>
      <vt:lpstr>Fermilab_PPT_090815</vt:lpstr>
      <vt:lpstr>PowerPoint Presentation</vt:lpstr>
      <vt:lpstr>PIP-II Goals</vt:lpstr>
      <vt:lpstr>Alternative Selection</vt:lpstr>
      <vt:lpstr>PIP-II Technical Approach</vt:lpstr>
      <vt:lpstr>PIP-II Linac Scope</vt:lpstr>
      <vt:lpstr>PIP-II SRF Program</vt:lpstr>
      <vt:lpstr>PIP-II: Cavity Parameters</vt:lpstr>
      <vt:lpstr>R&amp;D: PIP-II Injector Test</vt:lpstr>
      <vt:lpstr>PIP-II : Chopping system</vt:lpstr>
      <vt:lpstr>PIP-II and Next Generation Mu2e</vt:lpstr>
      <vt:lpstr>PIP-III (~2030) Goal: &gt;2 MW on target</vt:lpstr>
      <vt:lpstr>RF Technologies needed by intensity frontier accelerators, beyond present concepts</vt:lpstr>
    </vt:vector>
  </TitlesOfParts>
  <Company>Sandbox Studio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S. Tschirhart x4100,5708 08973N</dc:creator>
  <cp:lastModifiedBy>Sergei Nagaitsev x4397 11291N</cp:lastModifiedBy>
  <cp:revision>297</cp:revision>
  <cp:lastPrinted>2014-01-20T19:40:21Z</cp:lastPrinted>
  <dcterms:created xsi:type="dcterms:W3CDTF">2016-02-18T02:06:43Z</dcterms:created>
  <dcterms:modified xsi:type="dcterms:W3CDTF">2017-02-09T15:01:58Z</dcterms:modified>
</cp:coreProperties>
</file>