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2" r:id="rId1"/>
  </p:sldMasterIdLst>
  <p:notesMasterIdLst>
    <p:notesMasterId r:id="rId24"/>
  </p:notesMasterIdLst>
  <p:handoutMasterIdLst>
    <p:handoutMasterId r:id="rId25"/>
  </p:handoutMasterIdLst>
  <p:sldIdLst>
    <p:sldId id="294" r:id="rId2"/>
    <p:sldId id="275" r:id="rId3"/>
    <p:sldId id="321" r:id="rId4"/>
    <p:sldId id="318" r:id="rId5"/>
    <p:sldId id="303" r:id="rId6"/>
    <p:sldId id="316" r:id="rId7"/>
    <p:sldId id="319" r:id="rId8"/>
    <p:sldId id="320" r:id="rId9"/>
    <p:sldId id="306" r:id="rId10"/>
    <p:sldId id="308" r:id="rId11"/>
    <p:sldId id="304" r:id="rId12"/>
    <p:sldId id="298" r:id="rId13"/>
    <p:sldId id="297" r:id="rId14"/>
    <p:sldId id="309" r:id="rId15"/>
    <p:sldId id="310" r:id="rId16"/>
    <p:sldId id="311" r:id="rId17"/>
    <p:sldId id="314" r:id="rId18"/>
    <p:sldId id="313" r:id="rId19"/>
    <p:sldId id="315" r:id="rId20"/>
    <p:sldId id="322" r:id="rId21"/>
    <p:sldId id="301" r:id="rId22"/>
    <p:sldId id="317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50504E"/>
    <a:srgbClr val="4E4E4E"/>
    <a:srgbClr val="404040"/>
    <a:srgbClr val="004C97"/>
    <a:srgbClr val="63666A"/>
    <a:srgbClr val="99D6E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25" autoAdjust="0"/>
    <p:restoredTop sz="97319"/>
  </p:normalViewPr>
  <p:slideViewPr>
    <p:cSldViewPr snapToGrid="0" snapToObjects="1" showGuides="1">
      <p:cViewPr varScale="1">
        <p:scale>
          <a:sx n="110" d="100"/>
          <a:sy n="110" d="100"/>
        </p:scale>
        <p:origin x="1120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631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765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424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35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96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1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72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40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723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51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22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80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80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648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0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89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33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46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5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935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4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Sergey Belomestnykh</a:t>
            </a:r>
            <a:r>
              <a:rPr lang="en-US" dirty="0"/>
              <a:t>	</a:t>
            </a:r>
          </a:p>
          <a:p>
            <a:r>
              <a:rPr lang="en-US" i="1" dirty="0" smtClean="0"/>
              <a:t>GARD-SRF Roadmap Workshop</a:t>
            </a:r>
            <a:endParaRPr lang="en-US" i="1" dirty="0"/>
          </a:p>
          <a:p>
            <a:r>
              <a:rPr lang="en-US" dirty="0"/>
              <a:t>9</a:t>
            </a:r>
            <a:r>
              <a:rPr lang="en-US" dirty="0" smtClean="0"/>
              <a:t> February 2017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6770" y="3951841"/>
            <a:ext cx="8808334" cy="1003049"/>
          </a:xfrm>
        </p:spPr>
        <p:txBody>
          <a:bodyPr>
            <a:noAutofit/>
          </a:bodyPr>
          <a:lstStyle/>
          <a:p>
            <a:r>
              <a:rPr lang="en-US" sz="2800" dirty="0"/>
              <a:t>Workshop Goals, </a:t>
            </a:r>
            <a:endParaRPr lang="en-US" sz="2800" dirty="0" smtClean="0"/>
          </a:p>
          <a:p>
            <a:r>
              <a:rPr lang="en-US" sz="2800" dirty="0" smtClean="0"/>
              <a:t>Prospects </a:t>
            </a:r>
            <a:r>
              <a:rPr lang="en-US" sz="2800" dirty="0"/>
              <a:t>for HEP SRF Accelerators in the US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810228"/>
            <a:ext cx="8672513" cy="530120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 smtClean="0"/>
              <a:t>The </a:t>
            </a:r>
            <a:r>
              <a:rPr lang="en-US" sz="1800" dirty="0"/>
              <a:t>ILC </a:t>
            </a:r>
            <a:r>
              <a:rPr lang="en-US" sz="1800" dirty="0" smtClean="0"/>
              <a:t>TDR specs, 31.5 MV/m with </a:t>
            </a:r>
            <a:r>
              <a:rPr lang="en-US" sz="1800" i="1" dirty="0" smtClean="0"/>
              <a:t>Q</a:t>
            </a:r>
            <a:r>
              <a:rPr lang="en-US" sz="1800" dirty="0" smtClean="0"/>
              <a:t> &gt; 10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 and 90% yield, have been demonstrated on a small scale. 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Average gradient of XFEL </a:t>
            </a:r>
            <a:r>
              <a:rPr lang="en-US" sz="1800" dirty="0" err="1" smtClean="0"/>
              <a:t>cryomodules</a:t>
            </a:r>
            <a:r>
              <a:rPr lang="en-US" sz="1800" dirty="0" smtClean="0"/>
              <a:t> is 27.9 MV/m* with only 5 of 98 tested CM modules below spec (23.6 MV/m). The average </a:t>
            </a:r>
            <a:r>
              <a:rPr lang="en-US" sz="1800" i="1" dirty="0" smtClean="0"/>
              <a:t>Q</a:t>
            </a:r>
            <a:r>
              <a:rPr lang="en-US" sz="1800" dirty="0" smtClean="0"/>
              <a:t> factor is ~1.4∙10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 at 20-23 MV/m.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Field emission (FE) is still an issue at high gradients.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ILC cost is still a major concern for funding agencies.</a:t>
            </a:r>
            <a:endParaRPr lang="en-US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technology for ILC: state of the art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00" y="2944946"/>
            <a:ext cx="6898511" cy="3293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4149" y="5980626"/>
            <a:ext cx="24080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*</a:t>
            </a:r>
            <a:r>
              <a:rPr lang="en-US" sz="1100" baseline="30000" dirty="0" smtClean="0"/>
              <a:t>)</a:t>
            </a:r>
            <a:r>
              <a:rPr lang="en-US" sz="1100" dirty="0" smtClean="0"/>
              <a:t> Administratively limited to 31 MV/m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0424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818618"/>
            <a:ext cx="8788078" cy="529281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/>
              <a:t>From the ILC TDR: “[the cost] </a:t>
            </a:r>
            <a:r>
              <a:rPr lang="en-US" sz="1800" i="1" dirty="0"/>
              <a:t>is dominated by the SRF components and related systems, together with the conventional facilities. These two elements account for 73% of the total. The main </a:t>
            </a:r>
            <a:r>
              <a:rPr lang="en-US" sz="1800" i="1" dirty="0" err="1"/>
              <a:t>linac</a:t>
            </a:r>
            <a:r>
              <a:rPr lang="en-US" sz="1800" i="1" dirty="0"/>
              <a:t> itself corresponds to 67% of the total project</a:t>
            </a:r>
            <a:r>
              <a:rPr lang="en-US" sz="1800" dirty="0" smtClean="0"/>
              <a:t>.”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Reducing the </a:t>
            </a:r>
            <a:r>
              <a:rPr lang="en-US" sz="1800" dirty="0"/>
              <a:t>main </a:t>
            </a:r>
            <a:r>
              <a:rPr lang="en-US" sz="1800" dirty="0" err="1"/>
              <a:t>linac</a:t>
            </a:r>
            <a:r>
              <a:rPr lang="en-US" sz="1800" dirty="0"/>
              <a:t> </a:t>
            </a:r>
            <a:r>
              <a:rPr lang="en-US" sz="1800" dirty="0" smtClean="0"/>
              <a:t>cost is the most </a:t>
            </a:r>
            <a:r>
              <a:rPr lang="en-US" sz="1800" dirty="0"/>
              <a:t>efficient </a:t>
            </a:r>
            <a:r>
              <a:rPr lang="en-US" sz="1800" dirty="0" smtClean="0"/>
              <a:t>way to bring </a:t>
            </a:r>
            <a:r>
              <a:rPr lang="en-US" sz="1800" dirty="0"/>
              <a:t>the ILC cost </a:t>
            </a:r>
            <a:r>
              <a:rPr lang="en-US" sz="1800" dirty="0" smtClean="0"/>
              <a:t>down.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Possible directions for </a:t>
            </a:r>
            <a:r>
              <a:rPr lang="en-US" sz="1800" b="1" dirty="0" smtClean="0"/>
              <a:t>short- and mid-term R&amp;D</a:t>
            </a:r>
            <a:r>
              <a:rPr lang="en-US" sz="1800" dirty="0" smtClean="0"/>
              <a:t>: improve accelerating gradient and cavity Quality factor (Q); reduce cost of cavity and component fabrication; simplify cavity treatment. </a:t>
            </a:r>
            <a:r>
              <a:rPr lang="en-US" sz="1800" b="1" i="1" dirty="0" smtClean="0"/>
              <a:t>Long-term R&amp;D </a:t>
            </a:r>
            <a:r>
              <a:rPr lang="en-US" sz="1800" dirty="0" smtClean="0"/>
              <a:t>would concentrate on alternative materials, e.g.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Sn.</a:t>
            </a:r>
            <a:endParaRPr lang="en-US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technology for ILC: path to cost reduction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186506" y="6027695"/>
            <a:ext cx="3849687" cy="374169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400" b="1" smtClean="0"/>
              <a:t>Cost </a:t>
            </a:r>
            <a:r>
              <a:rPr lang="en-US" sz="1400" b="1" dirty="0"/>
              <a:t>Breakdown from ILC </a:t>
            </a:r>
            <a:r>
              <a:rPr lang="en-US" sz="1400" b="1" dirty="0" smtClean="0"/>
              <a:t>TDR</a:t>
            </a:r>
            <a:endParaRPr lang="en-US" sz="14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635" y="2908218"/>
            <a:ext cx="5237573" cy="310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3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1" y="949160"/>
            <a:ext cx="5191888" cy="4384796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16011" y="835863"/>
            <a:ext cx="3976784" cy="5389334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 smtClean="0"/>
              <a:t>FNAL recently demonstrated (on single-cell cavities) a new treatment, which utilizes “nitrogen infusion”.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 Achieved so far: </a:t>
            </a:r>
            <a:endParaRPr lang="en-US" sz="1800" dirty="0"/>
          </a:p>
          <a:p>
            <a:pPr marL="685800" lvl="1">
              <a:buFont typeface="Courier New" charset="0"/>
              <a:buChar char="o"/>
            </a:pPr>
            <a:r>
              <a:rPr lang="en-US" sz="1600" dirty="0"/>
              <a:t>45.6 MV/m </a:t>
            </a:r>
            <a:r>
              <a:rPr lang="en-US" sz="1600" dirty="0">
                <a:sym typeface="Wingdings"/>
              </a:rPr>
              <a:t> 194 </a:t>
            </a:r>
            <a:r>
              <a:rPr lang="en-US" sz="1600" dirty="0" err="1">
                <a:sym typeface="Wingdings"/>
              </a:rPr>
              <a:t>mT</a:t>
            </a:r>
            <a:endParaRPr lang="en-US" sz="1600" dirty="0">
              <a:sym typeface="Wingdings"/>
            </a:endParaRPr>
          </a:p>
          <a:p>
            <a:pPr marL="685800" lvl="1">
              <a:buFont typeface="Courier New" charset="0"/>
              <a:buChar char="o"/>
            </a:pPr>
            <a:r>
              <a:rPr lang="en-US" sz="1600" dirty="0" smtClean="0">
                <a:sym typeface="Wingdings"/>
              </a:rPr>
              <a:t>with </a:t>
            </a:r>
            <a:r>
              <a:rPr lang="en-US" sz="1600" dirty="0">
                <a:sym typeface="Wingdings"/>
              </a:rPr>
              <a:t>Q ~ </a:t>
            </a:r>
            <a:r>
              <a:rPr lang="en-US" sz="1600" dirty="0" smtClean="0">
                <a:sym typeface="Wingdings"/>
              </a:rPr>
              <a:t>2∙10</a:t>
            </a:r>
            <a:r>
              <a:rPr lang="en-US" sz="1600" baseline="30000" dirty="0" smtClean="0">
                <a:sym typeface="Wingdings"/>
              </a:rPr>
              <a:t>10</a:t>
            </a:r>
            <a:r>
              <a:rPr lang="en-US" sz="1600" dirty="0" smtClean="0">
                <a:sym typeface="Wingdings"/>
              </a:rPr>
              <a:t>!</a:t>
            </a:r>
            <a:endParaRPr lang="en-US" sz="2000" dirty="0">
              <a:sym typeface="Wingdings"/>
            </a:endParaRPr>
          </a:p>
          <a:p>
            <a:pPr>
              <a:buFont typeface="Wingdings" charset="2"/>
              <a:buChar char="§"/>
            </a:pPr>
            <a:r>
              <a:rPr lang="en-US" sz="1800" dirty="0">
                <a:sym typeface="Wingdings"/>
              </a:rPr>
              <a:t>Systematic effect observed on several </a:t>
            </a:r>
            <a:r>
              <a:rPr lang="en-US" sz="1800" dirty="0" smtClean="0">
                <a:sym typeface="Wingdings"/>
              </a:rPr>
              <a:t>cavities.</a:t>
            </a:r>
            <a:endParaRPr lang="en-US" sz="1800" dirty="0"/>
          </a:p>
          <a:p>
            <a:pPr>
              <a:buFont typeface="Wingdings" charset="2"/>
              <a:buChar char="§"/>
            </a:pPr>
            <a:r>
              <a:rPr lang="en-US" sz="1800" dirty="0"/>
              <a:t>R&amp;D to focus on :</a:t>
            </a:r>
          </a:p>
          <a:p>
            <a:pPr marL="692150" lvl="1" indent="-288925">
              <a:buFont typeface="Courier New" charset="0"/>
              <a:buChar char="o"/>
            </a:pPr>
            <a:r>
              <a:rPr lang="en-US" sz="1600" dirty="0" smtClean="0"/>
              <a:t>Optimize the recipe;</a:t>
            </a:r>
          </a:p>
          <a:p>
            <a:pPr marL="692150" lvl="1" indent="-288925">
              <a:buFont typeface="Courier New" charset="0"/>
              <a:buChar char="o"/>
            </a:pPr>
            <a:r>
              <a:rPr lang="en-US" sz="1600" dirty="0" smtClean="0"/>
              <a:t>Implement </a:t>
            </a:r>
            <a:r>
              <a:rPr lang="en-US" sz="1600" dirty="0"/>
              <a:t>and demonstrate improvement with statistics on nine cells cavities</a:t>
            </a:r>
            <a:r>
              <a:rPr lang="en-US" sz="1600" dirty="0" smtClean="0"/>
              <a:t>;</a:t>
            </a:r>
          </a:p>
          <a:p>
            <a:pPr marL="692150" lvl="1" indent="-288925">
              <a:buFont typeface="Courier New" charset="0"/>
              <a:buChar char="o"/>
            </a:pPr>
            <a:r>
              <a:rPr lang="en-US" sz="1600" dirty="0" smtClean="0"/>
              <a:t>Better understanding and mitigation of FE;</a:t>
            </a:r>
            <a:endParaRPr lang="en-US" sz="1600" dirty="0"/>
          </a:p>
          <a:p>
            <a:pPr marL="692150" lvl="1" indent="-288925">
              <a:buFont typeface="Courier New" charset="0"/>
              <a:buChar char="o"/>
            </a:pPr>
            <a:r>
              <a:rPr lang="en-US" sz="1600" dirty="0"/>
              <a:t>Demonstrate preservation of performance in </a:t>
            </a:r>
            <a:r>
              <a:rPr lang="en-US" sz="1600" dirty="0" err="1" smtClean="0"/>
              <a:t>cryomodule</a:t>
            </a:r>
            <a:r>
              <a:rPr lang="en-US" sz="1600" dirty="0" smtClean="0"/>
              <a:t>;</a:t>
            </a:r>
            <a:endParaRPr lang="en-US" sz="1600" dirty="0"/>
          </a:p>
          <a:p>
            <a:pPr marL="692150" lvl="1" indent="-288925">
              <a:buFont typeface="Courier New" charset="0"/>
              <a:buChar char="o"/>
            </a:pPr>
            <a:r>
              <a:rPr lang="en-US" sz="1600" dirty="0"/>
              <a:t>Transfer technology to </a:t>
            </a:r>
            <a:r>
              <a:rPr lang="en-US" sz="1600" dirty="0" smtClean="0"/>
              <a:t>industry.</a:t>
            </a: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47577"/>
            <a:ext cx="8686800" cy="688285"/>
          </a:xfrm>
        </p:spPr>
        <p:txBody>
          <a:bodyPr/>
          <a:lstStyle/>
          <a:p>
            <a:r>
              <a:rPr lang="en-US" sz="2400" dirty="0" smtClean="0"/>
              <a:t>Recent R&amp;D progress on high </a:t>
            </a:r>
            <a:r>
              <a:rPr lang="en-US" sz="2400" i="1" dirty="0" smtClean="0"/>
              <a:t>Q</a:t>
            </a:r>
            <a:r>
              <a:rPr lang="en-US" sz="2400" dirty="0" smtClean="0"/>
              <a:t> / high gradient: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“standard” vs “N infused” cavity surface treatment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657014" y="5537521"/>
            <a:ext cx="2688215" cy="687676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 sz="1400" b="1" dirty="0"/>
              <a:t>Increase </a:t>
            </a:r>
            <a:r>
              <a:rPr lang="en-US" sz="1400" b="1"/>
              <a:t>in </a:t>
            </a:r>
            <a:r>
              <a:rPr lang="en-US" sz="1400" b="1" smtClean="0"/>
              <a:t>Q by a </a:t>
            </a:r>
            <a:r>
              <a:rPr lang="en-US" sz="1400" b="1" dirty="0"/>
              <a:t>factor of </a:t>
            </a:r>
            <a:r>
              <a:rPr lang="en-US" sz="1400" b="1" dirty="0" smtClean="0"/>
              <a:t>two</a:t>
            </a:r>
          </a:p>
          <a:p>
            <a:r>
              <a:rPr lang="en-US" sz="1400" b="1" dirty="0"/>
              <a:t>I</a:t>
            </a:r>
            <a:r>
              <a:rPr lang="en-US" sz="1400" b="1" dirty="0" smtClean="0"/>
              <a:t>ncrease </a:t>
            </a:r>
            <a:r>
              <a:rPr lang="en-US" sz="1400" b="1" dirty="0"/>
              <a:t>in gradient ~15%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923" y="5043324"/>
            <a:ext cx="19511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A. </a:t>
            </a:r>
            <a:r>
              <a:rPr lang="en-US" sz="1100" dirty="0" err="1" smtClean="0"/>
              <a:t>Grassellino</a:t>
            </a:r>
            <a:r>
              <a:rPr lang="en-US" sz="1100" dirty="0" smtClean="0"/>
              <a:t> (FNAL)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1403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868101"/>
            <a:ext cx="8672513" cy="493207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/>
              <a:t>A cost model </a:t>
            </a:r>
            <a:r>
              <a:rPr lang="en-US" sz="1800" dirty="0" smtClean="0"/>
              <a:t>based </a:t>
            </a:r>
            <a:r>
              <a:rPr lang="en-US" sz="1800" dirty="0"/>
              <a:t>on </a:t>
            </a:r>
            <a:r>
              <a:rPr lang="en-US" sz="1800" dirty="0" smtClean="0"/>
              <a:t>the ILC </a:t>
            </a:r>
            <a:r>
              <a:rPr lang="en-US" sz="1800" dirty="0"/>
              <a:t>TDR and new progress in </a:t>
            </a:r>
            <a:r>
              <a:rPr lang="en-US" sz="1800" dirty="0" smtClean="0"/>
              <a:t>the SRF </a:t>
            </a:r>
            <a:r>
              <a:rPr lang="en-US" sz="1800" dirty="0"/>
              <a:t>technology </a:t>
            </a:r>
            <a:r>
              <a:rPr lang="en-US" sz="1800" dirty="0" smtClean="0"/>
              <a:t>on </a:t>
            </a:r>
            <a:r>
              <a:rPr lang="en-US" sz="1800" dirty="0"/>
              <a:t>cavity achievable efficiency (</a:t>
            </a:r>
            <a:r>
              <a:rPr lang="en-US" sz="1800" i="1" dirty="0"/>
              <a:t>Q</a:t>
            </a:r>
            <a:r>
              <a:rPr lang="en-US" sz="1800" dirty="0"/>
              <a:t>) and acceleration (</a:t>
            </a:r>
            <a:r>
              <a:rPr lang="en-US" sz="1800" i="1" dirty="0" err="1"/>
              <a:t>E</a:t>
            </a:r>
            <a:r>
              <a:rPr lang="en-US" sz="1800" i="1" baseline="-25000" dirty="0" err="1"/>
              <a:t>acc</a:t>
            </a:r>
            <a:r>
              <a:rPr lang="en-US" sz="1800" dirty="0"/>
              <a:t>), showing potential cost reduction up to 20</a:t>
            </a:r>
            <a:r>
              <a:rPr lang="en-US" sz="1800" dirty="0" smtClean="0"/>
              <a:t>%.</a:t>
            </a:r>
            <a:endParaRPr lang="en-US" sz="18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ILC </a:t>
            </a:r>
            <a:r>
              <a:rPr lang="en-US" dirty="0"/>
              <a:t>cost </a:t>
            </a:r>
            <a:r>
              <a:rPr lang="en-US" dirty="0" smtClean="0"/>
              <a:t>reduction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/>
          <a:srcRect l="7146" t="3544" r="3718" b="8002"/>
          <a:stretch/>
        </p:blipFill>
        <p:spPr bwMode="auto">
          <a:xfrm>
            <a:off x="1750522" y="1990844"/>
            <a:ext cx="5645611" cy="40803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105101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787078"/>
            <a:ext cx="8672513" cy="532435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 smtClean="0"/>
              <a:t>Future </a:t>
            </a:r>
            <a:r>
              <a:rPr lang="en-US" sz="1800" i="1" dirty="0" err="1" smtClean="0"/>
              <a:t>e</a:t>
            </a:r>
            <a:r>
              <a:rPr lang="en-US" sz="1800" i="1" baseline="30000" dirty="0" err="1" smtClean="0"/>
              <a:t>+</a:t>
            </a:r>
            <a:r>
              <a:rPr lang="en-US" sz="1800" i="1" dirty="0" err="1" smtClean="0"/>
              <a:t>e</a:t>
            </a:r>
            <a:r>
              <a:rPr lang="en-US" sz="1800" i="1" baseline="30000" dirty="0" smtClean="0"/>
              <a:t>-</a:t>
            </a:r>
            <a:r>
              <a:rPr lang="en-US" sz="1800" dirty="0" smtClean="0"/>
              <a:t> colliders, FCC-</a:t>
            </a:r>
            <a:r>
              <a:rPr lang="en-US" sz="1800" dirty="0" err="1" smtClean="0"/>
              <a:t>ee</a:t>
            </a:r>
            <a:r>
              <a:rPr lang="en-US" sz="1800" dirty="0" smtClean="0"/>
              <a:t> and CEPC, are considered as a potential first step toward hadron colliders FCC-</a:t>
            </a:r>
            <a:r>
              <a:rPr lang="en-US" sz="1800" dirty="0" err="1" smtClean="0"/>
              <a:t>hh</a:t>
            </a:r>
            <a:r>
              <a:rPr lang="en-US" sz="1800" dirty="0" smtClean="0"/>
              <a:t> and </a:t>
            </a:r>
            <a:r>
              <a:rPr lang="en-US" sz="1800" dirty="0" err="1" smtClean="0"/>
              <a:t>SppC</a:t>
            </a:r>
            <a:r>
              <a:rPr lang="en-US" sz="1800" dirty="0" smtClean="0"/>
              <a:t>, </a:t>
            </a:r>
            <a:r>
              <a:rPr lang="en-US" sz="1800" i="1" dirty="0" smtClean="0"/>
              <a:t>a la </a:t>
            </a:r>
            <a:r>
              <a:rPr lang="en-US" sz="1800" dirty="0" smtClean="0"/>
              <a:t>LEP before LHC.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uture circular lepton colliders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71" y="1574156"/>
            <a:ext cx="6607218" cy="37165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932" y="5255506"/>
            <a:ext cx="4754944" cy="982866"/>
          </a:xfrm>
          <a:prstGeom prst="rect">
            <a:avLst/>
          </a:prstGeom>
        </p:spPr>
      </p:pic>
      <p:sp>
        <p:nvSpPr>
          <p:cNvPr id="21" name="Shape 223"/>
          <p:cNvSpPr/>
          <p:nvPr/>
        </p:nvSpPr>
        <p:spPr>
          <a:xfrm rot="6734928">
            <a:off x="4770404" y="4994928"/>
            <a:ext cx="559191" cy="164671"/>
          </a:xfrm>
          <a:prstGeom prst="rightArrow">
            <a:avLst>
              <a:gd name="adj1" fmla="val 64000"/>
              <a:gd name="adj2" fmla="val 50000"/>
            </a:avLst>
          </a:prstGeom>
          <a:solidFill>
            <a:srgbClr val="B4CAE7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659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749652"/>
            <a:ext cx="8672513" cy="5361779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000" dirty="0" smtClean="0"/>
              <a:t>SRF systems for these machines will have to deal with </a:t>
            </a:r>
            <a:r>
              <a:rPr lang="en-US" sz="2000" b="1" i="1" dirty="0" smtClean="0"/>
              <a:t>very high RF power</a:t>
            </a:r>
            <a:r>
              <a:rPr lang="en-US" sz="2000" i="1" dirty="0" smtClean="0"/>
              <a:t>, </a:t>
            </a:r>
            <a:r>
              <a:rPr lang="en-US" sz="2000" b="1" i="1" dirty="0" smtClean="0"/>
              <a:t>high beam currents </a:t>
            </a:r>
            <a:r>
              <a:rPr lang="en-US" sz="2000" i="1" dirty="0" smtClean="0"/>
              <a:t>and </a:t>
            </a:r>
            <a:r>
              <a:rPr lang="en-US" sz="2000" b="1" i="1" dirty="0" smtClean="0"/>
              <a:t>strong HOM damping</a:t>
            </a:r>
            <a:r>
              <a:rPr lang="en-US" sz="2000" dirty="0" smtClean="0"/>
              <a:t>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Parameters of the circular lepton colliders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2005063"/>
            <a:ext cx="8697914" cy="3898028"/>
          </a:xfrm>
          <a:prstGeom prst="rect">
            <a:avLst/>
          </a:prstGeom>
        </p:spPr>
      </p:pic>
      <p:sp>
        <p:nvSpPr>
          <p:cNvPr id="10" name="Shape 204"/>
          <p:cNvSpPr/>
          <p:nvPr/>
        </p:nvSpPr>
        <p:spPr>
          <a:xfrm>
            <a:off x="5814072" y="5428530"/>
            <a:ext cx="2311355" cy="474561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1" name="Shape 206"/>
          <p:cNvSpPr/>
          <p:nvPr/>
        </p:nvSpPr>
        <p:spPr>
          <a:xfrm>
            <a:off x="5627276" y="5938389"/>
            <a:ext cx="25744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b="1" dirty="0">
                <a:solidFill>
                  <a:srgbClr val="FF0000"/>
                </a:solidFill>
              </a:rPr>
              <a:t>“high gradient” </a:t>
            </a:r>
            <a:r>
              <a:rPr sz="1800" b="1" dirty="0" smtClean="0">
                <a:solidFill>
                  <a:srgbClr val="FF0000"/>
                </a:solidFill>
              </a:rPr>
              <a:t>machine</a:t>
            </a:r>
            <a:r>
              <a:rPr lang="en-US" sz="1800" b="1" dirty="0" smtClean="0">
                <a:solidFill>
                  <a:srgbClr val="FF0000"/>
                </a:solidFill>
              </a:rPr>
              <a:t>s</a:t>
            </a:r>
            <a:r>
              <a:rPr sz="1800" b="1" dirty="0" smtClean="0">
                <a:solidFill>
                  <a:srgbClr val="FF0000"/>
                </a:solidFill>
              </a:rPr>
              <a:t> </a:t>
            </a:r>
            <a:endParaRPr sz="1800" b="1" dirty="0">
              <a:solidFill>
                <a:srgbClr val="FF0000"/>
              </a:solidFill>
            </a:endParaRPr>
          </a:p>
        </p:txBody>
      </p:sp>
      <p:sp>
        <p:nvSpPr>
          <p:cNvPr id="12" name="Shape 204"/>
          <p:cNvSpPr/>
          <p:nvPr/>
        </p:nvSpPr>
        <p:spPr>
          <a:xfrm>
            <a:off x="2690837" y="3877522"/>
            <a:ext cx="2311355" cy="393539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3" name="Shape 202"/>
          <p:cNvSpPr/>
          <p:nvPr/>
        </p:nvSpPr>
        <p:spPr>
          <a:xfrm>
            <a:off x="4576431" y="1631400"/>
            <a:ext cx="242450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b="1" dirty="0">
                <a:solidFill>
                  <a:srgbClr val="FF0000"/>
                </a:solidFill>
              </a:rPr>
              <a:t>“Ampere-class” machine</a:t>
            </a:r>
          </a:p>
        </p:txBody>
      </p:sp>
      <p:sp>
        <p:nvSpPr>
          <p:cNvPr id="14" name="Shape 201"/>
          <p:cNvSpPr/>
          <p:nvPr/>
        </p:nvSpPr>
        <p:spPr>
          <a:xfrm flipH="1">
            <a:off x="4282633" y="1935039"/>
            <a:ext cx="1531439" cy="194248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5" name="Shape 234"/>
          <p:cNvSpPr/>
          <p:nvPr/>
        </p:nvSpPr>
        <p:spPr>
          <a:xfrm>
            <a:off x="3355216" y="4849552"/>
            <a:ext cx="4723911" cy="372391"/>
          </a:xfrm>
          <a:prstGeom prst="ellipse">
            <a:avLst/>
          </a:prstGeom>
          <a:noFill/>
          <a:ln w="19050" cap="flat">
            <a:solidFill>
              <a:srgbClr val="FF0000"/>
            </a:solidFill>
            <a:prstDash val="solid"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wrap="square" lIns="45719" tIns="45719" rIns="45719" bIns="45719" numCol="1" anchor="ctr">
            <a:noAutofit/>
          </a:bodyPr>
          <a:lstStyle/>
          <a:p>
            <a:pPr>
              <a:defRPr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6" name="Shape 232"/>
          <p:cNvSpPr/>
          <p:nvPr/>
        </p:nvSpPr>
        <p:spPr>
          <a:xfrm>
            <a:off x="3433333" y="6015756"/>
            <a:ext cx="14420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tIns="45719" rIns="45719" bIns="45719" numCol="1" anchor="t">
            <a:spAutoFit/>
          </a:bodyPr>
          <a:lstStyle>
            <a:lvl1pPr>
              <a:defRPr sz="2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800" b="1" dirty="0">
                <a:solidFill>
                  <a:srgbClr val="FF0000"/>
                </a:solidFill>
              </a:rPr>
              <a:t>short bunches</a:t>
            </a:r>
          </a:p>
        </p:txBody>
      </p:sp>
      <p:sp>
        <p:nvSpPr>
          <p:cNvPr id="17" name="Shape 201"/>
          <p:cNvSpPr/>
          <p:nvPr/>
        </p:nvSpPr>
        <p:spPr>
          <a:xfrm flipV="1">
            <a:off x="4143736" y="5221942"/>
            <a:ext cx="864805" cy="877539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 w="lg" len="lg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209549" y="6031455"/>
            <a:ext cx="17123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E. Jensen (CERN)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09067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5344" y="821791"/>
            <a:ext cx="4027145" cy="510444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600" dirty="0" smtClean="0"/>
              <a:t>Parameters of the FCC-</a:t>
            </a:r>
            <a:r>
              <a:rPr lang="en-US" sz="1600" dirty="0" err="1" smtClean="0"/>
              <a:t>ee</a:t>
            </a:r>
            <a:r>
              <a:rPr lang="en-US" sz="1600" dirty="0" smtClean="0"/>
              <a:t> options cover very wide range and cannot be satisfied with one SRF system design.</a:t>
            </a:r>
          </a:p>
          <a:p>
            <a:pPr>
              <a:buFont typeface="Wingdings" charset="2"/>
              <a:buChar char="§"/>
            </a:pPr>
            <a:r>
              <a:rPr lang="en-US" sz="1600" dirty="0" smtClean="0"/>
              <a:t>At the “</a:t>
            </a:r>
            <a:r>
              <a:rPr lang="en-US" sz="1600" b="1" i="1" dirty="0" smtClean="0"/>
              <a:t>high current</a:t>
            </a:r>
            <a:r>
              <a:rPr lang="en-US" sz="1600" dirty="0" smtClean="0"/>
              <a:t>” end, where the total voltage is relatively small, the design will be determined by </a:t>
            </a:r>
            <a:r>
              <a:rPr lang="en-US" sz="1600" b="1" i="1" dirty="0" smtClean="0"/>
              <a:t>strong HOM damping </a:t>
            </a:r>
            <a:r>
              <a:rPr lang="en-US" sz="1600" dirty="0" smtClean="0"/>
              <a:t>requirements and RF power couplers. Hence, single-cell cavity design.</a:t>
            </a:r>
            <a:r>
              <a:rPr lang="en-US" sz="1600" dirty="0"/>
              <a:t> The gradients will be moderate (4-5 MV/m). </a:t>
            </a:r>
            <a:r>
              <a:rPr lang="en-US" sz="1600" b="1" i="1" dirty="0" err="1" smtClean="0"/>
              <a:t>Nb</a:t>
            </a:r>
            <a:r>
              <a:rPr lang="en-US" sz="1600" b="1" i="1" dirty="0" smtClean="0"/>
              <a:t>/Cu at 4 K is OK</a:t>
            </a:r>
            <a:r>
              <a:rPr lang="en-US" sz="1600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en-US" sz="1600" dirty="0" smtClean="0"/>
              <a:t>At the “</a:t>
            </a:r>
            <a:r>
              <a:rPr lang="en-US" sz="1600" b="1" i="1" dirty="0" smtClean="0"/>
              <a:t>high gradient</a:t>
            </a:r>
            <a:r>
              <a:rPr lang="en-US" sz="1600" dirty="0" smtClean="0"/>
              <a:t>” end, the total voltage is large and the design will be driven by optimization of the </a:t>
            </a:r>
            <a:r>
              <a:rPr lang="en-US" sz="1600" b="1" i="1" dirty="0" smtClean="0"/>
              <a:t>accelerating gradient in CW mode</a:t>
            </a:r>
            <a:r>
              <a:rPr lang="en-US" sz="1600" dirty="0" smtClean="0"/>
              <a:t> of operation. The number of cells per cavity will be limited to 4-5 to ensure adequate HOM damping. </a:t>
            </a:r>
            <a:r>
              <a:rPr lang="en-US" sz="1600" b="1" i="1" dirty="0" err="1" smtClean="0"/>
              <a:t>Nb</a:t>
            </a:r>
            <a:r>
              <a:rPr lang="en-US" sz="1600" b="1" i="1" dirty="0" smtClean="0"/>
              <a:t>/Cu</a:t>
            </a:r>
            <a:r>
              <a:rPr lang="en-US" sz="1600" dirty="0" smtClean="0"/>
              <a:t> or other alternatives (</a:t>
            </a:r>
            <a:r>
              <a:rPr lang="en-US" sz="1600" b="1" i="1" dirty="0" smtClean="0"/>
              <a:t>Nb</a:t>
            </a:r>
            <a:r>
              <a:rPr lang="en-US" sz="1600" b="1" i="1" baseline="-25000" dirty="0" smtClean="0"/>
              <a:t>3</a:t>
            </a:r>
            <a:r>
              <a:rPr lang="en-US" sz="1600" b="1" i="1" dirty="0" smtClean="0"/>
              <a:t>Sn</a:t>
            </a:r>
            <a:r>
              <a:rPr lang="en-US" sz="1600" dirty="0" smtClean="0"/>
              <a:t>?) are under consideration, but </a:t>
            </a:r>
            <a:r>
              <a:rPr lang="en-US" sz="1600" b="1" i="1" dirty="0" smtClean="0"/>
              <a:t>require R&amp;D</a:t>
            </a:r>
            <a:r>
              <a:rPr lang="en-US" sz="1600" dirty="0" smtClean="0"/>
              <a:t>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technology for FCC-</a:t>
            </a:r>
            <a:r>
              <a:rPr lang="en-US" dirty="0" err="1" smtClean="0"/>
              <a:t>ee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41" name="Shape 326"/>
          <p:cNvSpPr/>
          <p:nvPr/>
        </p:nvSpPr>
        <p:spPr>
          <a:xfrm>
            <a:off x="5815968" y="5221833"/>
            <a:ext cx="59850" cy="140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2145" rIns="32145" anchor="ctr"/>
          <a:lstStyle/>
          <a:p>
            <a:pPr algn="ctr" defTabSz="410751" hangingPunct="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68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" name="Group 339"/>
          <p:cNvGrpSpPr/>
          <p:nvPr/>
        </p:nvGrpSpPr>
        <p:grpSpPr>
          <a:xfrm>
            <a:off x="4013329" y="1006992"/>
            <a:ext cx="4579264" cy="1623180"/>
            <a:chOff x="105348" y="140815"/>
            <a:chExt cx="6512930" cy="2308592"/>
          </a:xfrm>
        </p:grpSpPr>
        <p:grpSp>
          <p:nvGrpSpPr>
            <p:cNvPr id="43" name="Group 337"/>
            <p:cNvGrpSpPr/>
            <p:nvPr/>
          </p:nvGrpSpPr>
          <p:grpSpPr>
            <a:xfrm>
              <a:off x="2281330" y="140815"/>
              <a:ext cx="4336948" cy="2308592"/>
              <a:chOff x="230472" y="140815"/>
              <a:chExt cx="4336947" cy="2308591"/>
            </a:xfrm>
          </p:grpSpPr>
          <p:grpSp>
            <p:nvGrpSpPr>
              <p:cNvPr id="47" name="Group 333"/>
              <p:cNvGrpSpPr/>
              <p:nvPr/>
            </p:nvGrpSpPr>
            <p:grpSpPr>
              <a:xfrm>
                <a:off x="230472" y="140815"/>
                <a:ext cx="2647418" cy="2057176"/>
                <a:chOff x="-85" y="-63"/>
                <a:chExt cx="2647418" cy="2057173"/>
              </a:xfrm>
            </p:grpSpPr>
            <p:grpSp>
              <p:nvGrpSpPr>
                <p:cNvPr id="49" name="Group 331"/>
                <p:cNvGrpSpPr/>
                <p:nvPr/>
              </p:nvGrpSpPr>
              <p:grpSpPr>
                <a:xfrm>
                  <a:off x="-85" y="6733"/>
                  <a:ext cx="1492467" cy="2050377"/>
                  <a:chOff x="-83" y="0"/>
                  <a:chExt cx="1492466" cy="2050376"/>
                </a:xfrm>
              </p:grpSpPr>
              <p:pic>
                <p:nvPicPr>
                  <p:cNvPr id="51" name="image8.png"/>
                  <p:cNvPicPr>
                    <a:picLocks noChangeAspect="1"/>
                  </p:cNvPicPr>
                  <p:nvPr/>
                </p:nvPicPr>
                <p:blipFill>
                  <a:blip r:embed="rId3">
                    <a:extLst/>
                  </a:blip>
                  <a:srcRect l="54105" t="22763" r="33842" b="8924"/>
                  <a:stretch>
                    <a:fillRect/>
                  </a:stretch>
                </p:blipFill>
                <p:spPr>
                  <a:xfrm>
                    <a:off x="621638" y="0"/>
                    <a:ext cx="870745" cy="20503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172" extrusionOk="0">
                        <a:moveTo>
                          <a:pt x="16353" y="0"/>
                        </a:moveTo>
                        <a:cubicBezTo>
                          <a:pt x="14695" y="1"/>
                          <a:pt x="13041" y="131"/>
                          <a:pt x="11745" y="393"/>
                        </a:cubicBezTo>
                        <a:cubicBezTo>
                          <a:pt x="8602" y="1029"/>
                          <a:pt x="6787" y="1818"/>
                          <a:pt x="4942" y="3352"/>
                        </a:cubicBezTo>
                        <a:cubicBezTo>
                          <a:pt x="4184" y="3982"/>
                          <a:pt x="3278" y="4899"/>
                          <a:pt x="3229" y="5094"/>
                        </a:cubicBezTo>
                        <a:cubicBezTo>
                          <a:pt x="3166" y="5346"/>
                          <a:pt x="2406" y="6255"/>
                          <a:pt x="2195" y="6328"/>
                        </a:cubicBezTo>
                        <a:cubicBezTo>
                          <a:pt x="1788" y="6468"/>
                          <a:pt x="1618" y="6255"/>
                          <a:pt x="1496" y="5438"/>
                        </a:cubicBezTo>
                        <a:cubicBezTo>
                          <a:pt x="1432" y="5006"/>
                          <a:pt x="1297" y="4482"/>
                          <a:pt x="1201" y="4274"/>
                        </a:cubicBezTo>
                        <a:cubicBezTo>
                          <a:pt x="1105" y="4065"/>
                          <a:pt x="996" y="3762"/>
                          <a:pt x="955" y="3602"/>
                        </a:cubicBezTo>
                        <a:cubicBezTo>
                          <a:pt x="914" y="3442"/>
                          <a:pt x="714" y="3117"/>
                          <a:pt x="512" y="2877"/>
                        </a:cubicBezTo>
                        <a:cubicBezTo>
                          <a:pt x="310" y="2637"/>
                          <a:pt x="87" y="2341"/>
                          <a:pt x="10" y="2221"/>
                        </a:cubicBezTo>
                        <a:cubicBezTo>
                          <a:pt x="8" y="2218"/>
                          <a:pt x="2" y="2216"/>
                          <a:pt x="0" y="2213"/>
                        </a:cubicBezTo>
                        <a:lnTo>
                          <a:pt x="0" y="13434"/>
                        </a:lnTo>
                        <a:cubicBezTo>
                          <a:pt x="60" y="13498"/>
                          <a:pt x="100" y="13603"/>
                          <a:pt x="118" y="13790"/>
                        </a:cubicBezTo>
                        <a:cubicBezTo>
                          <a:pt x="199" y="14637"/>
                          <a:pt x="537" y="15902"/>
                          <a:pt x="807" y="16397"/>
                        </a:cubicBezTo>
                        <a:cubicBezTo>
                          <a:pt x="958" y="16672"/>
                          <a:pt x="1099" y="16984"/>
                          <a:pt x="1122" y="17089"/>
                        </a:cubicBezTo>
                        <a:cubicBezTo>
                          <a:pt x="1189" y="17393"/>
                          <a:pt x="2231" y="18401"/>
                          <a:pt x="3013" y="18917"/>
                        </a:cubicBezTo>
                        <a:cubicBezTo>
                          <a:pt x="5812" y="20765"/>
                          <a:pt x="11083" y="21600"/>
                          <a:pt x="15890" y="20958"/>
                        </a:cubicBezTo>
                        <a:cubicBezTo>
                          <a:pt x="17673" y="20720"/>
                          <a:pt x="19456" y="20275"/>
                          <a:pt x="20596" y="19782"/>
                        </a:cubicBezTo>
                        <a:cubicBezTo>
                          <a:pt x="20825" y="19683"/>
                          <a:pt x="21229" y="19430"/>
                          <a:pt x="21600" y="19208"/>
                        </a:cubicBezTo>
                        <a:lnTo>
                          <a:pt x="21600" y="533"/>
                        </a:lnTo>
                        <a:cubicBezTo>
                          <a:pt x="21384" y="485"/>
                          <a:pt x="21202" y="438"/>
                          <a:pt x="20960" y="389"/>
                        </a:cubicBezTo>
                        <a:cubicBezTo>
                          <a:pt x="19668" y="128"/>
                          <a:pt x="18010" y="0"/>
                          <a:pt x="16353" y="0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52" name="image8.png"/>
                  <p:cNvPicPr>
                    <a:picLocks noChangeAspect="1"/>
                  </p:cNvPicPr>
                  <p:nvPr/>
                </p:nvPicPr>
                <p:blipFill>
                  <a:blip r:embed="rId3">
                    <a:alphaModFix amt="93454"/>
                    <a:extLst/>
                  </a:blip>
                  <a:srcRect l="1853" t="20566" r="87784" b="36299"/>
                  <a:stretch>
                    <a:fillRect/>
                  </a:stretch>
                </p:blipFill>
                <p:spPr>
                  <a:xfrm>
                    <a:off x="-84" y="308023"/>
                    <a:ext cx="748600" cy="12946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84" h="21589" extrusionOk="0">
                        <a:moveTo>
                          <a:pt x="13425" y="0"/>
                        </a:moveTo>
                        <a:cubicBezTo>
                          <a:pt x="11836" y="7"/>
                          <a:pt x="11158" y="68"/>
                          <a:pt x="9626" y="364"/>
                        </a:cubicBezTo>
                        <a:cubicBezTo>
                          <a:pt x="8601" y="562"/>
                          <a:pt x="7507" y="828"/>
                          <a:pt x="7189" y="953"/>
                        </a:cubicBezTo>
                        <a:cubicBezTo>
                          <a:pt x="6871" y="1078"/>
                          <a:pt x="6232" y="1330"/>
                          <a:pt x="5759" y="1509"/>
                        </a:cubicBezTo>
                        <a:cubicBezTo>
                          <a:pt x="4713" y="1906"/>
                          <a:pt x="3665" y="2810"/>
                          <a:pt x="3665" y="3316"/>
                        </a:cubicBezTo>
                        <a:cubicBezTo>
                          <a:pt x="3665" y="3637"/>
                          <a:pt x="4269" y="4516"/>
                          <a:pt x="5232" y="5599"/>
                        </a:cubicBezTo>
                        <a:cubicBezTo>
                          <a:pt x="5633" y="6050"/>
                          <a:pt x="5432" y="6155"/>
                          <a:pt x="4191" y="6155"/>
                        </a:cubicBezTo>
                        <a:cubicBezTo>
                          <a:pt x="3409" y="6155"/>
                          <a:pt x="2926" y="6227"/>
                          <a:pt x="2429" y="6420"/>
                        </a:cubicBezTo>
                        <a:cubicBezTo>
                          <a:pt x="992" y="6979"/>
                          <a:pt x="58" y="8199"/>
                          <a:pt x="3" y="9378"/>
                        </a:cubicBezTo>
                        <a:cubicBezTo>
                          <a:pt x="-16" y="9771"/>
                          <a:pt x="66" y="10158"/>
                          <a:pt x="255" y="10517"/>
                        </a:cubicBezTo>
                        <a:cubicBezTo>
                          <a:pt x="606" y="11181"/>
                          <a:pt x="1990" y="12032"/>
                          <a:pt x="2726" y="12032"/>
                        </a:cubicBezTo>
                        <a:cubicBezTo>
                          <a:pt x="3405" y="12032"/>
                          <a:pt x="4173" y="12465"/>
                          <a:pt x="4878" y="13257"/>
                        </a:cubicBezTo>
                        <a:cubicBezTo>
                          <a:pt x="5480" y="13932"/>
                          <a:pt x="6492" y="14436"/>
                          <a:pt x="7727" y="14673"/>
                        </a:cubicBezTo>
                        <a:cubicBezTo>
                          <a:pt x="8888" y="14895"/>
                          <a:pt x="14465" y="15433"/>
                          <a:pt x="15599" y="15434"/>
                        </a:cubicBezTo>
                        <a:cubicBezTo>
                          <a:pt x="17182" y="15435"/>
                          <a:pt x="17293" y="15496"/>
                          <a:pt x="18620" y="17082"/>
                        </a:cubicBezTo>
                        <a:cubicBezTo>
                          <a:pt x="18755" y="17243"/>
                          <a:pt x="19066" y="17850"/>
                          <a:pt x="19318" y="18432"/>
                        </a:cubicBezTo>
                        <a:cubicBezTo>
                          <a:pt x="19570" y="19014"/>
                          <a:pt x="20003" y="19745"/>
                          <a:pt x="20280" y="20060"/>
                        </a:cubicBezTo>
                        <a:cubicBezTo>
                          <a:pt x="20556" y="20375"/>
                          <a:pt x="20823" y="20733"/>
                          <a:pt x="20863" y="20854"/>
                        </a:cubicBezTo>
                        <a:cubicBezTo>
                          <a:pt x="20891" y="20938"/>
                          <a:pt x="21295" y="21308"/>
                          <a:pt x="21584" y="21589"/>
                        </a:cubicBezTo>
                        <a:lnTo>
                          <a:pt x="21584" y="3733"/>
                        </a:lnTo>
                        <a:cubicBezTo>
                          <a:pt x="21109" y="4275"/>
                          <a:pt x="20633" y="4768"/>
                          <a:pt x="20531" y="4805"/>
                        </a:cubicBezTo>
                        <a:cubicBezTo>
                          <a:pt x="20339" y="4873"/>
                          <a:pt x="19402" y="3837"/>
                          <a:pt x="19490" y="3653"/>
                        </a:cubicBezTo>
                        <a:cubicBezTo>
                          <a:pt x="19513" y="3604"/>
                          <a:pt x="19213" y="3203"/>
                          <a:pt x="18826" y="2760"/>
                        </a:cubicBezTo>
                        <a:cubicBezTo>
                          <a:pt x="18439" y="2316"/>
                          <a:pt x="18156" y="1930"/>
                          <a:pt x="18197" y="1906"/>
                        </a:cubicBezTo>
                        <a:cubicBezTo>
                          <a:pt x="18238" y="1882"/>
                          <a:pt x="18037" y="1572"/>
                          <a:pt x="17739" y="1218"/>
                        </a:cubicBezTo>
                        <a:cubicBezTo>
                          <a:pt x="16929" y="255"/>
                          <a:pt x="15970" y="-11"/>
                          <a:pt x="13425" y="0"/>
                        </a:cubicBezTo>
                        <a:close/>
                      </a:path>
                    </a:pathLst>
                  </a:cu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53" name="Shape 330"/>
                  <p:cNvSpPr/>
                  <p:nvPr/>
                </p:nvSpPr>
                <p:spPr>
                  <a:xfrm>
                    <a:off x="559363" y="216281"/>
                    <a:ext cx="159560" cy="3750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21600"/>
                        </a:moveTo>
                        <a:lnTo>
                          <a:pt x="2160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2145" tIns="32145" rIns="32145" bIns="32145" numCol="1" anchor="ctr">
                    <a:noAutofit/>
                  </a:bodyPr>
                  <a:lstStyle/>
                  <a:p>
                    <a:pPr algn="ctr" defTabSz="410751" hangingPunct="0">
                      <a:defRPr sz="24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68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pic>
              <p:nvPicPr>
                <p:cNvPr id="50" name="image8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l="78223" t="26398" r="1081" b="2648"/>
                <a:stretch>
                  <a:fillRect/>
                </a:stretch>
              </p:blipFill>
              <p:spPr>
                <a:xfrm>
                  <a:off x="1212233" y="-63"/>
                  <a:ext cx="1435100" cy="2043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5" h="21591" extrusionOk="0">
                      <a:moveTo>
                        <a:pt x="1540" y="0"/>
                      </a:moveTo>
                      <a:cubicBezTo>
                        <a:pt x="1026" y="4"/>
                        <a:pt x="506" y="50"/>
                        <a:pt x="0" y="134"/>
                      </a:cubicBezTo>
                      <a:lnTo>
                        <a:pt x="0" y="21591"/>
                      </a:lnTo>
                      <a:cubicBezTo>
                        <a:pt x="1747" y="21431"/>
                        <a:pt x="3295" y="20760"/>
                        <a:pt x="4300" y="19654"/>
                      </a:cubicBezTo>
                      <a:cubicBezTo>
                        <a:pt x="4490" y="19445"/>
                        <a:pt x="4838" y="18971"/>
                        <a:pt x="5073" y="18602"/>
                      </a:cubicBezTo>
                      <a:cubicBezTo>
                        <a:pt x="5308" y="18233"/>
                        <a:pt x="5612" y="17771"/>
                        <a:pt x="5745" y="17575"/>
                      </a:cubicBezTo>
                      <a:cubicBezTo>
                        <a:pt x="5878" y="17378"/>
                        <a:pt x="5983" y="17193"/>
                        <a:pt x="5983" y="17164"/>
                      </a:cubicBezTo>
                      <a:cubicBezTo>
                        <a:pt x="5982" y="17134"/>
                        <a:pt x="6131" y="16910"/>
                        <a:pt x="6310" y="16665"/>
                      </a:cubicBezTo>
                      <a:cubicBezTo>
                        <a:pt x="6488" y="16420"/>
                        <a:pt x="6642" y="16177"/>
                        <a:pt x="6655" y="16128"/>
                      </a:cubicBezTo>
                      <a:cubicBezTo>
                        <a:pt x="6684" y="16013"/>
                        <a:pt x="7171" y="15604"/>
                        <a:pt x="7434" y="15474"/>
                      </a:cubicBezTo>
                      <a:cubicBezTo>
                        <a:pt x="7827" y="15279"/>
                        <a:pt x="10564" y="15407"/>
                        <a:pt x="11020" y="15642"/>
                      </a:cubicBezTo>
                      <a:cubicBezTo>
                        <a:pt x="11187" y="15728"/>
                        <a:pt x="11191" y="15797"/>
                        <a:pt x="11079" y="16619"/>
                      </a:cubicBezTo>
                      <a:cubicBezTo>
                        <a:pt x="10875" y="18118"/>
                        <a:pt x="10876" y="18113"/>
                        <a:pt x="11163" y="18262"/>
                      </a:cubicBezTo>
                      <a:cubicBezTo>
                        <a:pt x="11329" y="18348"/>
                        <a:pt x="11802" y="18431"/>
                        <a:pt x="12525" y="18501"/>
                      </a:cubicBezTo>
                      <a:cubicBezTo>
                        <a:pt x="13873" y="18633"/>
                        <a:pt x="14554" y="18641"/>
                        <a:pt x="14689" y="18522"/>
                      </a:cubicBezTo>
                      <a:cubicBezTo>
                        <a:pt x="14745" y="18473"/>
                        <a:pt x="14866" y="17964"/>
                        <a:pt x="14963" y="17394"/>
                      </a:cubicBezTo>
                      <a:cubicBezTo>
                        <a:pt x="15139" y="16353"/>
                        <a:pt x="15287" y="16040"/>
                        <a:pt x="15593" y="16040"/>
                      </a:cubicBezTo>
                      <a:cubicBezTo>
                        <a:pt x="15684" y="16040"/>
                        <a:pt x="16053" y="15919"/>
                        <a:pt x="16414" y="15772"/>
                      </a:cubicBezTo>
                      <a:cubicBezTo>
                        <a:pt x="17325" y="15399"/>
                        <a:pt x="17367" y="15380"/>
                        <a:pt x="17728" y="15198"/>
                      </a:cubicBezTo>
                      <a:cubicBezTo>
                        <a:pt x="18226" y="14946"/>
                        <a:pt x="18760" y="14845"/>
                        <a:pt x="19281" y="14904"/>
                      </a:cubicBezTo>
                      <a:cubicBezTo>
                        <a:pt x="19532" y="14933"/>
                        <a:pt x="19945" y="14960"/>
                        <a:pt x="20202" y="14963"/>
                      </a:cubicBezTo>
                      <a:lnTo>
                        <a:pt x="20672" y="14967"/>
                      </a:lnTo>
                      <a:lnTo>
                        <a:pt x="20981" y="14057"/>
                      </a:lnTo>
                      <a:cubicBezTo>
                        <a:pt x="21310" y="13093"/>
                        <a:pt x="21600" y="11061"/>
                        <a:pt x="21475" y="10590"/>
                      </a:cubicBezTo>
                      <a:cubicBezTo>
                        <a:pt x="21413" y="10361"/>
                        <a:pt x="21377" y="10339"/>
                        <a:pt x="20940" y="10297"/>
                      </a:cubicBezTo>
                      <a:cubicBezTo>
                        <a:pt x="20682" y="10272"/>
                        <a:pt x="20285" y="10255"/>
                        <a:pt x="20060" y="10255"/>
                      </a:cubicBezTo>
                      <a:cubicBezTo>
                        <a:pt x="19674" y="10255"/>
                        <a:pt x="19584" y="10206"/>
                        <a:pt x="18377" y="9370"/>
                      </a:cubicBezTo>
                      <a:lnTo>
                        <a:pt x="17098" y="8485"/>
                      </a:lnTo>
                      <a:lnTo>
                        <a:pt x="16200" y="8439"/>
                      </a:lnTo>
                      <a:cubicBezTo>
                        <a:pt x="15705" y="8414"/>
                        <a:pt x="15257" y="8378"/>
                        <a:pt x="15207" y="8356"/>
                      </a:cubicBezTo>
                      <a:cubicBezTo>
                        <a:pt x="15158" y="8335"/>
                        <a:pt x="15146" y="7998"/>
                        <a:pt x="15183" y="7609"/>
                      </a:cubicBezTo>
                      <a:lnTo>
                        <a:pt x="15248" y="6901"/>
                      </a:lnTo>
                      <a:lnTo>
                        <a:pt x="14975" y="6825"/>
                      </a:lnTo>
                      <a:cubicBezTo>
                        <a:pt x="14652" y="6739"/>
                        <a:pt x="14306" y="6733"/>
                        <a:pt x="14136" y="6809"/>
                      </a:cubicBezTo>
                      <a:cubicBezTo>
                        <a:pt x="14069" y="6839"/>
                        <a:pt x="13970" y="7116"/>
                        <a:pt x="13916" y="7425"/>
                      </a:cubicBezTo>
                      <a:cubicBezTo>
                        <a:pt x="13861" y="7733"/>
                        <a:pt x="13752" y="8031"/>
                        <a:pt x="13672" y="8087"/>
                      </a:cubicBezTo>
                      <a:cubicBezTo>
                        <a:pt x="13551" y="8173"/>
                        <a:pt x="13354" y="8178"/>
                        <a:pt x="12424" y="8112"/>
                      </a:cubicBezTo>
                      <a:cubicBezTo>
                        <a:pt x="9603" y="7911"/>
                        <a:pt x="9160" y="7828"/>
                        <a:pt x="8748" y="7416"/>
                      </a:cubicBezTo>
                      <a:cubicBezTo>
                        <a:pt x="8450" y="7119"/>
                        <a:pt x="8148" y="6143"/>
                        <a:pt x="7820" y="4431"/>
                      </a:cubicBezTo>
                      <a:cubicBezTo>
                        <a:pt x="7467" y="2589"/>
                        <a:pt x="6354" y="1236"/>
                        <a:pt x="4615" y="528"/>
                      </a:cubicBezTo>
                      <a:cubicBezTo>
                        <a:pt x="3723" y="165"/>
                        <a:pt x="2644" y="-9"/>
                        <a:pt x="1540" y="0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6" name="Shape 336"/>
              <p:cNvSpPr/>
              <p:nvPr/>
            </p:nvSpPr>
            <p:spPr>
              <a:xfrm>
                <a:off x="1903588" y="2080023"/>
                <a:ext cx="2663831" cy="3693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2145" tIns="32145" rIns="32145" bIns="32145" numCol="1" anchor="t">
                <a:spAutoFit/>
              </a:bodyPr>
              <a:lstStyle>
                <a:lvl1pPr defTabSz="622300">
                  <a:spcBef>
                    <a:spcPts val="700"/>
                  </a:spcBef>
                  <a:defRPr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algn="ctr" hangingPunct="0"/>
                <a:r>
                  <a:rPr sz="1266" kern="0" dirty="0"/>
                  <a:t>400MHz, 1 cell, Nb/Cu</a:t>
                </a:r>
              </a:p>
            </p:txBody>
          </p:sp>
        </p:grpSp>
        <p:sp>
          <p:nvSpPr>
            <p:cNvPr id="44" name="Shape 338"/>
            <p:cNvSpPr/>
            <p:nvPr/>
          </p:nvSpPr>
          <p:spPr>
            <a:xfrm rot="20407420" flipV="1">
              <a:off x="105348" y="1209152"/>
              <a:ext cx="2075063" cy="280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261" extrusionOk="0">
                  <a:moveTo>
                    <a:pt x="0" y="0"/>
                  </a:moveTo>
                  <a:cubicBezTo>
                    <a:pt x="1899" y="7611"/>
                    <a:pt x="4466" y="13337"/>
                    <a:pt x="7388" y="16482"/>
                  </a:cubicBezTo>
                  <a:cubicBezTo>
                    <a:pt x="12142" y="21600"/>
                    <a:pt x="17387" y="19578"/>
                    <a:pt x="21600" y="11003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2145" tIns="32145" rIns="32145" bIns="32145" numCol="1" anchor="ctr">
              <a:noAutofit/>
            </a:bodyPr>
            <a:lstStyle/>
            <a:p>
              <a:pPr algn="ctr" defTabSz="410751" hangingPunct="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 sz="168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" name="Group 343"/>
          <p:cNvGrpSpPr/>
          <p:nvPr/>
        </p:nvGrpSpPr>
        <p:grpSpPr>
          <a:xfrm>
            <a:off x="5217894" y="3033714"/>
            <a:ext cx="3457206" cy="1608153"/>
            <a:chOff x="1808025" y="0"/>
            <a:chExt cx="4917064" cy="2287219"/>
          </a:xfrm>
        </p:grpSpPr>
        <p:pic>
          <p:nvPicPr>
            <p:cNvPr id="56" name="image1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808025" y="0"/>
              <a:ext cx="4601183" cy="2127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" name="Shape 342"/>
            <p:cNvSpPr/>
            <p:nvPr/>
          </p:nvSpPr>
          <p:spPr>
            <a:xfrm>
              <a:off x="3364920" y="1917836"/>
              <a:ext cx="3360169" cy="36938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2145" tIns="32145" rIns="32145" bIns="32145" numCol="1" anchor="t">
              <a:spAutoFit/>
            </a:bodyPr>
            <a:lstStyle>
              <a:lvl1pPr defTabSz="622300">
                <a:spcBef>
                  <a:spcPts val="700"/>
                </a:spcBef>
                <a:defRPr sz="1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hangingPunct="0"/>
              <a:r>
                <a:rPr sz="1266" kern="0"/>
                <a:t>400MHz, multi-cells, Nb/Cu</a:t>
              </a:r>
            </a:p>
          </p:txBody>
        </p:sp>
      </p:grpSp>
      <p:grpSp>
        <p:nvGrpSpPr>
          <p:cNvPr id="58" name="Group 348"/>
          <p:cNvGrpSpPr/>
          <p:nvPr/>
        </p:nvGrpSpPr>
        <p:grpSpPr>
          <a:xfrm>
            <a:off x="4270891" y="4662017"/>
            <a:ext cx="4272206" cy="1379573"/>
            <a:chOff x="457042" y="2021625"/>
            <a:chExt cx="6076207" cy="1962115"/>
          </a:xfrm>
        </p:grpSpPr>
        <p:grpSp>
          <p:nvGrpSpPr>
            <p:cNvPr id="59" name="Group 346"/>
            <p:cNvGrpSpPr/>
            <p:nvPr/>
          </p:nvGrpSpPr>
          <p:grpSpPr>
            <a:xfrm>
              <a:off x="2348834" y="2611054"/>
              <a:ext cx="4184415" cy="1372686"/>
              <a:chOff x="170958" y="0"/>
              <a:chExt cx="4184414" cy="1372685"/>
            </a:xfrm>
          </p:grpSpPr>
          <p:sp>
            <p:nvSpPr>
              <p:cNvPr id="61" name="Shape 344"/>
              <p:cNvSpPr/>
              <p:nvPr/>
            </p:nvSpPr>
            <p:spPr>
              <a:xfrm>
                <a:off x="170958" y="1003302"/>
                <a:ext cx="4184414" cy="36938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2145" tIns="32145" rIns="32145" bIns="32145" numCol="1" anchor="t">
                <a:spAutoFit/>
              </a:bodyPr>
              <a:lstStyle>
                <a:lvl1pPr defTabSz="622300">
                  <a:spcBef>
                    <a:spcPts val="700"/>
                  </a:spcBef>
                  <a:defRPr sz="1800">
                    <a:solidFill>
                      <a:srgbClr val="00206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algn="ctr" hangingPunct="0"/>
                <a:r>
                  <a:rPr sz="1266" kern="0"/>
                  <a:t>800MHz, multi-cells, Nb/Cu - bulk Nb</a:t>
                </a:r>
              </a:p>
            </p:txBody>
          </p:sp>
          <p:pic>
            <p:nvPicPr>
              <p:cNvPr id="62" name="image15.png" descr="22FA634C-5C7B-4D2F-A1EF-A77B2DCE315A@cern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74955" y="0"/>
                <a:ext cx="2263162" cy="81746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0" name="Shape 347"/>
            <p:cNvSpPr/>
            <p:nvPr/>
          </p:nvSpPr>
          <p:spPr>
            <a:xfrm rot="12384451" flipH="1">
              <a:off x="457042" y="2021625"/>
              <a:ext cx="2285985" cy="444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261" extrusionOk="0">
                  <a:moveTo>
                    <a:pt x="0" y="0"/>
                  </a:moveTo>
                  <a:cubicBezTo>
                    <a:pt x="1899" y="7611"/>
                    <a:pt x="4466" y="13337"/>
                    <a:pt x="7388" y="16482"/>
                  </a:cubicBezTo>
                  <a:cubicBezTo>
                    <a:pt x="12142" y="21600"/>
                    <a:pt x="17387" y="19578"/>
                    <a:pt x="21600" y="11003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2145" tIns="32145" rIns="32145" bIns="32145" numCol="1" anchor="ctr">
              <a:noAutofit/>
            </a:bodyPr>
            <a:lstStyle/>
            <a:p>
              <a:pPr algn="ctr" defTabSz="410751" hangingPunct="0">
                <a:defRPr sz="2400">
                  <a:latin typeface="Calibri"/>
                  <a:ea typeface="Calibri"/>
                  <a:cs typeface="Calibri"/>
                  <a:sym typeface="Calibri"/>
                </a:defRPr>
              </a:pPr>
              <a:endParaRPr sz="168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roup 353"/>
          <p:cNvGrpSpPr/>
          <p:nvPr/>
        </p:nvGrpSpPr>
        <p:grpSpPr>
          <a:xfrm>
            <a:off x="8724579" y="907983"/>
            <a:ext cx="383209" cy="4527223"/>
            <a:chOff x="0" y="597337"/>
            <a:chExt cx="545026" cy="6438914"/>
          </a:xfrm>
        </p:grpSpPr>
        <p:sp>
          <p:nvSpPr>
            <p:cNvPr id="64" name="Shape 349"/>
            <p:cNvSpPr/>
            <p:nvPr/>
          </p:nvSpPr>
          <p:spPr>
            <a:xfrm rot="16200000">
              <a:off x="-792148" y="5655925"/>
              <a:ext cx="2176157" cy="4862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2145" tIns="32145" rIns="32145" bIns="32145" numCol="1" anchor="t">
              <a:spAutoFit/>
            </a:bodyPr>
            <a:lstStyle>
              <a:lvl1pPr>
                <a:defRPr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410751" hangingPunct="0"/>
              <a:r>
                <a:rPr lang="en-GB" sz="1800" kern="0" dirty="0" smtClean="0"/>
                <a:t>Higher gradient</a:t>
              </a:r>
              <a:endParaRPr sz="1800" kern="0" dirty="0"/>
            </a:p>
          </p:txBody>
        </p:sp>
        <p:sp>
          <p:nvSpPr>
            <p:cNvPr id="65" name="Shape 350"/>
            <p:cNvSpPr/>
            <p:nvPr/>
          </p:nvSpPr>
          <p:spPr>
            <a:xfrm flipH="1">
              <a:off x="16621" y="4761893"/>
              <a:ext cx="23753" cy="2274358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 algn="ctr" defTabSz="410751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3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Shape 351"/>
            <p:cNvSpPr/>
            <p:nvPr/>
          </p:nvSpPr>
          <p:spPr>
            <a:xfrm flipV="1">
              <a:off x="0" y="597337"/>
              <a:ext cx="14393" cy="2125355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32145" tIns="32145" rIns="32145" bIns="32145" numCol="1" anchor="t">
              <a:noAutofit/>
            </a:bodyPr>
            <a:lstStyle/>
            <a:p>
              <a:pPr algn="ctr" defTabSz="410751" hangingPunct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sz="32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Shape 352"/>
            <p:cNvSpPr/>
            <p:nvPr/>
          </p:nvSpPr>
          <p:spPr>
            <a:xfrm rot="16200000">
              <a:off x="-644619" y="1487718"/>
              <a:ext cx="1936767" cy="442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2145" tIns="32145" rIns="32145" bIns="32145" numCol="1" anchor="t">
              <a:spAutoFit/>
            </a:bodyPr>
            <a:lstStyle>
              <a:lvl1pPr>
                <a:defRPr sz="16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algn="ctr" defTabSz="410751" hangingPunct="0"/>
              <a:r>
                <a:rPr lang="en-GB" kern="0" dirty="0" smtClean="0"/>
                <a:t>Higher currents</a:t>
              </a:r>
              <a:endParaRPr kern="0" dirty="0"/>
            </a:p>
          </p:txBody>
        </p:sp>
      </p:grpSp>
      <p:sp>
        <p:nvSpPr>
          <p:cNvPr id="68" name="Shape 347"/>
          <p:cNvSpPr/>
          <p:nvPr/>
        </p:nvSpPr>
        <p:spPr>
          <a:xfrm rot="9539516" flipH="1">
            <a:off x="3908973" y="3653933"/>
            <a:ext cx="1260847" cy="22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61" extrusionOk="0">
                <a:moveTo>
                  <a:pt x="0" y="0"/>
                </a:moveTo>
                <a:cubicBezTo>
                  <a:pt x="1899" y="7611"/>
                  <a:pt x="4466" y="13337"/>
                  <a:pt x="7388" y="16482"/>
                </a:cubicBezTo>
                <a:cubicBezTo>
                  <a:pt x="12142" y="21600"/>
                  <a:pt x="17387" y="19578"/>
                  <a:pt x="21600" y="11003"/>
                </a:cubicBezTo>
              </a:path>
            </a:pathLst>
          </a:custGeom>
          <a:noFill/>
          <a:ln w="25400" cap="flat">
            <a:solidFill>
              <a:srgbClr val="000000"/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32145" tIns="32145" rIns="32145" bIns="32145" numCol="1" anchor="ctr">
            <a:noAutofit/>
          </a:bodyPr>
          <a:lstStyle/>
          <a:p>
            <a:pPr algn="ctr" defTabSz="410751" hangingPunct="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 sz="1687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352579" y="6067180"/>
            <a:ext cx="17123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E. Jensen (CERN) 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1507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1" y="821791"/>
            <a:ext cx="8533434" cy="510444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000" dirty="0" smtClean="0"/>
              <a:t>CEPC’s main physics goal is operation at 240 GeV center-mass energy as a Higgs factory.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The collider RF system will consist of 384 650-MHz 5-cell SRF cavities operating at 19.3 MV/m with </a:t>
            </a:r>
            <a:r>
              <a:rPr lang="en-US" sz="2000" i="1" dirty="0" smtClean="0"/>
              <a:t>Q</a:t>
            </a:r>
            <a:r>
              <a:rPr lang="en-US" sz="2000" dirty="0" smtClean="0"/>
              <a:t> of 4∙10</a:t>
            </a:r>
            <a:r>
              <a:rPr lang="en-US" sz="2000" baseline="30000" dirty="0" smtClean="0"/>
              <a:t>10</a:t>
            </a:r>
            <a:r>
              <a:rPr lang="en-US" sz="2000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Nitrogen doping and magnetic flux expulsion technologies will be used to support high </a:t>
            </a:r>
            <a:r>
              <a:rPr lang="en-US" sz="2000" i="1" dirty="0" smtClean="0"/>
              <a:t>Q</a:t>
            </a:r>
            <a:r>
              <a:rPr lang="en-US" sz="2000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Thin film SRF technology, e.g. 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is under consideration as possible alternative.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SRF technology for CEPC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271" y="3281506"/>
            <a:ext cx="2772828" cy="25984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57482" y="6009558"/>
            <a:ext cx="26084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CEPC layout from J. Y. </a:t>
            </a:r>
            <a:r>
              <a:rPr lang="en-US" sz="1100" dirty="0" err="1" smtClean="0"/>
              <a:t>Zhai</a:t>
            </a:r>
            <a:r>
              <a:rPr lang="en-US" sz="1100" dirty="0" smtClean="0"/>
              <a:t>, et al., SRF2015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3966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1" y="821791"/>
            <a:ext cx="8533434" cy="510444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/>
              <a:t>Applying </a:t>
            </a:r>
            <a:r>
              <a:rPr lang="en-US" sz="1800" dirty="0" smtClean="0"/>
              <a:t>nitrogen </a:t>
            </a:r>
            <a:r>
              <a:rPr lang="en-US" sz="1800" dirty="0"/>
              <a:t>doping to 650 MHz </a:t>
            </a:r>
            <a:r>
              <a:rPr lang="en-US" sz="1800" dirty="0" smtClean="0"/>
              <a:t>(</a:t>
            </a:r>
            <a:r>
              <a:rPr lang="en-US" sz="1800" i="1" dirty="0" smtClean="0">
                <a:latin typeface="Symbol" charset="2"/>
                <a:ea typeface="Symbol" charset="2"/>
                <a:cs typeface="Symbol" charset="2"/>
              </a:rPr>
              <a:t>b</a:t>
            </a:r>
            <a:r>
              <a:rPr lang="en-US" sz="1800" dirty="0" smtClean="0"/>
              <a:t> = 0.9) leads </a:t>
            </a:r>
            <a:r>
              <a:rPr lang="en-US" sz="1800" dirty="0"/>
              <a:t>to </a:t>
            </a:r>
            <a:r>
              <a:rPr lang="en-US" sz="1800" dirty="0" smtClean="0"/>
              <a:t>doubling </a:t>
            </a:r>
            <a:r>
              <a:rPr lang="en-US" sz="1800" i="1" dirty="0"/>
              <a:t>Q</a:t>
            </a:r>
            <a:r>
              <a:rPr lang="en-US" sz="1800" dirty="0"/>
              <a:t> compared to 120°C bake (standard surface treatment ILC/XFEL), ~</a:t>
            </a:r>
            <a:r>
              <a:rPr lang="en-US" sz="1800" dirty="0" smtClean="0"/>
              <a:t>7∙10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 </a:t>
            </a:r>
            <a:r>
              <a:rPr lang="en-US" sz="1800" dirty="0"/>
              <a:t>at </a:t>
            </a:r>
            <a:r>
              <a:rPr lang="en-US" sz="1800" dirty="0" smtClean="0"/>
              <a:t>2 K </a:t>
            </a:r>
            <a:r>
              <a:rPr lang="en-US" sz="1800" dirty="0"/>
              <a:t>– world record at this </a:t>
            </a:r>
            <a:r>
              <a:rPr lang="en-US" sz="1800" dirty="0" smtClean="0"/>
              <a:t>frequency.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Nitrogen doping for 650 MHz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702104" y="6015186"/>
            <a:ext cx="19191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A. </a:t>
            </a:r>
            <a:r>
              <a:rPr lang="en-US" sz="1100" dirty="0" err="1" smtClean="0"/>
              <a:t>Grassellino</a:t>
            </a:r>
            <a:r>
              <a:rPr lang="en-US" sz="1100" dirty="0" smtClean="0"/>
              <a:t> (FNAL)</a:t>
            </a:r>
            <a:endParaRPr lang="en-US" sz="1100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4360" y="1997218"/>
            <a:ext cx="4534550" cy="3662803"/>
            <a:chOff x="44360" y="1638402"/>
            <a:chExt cx="5780742" cy="466942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60" y="1638402"/>
              <a:ext cx="5780742" cy="4669420"/>
            </a:xfrm>
            <a:prstGeom prst="rect">
              <a:avLst/>
            </a:prstGeom>
          </p:spPr>
        </p:pic>
        <p:sp>
          <p:nvSpPr>
            <p:cNvPr id="2" name="5-Point Star 1"/>
            <p:cNvSpPr/>
            <p:nvPr/>
          </p:nvSpPr>
          <p:spPr>
            <a:xfrm>
              <a:off x="3355006" y="3223540"/>
              <a:ext cx="147678" cy="150471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59055" y="3144886"/>
              <a:ext cx="9284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FF0000"/>
                  </a:solidFill>
                </a:rPr>
                <a:t>CEPC spec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3190414" y="3692932"/>
              <a:ext cx="147678" cy="150471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277132" y="3855595"/>
              <a:ext cx="0" cy="533525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" r="7074"/>
          <a:stretch/>
        </p:blipFill>
        <p:spPr>
          <a:xfrm>
            <a:off x="4386805" y="1964228"/>
            <a:ext cx="4643940" cy="359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9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1" y="752341"/>
            <a:ext cx="8533434" cy="5104440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 smtClean="0"/>
              <a:t>R&amp;D on 1.3 GHz single-cell cavities at Cornell: Recent test results consistently demonstrate gradients &gt;16 MV/m with Q &gt; 10</a:t>
            </a:r>
            <a:r>
              <a:rPr lang="en-US" sz="1800" baseline="30000" dirty="0" smtClean="0"/>
              <a:t>10</a:t>
            </a:r>
            <a:r>
              <a:rPr lang="en-US" sz="1800" dirty="0" smtClean="0"/>
              <a:t> at 4.2 K.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Very promising for future colliders. Next steps: extend this technology to multi-cell cavities and lower frequencies; exploring ways to improve gradient.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 SRF cavity R&amp;D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1" y="2355356"/>
            <a:ext cx="5042299" cy="39293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45826" y="6068393"/>
            <a:ext cx="23968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Courtesy D. Hall and M. </a:t>
            </a:r>
            <a:r>
              <a:rPr lang="en-US" sz="1100" dirty="0" err="1" smtClean="0"/>
              <a:t>Liepe</a:t>
            </a:r>
            <a:r>
              <a:rPr lang="en-US" sz="1100" dirty="0" smtClean="0"/>
              <a:t> (Cornell)</a:t>
            </a:r>
            <a:endParaRPr lang="en-US" sz="11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358" y="2469016"/>
            <a:ext cx="2837677" cy="2616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81388" y="5082322"/>
            <a:ext cx="17411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Nb</a:t>
            </a:r>
            <a:r>
              <a:rPr lang="en-US" sz="1100" baseline="-25000" dirty="0" smtClean="0"/>
              <a:t>3</a:t>
            </a:r>
            <a:r>
              <a:rPr lang="en-US" sz="1100" dirty="0" smtClean="0"/>
              <a:t>Sn cavity surface</a:t>
            </a:r>
          </a:p>
          <a:p>
            <a:r>
              <a:rPr lang="en-US" sz="1100" dirty="0" smtClean="0"/>
              <a:t>Courtesy Cornell</a:t>
            </a:r>
            <a:r>
              <a:rPr lang="en-US" sz="1100" dirty="0"/>
              <a:t> </a:t>
            </a:r>
            <a:r>
              <a:rPr lang="en-US" sz="1100" dirty="0" smtClean="0"/>
              <a:t>University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3574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020632"/>
            <a:ext cx="8672513" cy="4999464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Workshop goals and agenda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Introduction: Future HEP particle accelerators and superconducting RF technology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SRF challenges for HEP Intensity Frontier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SRF technology challenges for HEP Energy Frontier: ILC; future circular colliders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Synergies with NCRF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5298486" y="3525643"/>
            <a:ext cx="3185764" cy="2637567"/>
            <a:chOff x="2971974" y="3710838"/>
            <a:chExt cx="3185764" cy="26375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71974" y="3710838"/>
              <a:ext cx="3185764" cy="239286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999637" y="6086795"/>
              <a:ext cx="11304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TESLA </a:t>
              </a:r>
              <a:r>
                <a:rPr lang="en-US" sz="1100" smtClean="0"/>
                <a:t>SRF cavity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 smtClean="0"/>
              <a:t>Multi-purpose ILC facility?</a:t>
            </a:r>
            <a:endParaRPr lang="en-US" dirty="0"/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429419" y="808414"/>
            <a:ext cx="8098481" cy="2245822"/>
            <a:chOff x="66555" y="2109495"/>
            <a:chExt cx="9012653" cy="2499335"/>
          </a:xfrm>
        </p:grpSpPr>
        <p:cxnSp>
          <p:nvCxnSpPr>
            <p:cNvPr id="8" name="Straight Arrow Connector 7"/>
            <p:cNvCxnSpPr/>
            <p:nvPr/>
          </p:nvCxnSpPr>
          <p:spPr>
            <a:xfrm flipV="1">
              <a:off x="222250" y="2566686"/>
              <a:ext cx="2901950" cy="8328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555" y="2122386"/>
              <a:ext cx="943212" cy="342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smtClean="0"/>
                <a:t>ILC beam</a:t>
              </a:r>
              <a:endParaRPr lang="en-US" sz="1400" i="1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508629" y="2109495"/>
              <a:ext cx="570579" cy="3425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t</a:t>
              </a:r>
              <a:r>
                <a:rPr lang="en-US" sz="1400" i="1" dirty="0" smtClean="0"/>
                <a:t>o IP</a:t>
              </a:r>
              <a:endParaRPr lang="en-US" sz="1400" i="1" dirty="0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329908" y="2479876"/>
              <a:ext cx="2176703" cy="2128954"/>
              <a:chOff x="329908" y="2479876"/>
              <a:chExt cx="2176703" cy="212895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37549" y="2479876"/>
                <a:ext cx="868102" cy="1736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Linac</a:t>
                </a:r>
                <a:r>
                  <a:rPr lang="en-US" sz="14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1</a:t>
                </a:r>
                <a:endPara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6200000">
                <a:off x="-210839" y="3761403"/>
                <a:ext cx="1388174" cy="30667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0"/>
              </a:gra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Injector </a:t>
                </a:r>
                <a:r>
                  <a:rPr lang="en-US" sz="1200" dirty="0"/>
                  <a:t> </a:t>
                </a:r>
                <a:r>
                  <a:rPr lang="en-US" sz="1200" dirty="0" smtClean="0"/>
                  <a:t>1</a:t>
                </a:r>
                <a:endParaRPr lang="en-US" sz="2000" dirty="0"/>
              </a:p>
            </p:txBody>
          </p:sp>
          <p:sp>
            <p:nvSpPr>
              <p:cNvPr id="22" name="Arc 21"/>
              <p:cNvSpPr/>
              <p:nvPr/>
            </p:nvSpPr>
            <p:spPr>
              <a:xfrm rot="16200000">
                <a:off x="274341" y="2720362"/>
                <a:ext cx="1346110" cy="1055411"/>
              </a:xfrm>
              <a:prstGeom prst="arc">
                <a:avLst/>
              </a:prstGeom>
              <a:ln>
                <a:solidFill>
                  <a:srgbClr val="C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25" name="Rectangle 24"/>
              <p:cNvSpPr/>
              <p:nvPr/>
            </p:nvSpPr>
            <p:spPr>
              <a:xfrm rot="5400000" flipH="1">
                <a:off x="1658508" y="3760726"/>
                <a:ext cx="1388175" cy="30803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0"/>
              </a:gra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Experiment 1</a:t>
                </a:r>
                <a:endParaRPr lang="en-US" sz="2000" dirty="0"/>
              </a:p>
            </p:txBody>
          </p:sp>
          <p:sp>
            <p:nvSpPr>
              <p:cNvPr id="26" name="Arc 25"/>
              <p:cNvSpPr/>
              <p:nvPr/>
            </p:nvSpPr>
            <p:spPr>
              <a:xfrm rot="678422">
                <a:off x="1034451" y="2541416"/>
                <a:ext cx="1346110" cy="1055411"/>
              </a:xfrm>
              <a:prstGeom prst="arc">
                <a:avLst/>
              </a:prstGeom>
              <a:ln>
                <a:solidFill>
                  <a:srgbClr val="C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 flipV="1">
              <a:off x="5913216" y="2562027"/>
              <a:ext cx="2901950" cy="12842"/>
            </a:xfrm>
            <a:prstGeom prst="straightConnector1">
              <a:avLst/>
            </a:prstGeom>
            <a:ln>
              <a:solidFill>
                <a:schemeClr val="tx1">
                  <a:lumMod val="60000"/>
                  <a:lumOff val="40000"/>
                </a:schemeClr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3124200" y="2574869"/>
              <a:ext cx="2789016" cy="143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5829008" y="2479876"/>
              <a:ext cx="2176703" cy="2128954"/>
              <a:chOff x="329908" y="2479876"/>
              <a:chExt cx="2176703" cy="212895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937549" y="2479876"/>
                <a:ext cx="868102" cy="17362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err="1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Linac</a:t>
                </a:r>
                <a:r>
                  <a:rPr lang="en-US" sz="14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N</a:t>
                </a:r>
                <a:endParaRPr lang="en-US" sz="14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 rot="16200000">
                <a:off x="-210839" y="3761403"/>
                <a:ext cx="1388174" cy="306679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0"/>
              </a:gra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Injector </a:t>
                </a:r>
                <a:r>
                  <a:rPr lang="en-US" sz="1200" dirty="0"/>
                  <a:t> N</a:t>
                </a:r>
                <a:endParaRPr lang="en-US" sz="2000" dirty="0"/>
              </a:p>
            </p:txBody>
          </p:sp>
          <p:sp>
            <p:nvSpPr>
              <p:cNvPr id="38" name="Arc 37"/>
              <p:cNvSpPr/>
              <p:nvPr/>
            </p:nvSpPr>
            <p:spPr>
              <a:xfrm rot="16200000">
                <a:off x="274341" y="2720362"/>
                <a:ext cx="1346110" cy="1055411"/>
              </a:xfrm>
              <a:prstGeom prst="arc">
                <a:avLst/>
              </a:prstGeom>
              <a:ln>
                <a:solidFill>
                  <a:srgbClr val="C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9" name="Rectangle 38"/>
              <p:cNvSpPr/>
              <p:nvPr/>
            </p:nvSpPr>
            <p:spPr>
              <a:xfrm rot="5400000" flipH="1">
                <a:off x="1658508" y="3760726"/>
                <a:ext cx="1388175" cy="30803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</a:gsLst>
                <a:lin ang="16200000" scaled="0"/>
              </a:gradFill>
              <a:ln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/>
                  <a:t>Experiment N</a:t>
                </a:r>
                <a:endParaRPr lang="en-US" sz="2000" dirty="0"/>
              </a:p>
            </p:txBody>
          </p:sp>
          <p:sp>
            <p:nvSpPr>
              <p:cNvPr id="40" name="Arc 39"/>
              <p:cNvSpPr/>
              <p:nvPr/>
            </p:nvSpPr>
            <p:spPr>
              <a:xfrm rot="678422">
                <a:off x="1034451" y="2541416"/>
                <a:ext cx="1346110" cy="1055411"/>
              </a:xfrm>
              <a:prstGeom prst="arc">
                <a:avLst/>
              </a:prstGeom>
              <a:ln>
                <a:solidFill>
                  <a:srgbClr val="C0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</p:grpSp>
      <p:sp>
        <p:nvSpPr>
          <p:cNvPr id="42" name="Content Placeholder 5"/>
          <p:cNvSpPr>
            <a:spLocks noGrp="1"/>
          </p:cNvSpPr>
          <p:nvPr>
            <p:ph idx="1"/>
          </p:nvPr>
        </p:nvSpPr>
        <p:spPr>
          <a:xfrm>
            <a:off x="228600" y="3310347"/>
            <a:ext cx="8672513" cy="2765128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600" dirty="0" smtClean="0"/>
              <a:t>Can we imagine a multi-purpose facility based on ILC? Is this crazy enough?</a:t>
            </a:r>
          </a:p>
          <a:p>
            <a:pPr>
              <a:buFont typeface="Wingdings" charset="2"/>
              <a:buChar char="§"/>
            </a:pPr>
            <a:r>
              <a:rPr lang="en-US" sz="1600" dirty="0" smtClean="0"/>
              <a:t>The SRF </a:t>
            </a:r>
            <a:r>
              <a:rPr lang="en-US" sz="1600" dirty="0" err="1" smtClean="0"/>
              <a:t>linac</a:t>
            </a:r>
            <a:r>
              <a:rPr lang="en-US" sz="1600" dirty="0" smtClean="0"/>
              <a:t> can be sectioned into several </a:t>
            </a:r>
            <a:r>
              <a:rPr lang="en-US" sz="1600" dirty="0" err="1" smtClean="0"/>
              <a:t>linacs</a:t>
            </a:r>
            <a:r>
              <a:rPr lang="en-US" sz="1600" dirty="0" smtClean="0"/>
              <a:t>. Each </a:t>
            </a:r>
            <a:r>
              <a:rPr lang="en-US" sz="1600" dirty="0" err="1" smtClean="0"/>
              <a:t>linac</a:t>
            </a:r>
            <a:r>
              <a:rPr lang="en-US" sz="1600" dirty="0" smtClean="0"/>
              <a:t> can have different energy and beam parameters, tuned to a particular user community. Then a facility for a particular purpose could be built around each </a:t>
            </a:r>
            <a:r>
              <a:rPr lang="en-US" sz="1600" dirty="0" err="1" smtClean="0"/>
              <a:t>linac</a:t>
            </a:r>
            <a:r>
              <a:rPr lang="en-US" sz="1600" dirty="0" smtClean="0"/>
              <a:t>, e.g. </a:t>
            </a:r>
          </a:p>
          <a:p>
            <a:pPr lvl="1">
              <a:buFont typeface="Courier New" charset="0"/>
              <a:buChar char="o"/>
            </a:pPr>
            <a:r>
              <a:rPr lang="en-US" sz="1400" dirty="0" err="1" smtClean="0"/>
              <a:t>Linac</a:t>
            </a:r>
            <a:r>
              <a:rPr lang="en-US" sz="1400" dirty="0" smtClean="0"/>
              <a:t> 1: CW FEL (</a:t>
            </a:r>
            <a:r>
              <a:rPr lang="en-US" sz="1400" i="1" dirty="0" smtClean="0"/>
              <a:t>a la </a:t>
            </a:r>
            <a:r>
              <a:rPr lang="en-US" sz="1400" dirty="0" smtClean="0"/>
              <a:t>LCLS-II)</a:t>
            </a:r>
          </a:p>
          <a:p>
            <a:pPr lvl="1">
              <a:buFont typeface="Courier New" charset="0"/>
              <a:buChar char="o"/>
            </a:pPr>
            <a:r>
              <a:rPr lang="en-US" sz="1400" dirty="0" err="1" smtClean="0"/>
              <a:t>Linac</a:t>
            </a:r>
            <a:r>
              <a:rPr lang="en-US" sz="1400" dirty="0" smtClean="0"/>
              <a:t> 2: pulsed FEL (</a:t>
            </a:r>
            <a:r>
              <a:rPr lang="en-US" sz="1400" i="1" dirty="0"/>
              <a:t>a la </a:t>
            </a:r>
            <a:r>
              <a:rPr lang="en-US" sz="1400" dirty="0" smtClean="0"/>
              <a:t>European XFEL)</a:t>
            </a:r>
          </a:p>
          <a:p>
            <a:pPr lvl="1">
              <a:buFont typeface="Courier New" charset="0"/>
              <a:buChar char="o"/>
            </a:pPr>
            <a:r>
              <a:rPr lang="is-IS" sz="1400" dirty="0" smtClean="0"/>
              <a:t>…</a:t>
            </a:r>
          </a:p>
          <a:p>
            <a:pPr lvl="1">
              <a:buFont typeface="Courier New" charset="0"/>
              <a:buChar char="o"/>
            </a:pPr>
            <a:r>
              <a:rPr lang="is-IS" sz="1400" dirty="0" smtClean="0"/>
              <a:t>Linac N: MaRIE-like machine, especially if high-power proton linac happens to be nearby </a:t>
            </a:r>
            <a:r>
              <a:rPr lang="is-IS" sz="1400" dirty="0" smtClean="0">
                <a:sym typeface="Wingdings"/>
              </a:rPr>
              <a:t></a:t>
            </a:r>
            <a:endParaRPr lang="en-US" sz="1400" dirty="0" smtClean="0"/>
          </a:p>
          <a:p>
            <a:pPr>
              <a:buFont typeface="Wingdings" charset="2"/>
              <a:buChar char="§"/>
            </a:pPr>
            <a:r>
              <a:rPr lang="en-US" sz="1600" dirty="0" smtClean="0"/>
              <a:t>Time-share concept, e.g. 50% time for HEP, 50% for other experiments working in parallel.</a:t>
            </a:r>
          </a:p>
        </p:txBody>
      </p:sp>
    </p:spTree>
    <p:extLst>
      <p:ext uri="{BB962C8B-B14F-4D97-AF65-F5344CB8AC3E}">
        <p14:creationId xmlns:p14="http://schemas.microsoft.com/office/powerpoint/2010/main" val="141466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228600" y="972273"/>
            <a:ext cx="8672513" cy="4816328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dirty="0" smtClean="0"/>
              <a:t>High-power fundamental power couplers.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Flexible RF power distribution system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High-efficient RF sources</a:t>
            </a:r>
          </a:p>
          <a:p>
            <a:pPr>
              <a:buFont typeface="Wingdings" charset="2"/>
              <a:buChar char="§"/>
            </a:pPr>
            <a:r>
              <a:rPr lang="en-US" dirty="0" smtClean="0"/>
              <a:t>New analytical and modeling tools</a:t>
            </a: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 smtClean="0"/>
              <a:t>Synergies with NCRF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86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228600" y="937549"/>
            <a:ext cx="8672513" cy="4851052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000" dirty="0" smtClean="0"/>
              <a:t>Future HEP IF and EF accelerators require advances in SRF technology beyond state-of-the-art.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Cost reduction is very important aspect of R&amp;D aimed at developing this technology.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Electron-positron colliders will require large-scale SRF installations, e.g. 16,000 cavities for ILC.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Recent advances – nitrogen doping and nitrogen infusion, magnetic flux expulsion – demonstrate that there is still room for improvement using bulk Nb.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Further progress can be achieved with thin film techniques, especially 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cavities.</a:t>
            </a: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5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228600" y="1030146"/>
            <a:ext cx="8672513" cy="5104435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000" dirty="0" smtClean="0"/>
              <a:t>Discuss SRF R&amp;D needed to support future HEP particle accelerators.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Provide material for constructing a ten-year roadmap for SRF R&amp;D:</a:t>
            </a:r>
            <a:endParaRPr lang="en-US" sz="1800" dirty="0" smtClean="0"/>
          </a:p>
          <a:p>
            <a:pPr lvl="1">
              <a:buFont typeface="Courier New" charset="0"/>
              <a:buChar char="o"/>
            </a:pPr>
            <a:r>
              <a:rPr lang="en-US" sz="1800" dirty="0" smtClean="0"/>
              <a:t>Identify research thrusts;</a:t>
            </a:r>
          </a:p>
          <a:p>
            <a:pPr lvl="1">
              <a:buFont typeface="Courier New" charset="0"/>
              <a:buChar char="o"/>
            </a:pPr>
            <a:r>
              <a:rPr lang="en-US" sz="1800" dirty="0" smtClean="0"/>
              <a:t>Specify key milestones;</a:t>
            </a:r>
          </a:p>
          <a:p>
            <a:pPr lvl="1">
              <a:buFont typeface="Courier New" charset="0"/>
              <a:buChar char="o"/>
            </a:pPr>
            <a:r>
              <a:rPr lang="en-US" sz="1800" dirty="0" smtClean="0"/>
              <a:t>Specify research activities and parameters we would like to achieve;</a:t>
            </a:r>
          </a:p>
          <a:p>
            <a:pPr lvl="1">
              <a:buFont typeface="Courier New" charset="0"/>
              <a:buChar char="o"/>
            </a:pPr>
            <a:r>
              <a:rPr lang="en-US" sz="1800" dirty="0" smtClean="0"/>
              <a:t>Propose “stepping stone” facilities as intermediate steps toward future discovery facilities. Ideally, such facilities would be multi-purpose: to validate key R&amp;D concepts and to serve broader user community (e.g. light source).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A roadmap document will be developed after the workshop and presented to DOE in Germantown in early March. 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SRF and NCRF roadmaps will be combined into a single document for the RF Technology thrust.</a:t>
            </a:r>
          </a:p>
          <a:p>
            <a:pPr>
              <a:buFont typeface="Wingdings" charset="2"/>
              <a:buChar char="§"/>
            </a:pPr>
            <a:r>
              <a:rPr lang="en-US" sz="2000" dirty="0" smtClean="0"/>
              <a:t>Similar effort in Advanced Accelerator Concepts resulted in Advanced Accelerator Development Strategy Report, published in 2016. The report is posted on the workshop </a:t>
            </a:r>
            <a:r>
              <a:rPr lang="en-US" sz="2000" dirty="0" err="1" smtClean="0"/>
              <a:t>Indico</a:t>
            </a:r>
            <a:r>
              <a:rPr lang="en-US" sz="2000" dirty="0" smtClean="0"/>
              <a:t> site.</a:t>
            </a: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 smtClean="0"/>
              <a:t>Workshop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9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Content Placeholder 5"/>
          <p:cNvSpPr>
            <a:spLocks noGrp="1"/>
          </p:cNvSpPr>
          <p:nvPr>
            <p:ph idx="1"/>
          </p:nvPr>
        </p:nvSpPr>
        <p:spPr>
          <a:xfrm>
            <a:off x="228600" y="1030147"/>
            <a:ext cx="8672513" cy="4758454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2000" dirty="0" smtClean="0"/>
              <a:t>Workshop agenda:</a:t>
            </a:r>
          </a:p>
          <a:p>
            <a:pPr lvl="1">
              <a:buFont typeface="Courier New" charset="0"/>
              <a:buChar char="o"/>
            </a:pPr>
            <a:r>
              <a:rPr lang="en-US" sz="1800" dirty="0" smtClean="0"/>
              <a:t>Plenary overview talks: Two talks on HEP physics requirements; Overviews from regions (Asia, Europe, USA); Report from NCRF workshop.</a:t>
            </a:r>
          </a:p>
          <a:p>
            <a:pPr lvl="1">
              <a:buFont typeface="Courier New" charset="0"/>
              <a:buChar char="o"/>
            </a:pPr>
            <a:r>
              <a:rPr lang="en-US" sz="1800" dirty="0" smtClean="0"/>
              <a:t>Round table on cost of SRF machines and cost reduction avenues.</a:t>
            </a:r>
          </a:p>
          <a:p>
            <a:pPr lvl="1">
              <a:buFont typeface="Courier New" charset="0"/>
              <a:buChar char="o"/>
            </a:pPr>
            <a:r>
              <a:rPr lang="en-US" sz="1800" dirty="0" smtClean="0"/>
              <a:t>WG1: Transformational routes for high gradient and Q → Ultimate Q and gradient limitations for SRF; New materials and surface structures; Fundamental understanding of SRF material properties.</a:t>
            </a:r>
          </a:p>
          <a:p>
            <a:pPr lvl="1">
              <a:buFont typeface="Courier New" charset="0"/>
              <a:buChar char="o"/>
            </a:pPr>
            <a:r>
              <a:rPr lang="en-US" sz="1800" dirty="0" smtClean="0"/>
              <a:t>WG2: Evolutionary </a:t>
            </a:r>
            <a:r>
              <a:rPr lang="en-US" sz="1800" dirty="0"/>
              <a:t>developments → </a:t>
            </a:r>
            <a:r>
              <a:rPr lang="en-US" sz="1800" dirty="0" smtClean="0"/>
              <a:t>Nitrogen doping and infusion, other surface treatments; Nb3Sn cavity development; Thin film technology; Abatement of Field Emission.</a:t>
            </a:r>
          </a:p>
          <a:p>
            <a:pPr lvl="1">
              <a:buFont typeface="Courier New" charset="0"/>
              <a:buChar char="o"/>
            </a:pPr>
            <a:r>
              <a:rPr lang="en-US" sz="1800" dirty="0" smtClean="0"/>
              <a:t>WG3: RF ancillaries </a:t>
            </a:r>
            <a:r>
              <a:rPr lang="en-US" sz="1800" dirty="0"/>
              <a:t>→</a:t>
            </a:r>
            <a:r>
              <a:rPr lang="en-US" sz="1800" dirty="0" smtClean="0"/>
              <a:t> RF power couplers, RF sources, HOM dampers, frequency tuners.</a:t>
            </a:r>
          </a:p>
          <a:p>
            <a:pPr lvl="1">
              <a:buFont typeface="Courier New" charset="0"/>
              <a:buChar char="o"/>
            </a:pPr>
            <a:r>
              <a:rPr lang="en-US" sz="1800" dirty="0" smtClean="0"/>
              <a:t>Discussion on future US facilities to validate R&amp;D concepts.</a:t>
            </a:r>
          </a:p>
        </p:txBody>
      </p:sp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 smtClean="0"/>
              <a:t>GARD-SRF Roadmap Workshop at Fermilab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3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972273"/>
            <a:ext cx="8672513" cy="5139158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 smtClean="0"/>
              <a:t>Superconducting </a:t>
            </a:r>
            <a:r>
              <a:rPr lang="en-US" sz="1800" dirty="0"/>
              <a:t>radio frequency </a:t>
            </a:r>
            <a:r>
              <a:rPr lang="en-US" sz="1800" dirty="0" smtClean="0"/>
              <a:t>technology is a </a:t>
            </a:r>
            <a:r>
              <a:rPr lang="en-US" sz="1800" b="1" i="1" dirty="0" smtClean="0"/>
              <a:t>cornerstone technology </a:t>
            </a:r>
            <a:r>
              <a:rPr lang="en-US" sz="1800" dirty="0" smtClean="0"/>
              <a:t>for the next generation of high-energy </a:t>
            </a:r>
            <a:r>
              <a:rPr lang="en-US" sz="1800" dirty="0"/>
              <a:t>particle accelerators</a:t>
            </a:r>
            <a:r>
              <a:rPr lang="en-US" sz="1800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Future Intensity Frontier machine at Fermilab, PIP-III, will target &gt; 2.4 MW proton beam power. One of the options under consideration is an 8-GeV SRF </a:t>
            </a:r>
            <a:r>
              <a:rPr lang="en-US" sz="1800" dirty="0" err="1" smtClean="0"/>
              <a:t>linac</a:t>
            </a:r>
            <a:r>
              <a:rPr lang="en-US" sz="1800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Future generation of lepton colliders will require RF systems to be “</a:t>
            </a:r>
            <a:r>
              <a:rPr lang="en-US" sz="1800" b="1" i="1" dirty="0" smtClean="0"/>
              <a:t>affordable</a:t>
            </a:r>
            <a:r>
              <a:rPr lang="en-US" sz="1800" dirty="0" smtClean="0"/>
              <a:t>” and able to support </a:t>
            </a:r>
            <a:r>
              <a:rPr lang="en-US" sz="1800" b="1" i="1" dirty="0" smtClean="0"/>
              <a:t>high luminosity</a:t>
            </a:r>
            <a:r>
              <a:rPr lang="en-US" sz="1800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The former necessitates cavities operating shorter acceleration systems (</a:t>
            </a:r>
            <a:r>
              <a:rPr lang="en-US" sz="1800" b="1" i="1" dirty="0" smtClean="0"/>
              <a:t>high accelerating gradient</a:t>
            </a:r>
            <a:r>
              <a:rPr lang="en-US" sz="1800" dirty="0" smtClean="0"/>
              <a:t>) with lower cryogenic losses (</a:t>
            </a:r>
            <a:r>
              <a:rPr lang="en-US" sz="1800" b="1" i="1" dirty="0" smtClean="0"/>
              <a:t>high quality factor</a:t>
            </a:r>
            <a:r>
              <a:rPr lang="en-US" sz="1800" dirty="0" smtClean="0"/>
              <a:t>). The latter means supporting very high beam currents (</a:t>
            </a:r>
            <a:r>
              <a:rPr lang="en-US" sz="1800" b="1" i="1" dirty="0" smtClean="0"/>
              <a:t>higher order mode damping</a:t>
            </a:r>
            <a:r>
              <a:rPr lang="en-US" sz="1800" dirty="0" smtClean="0"/>
              <a:t>) and </a:t>
            </a:r>
            <a:r>
              <a:rPr lang="en-US" sz="1800" dirty="0"/>
              <a:t>delivering very high power to the </a:t>
            </a:r>
            <a:r>
              <a:rPr lang="en-US" sz="1800" dirty="0" smtClean="0"/>
              <a:t>beams (</a:t>
            </a:r>
            <a:r>
              <a:rPr lang="en-US" sz="1800" b="1" i="1" dirty="0" smtClean="0"/>
              <a:t>RF power couplers</a:t>
            </a:r>
            <a:r>
              <a:rPr lang="en-US" sz="1800" dirty="0" smtClean="0"/>
              <a:t>).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In </a:t>
            </a:r>
            <a:r>
              <a:rPr lang="en-US" sz="1800" dirty="0"/>
              <a:t>this talk I will briefly </a:t>
            </a:r>
            <a:r>
              <a:rPr lang="en-US" sz="1800" dirty="0" smtClean="0"/>
              <a:t>describe challenges to the SRF technology arising from the next generation </a:t>
            </a:r>
            <a:r>
              <a:rPr lang="en-US" sz="1800" dirty="0"/>
              <a:t>of </a:t>
            </a:r>
            <a:r>
              <a:rPr lang="en-US" sz="1800" dirty="0" smtClean="0"/>
              <a:t>HEP accelerators, outline possible R&amp;D paths and point out synergies with NCRF technology.</a:t>
            </a:r>
          </a:p>
          <a:p>
            <a:pPr>
              <a:buFont typeface="Wingdings" charset="2"/>
              <a:buChar char="§"/>
            </a:pPr>
            <a:endParaRPr lang="en-US" sz="1800" dirty="0"/>
          </a:p>
          <a:p>
            <a:pPr>
              <a:buFont typeface="Wingdings" charset="2"/>
              <a:buChar char="§"/>
            </a:pPr>
            <a:r>
              <a:rPr lang="en-US" sz="1800" i="1" dirty="0" smtClean="0">
                <a:solidFill>
                  <a:schemeClr val="tx2"/>
                </a:solidFill>
              </a:rPr>
              <a:t>Leitmotif: </a:t>
            </a:r>
            <a:r>
              <a:rPr lang="en-US" sz="1800" i="1" dirty="0">
                <a:solidFill>
                  <a:schemeClr val="tx2"/>
                </a:solidFill>
              </a:rPr>
              <a:t>c</a:t>
            </a:r>
            <a:r>
              <a:rPr lang="en-US" sz="1800" i="1" dirty="0" smtClean="0">
                <a:solidFill>
                  <a:schemeClr val="tx2"/>
                </a:solidFill>
              </a:rPr>
              <a:t>ost, cost, cost </a:t>
            </a:r>
            <a:r>
              <a:rPr lang="is-IS" sz="1800" i="1" dirty="0" smtClean="0">
                <a:solidFill>
                  <a:schemeClr val="tx2"/>
                </a:solidFill>
              </a:rPr>
              <a:t>…</a:t>
            </a:r>
            <a:endParaRPr lang="en-US" sz="1800" i="1" dirty="0">
              <a:solidFill>
                <a:schemeClr val="tx2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7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 Intensity Frontier: from PIP-II to PIP-III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228600" y="787078"/>
            <a:ext cx="8811228" cy="532435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 smtClean="0"/>
              <a:t>PIP-II, an upgrade of existing Fermilab accelerating complex, will bring the beam power to 1.2 MW.</a:t>
            </a:r>
          </a:p>
          <a:p>
            <a:pPr>
              <a:buFont typeface="Wingdings" charset="2"/>
              <a:buChar char="§"/>
            </a:pPr>
            <a:r>
              <a:rPr lang="en-US" sz="1800" dirty="0"/>
              <a:t>PIP-II 650 MHz cavities need further R&amp;D on nitrogen doping to reach spec on </a:t>
            </a:r>
            <a:r>
              <a:rPr lang="en-US" sz="1800" i="1" dirty="0"/>
              <a:t>Q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grpSp>
        <p:nvGrpSpPr>
          <p:cNvPr id="2" name="Group 1"/>
          <p:cNvGrpSpPr/>
          <p:nvPr/>
        </p:nvGrpSpPr>
        <p:grpSpPr>
          <a:xfrm>
            <a:off x="1615947" y="1837245"/>
            <a:ext cx="5404485" cy="1966947"/>
            <a:chOff x="1530603" y="1459293"/>
            <a:chExt cx="5404485" cy="1966947"/>
          </a:xfrm>
        </p:grpSpPr>
        <p:pic>
          <p:nvPicPr>
            <p:cNvPr id="8" name="Picture 7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530603" y="1459293"/>
              <a:ext cx="5404485" cy="157416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223594" y="3087686"/>
              <a:ext cx="20185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PIP-II Technology Map</a:t>
              </a:r>
              <a:endParaRPr lang="en-US" sz="1600" dirty="0"/>
            </a:p>
          </p:txBody>
        </p: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089187"/>
              </p:ext>
            </p:extLst>
          </p:nvPr>
        </p:nvGraphicFramePr>
        <p:xfrm>
          <a:off x="736827" y="4221431"/>
          <a:ext cx="7907301" cy="198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7700"/>
                <a:gridCol w="921239"/>
                <a:gridCol w="921239"/>
                <a:gridCol w="1151550"/>
                <a:gridCol w="921239"/>
                <a:gridCol w="998008"/>
                <a:gridCol w="1228318"/>
                <a:gridCol w="998008"/>
              </a:tblGrid>
              <a:tr h="0">
                <a:tc>
                  <a:txBody>
                    <a:bodyPr/>
                    <a:lstStyle/>
                    <a:p>
                      <a:pPr marL="0" marR="0" indent="3810" algn="l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en-US" sz="1200" b="1" dirty="0" smtClean="0">
                          <a:effectLst/>
                        </a:rPr>
                        <a:t>CM</a:t>
                      </a:r>
                      <a:r>
                        <a:rPr lang="en-US" sz="1200" b="1" baseline="0" dirty="0" smtClean="0">
                          <a:effectLst/>
                        </a:rPr>
                        <a:t> </a:t>
                      </a:r>
                      <a:r>
                        <a:rPr lang="en-US" sz="1200" b="1" dirty="0" smtClean="0">
                          <a:effectLst/>
                        </a:rPr>
                        <a:t>type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Cavities per CM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Number of CMs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Acc. gradient (MV/m)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CM length</a:t>
                      </a:r>
                      <a:endParaRPr lang="en-US" sz="1400" b="1" dirty="0">
                        <a:effectLst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(m)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Q</a:t>
                      </a:r>
                      <a:r>
                        <a:rPr lang="en-US" sz="1200" b="1" baseline="-25000" dirty="0">
                          <a:effectLst/>
                        </a:rPr>
                        <a:t>0</a:t>
                      </a:r>
                      <a:r>
                        <a:rPr lang="en-US" sz="1200" b="1" dirty="0">
                          <a:effectLst/>
                        </a:rPr>
                        <a:t> at 2K (10</a:t>
                      </a:r>
                      <a:r>
                        <a:rPr lang="en-US" sz="1200" b="1" baseline="30000" dirty="0">
                          <a:effectLst/>
                        </a:rPr>
                        <a:t>10</a:t>
                      </a:r>
                      <a:r>
                        <a:rPr lang="en-US" sz="1200" b="1" dirty="0">
                          <a:effectLst/>
                        </a:rPr>
                        <a:t>)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Surface </a:t>
                      </a:r>
                      <a:r>
                        <a:rPr lang="en-US" sz="1200" b="1" dirty="0" smtClean="0">
                          <a:effectLst/>
                        </a:rPr>
                        <a:t>resistance</a:t>
                      </a:r>
                      <a:r>
                        <a:rPr lang="en-US" sz="1200" b="1" dirty="0">
                          <a:effectLst/>
                        </a:rPr>
                        <a:t>, (</a:t>
                      </a:r>
                      <a:r>
                        <a:rPr lang="en-US" sz="1200" b="1" dirty="0" err="1" smtClean="0">
                          <a:effectLst/>
                        </a:rPr>
                        <a:t>nOhm</a:t>
                      </a:r>
                      <a:r>
                        <a:rPr lang="en-US" sz="1200" b="1" dirty="0" smtClean="0">
                          <a:effectLst/>
                        </a:rPr>
                        <a:t>)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Loaded Q</a:t>
                      </a:r>
                      <a:endParaRPr lang="en-US" sz="1400" b="1" dirty="0">
                        <a:effectLst/>
                      </a:endParaRPr>
                    </a:p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effectLst/>
                        </a:rPr>
                        <a:t>(10</a:t>
                      </a:r>
                      <a:r>
                        <a:rPr lang="en-US" sz="1200" b="1" baseline="30000" dirty="0">
                          <a:effectLst/>
                        </a:rPr>
                        <a:t>6</a:t>
                      </a:r>
                      <a:r>
                        <a:rPr lang="en-US" sz="1200" b="1" dirty="0">
                          <a:effectLst/>
                        </a:rPr>
                        <a:t>)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 anchor="ctr"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</a:tr>
              <a:tr h="228600">
                <a:tc>
                  <a:txBody>
                    <a:bodyPr/>
                    <a:lstStyle/>
                    <a:p>
                      <a:pPr marL="0" marR="0" indent="3810" algn="just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 HWR  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9.7</a:t>
                      </a:r>
                      <a:endParaRPr lang="en-US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5.93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0.5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9.6 (</a:t>
                      </a:r>
                      <a:r>
                        <a:rPr lang="en-US" sz="1400" dirty="0" smtClean="0">
                          <a:effectLst/>
                        </a:rPr>
                        <a:t>2.75)</a:t>
                      </a:r>
                      <a:endParaRPr lang="en-US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2.7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3810" algn="just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 SSR1  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8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5.2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0.6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14 (10</a:t>
                      </a:r>
                      <a:r>
                        <a:rPr lang="en-US" sz="1400" baseline="30000">
                          <a:effectLst/>
                        </a:rPr>
                        <a:t>#</a:t>
                      </a:r>
                      <a:r>
                        <a:rPr lang="en-US" sz="1400">
                          <a:effectLst/>
                        </a:rPr>
                        <a:t>)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3.7</a:t>
                      </a:r>
                      <a:endParaRPr lang="en-US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3810" algn="just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 SSR2  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7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11.4</a:t>
                      </a:r>
                      <a:endParaRPr lang="en-US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6.5</a:t>
                      </a:r>
                      <a:endParaRPr lang="en-US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0.8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14.4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5.8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3810" algn="just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 LB650 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11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15.9</a:t>
                      </a:r>
                      <a:endParaRPr lang="en-US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3.9</a:t>
                      </a:r>
                      <a:endParaRPr lang="en-US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2.15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8.9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11.3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</a:tr>
              <a:tr h="228600">
                <a:tc>
                  <a:txBody>
                    <a:bodyPr/>
                    <a:lstStyle/>
                    <a:p>
                      <a:pPr marL="0" marR="0" indent="3810" algn="just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effectLst/>
                        </a:rPr>
                        <a:t> HB650 </a:t>
                      </a:r>
                      <a:endParaRPr lang="en-US" sz="1400" b="1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6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17.8</a:t>
                      </a:r>
                      <a:endParaRPr lang="en-US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9.5</a:t>
                      </a:r>
                      <a:endParaRPr lang="en-US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8.7</a:t>
                      </a:r>
                      <a:endParaRPr lang="en-US" sz="140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3810" algn="ctr">
                        <a:spcBef>
                          <a:spcPts val="0"/>
                        </a:spcBef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11.5</a:t>
                      </a:r>
                      <a:endParaRPr lang="en-US" sz="1400" dirty="0">
                        <a:effectLst/>
                        <a:latin typeface="Times New Roman" charset="0"/>
                        <a:ea typeface="Calibri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237739" y="3854378"/>
            <a:ext cx="42498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 smtClean="0" bmk="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General </a:t>
            </a:r>
            <a:r>
              <a:rPr kumimoji="0" lang="x-none" altLang="x-none" sz="1800" b="0" i="0" u="none" strike="noStrike" cap="none" normalizeH="0" baseline="0" bmk="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parameters of SC cryomodules</a:t>
            </a: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61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Project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228600" y="972273"/>
            <a:ext cx="8533435" cy="5139158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/>
              <a:t>PIP-II is now a project in CD0 stage. We expect to get CD1 by early next </a:t>
            </a:r>
            <a:r>
              <a:rPr lang="en-US" sz="1800" dirty="0" smtClean="0"/>
              <a:t>FY.</a:t>
            </a:r>
          </a:p>
          <a:p>
            <a:pPr>
              <a:buFont typeface="Wingdings" charset="2"/>
              <a:buChar char="§"/>
            </a:pPr>
            <a:r>
              <a:rPr lang="en-US" sz="1800" dirty="0"/>
              <a:t>PIP-II Project aims to provide 1.2 MW starting in </a:t>
            </a:r>
            <a:r>
              <a:rPr lang="en-US" sz="1800" dirty="0" smtClean="0"/>
              <a:t>2025-26 </a:t>
            </a:r>
            <a:r>
              <a:rPr lang="en-US" sz="1800" dirty="0"/>
              <a:t>with a new 800-MeV </a:t>
            </a:r>
            <a:r>
              <a:rPr lang="en-US" sz="1800" dirty="0" smtClean="0"/>
              <a:t>CW-capable </a:t>
            </a:r>
            <a:r>
              <a:rPr lang="en-US" sz="1800" dirty="0"/>
              <a:t>superconducting </a:t>
            </a:r>
            <a:r>
              <a:rPr lang="en-US" sz="1800" dirty="0" err="1"/>
              <a:t>l</a:t>
            </a:r>
            <a:r>
              <a:rPr lang="en-US" sz="1800" dirty="0" err="1" smtClean="0"/>
              <a:t>inac</a:t>
            </a:r>
            <a:r>
              <a:rPr lang="en-US" sz="1800" dirty="0" smtClean="0"/>
              <a:t>.</a:t>
            </a:r>
          </a:p>
          <a:p>
            <a:pPr>
              <a:buFont typeface="Wingdings" charset="2"/>
              <a:buChar char="§"/>
            </a:pPr>
            <a:endParaRPr lang="en-US" sz="1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2677" t="18747" r="15337" b="21877"/>
          <a:stretch/>
        </p:blipFill>
        <p:spPr>
          <a:xfrm>
            <a:off x="753310" y="2334832"/>
            <a:ext cx="7039411" cy="367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228600" y="717628"/>
            <a:ext cx="8533435" cy="532435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/>
              <a:t>Achieving 2+ MW will require replacement of the Booster with either a 6-8 GeV pulsed </a:t>
            </a:r>
            <a:r>
              <a:rPr lang="en-US" sz="1800" dirty="0" err="1"/>
              <a:t>linac</a:t>
            </a:r>
            <a:r>
              <a:rPr lang="en-US" sz="1800" dirty="0"/>
              <a:t> or a rapid cycling </a:t>
            </a:r>
            <a:r>
              <a:rPr lang="en-US" sz="1800" dirty="0" err="1"/>
              <a:t>synchroton</a:t>
            </a:r>
            <a:r>
              <a:rPr lang="en-US" sz="1800" dirty="0"/>
              <a:t> (RCS) fed by a </a:t>
            </a:r>
            <a:r>
              <a:rPr lang="en-US" sz="1800" dirty="0" smtClean="0"/>
              <a:t>≥0.8 GeV </a:t>
            </a:r>
            <a:r>
              <a:rPr lang="en-US" sz="1800" dirty="0" err="1" smtClean="0"/>
              <a:t>linac</a:t>
            </a:r>
            <a:r>
              <a:rPr lang="en-US" sz="1800" dirty="0" smtClean="0"/>
              <a:t>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An SRF </a:t>
            </a:r>
            <a:r>
              <a:rPr lang="en-US" sz="1800" dirty="0" err="1" smtClean="0"/>
              <a:t>linac</a:t>
            </a:r>
            <a:r>
              <a:rPr lang="en-US" sz="1800" dirty="0" smtClean="0"/>
              <a:t> will operate at 650 MHz up to 3 GeV (CW-capable) and at 1.3 GHz up to 8 GeV (pulsed).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Challenges for SRF: </a:t>
            </a:r>
            <a:r>
              <a:rPr lang="en-US" sz="1800" b="1" i="1" dirty="0" smtClean="0"/>
              <a:t>High Q</a:t>
            </a:r>
            <a:r>
              <a:rPr lang="en-US" sz="1800" dirty="0" smtClean="0"/>
              <a:t> for CW and </a:t>
            </a:r>
            <a:r>
              <a:rPr lang="en-US" sz="1800" b="1" i="1" dirty="0" smtClean="0"/>
              <a:t>high gradient </a:t>
            </a:r>
            <a:r>
              <a:rPr lang="en-US" sz="1800" dirty="0" smtClean="0"/>
              <a:t>for pulsed operation.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409" y="2260132"/>
            <a:ext cx="5629816" cy="404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1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colliders: scale of the problem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2/9/17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S. Belomestnykh | Workshop Gaols, Prospects for HEP SRF Accelerators in the US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825"/>
          <a:stretch/>
        </p:blipFill>
        <p:spPr>
          <a:xfrm>
            <a:off x="230653" y="2314934"/>
            <a:ext cx="8679003" cy="38416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228600" y="787078"/>
            <a:ext cx="8811228" cy="5324353"/>
          </a:xfrm>
        </p:spPr>
        <p:txBody>
          <a:bodyPr/>
          <a:lstStyle/>
          <a:p>
            <a:pPr>
              <a:buFont typeface="Wingdings" charset="2"/>
              <a:buChar char="§"/>
            </a:pPr>
            <a:r>
              <a:rPr lang="en-US" sz="1800" dirty="0" smtClean="0"/>
              <a:t>SRF: 800 cavities at 23.6 MV/m for EXFEL </a:t>
            </a:r>
            <a:r>
              <a:rPr lang="en-US" sz="1800" i="1" dirty="0" smtClean="0"/>
              <a:t>vs.</a:t>
            </a:r>
            <a:r>
              <a:rPr lang="en-US" sz="1800" dirty="0" smtClean="0"/>
              <a:t> 16,000 cavities at 31.5 MV/m for ILC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SRF: 22 MW SR power for LEP2 </a:t>
            </a:r>
            <a:r>
              <a:rPr lang="en-US" sz="1800" i="1" dirty="0" smtClean="0"/>
              <a:t>vs.</a:t>
            </a:r>
            <a:r>
              <a:rPr lang="en-US" sz="1800" dirty="0" smtClean="0"/>
              <a:t> 100 MW SR power for FCC-</a:t>
            </a:r>
            <a:r>
              <a:rPr lang="en-US" sz="1800" dirty="0" err="1" smtClean="0"/>
              <a:t>ee</a:t>
            </a:r>
            <a:endParaRPr lang="en-US" sz="1800" dirty="0" smtClean="0"/>
          </a:p>
          <a:p>
            <a:pPr>
              <a:buFont typeface="Wingdings" charset="2"/>
              <a:buChar char="§"/>
            </a:pPr>
            <a:r>
              <a:rPr lang="en-US" sz="1800" dirty="0" smtClean="0"/>
              <a:t>SC magnets: 27 km LHC </a:t>
            </a:r>
            <a:r>
              <a:rPr lang="en-US" sz="1800" i="1" dirty="0" smtClean="0"/>
              <a:t>vs.</a:t>
            </a:r>
            <a:r>
              <a:rPr lang="en-US" sz="1800" dirty="0" smtClean="0"/>
              <a:t> 80 to 100 km FCC </a:t>
            </a:r>
          </a:p>
          <a:p>
            <a:pPr>
              <a:buFont typeface="Wingdings" charset="2"/>
              <a:buChar char="§"/>
            </a:pPr>
            <a:r>
              <a:rPr lang="en-US" sz="1800" dirty="0" smtClean="0"/>
              <a:t>SC magnets: 11 T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 for HL-LHC </a:t>
            </a:r>
            <a:r>
              <a:rPr lang="en-US" sz="1800" i="1" dirty="0" smtClean="0"/>
              <a:t>vs.</a:t>
            </a:r>
            <a:r>
              <a:rPr lang="en-US" sz="1800" dirty="0" smtClean="0"/>
              <a:t> 16 T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 / 20T hybrid for FCC-</a:t>
            </a:r>
            <a:r>
              <a:rPr lang="en-US" sz="1800" dirty="0" err="1" smtClean="0"/>
              <a:t>hh</a:t>
            </a:r>
            <a:r>
              <a:rPr lang="en-US" sz="1800" dirty="0" smtClean="0"/>
              <a:t>/</a:t>
            </a:r>
            <a:r>
              <a:rPr lang="en-US" sz="1800" dirty="0" err="1" smtClean="0"/>
              <a:t>SppC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0408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5800</TotalTime>
  <Words>2031</Words>
  <Application>Microsoft Macintosh PowerPoint</Application>
  <PresentationFormat>On-screen Show (4:3)</PresentationFormat>
  <Paragraphs>279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Calibri</vt:lpstr>
      <vt:lpstr>Courier New</vt:lpstr>
      <vt:lpstr>Geneva</vt:lpstr>
      <vt:lpstr>Helvetica</vt:lpstr>
      <vt:lpstr>ＭＳ Ｐゴシック</vt:lpstr>
      <vt:lpstr>Symbol</vt:lpstr>
      <vt:lpstr>Times New Roman</vt:lpstr>
      <vt:lpstr>Wingdings</vt:lpstr>
      <vt:lpstr>Arial</vt:lpstr>
      <vt:lpstr>Fermilab_PPT_090815</vt:lpstr>
      <vt:lpstr>PowerPoint Presentation</vt:lpstr>
      <vt:lpstr>Outline</vt:lpstr>
      <vt:lpstr>Workshop goals</vt:lpstr>
      <vt:lpstr>GARD-SRF Roadmap Workshop at Fermilab</vt:lpstr>
      <vt:lpstr>Introduction</vt:lpstr>
      <vt:lpstr>HEP Intensity Frontier: from PIP-II to PIP-III</vt:lpstr>
      <vt:lpstr>PIP-II Project</vt:lpstr>
      <vt:lpstr>PIP-III</vt:lpstr>
      <vt:lpstr>Future colliders: scale of the problem</vt:lpstr>
      <vt:lpstr>SRF technology for ILC: state of the art</vt:lpstr>
      <vt:lpstr>SRF technology for ILC: path to cost reduction</vt:lpstr>
      <vt:lpstr>Recent R&amp;D progress on high Q / high gradient: “standard” vs “N infused” cavity surface treatment</vt:lpstr>
      <vt:lpstr>Potential ILC cost reduction</vt:lpstr>
      <vt:lpstr>Future circular lepton colliders</vt:lpstr>
      <vt:lpstr>Parameters of the circular lepton colliders</vt:lpstr>
      <vt:lpstr>SRF technology for FCC-ee</vt:lpstr>
      <vt:lpstr>SRF technology for CEPC</vt:lpstr>
      <vt:lpstr>Nitrogen doping for 650 MHz</vt:lpstr>
      <vt:lpstr>Nb3Sn SRF cavity R&amp;D</vt:lpstr>
      <vt:lpstr>Multi-purpose ILC facility?</vt:lpstr>
      <vt:lpstr>Synergies with NCRF</vt:lpstr>
      <vt:lpstr>Summary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Belomestnykh</dc:creator>
  <cp:lastModifiedBy>Microsoft Office User</cp:lastModifiedBy>
  <cp:revision>161</cp:revision>
  <cp:lastPrinted>2014-01-20T19:40:21Z</cp:lastPrinted>
  <dcterms:created xsi:type="dcterms:W3CDTF">2016-07-27T22:06:50Z</dcterms:created>
  <dcterms:modified xsi:type="dcterms:W3CDTF">2017-02-09T05:36:40Z</dcterms:modified>
</cp:coreProperties>
</file>