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mp" ContentType="image/png"/>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5.jpg" ContentType="image/jpg"/>
  <Override PartName="/ppt/media/image86.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1" r:id="rId2"/>
    <p:sldMasterId id="2147483741" r:id="rId3"/>
    <p:sldMasterId id="2147483747" r:id="rId4"/>
    <p:sldMasterId id="2147483753" r:id="rId5"/>
    <p:sldMasterId id="2147483759" r:id="rId6"/>
    <p:sldMasterId id="2147483773" r:id="rId7"/>
    <p:sldMasterId id="2147483787" r:id="rId8"/>
    <p:sldMasterId id="2147483825" r:id="rId9"/>
    <p:sldMasterId id="2147483889" r:id="rId10"/>
    <p:sldMasterId id="2147483911" r:id="rId11"/>
  </p:sldMasterIdLst>
  <p:notesMasterIdLst>
    <p:notesMasterId r:id="rId59"/>
  </p:notesMasterIdLst>
  <p:handoutMasterIdLst>
    <p:handoutMasterId r:id="rId60"/>
  </p:handoutMasterIdLst>
  <p:sldIdLst>
    <p:sldId id="257" r:id="rId12"/>
    <p:sldId id="428" r:id="rId13"/>
    <p:sldId id="284" r:id="rId14"/>
    <p:sldId id="712" r:id="rId15"/>
    <p:sldId id="714" r:id="rId16"/>
    <p:sldId id="259" r:id="rId17"/>
    <p:sldId id="710" r:id="rId18"/>
    <p:sldId id="678" r:id="rId19"/>
    <p:sldId id="637" r:id="rId20"/>
    <p:sldId id="354" r:id="rId21"/>
    <p:sldId id="355" r:id="rId22"/>
    <p:sldId id="423" r:id="rId23"/>
    <p:sldId id="319" r:id="rId24"/>
    <p:sldId id="639" r:id="rId25"/>
    <p:sldId id="410" r:id="rId26"/>
    <p:sldId id="700" r:id="rId27"/>
    <p:sldId id="529" r:id="rId28"/>
    <p:sldId id="732" r:id="rId29"/>
    <p:sldId id="702" r:id="rId30"/>
    <p:sldId id="426" r:id="rId31"/>
    <p:sldId id="720" r:id="rId32"/>
    <p:sldId id="735" r:id="rId33"/>
    <p:sldId id="661" r:id="rId34"/>
    <p:sldId id="415" r:id="rId35"/>
    <p:sldId id="729" r:id="rId36"/>
    <p:sldId id="741" r:id="rId37"/>
    <p:sldId id="717" r:id="rId38"/>
    <p:sldId id="718" r:id="rId39"/>
    <p:sldId id="687" r:id="rId40"/>
    <p:sldId id="731" r:id="rId41"/>
    <p:sldId id="690" r:id="rId42"/>
    <p:sldId id="733" r:id="rId43"/>
    <p:sldId id="691" r:id="rId44"/>
    <p:sldId id="730" r:id="rId45"/>
    <p:sldId id="708" r:id="rId46"/>
    <p:sldId id="716" r:id="rId47"/>
    <p:sldId id="742" r:id="rId48"/>
    <p:sldId id="679" r:id="rId49"/>
    <p:sldId id="727" r:id="rId50"/>
    <p:sldId id="728" r:id="rId51"/>
    <p:sldId id="650" r:id="rId52"/>
    <p:sldId id="736" r:id="rId53"/>
    <p:sldId id="743" r:id="rId54"/>
    <p:sldId id="536" r:id="rId55"/>
    <p:sldId id="737" r:id="rId56"/>
    <p:sldId id="738" r:id="rId57"/>
    <p:sldId id="740" r:id="rId58"/>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46F890A9-2807-4EBB-B81D-B2AA78EC7F39}" styleName="濃色 2 - アクセント 5/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濃色 2 - アクセント 3/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74C1A8A3-306A-4EB7-A6B1-4F7E0EB9C5D6}" styleName="中間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中間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中間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間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971" autoAdjust="0"/>
    <p:restoredTop sz="97320" autoAdjust="0"/>
  </p:normalViewPr>
  <p:slideViewPr>
    <p:cSldViewPr snapToGrid="0" snapToObjects="1">
      <p:cViewPr varScale="1">
        <p:scale>
          <a:sx n="115" d="100"/>
          <a:sy n="115" d="100"/>
        </p:scale>
        <p:origin x="-264" y="-104"/>
      </p:cViewPr>
      <p:guideLst>
        <p:guide orient="horz" pos="2160"/>
        <p:guide pos="2880"/>
      </p:guideLst>
    </p:cSldViewPr>
  </p:slideViewPr>
  <p:notesTextViewPr>
    <p:cViewPr>
      <p:scale>
        <a:sx n="100" d="100"/>
        <a:sy n="100" d="100"/>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notesMaster" Target="notesMasters/notesMaster1.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ohmae\Documents\CFF\KEK-2\20161117_VT4\QoEacc-Data_20161117_a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908567389996"/>
          <c:y val="0.0336744163623435"/>
          <c:w val="0.809024683925346"/>
          <c:h val="0.831581878005568"/>
        </c:manualLayout>
      </c:layout>
      <c:scatterChart>
        <c:scatterStyle val="lineMarker"/>
        <c:varyColors val="0"/>
        <c:ser>
          <c:idx val="3"/>
          <c:order val="0"/>
          <c:tx>
            <c:v>KEK-2(1.5~1.95K)</c:v>
          </c:tx>
          <c:spPr>
            <a:ln w="25400">
              <a:noFill/>
            </a:ln>
          </c:spPr>
          <c:marker>
            <c:symbol val="circle"/>
            <c:size val="5"/>
            <c:spPr>
              <a:solidFill>
                <a:schemeClr val="tx1"/>
              </a:solidFill>
              <a:ln>
                <a:solidFill>
                  <a:schemeClr val="tx1"/>
                </a:solidFill>
              </a:ln>
            </c:spPr>
          </c:marker>
          <c:xVal>
            <c:numRef>
              <c:f>'pi(2nd)'!$L$2:$L$39</c:f>
              <c:numCache>
                <c:formatCode>General</c:formatCode>
                <c:ptCount val="38"/>
                <c:pt idx="0">
                  <c:v>1.01</c:v>
                </c:pt>
                <c:pt idx="1">
                  <c:v>1.98</c:v>
                </c:pt>
                <c:pt idx="2">
                  <c:v>3.01</c:v>
                </c:pt>
                <c:pt idx="3">
                  <c:v>4.04</c:v>
                </c:pt>
                <c:pt idx="4">
                  <c:v>5.04</c:v>
                </c:pt>
                <c:pt idx="5">
                  <c:v>6.34</c:v>
                </c:pt>
                <c:pt idx="6">
                  <c:v>7.07</c:v>
                </c:pt>
                <c:pt idx="7">
                  <c:v>8.08</c:v>
                </c:pt>
                <c:pt idx="8">
                  <c:v>9.08</c:v>
                </c:pt>
                <c:pt idx="9">
                  <c:v>10.01</c:v>
                </c:pt>
                <c:pt idx="10">
                  <c:v>11.03</c:v>
                </c:pt>
                <c:pt idx="11">
                  <c:v>12.03</c:v>
                </c:pt>
                <c:pt idx="12">
                  <c:v>13.05</c:v>
                </c:pt>
                <c:pt idx="13">
                  <c:v>14.01</c:v>
                </c:pt>
                <c:pt idx="14">
                  <c:v>15.04</c:v>
                </c:pt>
                <c:pt idx="15">
                  <c:v>16.02</c:v>
                </c:pt>
                <c:pt idx="16">
                  <c:v>17.03</c:v>
                </c:pt>
                <c:pt idx="17">
                  <c:v>18.05</c:v>
                </c:pt>
                <c:pt idx="18">
                  <c:v>19.05</c:v>
                </c:pt>
                <c:pt idx="19">
                  <c:v>20.02</c:v>
                </c:pt>
                <c:pt idx="20">
                  <c:v>21.19</c:v>
                </c:pt>
                <c:pt idx="21">
                  <c:v>22.04</c:v>
                </c:pt>
                <c:pt idx="22">
                  <c:v>23.03</c:v>
                </c:pt>
                <c:pt idx="23">
                  <c:v>24.04</c:v>
                </c:pt>
                <c:pt idx="24">
                  <c:v>25.0</c:v>
                </c:pt>
                <c:pt idx="25">
                  <c:v>26.13</c:v>
                </c:pt>
                <c:pt idx="26">
                  <c:v>27.0</c:v>
                </c:pt>
                <c:pt idx="27">
                  <c:v>28.0</c:v>
                </c:pt>
                <c:pt idx="28">
                  <c:v>29.01</c:v>
                </c:pt>
                <c:pt idx="29">
                  <c:v>30.04</c:v>
                </c:pt>
                <c:pt idx="30">
                  <c:v>31.02</c:v>
                </c:pt>
                <c:pt idx="31">
                  <c:v>31.99</c:v>
                </c:pt>
                <c:pt idx="32">
                  <c:v>32.99</c:v>
                </c:pt>
                <c:pt idx="33">
                  <c:v>34.01</c:v>
                </c:pt>
                <c:pt idx="34">
                  <c:v>35.01</c:v>
                </c:pt>
                <c:pt idx="35">
                  <c:v>35.98</c:v>
                </c:pt>
                <c:pt idx="36">
                  <c:v>36.91</c:v>
                </c:pt>
                <c:pt idx="37">
                  <c:v>37.77</c:v>
                </c:pt>
              </c:numCache>
            </c:numRef>
          </c:xVal>
          <c:yVal>
            <c:numRef>
              <c:f>'pi(2nd)'!$N$2:$N$39</c:f>
              <c:numCache>
                <c:formatCode>0.00E+00</c:formatCode>
                <c:ptCount val="38"/>
                <c:pt idx="0">
                  <c:v>2.55E10</c:v>
                </c:pt>
                <c:pt idx="1">
                  <c:v>3.1E10</c:v>
                </c:pt>
                <c:pt idx="2">
                  <c:v>3.44E10</c:v>
                </c:pt>
                <c:pt idx="3">
                  <c:v>3.61E10</c:v>
                </c:pt>
                <c:pt idx="4">
                  <c:v>3.71E10</c:v>
                </c:pt>
                <c:pt idx="5">
                  <c:v>3.75E10</c:v>
                </c:pt>
                <c:pt idx="6">
                  <c:v>3.76E10</c:v>
                </c:pt>
                <c:pt idx="7">
                  <c:v>3.75E10</c:v>
                </c:pt>
                <c:pt idx="8">
                  <c:v>3.72E10</c:v>
                </c:pt>
                <c:pt idx="9">
                  <c:v>3.68E10</c:v>
                </c:pt>
                <c:pt idx="10">
                  <c:v>3.61E10</c:v>
                </c:pt>
                <c:pt idx="11">
                  <c:v>3.52E10</c:v>
                </c:pt>
                <c:pt idx="12">
                  <c:v>3.44E10</c:v>
                </c:pt>
                <c:pt idx="13">
                  <c:v>3.34E10</c:v>
                </c:pt>
                <c:pt idx="14">
                  <c:v>3.24E10</c:v>
                </c:pt>
                <c:pt idx="15">
                  <c:v>3.13E10</c:v>
                </c:pt>
                <c:pt idx="16">
                  <c:v>2.93E10</c:v>
                </c:pt>
                <c:pt idx="17">
                  <c:v>2.83E10</c:v>
                </c:pt>
                <c:pt idx="18">
                  <c:v>2.73E10</c:v>
                </c:pt>
                <c:pt idx="19">
                  <c:v>2.63E10</c:v>
                </c:pt>
                <c:pt idx="20">
                  <c:v>2.52E10</c:v>
                </c:pt>
                <c:pt idx="21">
                  <c:v>2.44E10</c:v>
                </c:pt>
                <c:pt idx="22">
                  <c:v>2.35E10</c:v>
                </c:pt>
                <c:pt idx="23">
                  <c:v>2.24E10</c:v>
                </c:pt>
                <c:pt idx="24">
                  <c:v>2.15E10</c:v>
                </c:pt>
                <c:pt idx="25">
                  <c:v>1.98E10</c:v>
                </c:pt>
                <c:pt idx="26">
                  <c:v>1.9E10</c:v>
                </c:pt>
                <c:pt idx="27">
                  <c:v>1.81E10</c:v>
                </c:pt>
                <c:pt idx="28">
                  <c:v>1.72E10</c:v>
                </c:pt>
                <c:pt idx="29">
                  <c:v>1.66E10</c:v>
                </c:pt>
                <c:pt idx="30">
                  <c:v>1.52E10</c:v>
                </c:pt>
                <c:pt idx="31">
                  <c:v>1.45E10</c:v>
                </c:pt>
                <c:pt idx="32">
                  <c:v>1.37E10</c:v>
                </c:pt>
                <c:pt idx="33">
                  <c:v>1.29E10</c:v>
                </c:pt>
                <c:pt idx="34">
                  <c:v>1.22E10</c:v>
                </c:pt>
                <c:pt idx="35">
                  <c:v>1.09E10</c:v>
                </c:pt>
                <c:pt idx="36">
                  <c:v>9.98E9</c:v>
                </c:pt>
                <c:pt idx="37">
                  <c:v>8.94E9</c:v>
                </c:pt>
              </c:numCache>
            </c:numRef>
          </c:yVal>
          <c:smooth val="0"/>
          <c:extLst xmlns:c16r2="http://schemas.microsoft.com/office/drawing/2015/06/chart">
            <c:ext xmlns:c16="http://schemas.microsoft.com/office/drawing/2014/chart" uri="{C3380CC4-5D6E-409C-BE32-E72D297353CC}">
              <c16:uniqueId val="{00000000-5297-4C7B-8337-ED5C268B300A}"/>
            </c:ext>
          </c:extLst>
        </c:ser>
        <c:ser>
          <c:idx val="0"/>
          <c:order val="1"/>
          <c:tx>
            <c:v>KEK-1(1.6-1.8K)</c:v>
          </c:tx>
          <c:spPr>
            <a:ln w="19050" cap="rnd">
              <a:noFill/>
              <a:round/>
            </a:ln>
            <a:effectLst/>
          </c:spPr>
          <c:marker>
            <c:symbol val="triangle"/>
            <c:size val="5"/>
            <c:spPr>
              <a:solidFill>
                <a:srgbClr val="FF0000"/>
              </a:solidFill>
              <a:ln w="9525">
                <a:solidFill>
                  <a:srgbClr val="FF0000"/>
                </a:solidFill>
              </a:ln>
              <a:effectLst/>
            </c:spPr>
          </c:marker>
          <c:xVal>
            <c:numRef>
              <c:f>'[1]QoEacc-Data_20140501_a1_0'!$L$11:$L$50</c:f>
              <c:numCache>
                <c:formatCode>General</c:formatCode>
                <c:ptCount val="40"/>
                <c:pt idx="0">
                  <c:v>0.98</c:v>
                </c:pt>
                <c:pt idx="1">
                  <c:v>2.0</c:v>
                </c:pt>
                <c:pt idx="2">
                  <c:v>3.01</c:v>
                </c:pt>
                <c:pt idx="3">
                  <c:v>3.95</c:v>
                </c:pt>
                <c:pt idx="4">
                  <c:v>5.03</c:v>
                </c:pt>
                <c:pt idx="5">
                  <c:v>5.94</c:v>
                </c:pt>
                <c:pt idx="6">
                  <c:v>6.97</c:v>
                </c:pt>
                <c:pt idx="7">
                  <c:v>8.07</c:v>
                </c:pt>
                <c:pt idx="8">
                  <c:v>9.06</c:v>
                </c:pt>
                <c:pt idx="9">
                  <c:v>10.02</c:v>
                </c:pt>
                <c:pt idx="10">
                  <c:v>11.03</c:v>
                </c:pt>
                <c:pt idx="11">
                  <c:v>12.15</c:v>
                </c:pt>
                <c:pt idx="12">
                  <c:v>13.05</c:v>
                </c:pt>
                <c:pt idx="13">
                  <c:v>14.0</c:v>
                </c:pt>
                <c:pt idx="14">
                  <c:v>15.07</c:v>
                </c:pt>
                <c:pt idx="15">
                  <c:v>16.06</c:v>
                </c:pt>
                <c:pt idx="16">
                  <c:v>17.03</c:v>
                </c:pt>
                <c:pt idx="17">
                  <c:v>18.06</c:v>
                </c:pt>
                <c:pt idx="18">
                  <c:v>18.96</c:v>
                </c:pt>
                <c:pt idx="19">
                  <c:v>19.98</c:v>
                </c:pt>
                <c:pt idx="20">
                  <c:v>21.0</c:v>
                </c:pt>
                <c:pt idx="21">
                  <c:v>21.94</c:v>
                </c:pt>
                <c:pt idx="22">
                  <c:v>23.02</c:v>
                </c:pt>
                <c:pt idx="23">
                  <c:v>24.04</c:v>
                </c:pt>
                <c:pt idx="24">
                  <c:v>24.89</c:v>
                </c:pt>
                <c:pt idx="25">
                  <c:v>26.03</c:v>
                </c:pt>
                <c:pt idx="26">
                  <c:v>27.07</c:v>
                </c:pt>
                <c:pt idx="27">
                  <c:v>27.79</c:v>
                </c:pt>
                <c:pt idx="28">
                  <c:v>29.22</c:v>
                </c:pt>
                <c:pt idx="29">
                  <c:v>30.01</c:v>
                </c:pt>
                <c:pt idx="30">
                  <c:v>31.15</c:v>
                </c:pt>
                <c:pt idx="31">
                  <c:v>31.48</c:v>
                </c:pt>
                <c:pt idx="32">
                  <c:v>31.92</c:v>
                </c:pt>
                <c:pt idx="33">
                  <c:v>32.96</c:v>
                </c:pt>
                <c:pt idx="34">
                  <c:v>33.59</c:v>
                </c:pt>
                <c:pt idx="35">
                  <c:v>33.93</c:v>
                </c:pt>
                <c:pt idx="36">
                  <c:v>35.06</c:v>
                </c:pt>
                <c:pt idx="37">
                  <c:v>35.97</c:v>
                </c:pt>
                <c:pt idx="38">
                  <c:v>36.76</c:v>
                </c:pt>
                <c:pt idx="39">
                  <c:v>37.01</c:v>
                </c:pt>
              </c:numCache>
            </c:numRef>
          </c:xVal>
          <c:yVal>
            <c:numRef>
              <c:f>'[1]QoEacc-Data_20140501_a1_0'!$N$11:$N$50</c:f>
              <c:numCache>
                <c:formatCode>General</c:formatCode>
                <c:ptCount val="40"/>
                <c:pt idx="0">
                  <c:v>1.59E10</c:v>
                </c:pt>
                <c:pt idx="1">
                  <c:v>1.73E10</c:v>
                </c:pt>
                <c:pt idx="2">
                  <c:v>1.77E10</c:v>
                </c:pt>
                <c:pt idx="3">
                  <c:v>1.79E10</c:v>
                </c:pt>
                <c:pt idx="4">
                  <c:v>1.79E10</c:v>
                </c:pt>
                <c:pt idx="5">
                  <c:v>1.77E10</c:v>
                </c:pt>
                <c:pt idx="6">
                  <c:v>1.76E10</c:v>
                </c:pt>
                <c:pt idx="7">
                  <c:v>1.73E10</c:v>
                </c:pt>
                <c:pt idx="8">
                  <c:v>1.7E10</c:v>
                </c:pt>
                <c:pt idx="9">
                  <c:v>1.66E10</c:v>
                </c:pt>
                <c:pt idx="10">
                  <c:v>1.61E10</c:v>
                </c:pt>
                <c:pt idx="11">
                  <c:v>1.55E10</c:v>
                </c:pt>
                <c:pt idx="12">
                  <c:v>1.51E10</c:v>
                </c:pt>
                <c:pt idx="13">
                  <c:v>1.48E10</c:v>
                </c:pt>
                <c:pt idx="14">
                  <c:v>1.43E10</c:v>
                </c:pt>
                <c:pt idx="15">
                  <c:v>1.4E10</c:v>
                </c:pt>
                <c:pt idx="16">
                  <c:v>1.38E10</c:v>
                </c:pt>
                <c:pt idx="17">
                  <c:v>1.35E10</c:v>
                </c:pt>
                <c:pt idx="18">
                  <c:v>1.33E10</c:v>
                </c:pt>
                <c:pt idx="19">
                  <c:v>1.3E10</c:v>
                </c:pt>
                <c:pt idx="20">
                  <c:v>1.27E10</c:v>
                </c:pt>
                <c:pt idx="21">
                  <c:v>1.24E10</c:v>
                </c:pt>
                <c:pt idx="22">
                  <c:v>1.2E10</c:v>
                </c:pt>
                <c:pt idx="23">
                  <c:v>1.16E10</c:v>
                </c:pt>
                <c:pt idx="24">
                  <c:v>1.12E10</c:v>
                </c:pt>
                <c:pt idx="25">
                  <c:v>1.09E10</c:v>
                </c:pt>
                <c:pt idx="26">
                  <c:v>1.05E10</c:v>
                </c:pt>
                <c:pt idx="27">
                  <c:v>1.02E10</c:v>
                </c:pt>
                <c:pt idx="28">
                  <c:v>9.68E9</c:v>
                </c:pt>
                <c:pt idx="29">
                  <c:v>9.25E9</c:v>
                </c:pt>
                <c:pt idx="30">
                  <c:v>8.84E9</c:v>
                </c:pt>
                <c:pt idx="31">
                  <c:v>8.7E9</c:v>
                </c:pt>
                <c:pt idx="32">
                  <c:v>8.48E9</c:v>
                </c:pt>
                <c:pt idx="33">
                  <c:v>7.96E9</c:v>
                </c:pt>
                <c:pt idx="34">
                  <c:v>7.63E9</c:v>
                </c:pt>
                <c:pt idx="35">
                  <c:v>7.46E9</c:v>
                </c:pt>
                <c:pt idx="36">
                  <c:v>7.05E9</c:v>
                </c:pt>
                <c:pt idx="37">
                  <c:v>6.64E9</c:v>
                </c:pt>
                <c:pt idx="38">
                  <c:v>6.17E9</c:v>
                </c:pt>
                <c:pt idx="39">
                  <c:v>5.95E9</c:v>
                </c:pt>
              </c:numCache>
            </c:numRef>
          </c:yVal>
          <c:smooth val="0"/>
          <c:extLst xmlns:c16r2="http://schemas.microsoft.com/office/drawing/2015/06/chart">
            <c:ext xmlns:c16="http://schemas.microsoft.com/office/drawing/2014/chart" uri="{C3380CC4-5D6E-409C-BE32-E72D297353CC}">
              <c16:uniqueId val="{00000001-5297-4C7B-8337-ED5C268B300A}"/>
            </c:ext>
          </c:extLst>
        </c:ser>
        <c:dLbls>
          <c:showLegendKey val="0"/>
          <c:showVal val="0"/>
          <c:showCatName val="0"/>
          <c:showSerName val="0"/>
          <c:showPercent val="0"/>
          <c:showBubbleSize val="0"/>
        </c:dLbls>
        <c:axId val="-2138871464"/>
        <c:axId val="-2137884744"/>
      </c:scatterChart>
      <c:valAx>
        <c:axId val="-2138871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Eacc[MV/m]</a:t>
                </a:r>
                <a:endParaRPr lang="ja-JP"/>
              </a:p>
            </c:rich>
          </c:tx>
          <c:layout/>
          <c:overlay val="0"/>
        </c:title>
        <c:numFmt formatCode="General" sourceLinked="1"/>
        <c:majorTickMark val="none"/>
        <c:minorTickMark val="none"/>
        <c:tickLblPos val="nextTo"/>
        <c:spPr>
          <a:noFill/>
          <a:ln w="9525" cap="flat" cmpd="sng" algn="ctr">
            <a:solidFill>
              <a:sysClr val="windowText" lastClr="000000"/>
            </a:solidFill>
            <a:round/>
          </a:ln>
          <a:effectLst/>
        </c:spPr>
        <c:txPr>
          <a:bodyPr rot="-60000000" vert="horz"/>
          <a:lstStyle/>
          <a:p>
            <a:pPr>
              <a:defRPr/>
            </a:pPr>
            <a:endParaRPr lang="ja-JP"/>
          </a:p>
        </c:txPr>
        <c:crossAx val="-2137884744"/>
        <c:crosses val="autoZero"/>
        <c:crossBetween val="midCat"/>
      </c:valAx>
      <c:valAx>
        <c:axId val="-2137884744"/>
        <c:scaling>
          <c:logBase val="10.0"/>
          <c:orientation val="minMax"/>
          <c:min val="1.0E9"/>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a:lstStyle/>
              <a:p>
                <a:pPr>
                  <a:defRPr/>
                </a:pPr>
                <a:r>
                  <a:rPr lang="en-US"/>
                  <a:t>Q0</a:t>
                </a:r>
                <a:endParaRPr lang="ja-JP"/>
              </a:p>
            </c:rich>
          </c:tx>
          <c:layout>
            <c:manualLayout>
              <c:xMode val="edge"/>
              <c:yMode val="edge"/>
              <c:x val="0.0304806478639478"/>
              <c:y val="0.17382725149834"/>
            </c:manualLayout>
          </c:layout>
          <c:overlay val="0"/>
        </c:title>
        <c:numFmt formatCode="0.00E+00" sourceLinked="1"/>
        <c:majorTickMark val="none"/>
        <c:minorTickMark val="none"/>
        <c:tickLblPos val="nextTo"/>
        <c:spPr>
          <a:noFill/>
          <a:ln w="9525" cap="flat" cmpd="sng" algn="ctr">
            <a:solidFill>
              <a:sysClr val="windowText" lastClr="000000"/>
            </a:solidFill>
            <a:round/>
          </a:ln>
          <a:effectLst/>
        </c:spPr>
        <c:txPr>
          <a:bodyPr rot="-60000000" vert="horz"/>
          <a:lstStyle/>
          <a:p>
            <a:pPr>
              <a:defRPr/>
            </a:pPr>
            <a:endParaRPr lang="ja-JP"/>
          </a:p>
        </c:txPr>
        <c:crossAx val="-2138871464"/>
        <c:crosses val="autoZero"/>
        <c:crossBetween val="midCat"/>
      </c:valAx>
      <c:spPr>
        <a:ln>
          <a:solidFill>
            <a:sysClr val="windowText" lastClr="000000"/>
          </a:solidFill>
        </a:ln>
      </c:spPr>
    </c:plotArea>
    <c:legend>
      <c:legendPos val="r"/>
      <c:layout>
        <c:manualLayout>
          <c:xMode val="edge"/>
          <c:yMode val="edge"/>
          <c:x val="0.695593801533911"/>
          <c:y val="0.68072700100035"/>
          <c:w val="0.199689291416904"/>
          <c:h val="0.10386520591532"/>
        </c:manualLayout>
      </c:layout>
      <c:overlay val="0"/>
      <c:spPr>
        <a:solidFill>
          <a:schemeClr val="bg1"/>
        </a:solidFill>
        <a:ln>
          <a:solidFill>
            <a:schemeClr val="tx1"/>
          </a:solidFill>
        </a:ln>
      </c:spPr>
    </c:legend>
    <c:plotVisOnly val="1"/>
    <c:dispBlanksAs val="gap"/>
    <c:showDLblsOverMax val="0"/>
  </c:chart>
  <c:spPr>
    <a:ln>
      <a:noFill/>
    </a:ln>
  </c:spPr>
  <c:txPr>
    <a:bodyPr/>
    <a:lstStyle/>
    <a:p>
      <a:pPr>
        <a:defRPr sz="1400">
          <a:latin typeface="Times New Roman" panose="02020603050405020304" pitchFamily="18" charset="0"/>
          <a:cs typeface="Times New Roman" panose="02020603050405020304" pitchFamily="18" charset="0"/>
        </a:defRPr>
      </a:pPr>
      <a:endParaRPr lang="ja-JP"/>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86B192-C62D-E140-9C48-50816561D173}" type="datetimeFigureOut">
              <a:rPr kumimoji="1" lang="ja-JP" altLang="en-US" smtClean="0"/>
              <a:t>17/02/09</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FA6817-968E-FF4B-98F6-AC4F0310E3A4}" type="slidenum">
              <a:rPr kumimoji="1" lang="ja-JP" altLang="en-US" smtClean="0"/>
              <a:t>‹#›</a:t>
            </a:fld>
            <a:endParaRPr kumimoji="1" lang="ja-JP" altLang="en-US"/>
          </a:p>
        </p:txBody>
      </p:sp>
    </p:spTree>
    <p:extLst>
      <p:ext uri="{BB962C8B-B14F-4D97-AF65-F5344CB8AC3E}">
        <p14:creationId xmlns:p14="http://schemas.microsoft.com/office/powerpoint/2010/main" val="4320435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90D280-B9E2-6D46-8A8C-BCF3C57E49FF}" type="datetimeFigureOut">
              <a:rPr kumimoji="1" lang="ja-JP" altLang="en-US" smtClean="0"/>
              <a:t>17/02/09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ABDAFB-DD66-7846-85A4-1F54DA719F56}" type="slidenum">
              <a:rPr kumimoji="1" lang="ja-JP" altLang="en-US" smtClean="0"/>
              <a:t>‹#›</a:t>
            </a:fld>
            <a:endParaRPr kumimoji="1" lang="ja-JP" altLang="en-US"/>
          </a:p>
        </p:txBody>
      </p:sp>
    </p:spTree>
    <p:extLst>
      <p:ext uri="{BB962C8B-B14F-4D97-AF65-F5344CB8AC3E}">
        <p14:creationId xmlns:p14="http://schemas.microsoft.com/office/powerpoint/2010/main" val="41175723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192C0A8-A073-4C4E-B5AE-C39213BA23F6}" type="slidenum">
              <a:rPr lang="en-US" altLang="ja-JP">
                <a:latin typeface="Arial" pitchFamily="-112" charset="0"/>
                <a:ea typeface="ＭＳ Ｐゴシック" pitchFamily="-112" charset="-128"/>
                <a:cs typeface="ＭＳ Ｐゴシック" pitchFamily="-112" charset="-128"/>
              </a:rPr>
              <a:pPr/>
              <a:t>4</a:t>
            </a:fld>
            <a:endParaRPr lang="en-US" altLang="ja-JP">
              <a:latin typeface="Arial" pitchFamily="-112" charset="0"/>
              <a:ea typeface="ＭＳ Ｐゴシック" pitchFamily="-112" charset="-128"/>
              <a:cs typeface="ＭＳ Ｐゴシック" pitchFamily="-112" charset="-128"/>
            </a:endParaRPr>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atin typeface="Arial" pitchFamily="-112" charset="0"/>
              <a:ea typeface="ＭＳ Ｐゴシック" pitchFamily="-112" charset="-128"/>
              <a:cs typeface="ＭＳ Ｐゴシック" pitchFamily="-112"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E53EBCC-3CDA-4551-A188-FD9538C6AB83}" type="slidenum">
              <a:rPr kumimoji="1" lang="ja-JP" altLang="en-US" smtClean="0"/>
              <a:t>15</a:t>
            </a:fld>
            <a:endParaRPr kumimoji="1" lang="ja-JP" altLang="en-US"/>
          </a:p>
        </p:txBody>
      </p:sp>
    </p:spTree>
    <p:extLst>
      <p:ext uri="{BB962C8B-B14F-4D97-AF65-F5344CB8AC3E}">
        <p14:creationId xmlns:p14="http://schemas.microsoft.com/office/powerpoint/2010/main" val="412540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solidFill>
                  <a:prstClr val="black"/>
                </a:solidFill>
                <a:latin typeface="Calibri"/>
              </a:rPr>
              <a:pPr>
                <a:defRPr/>
              </a:pPr>
              <a:t>26</a:t>
            </a:fld>
            <a:endParaRPr lang="en-US">
              <a:solidFill>
                <a:prstClr val="black"/>
              </a:solidFill>
              <a:latin typeface="Calibri"/>
            </a:endParaRPr>
          </a:p>
        </p:txBody>
      </p:sp>
    </p:spTree>
    <p:extLst>
      <p:ext uri="{BB962C8B-B14F-4D97-AF65-F5344CB8AC3E}">
        <p14:creationId xmlns:p14="http://schemas.microsoft.com/office/powerpoint/2010/main" val="729200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pPr defTabSz="895743"/>
            <a:fld id="{F9DFA183-AFDA-0D43-9BE6-B53B85C62947}" type="slidenum">
              <a:rPr lang="en-US"/>
              <a:pPr defTabSz="895743"/>
              <a:t>28</a:t>
            </a:fld>
            <a:endParaRPr lang="en-US" dirty="0"/>
          </a:p>
        </p:txBody>
      </p:sp>
      <p:sp>
        <p:nvSpPr>
          <p:cNvPr id="38915"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38916" name="Rectangle 3"/>
          <p:cNvSpPr>
            <a:spLocks noGrp="1" noChangeArrowheads="1"/>
          </p:cNvSpPr>
          <p:nvPr>
            <p:ph type="body" idx="1"/>
          </p:nvPr>
        </p:nvSpPr>
        <p:spPr bwMode="auto">
          <a:xfrm>
            <a:off x="914711" y="4344025"/>
            <a:ext cx="5028579" cy="4116049"/>
          </a:xfrm>
          <a:noFill/>
        </p:spPr>
        <p:txBody>
          <a:bodyPr/>
          <a:lstStyle/>
          <a:p>
            <a:pPr eaLnBrk="1" hangingPunct="1"/>
            <a:endParaRPr lang="ja-JP" altLang="en-US">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8.emf"/></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2.png"/><Relationship Id="rId3" Type="http://schemas.microsoft.com/office/2007/relationships/hdphoto" Target="../media/hdphoto1.wdp"/></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4.jpg"/><Relationship Id="rId3" Type="http://schemas.openxmlformats.org/officeDocument/2006/relationships/image" Target="../media/image15.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AY-170209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IILC </a:t>
            </a:r>
            <a:endParaRPr kumimoji="1" lang="ja-JP" altLang="en-US"/>
          </a:p>
        </p:txBody>
      </p:sp>
      <p:sp>
        <p:nvSpPr>
          <p:cNvPr id="6" name="スライド番号プレースホルダー 5"/>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72465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AY-170209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IILC </a:t>
            </a:r>
            <a:endParaRPr kumimoji="1" lang="ja-JP" altLang="en-US"/>
          </a:p>
        </p:txBody>
      </p:sp>
      <p:sp>
        <p:nvSpPr>
          <p:cNvPr id="6" name="スライド番号プレースホルダー 5"/>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21096618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4" y="971565"/>
            <a:ext cx="8672513" cy="5059363"/>
          </a:xfrm>
          <a:prstGeom prst="rect">
            <a:avLst/>
          </a:prstGeom>
        </p:spPr>
        <p:txBody>
          <a:bodyPr lIns="0" tIns="0" rIns="0" bIns="0"/>
          <a:lstStyle>
            <a:lvl1pPr>
              <a:defRPr sz="23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472" indent="-228382">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251766"/>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8" name="Date Placeholder 3"/>
          <p:cNvSpPr>
            <a:spLocks noGrp="1"/>
          </p:cNvSpPr>
          <p:nvPr>
            <p:ph type="dt" sz="half" idx="2"/>
          </p:nvPr>
        </p:nvSpPr>
        <p:spPr>
          <a:xfrm>
            <a:off x="736839"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AY-170209</a:t>
            </a:r>
            <a:endParaRPr lang="en-US" dirty="0"/>
          </a:p>
        </p:txBody>
      </p:sp>
      <p:sp>
        <p:nvSpPr>
          <p:cNvPr id="9" name="Footer Placeholder 4"/>
          <p:cNvSpPr>
            <a:spLocks noGrp="1"/>
          </p:cNvSpPr>
          <p:nvPr>
            <p:ph type="ftr" sz="quarter" idx="3"/>
          </p:nvPr>
        </p:nvSpPr>
        <p:spPr>
          <a:xfrm>
            <a:off x="1530614" y="6504365"/>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IILC </a:t>
            </a:r>
            <a:endParaRPr lang="en-US" b="1" dirty="0"/>
          </a:p>
        </p:txBody>
      </p:sp>
      <p:sp>
        <p:nvSpPr>
          <p:cNvPr id="10" name="Slide Number Placeholder 5"/>
          <p:cNvSpPr>
            <a:spLocks noGrp="1"/>
          </p:cNvSpPr>
          <p:nvPr>
            <p:ph type="sldNum" sz="quarter" idx="4"/>
          </p:nvPr>
        </p:nvSpPr>
        <p:spPr>
          <a:xfrm>
            <a:off x="222250" y="6504359"/>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18920066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1"/>
            <a:ext cx="4206240" cy="3633788"/>
          </a:xfrm>
          <a:prstGeom prst="rect">
            <a:avLst/>
          </a:prstGeom>
        </p:spPr>
        <p:txBody>
          <a:bodyPr lIns="0" tIns="0" rIns="0" bIns="0"/>
          <a:lstStyle>
            <a:lvl1pPr>
              <a:defRPr sz="23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472" indent="-228382">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2"/>
          <p:cNvSpPr>
            <a:spLocks noGrp="1"/>
          </p:cNvSpPr>
          <p:nvPr>
            <p:ph sz="half" idx="15"/>
          </p:nvPr>
        </p:nvSpPr>
        <p:spPr>
          <a:xfrm>
            <a:off x="4692532" y="971551"/>
            <a:ext cx="4215383" cy="3633788"/>
          </a:xfrm>
          <a:prstGeom prst="rect">
            <a:avLst/>
          </a:prstGeom>
        </p:spPr>
        <p:txBody>
          <a:bodyPr lIns="0" tIns="0" rIns="0" bIns="0"/>
          <a:lstStyle>
            <a:lvl1pPr>
              <a:defRPr sz="23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472" indent="-228382">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3"/>
          <p:cNvSpPr>
            <a:spLocks noGrp="1"/>
          </p:cNvSpPr>
          <p:nvPr>
            <p:ph type="body" sz="half" idx="16"/>
          </p:nvPr>
        </p:nvSpPr>
        <p:spPr>
          <a:xfrm>
            <a:off x="229368" y="4765103"/>
            <a:ext cx="4205476" cy="1265812"/>
          </a:xfrm>
          <a:prstGeom prst="rect">
            <a:avLst/>
          </a:prstGeom>
        </p:spPr>
        <p:txBody>
          <a:bodyPr lIns="0" tIns="0" rIns="0" bIns="0"/>
          <a:lstStyle>
            <a:lvl1pPr marL="0" indent="0">
              <a:buNone/>
              <a:defRPr sz="1600" b="1" i="0">
                <a:solidFill>
                  <a:srgbClr val="004C97"/>
                </a:solidFill>
              </a:defRPr>
            </a:lvl1pPr>
            <a:lvl2pPr marL="456774" indent="0">
              <a:buNone/>
              <a:defRPr sz="1200"/>
            </a:lvl2pPr>
            <a:lvl3pPr marL="913543" indent="0">
              <a:buNone/>
              <a:defRPr sz="1100"/>
            </a:lvl3pPr>
            <a:lvl4pPr marL="1370314" indent="0">
              <a:buNone/>
              <a:defRPr sz="900"/>
            </a:lvl4pPr>
            <a:lvl5pPr marL="1827088" indent="0">
              <a:buNone/>
              <a:defRPr sz="900"/>
            </a:lvl5pPr>
            <a:lvl6pPr marL="2283858" indent="0">
              <a:buNone/>
              <a:defRPr sz="900"/>
            </a:lvl6pPr>
            <a:lvl7pPr marL="2740630" indent="0">
              <a:buNone/>
              <a:defRPr sz="900"/>
            </a:lvl7pPr>
            <a:lvl8pPr marL="3197401" indent="0">
              <a:buNone/>
              <a:defRPr sz="900"/>
            </a:lvl8pPr>
            <a:lvl9pPr marL="3654173" indent="0">
              <a:buNone/>
              <a:defRPr sz="900"/>
            </a:lvl9pPr>
          </a:lstStyle>
          <a:p>
            <a:pPr lvl="0"/>
            <a:r>
              <a:rPr lang="en-US" smtClean="0"/>
              <a:t>Click to edit Master text styles</a:t>
            </a:r>
          </a:p>
        </p:txBody>
      </p:sp>
      <p:sp>
        <p:nvSpPr>
          <p:cNvPr id="10" name="Text Placeholder 3"/>
          <p:cNvSpPr>
            <a:spLocks noGrp="1"/>
          </p:cNvSpPr>
          <p:nvPr>
            <p:ph type="body" sz="half" idx="19"/>
          </p:nvPr>
        </p:nvSpPr>
        <p:spPr>
          <a:xfrm>
            <a:off x="4692530" y="4765103"/>
            <a:ext cx="4206239" cy="1265812"/>
          </a:xfrm>
          <a:prstGeom prst="rect">
            <a:avLst/>
          </a:prstGeom>
        </p:spPr>
        <p:txBody>
          <a:bodyPr lIns="0" tIns="0" rIns="0" bIns="0"/>
          <a:lstStyle>
            <a:lvl1pPr marL="0" indent="0">
              <a:buNone/>
              <a:defRPr sz="1600" b="1" i="0">
                <a:solidFill>
                  <a:srgbClr val="004C97"/>
                </a:solidFill>
              </a:defRPr>
            </a:lvl1pPr>
            <a:lvl2pPr marL="456774" indent="0">
              <a:buNone/>
              <a:defRPr sz="1200"/>
            </a:lvl2pPr>
            <a:lvl3pPr marL="913543" indent="0">
              <a:buNone/>
              <a:defRPr sz="1100"/>
            </a:lvl3pPr>
            <a:lvl4pPr marL="1370314" indent="0">
              <a:buNone/>
              <a:defRPr sz="900"/>
            </a:lvl4pPr>
            <a:lvl5pPr marL="1827088" indent="0">
              <a:buNone/>
              <a:defRPr sz="900"/>
            </a:lvl5pPr>
            <a:lvl6pPr marL="2283858" indent="0">
              <a:buNone/>
              <a:defRPr sz="900"/>
            </a:lvl6pPr>
            <a:lvl7pPr marL="2740630" indent="0">
              <a:buNone/>
              <a:defRPr sz="900"/>
            </a:lvl7pPr>
            <a:lvl8pPr marL="3197401" indent="0">
              <a:buNone/>
              <a:defRPr sz="900"/>
            </a:lvl8pPr>
            <a:lvl9pPr marL="3654173" indent="0">
              <a:buNone/>
              <a:defRPr sz="900"/>
            </a:lvl9pPr>
          </a:lstStyle>
          <a:p>
            <a:pPr lvl="0"/>
            <a:r>
              <a:rPr lang="en-US" smtClean="0"/>
              <a:t>Click to edit Master text styles</a:t>
            </a:r>
          </a:p>
        </p:txBody>
      </p:sp>
      <p:sp>
        <p:nvSpPr>
          <p:cNvPr id="11" name="Date Placeholder 3"/>
          <p:cNvSpPr>
            <a:spLocks noGrp="1"/>
          </p:cNvSpPr>
          <p:nvPr>
            <p:ph type="dt" sz="half" idx="2"/>
          </p:nvPr>
        </p:nvSpPr>
        <p:spPr>
          <a:xfrm>
            <a:off x="736839"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AY-170209</a:t>
            </a:r>
            <a:endParaRPr lang="en-US" dirty="0"/>
          </a:p>
        </p:txBody>
      </p:sp>
      <p:sp>
        <p:nvSpPr>
          <p:cNvPr id="12" name="Footer Placeholder 4"/>
          <p:cNvSpPr>
            <a:spLocks noGrp="1"/>
          </p:cNvSpPr>
          <p:nvPr>
            <p:ph type="ftr" sz="quarter" idx="3"/>
          </p:nvPr>
        </p:nvSpPr>
        <p:spPr>
          <a:xfrm>
            <a:off x="1530602" y="6504365"/>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IILC </a:t>
            </a:r>
            <a:endParaRPr lang="en-US" b="1" dirty="0"/>
          </a:p>
        </p:txBody>
      </p:sp>
      <p:sp>
        <p:nvSpPr>
          <p:cNvPr id="13" name="Slide Number Placeholder 5"/>
          <p:cNvSpPr>
            <a:spLocks noGrp="1"/>
          </p:cNvSpPr>
          <p:nvPr>
            <p:ph type="sldNum" sz="quarter" idx="4"/>
          </p:nvPr>
        </p:nvSpPr>
        <p:spPr>
          <a:xfrm>
            <a:off x="222250" y="6504359"/>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66"/>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595692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15" y="958851"/>
            <a:ext cx="3027894" cy="5022676"/>
          </a:xfrm>
          <a:prstGeom prst="rect">
            <a:avLst/>
          </a:prstGeom>
        </p:spPr>
        <p:txBody>
          <a:bodyPr lIns="0" tIns="0" rIns="0" bIns="0"/>
          <a:lstStyle>
            <a:lvl1pPr marL="0" indent="0">
              <a:buNone/>
              <a:defRPr sz="1600" b="1" i="0">
                <a:solidFill>
                  <a:srgbClr val="004C97"/>
                </a:solidFill>
              </a:defRPr>
            </a:lvl1pPr>
            <a:lvl2pPr marL="456774" indent="0">
              <a:buNone/>
              <a:defRPr sz="1200"/>
            </a:lvl2pPr>
            <a:lvl3pPr marL="913543" indent="0">
              <a:buNone/>
              <a:defRPr sz="1100"/>
            </a:lvl3pPr>
            <a:lvl4pPr marL="1370314" indent="0">
              <a:buNone/>
              <a:defRPr sz="900"/>
            </a:lvl4pPr>
            <a:lvl5pPr marL="1827088" indent="0">
              <a:buNone/>
              <a:defRPr sz="900"/>
            </a:lvl5pPr>
            <a:lvl6pPr marL="2283858" indent="0">
              <a:buNone/>
              <a:defRPr sz="900"/>
            </a:lvl6pPr>
            <a:lvl7pPr marL="2740630" indent="0">
              <a:buNone/>
              <a:defRPr sz="900"/>
            </a:lvl7pPr>
            <a:lvl8pPr marL="3197401" indent="0">
              <a:buNone/>
              <a:defRPr sz="900"/>
            </a:lvl8pPr>
            <a:lvl9pPr marL="3654173"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542789" y="958864"/>
            <a:ext cx="5347605" cy="5022675"/>
          </a:xfrm>
          <a:prstGeom prst="rect">
            <a:avLst/>
          </a:prstGeom>
        </p:spPr>
        <p:txBody>
          <a:bodyPr lIns="0" tIns="0" rIns="0" bIns="0"/>
          <a:lstStyle>
            <a:lvl1pPr>
              <a:defRPr sz="23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5472" indent="-228382">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6"/>
          </p:nvPr>
        </p:nvSpPr>
        <p:spPr>
          <a:xfrm>
            <a:off x="736839" y="6504215"/>
            <a:ext cx="675368" cy="241300"/>
          </a:xfrm>
        </p:spPr>
        <p:txBody>
          <a:bodyPr/>
          <a:lstStyle>
            <a:lvl1pPr>
              <a:defRPr sz="1200" smtClean="0"/>
            </a:lvl1pPr>
          </a:lstStyle>
          <a:p>
            <a:pPr>
              <a:defRPr/>
            </a:pPr>
            <a:r>
              <a:rPr lang="en-US" smtClean="0"/>
              <a:t>AY-170209</a:t>
            </a:r>
            <a:endParaRPr lang="en-US" dirty="0"/>
          </a:p>
        </p:txBody>
      </p:sp>
      <p:sp>
        <p:nvSpPr>
          <p:cNvPr id="6" name="Footer Placeholder 4"/>
          <p:cNvSpPr>
            <a:spLocks noGrp="1"/>
          </p:cNvSpPr>
          <p:nvPr>
            <p:ph type="ftr" sz="quarter" idx="17"/>
          </p:nvPr>
        </p:nvSpPr>
        <p:spPr>
          <a:xfrm>
            <a:off x="1530608" y="6504366"/>
            <a:ext cx="6262119" cy="250031"/>
          </a:xfrm>
        </p:spPr>
        <p:txBody>
          <a:bodyPr/>
          <a:lstStyle>
            <a:lvl1pPr>
              <a:defRPr sz="1200" dirty="0" smtClean="0"/>
            </a:lvl1pPr>
          </a:lstStyle>
          <a:p>
            <a:pPr>
              <a:defRPr/>
            </a:pPr>
            <a:r>
              <a:rPr lang="en-US" smtClean="0"/>
              <a:t>IILC </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34"/>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984781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696"/>
            <a:ext cx="8686800" cy="3726717"/>
          </a:xfrm>
          <a:prstGeom prst="rect">
            <a:avLst/>
          </a:prstGeom>
        </p:spPr>
        <p:txBody>
          <a:bodyPr lIns="0" tIns="0" rIns="0" bIns="0" rtlCol="0">
            <a:normAutofit/>
          </a:bodyPr>
          <a:lstStyle>
            <a:lvl1pPr marL="0" indent="0">
              <a:buNone/>
              <a:defRPr sz="1600">
                <a:solidFill>
                  <a:srgbClr val="505050"/>
                </a:solidFill>
              </a:defRPr>
            </a:lvl1pPr>
            <a:lvl2pPr marL="456774" indent="0">
              <a:buNone/>
              <a:defRPr sz="2800"/>
            </a:lvl2pPr>
            <a:lvl3pPr marL="913543" indent="0">
              <a:buNone/>
              <a:defRPr sz="2300"/>
            </a:lvl3pPr>
            <a:lvl4pPr marL="1370314" indent="0">
              <a:buNone/>
              <a:defRPr sz="2000"/>
            </a:lvl4pPr>
            <a:lvl5pPr marL="1827088" indent="0">
              <a:buNone/>
              <a:defRPr sz="2000"/>
            </a:lvl5pPr>
            <a:lvl6pPr marL="2283858" indent="0">
              <a:buNone/>
              <a:defRPr sz="2000"/>
            </a:lvl6pPr>
            <a:lvl7pPr marL="2740630" indent="0">
              <a:buNone/>
              <a:defRPr sz="2000"/>
            </a:lvl7pPr>
            <a:lvl8pPr marL="3197401" indent="0">
              <a:buNone/>
              <a:defRPr sz="2000"/>
            </a:lvl8pPr>
            <a:lvl9pPr marL="3654173" indent="0">
              <a:buNone/>
              <a:defRPr sz="2000"/>
            </a:lvl9pPr>
          </a:lstStyle>
          <a:p>
            <a:pPr lvl="0"/>
            <a:r>
              <a:rPr lang="en-US" noProof="0" smtClean="0"/>
              <a:t>Drag picture to placeholder or click icon to add</a:t>
            </a:r>
            <a:endParaRPr lang="en-US" noProof="0" dirty="0" smtClean="0"/>
          </a:p>
        </p:txBody>
      </p:sp>
      <p:sp>
        <p:nvSpPr>
          <p:cNvPr id="10" name="Text Placeholder 3"/>
          <p:cNvSpPr>
            <a:spLocks noGrp="1"/>
          </p:cNvSpPr>
          <p:nvPr>
            <p:ph type="body" sz="half" idx="2"/>
          </p:nvPr>
        </p:nvSpPr>
        <p:spPr>
          <a:xfrm>
            <a:off x="224073" y="4943153"/>
            <a:ext cx="8686800" cy="1091259"/>
          </a:xfrm>
          <a:prstGeom prst="rect">
            <a:avLst/>
          </a:prstGeom>
        </p:spPr>
        <p:txBody>
          <a:bodyPr lIns="0" tIns="0" rIns="0" bIns="0"/>
          <a:lstStyle>
            <a:lvl1pPr marL="0" indent="0">
              <a:buNone/>
              <a:defRPr sz="1600" b="1" i="0">
                <a:solidFill>
                  <a:srgbClr val="004C97"/>
                </a:solidFill>
              </a:defRPr>
            </a:lvl1pPr>
            <a:lvl2pPr marL="456774" indent="0">
              <a:buNone/>
              <a:defRPr sz="1200"/>
            </a:lvl2pPr>
            <a:lvl3pPr marL="913543" indent="0">
              <a:buNone/>
              <a:defRPr sz="1100"/>
            </a:lvl3pPr>
            <a:lvl4pPr marL="1370314" indent="0">
              <a:buNone/>
              <a:defRPr sz="900"/>
            </a:lvl4pPr>
            <a:lvl5pPr marL="1827088" indent="0">
              <a:buNone/>
              <a:defRPr sz="900"/>
            </a:lvl5pPr>
            <a:lvl6pPr marL="2283858" indent="0">
              <a:buNone/>
              <a:defRPr sz="900"/>
            </a:lvl6pPr>
            <a:lvl7pPr marL="2740630" indent="0">
              <a:buNone/>
              <a:defRPr sz="900"/>
            </a:lvl7pPr>
            <a:lvl8pPr marL="3197401" indent="0">
              <a:buNone/>
              <a:defRPr sz="900"/>
            </a:lvl8pPr>
            <a:lvl9pPr marL="3654173" indent="0">
              <a:buNone/>
              <a:defRPr sz="900"/>
            </a:lvl9pPr>
          </a:lstStyle>
          <a:p>
            <a:pPr lvl="0"/>
            <a:r>
              <a:rPr lang="en-US" smtClean="0"/>
              <a:t>Click to edit Master text styles</a:t>
            </a:r>
          </a:p>
        </p:txBody>
      </p:sp>
      <p:sp>
        <p:nvSpPr>
          <p:cNvPr id="7" name="Date Placeholder 3"/>
          <p:cNvSpPr>
            <a:spLocks noGrp="1"/>
          </p:cNvSpPr>
          <p:nvPr>
            <p:ph type="dt" sz="half" idx="14"/>
          </p:nvPr>
        </p:nvSpPr>
        <p:spPr>
          <a:xfrm>
            <a:off x="736839"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AY-170209</a:t>
            </a:r>
            <a:endParaRPr lang="en-US" dirty="0"/>
          </a:p>
        </p:txBody>
      </p:sp>
      <p:sp>
        <p:nvSpPr>
          <p:cNvPr id="9" name="Footer Placeholder 4"/>
          <p:cNvSpPr>
            <a:spLocks noGrp="1"/>
          </p:cNvSpPr>
          <p:nvPr>
            <p:ph type="ftr" sz="quarter" idx="3"/>
          </p:nvPr>
        </p:nvSpPr>
        <p:spPr>
          <a:xfrm>
            <a:off x="1530615" y="6504365"/>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IILC </a:t>
            </a:r>
            <a:endParaRPr lang="en-US" b="1" dirty="0"/>
          </a:p>
        </p:txBody>
      </p:sp>
      <p:sp>
        <p:nvSpPr>
          <p:cNvPr id="11" name="Slide Number Placeholder 5"/>
          <p:cNvSpPr>
            <a:spLocks noGrp="1"/>
          </p:cNvSpPr>
          <p:nvPr>
            <p:ph type="sldNum" sz="quarter" idx="4"/>
          </p:nvPr>
        </p:nvSpPr>
        <p:spPr>
          <a:xfrm>
            <a:off x="222250" y="6504359"/>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66"/>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4418363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39" y="6504215"/>
            <a:ext cx="675368" cy="241300"/>
          </a:xfrm>
        </p:spPr>
        <p:txBody>
          <a:bodyPr/>
          <a:lstStyle>
            <a:lvl1pPr>
              <a:defRPr/>
            </a:lvl1pPr>
          </a:lstStyle>
          <a:p>
            <a:pPr>
              <a:defRPr/>
            </a:pPr>
            <a:r>
              <a:rPr lang="en-US" smtClean="0"/>
              <a:t>AY-170209</a:t>
            </a:r>
            <a:endParaRPr lang="en-US" dirty="0"/>
          </a:p>
        </p:txBody>
      </p:sp>
      <p:sp>
        <p:nvSpPr>
          <p:cNvPr id="4" name="Footer Placeholder 3"/>
          <p:cNvSpPr>
            <a:spLocks noGrp="1"/>
          </p:cNvSpPr>
          <p:nvPr>
            <p:ph type="ftr" sz="quarter" idx="11"/>
          </p:nvPr>
        </p:nvSpPr>
        <p:spPr>
          <a:xfrm>
            <a:off x="1530680" y="6504365"/>
            <a:ext cx="6260399" cy="242873"/>
          </a:xfrm>
        </p:spPr>
        <p:txBody>
          <a:bodyPr/>
          <a:lstStyle/>
          <a:p>
            <a:pPr>
              <a:defRPr/>
            </a:pPr>
            <a:r>
              <a:rPr lang="en-US" smtClean="0"/>
              <a:t>IILC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145"/>
            <a:ext cx="8675688" cy="5802923"/>
          </a:xfrm>
          <a:prstGeom prst="rect">
            <a:avLst/>
          </a:prstGeom>
        </p:spPr>
        <p:txBody>
          <a:bodyPr vert="horz" lIns="91353" tIns="45676" rIns="91353" bIns="45676"/>
          <a:lstStyle>
            <a:lvl1pPr>
              <a:defRPr>
                <a:solidFill>
                  <a:srgbClr val="505050"/>
                </a:solidFill>
              </a:defRPr>
            </a:lvl1pPr>
          </a:lstStyle>
          <a:p>
            <a:r>
              <a:rPr lang="en-US" smtClean="0"/>
              <a:t>Drag picture to placeholder or click icon to add</a:t>
            </a:r>
            <a:endParaRPr lang="en-US"/>
          </a:p>
        </p:txBody>
      </p:sp>
    </p:spTree>
    <p:extLst>
      <p:ext uri="{BB962C8B-B14F-4D97-AF65-F5344CB8AC3E}">
        <p14:creationId xmlns:p14="http://schemas.microsoft.com/office/powerpoint/2010/main" val="2548493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AY-170209</a:t>
            </a:r>
            <a:endParaRPr lang="en-US" dirty="0"/>
          </a:p>
        </p:txBody>
      </p:sp>
      <p:sp>
        <p:nvSpPr>
          <p:cNvPr id="4" name="Footer Placeholder 3"/>
          <p:cNvSpPr>
            <a:spLocks noGrp="1"/>
          </p:cNvSpPr>
          <p:nvPr>
            <p:ph type="ftr" sz="quarter" idx="11"/>
          </p:nvPr>
        </p:nvSpPr>
        <p:spPr>
          <a:xfrm>
            <a:off x="1530603" y="6504365"/>
            <a:ext cx="6272278" cy="242873"/>
          </a:xfrm>
        </p:spPr>
        <p:txBody>
          <a:bodyPr/>
          <a:lstStyle/>
          <a:p>
            <a:pPr>
              <a:defRPr/>
            </a:pPr>
            <a:r>
              <a:rPr lang="en-US" smtClean="0"/>
              <a:t>IILC </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66"/>
            <a:ext cx="8686800" cy="427877"/>
          </a:xfrm>
          <a:prstGeom prst="rect">
            <a:avLst/>
          </a:prstGeom>
        </p:spPr>
        <p:txBody>
          <a:bodyPr lIns="0" tIns="0" rIns="0" bIns="0" anchor="b" anchorCtr="0"/>
          <a:lstStyle>
            <a:lvl1pPr>
              <a:defRPr sz="2800">
                <a:solidFill>
                  <a:srgbClr val="004C97"/>
                </a:solidFill>
              </a:defRPr>
            </a:lvl1pPr>
          </a:lstStyle>
          <a:p>
            <a:r>
              <a:rPr lang="en-US" smtClean="0"/>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lIns="91353" tIns="45676" rIns="91353" bIns="45676"/>
          <a:lstStyle>
            <a:lvl1pPr marL="0" indent="0">
              <a:buFontTx/>
              <a:buNone/>
              <a:defRPr sz="1400">
                <a:solidFill>
                  <a:srgbClr val="505050"/>
                </a:solidFill>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4112680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AY-170209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IILC </a:t>
            </a:r>
            <a:endParaRPr kumimoji="1" lang="ja-JP" altLang="en-US"/>
          </a:p>
        </p:txBody>
      </p:sp>
      <p:sp>
        <p:nvSpPr>
          <p:cNvPr id="6" name="スライド番号プレースホルダー 5"/>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2222111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88927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799536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538512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816993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03200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57967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9310522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23531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AY-170209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IILC </a:t>
            </a:r>
            <a:endParaRPr kumimoji="1" lang="ja-JP" altLang="en-US"/>
          </a:p>
        </p:txBody>
      </p:sp>
      <p:sp>
        <p:nvSpPr>
          <p:cNvPr id="6" name="スライド番号プレースホルダー 5"/>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22341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095391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68369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DC0A8B60-5C01-C045-B858-59631D469114}"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082764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タイトル &amp; 箇条書き">
    <p:spTree>
      <p:nvGrpSpPr>
        <p:cNvPr id="1" name=""/>
        <p:cNvGrpSpPr/>
        <p:nvPr/>
      </p:nvGrpSpPr>
      <p:grpSpPr>
        <a:xfrm>
          <a:off x="0" y="0"/>
          <a:ext cx="0" cy="0"/>
          <a:chOff x="0" y="0"/>
          <a:chExt cx="0" cy="0"/>
        </a:xfrm>
      </p:grpSpPr>
      <p:sp>
        <p:nvSpPr>
          <p:cNvPr id="7" name="Shape 7"/>
          <p:cNvSpPr>
            <a:spLocks noGrp="1"/>
          </p:cNvSpPr>
          <p:nvPr>
            <p:ph type="title"/>
          </p:nvPr>
        </p:nvSpPr>
        <p:spPr>
          <a:xfrm>
            <a:off x="892969" y="168547"/>
            <a:ext cx="7358063" cy="1733477"/>
          </a:xfrm>
          <a:prstGeom prst="rect">
            <a:avLst/>
          </a:prstGeom>
        </p:spPr>
        <p:txBody>
          <a:bodyPr/>
          <a:lstStyle>
            <a:lvl1pPr defTabSz="642915">
              <a:defRPr sz="5900" b="0">
                <a:uFill>
                  <a:solidFill/>
                </a:uFill>
                <a:latin typeface="ヒラギノ角ゴ Pro W3"/>
                <a:ea typeface="ヒラギノ角ゴ Pro W3"/>
                <a:cs typeface="ヒラギノ角ゴ Pro W3"/>
                <a:sym typeface="ヒラギノ角ゴ Pro W3"/>
              </a:defRPr>
            </a:lvl1pPr>
          </a:lstStyle>
          <a:p>
            <a:pPr lvl="0">
              <a:defRPr sz="1800">
                <a:uFillTx/>
              </a:defRPr>
            </a:pPr>
            <a:r>
              <a:rPr sz="5900">
                <a:uFill>
                  <a:solidFill/>
                </a:uFill>
              </a:rPr>
              <a:t>タイトルテキスト</a:t>
            </a:r>
          </a:p>
        </p:txBody>
      </p:sp>
      <p:sp>
        <p:nvSpPr>
          <p:cNvPr id="8" name="Shape 8"/>
          <p:cNvSpPr>
            <a:spLocks noGrp="1"/>
          </p:cNvSpPr>
          <p:nvPr>
            <p:ph type="body" idx="1"/>
          </p:nvPr>
        </p:nvSpPr>
        <p:spPr>
          <a:xfrm>
            <a:off x="892969" y="1053703"/>
            <a:ext cx="7358063" cy="5804297"/>
          </a:xfrm>
          <a:prstGeom prst="rect">
            <a:avLst/>
          </a:prstGeom>
        </p:spPr>
        <p:txBody>
          <a:bodyPr lIns="35717" tIns="35717" rIns="35717" bIns="35717" anchor="ctr"/>
          <a:lstStyle>
            <a:lvl1pPr marL="517903" defTabSz="642915">
              <a:spcBef>
                <a:spcPts val="1687"/>
              </a:spcBef>
              <a:buClr>
                <a:srgbClr val="000000"/>
              </a:buClr>
              <a:buFont typeface="ヒラギノ角ゴ Pro W3"/>
              <a:defRPr sz="3000">
                <a:uFill>
                  <a:solidFill/>
                </a:uFill>
                <a:latin typeface="ヒラギノ角ゴ Pro W3"/>
                <a:ea typeface="ヒラギノ角ゴ Pro W3"/>
                <a:cs typeface="ヒラギノ角ゴ Pro W3"/>
                <a:sym typeface="ヒラギノ角ゴ Pro W3"/>
              </a:defRPr>
            </a:lvl1pPr>
            <a:lvl2pPr marL="830431" defTabSz="642915">
              <a:spcBef>
                <a:spcPts val="1687"/>
              </a:spcBef>
              <a:buClr>
                <a:srgbClr val="000000"/>
              </a:buClr>
              <a:buFont typeface="ヒラギノ角ゴ Pro W3"/>
              <a:defRPr sz="3000">
                <a:uFill>
                  <a:solidFill/>
                </a:uFill>
                <a:latin typeface="ヒラギノ角ゴ Pro W3"/>
                <a:ea typeface="ヒラギノ角ゴ Pro W3"/>
                <a:cs typeface="ヒラギノ角ゴ Pro W3"/>
                <a:sym typeface="ヒラギノ角ゴ Pro W3"/>
              </a:defRPr>
            </a:lvl2pPr>
            <a:lvl3pPr marL="1142959" defTabSz="642915">
              <a:spcBef>
                <a:spcPts val="1687"/>
              </a:spcBef>
              <a:buClr>
                <a:srgbClr val="000000"/>
              </a:buClr>
              <a:buFont typeface="ヒラギノ角ゴ Pro W3"/>
              <a:defRPr sz="3000">
                <a:uFill>
                  <a:solidFill/>
                </a:uFill>
                <a:latin typeface="ヒラギノ角ゴ Pro W3"/>
                <a:ea typeface="ヒラギノ角ゴ Pro W3"/>
                <a:cs typeface="ヒラギノ角ゴ Pro W3"/>
                <a:sym typeface="ヒラギノ角ゴ Pro W3"/>
              </a:defRPr>
            </a:lvl3pPr>
            <a:lvl4pPr marL="1455487" defTabSz="642915">
              <a:spcBef>
                <a:spcPts val="1687"/>
              </a:spcBef>
              <a:buClr>
                <a:srgbClr val="000000"/>
              </a:buClr>
              <a:buFont typeface="ヒラギノ角ゴ Pro W3"/>
              <a:defRPr sz="3000">
                <a:uFill>
                  <a:solidFill/>
                </a:uFill>
                <a:latin typeface="ヒラギノ角ゴ Pro W3"/>
                <a:ea typeface="ヒラギノ角ゴ Pro W3"/>
                <a:cs typeface="ヒラギノ角ゴ Pro W3"/>
                <a:sym typeface="ヒラギノ角ゴ Pro W3"/>
              </a:defRPr>
            </a:lvl4pPr>
            <a:lvl5pPr marL="1768015" defTabSz="642915">
              <a:spcBef>
                <a:spcPts val="1687"/>
              </a:spcBef>
              <a:buClr>
                <a:srgbClr val="000000"/>
              </a:buClr>
              <a:buFont typeface="ヒラギノ角ゴ Pro W3"/>
              <a:defRPr sz="3000">
                <a:uFill>
                  <a:solidFill/>
                </a:uFill>
                <a:latin typeface="ヒラギノ角ゴ Pro W3"/>
                <a:ea typeface="ヒラギノ角ゴ Pro W3"/>
                <a:cs typeface="ヒラギノ角ゴ Pro W3"/>
                <a:sym typeface="ヒラギノ角ゴ Pro W3"/>
              </a:defRPr>
            </a:lvl5pPr>
          </a:lstStyle>
          <a:p>
            <a:pPr lvl="0">
              <a:defRPr sz="1800">
                <a:uFillTx/>
              </a:defRPr>
            </a:pPr>
            <a:r>
              <a:rPr sz="3000">
                <a:uFill>
                  <a:solidFill/>
                </a:uFill>
              </a:rPr>
              <a:t>本文レベル1</a:t>
            </a:r>
          </a:p>
          <a:p>
            <a:pPr lvl="1">
              <a:defRPr sz="1800">
                <a:uFillTx/>
              </a:defRPr>
            </a:pPr>
            <a:r>
              <a:rPr sz="3000">
                <a:uFill>
                  <a:solidFill/>
                </a:uFill>
              </a:rPr>
              <a:t>本文レベル2</a:t>
            </a:r>
          </a:p>
          <a:p>
            <a:pPr lvl="2">
              <a:defRPr sz="1800">
                <a:uFillTx/>
              </a:defRPr>
            </a:pPr>
            <a:r>
              <a:rPr sz="3000">
                <a:uFill>
                  <a:solidFill/>
                </a:uFill>
              </a:rPr>
              <a:t>本文レベル3</a:t>
            </a:r>
          </a:p>
          <a:p>
            <a:pPr lvl="3">
              <a:defRPr sz="1800">
                <a:uFillTx/>
              </a:defRPr>
            </a:pPr>
            <a:r>
              <a:rPr sz="3000">
                <a:uFill>
                  <a:solidFill/>
                </a:uFill>
              </a:rPr>
              <a:t>本文レベル4</a:t>
            </a:r>
          </a:p>
          <a:p>
            <a:pPr lvl="4">
              <a:defRPr sz="1800">
                <a:uFillTx/>
              </a:defRPr>
            </a:pPr>
            <a:r>
              <a:rPr sz="3000">
                <a:uFill>
                  <a:solidFill/>
                </a:uFill>
              </a:rPr>
              <a:t>本文レベル 5</a:t>
            </a:r>
          </a:p>
        </p:txBody>
      </p:sp>
      <p:sp>
        <p:nvSpPr>
          <p:cNvPr id="9" name="Shape 9"/>
          <p:cNvSpPr>
            <a:spLocks noGrp="1"/>
          </p:cNvSpPr>
          <p:nvPr>
            <p:ph type="sldNum" sz="quarter" idx="2"/>
          </p:nvPr>
        </p:nvSpPr>
        <p:spPr>
          <a:xfrm>
            <a:off x="4329049" y="6527602"/>
            <a:ext cx="485902" cy="461665"/>
          </a:xfrm>
          <a:prstGeom prst="rect">
            <a:avLst/>
          </a:prstGeom>
        </p:spPr>
        <p:txBody>
          <a:bodyPr/>
          <a:lstStyle>
            <a:lvl1pPr>
              <a:defRPr sz="3000">
                <a:uFill>
                  <a:solidFill/>
                </a:uFill>
              </a:defRPr>
            </a:lvl1pPr>
          </a:lstStyle>
          <a:p>
            <a:fld id="{86CB4B4D-7CA3-9044-876B-883B54F8677D}" type="slidenum">
              <a:rPr>
                <a:solidFill>
                  <a:prstClr val="black">
                    <a:tint val="75000"/>
                  </a:prstClr>
                </a:solidFill>
                <a:latin typeface="Calibri"/>
              </a:rPr>
              <a:pPr/>
              <a:t>‹#›</a:t>
            </a:fld>
            <a:endParaRPr>
              <a:solidFill>
                <a:prstClr val="black">
                  <a:tint val="75000"/>
                </a:prstClr>
              </a:solidFill>
              <a:latin typeface="Calibri"/>
            </a:endParaRPr>
          </a:p>
        </p:txBody>
      </p:sp>
    </p:spTree>
    <p:extLst>
      <p:ext uri="{BB962C8B-B14F-4D97-AF65-F5344CB8AC3E}">
        <p14:creationId xmlns:p14="http://schemas.microsoft.com/office/powerpoint/2010/main" val="3868967135"/>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1274" y="1023699"/>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IILC </a:t>
            </a: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5A3D802-AAAA-D947-9202-65E7C7D696D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072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pic>
        <p:nvPicPr>
          <p:cNvPr id="3" name="Fig2-1vzbfhn.jpg"/>
          <p:cNvPicPr/>
          <p:nvPr userDrawn="1"/>
        </p:nvPicPr>
        <p:blipFill rotWithShape="1">
          <a:blip r:embed="rId2" cstate="email">
            <a:alphaModFix amt="27000"/>
            <a:extLst>
              <a:ext uri="{28A0092B-C50C-407E-A947-70E740481C1C}">
                <a14:useLocalDpi xmlns:a14="http://schemas.microsoft.com/office/drawing/2010/main"/>
              </a:ext>
            </a:extLst>
          </a:blip>
          <a:srcRect/>
          <a:stretch/>
        </p:blipFill>
        <p:spPr>
          <a:xfrm>
            <a:off x="0" y="0"/>
            <a:ext cx="9144000" cy="6883720"/>
          </a:xfrm>
          <a:prstGeom prst="rect">
            <a:avLst/>
          </a:prstGeom>
          <a:ln>
            <a:noFill/>
          </a:ln>
          <a:effectLst/>
        </p:spPr>
      </p:pic>
      <p:sp>
        <p:nvSpPr>
          <p:cNvPr id="16" name="Shape 16"/>
          <p:cNvSpPr>
            <a:spLocks noGrp="1"/>
          </p:cNvSpPr>
          <p:nvPr>
            <p:ph type="title"/>
          </p:nvPr>
        </p:nvSpPr>
        <p:spPr>
          <a:xfrm>
            <a:off x="250032" y="178594"/>
            <a:ext cx="8643938" cy="741676"/>
          </a:xfrm>
          <a:prstGeom prst="rect">
            <a:avLst/>
          </a:prstGeom>
        </p:spPr>
        <p:txBody>
          <a:bodyPr/>
          <a:lstStyle>
            <a:lvl1pPr>
              <a:defRPr cap="none"/>
            </a:lvl1pPr>
          </a:lstStyle>
          <a:p>
            <a:pPr lvl="0">
              <a:defRPr sz="1800" cap="none">
                <a:solidFill>
                  <a:srgbClr val="000000"/>
                </a:solidFill>
              </a:defRPr>
            </a:pPr>
            <a:r>
              <a:rPr sz="5100" cap="all" dirty="0">
                <a:solidFill>
                  <a:srgbClr val="535353"/>
                </a:solidFill>
              </a:rPr>
              <a:t>Title Text</a:t>
            </a:r>
          </a:p>
        </p:txBody>
      </p:sp>
    </p:spTree>
    <p:extLst>
      <p:ext uri="{BB962C8B-B14F-4D97-AF65-F5344CB8AC3E}">
        <p14:creationId xmlns:p14="http://schemas.microsoft.com/office/powerpoint/2010/main" val="311024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74" y="1789547"/>
            <a:ext cx="7481455" cy="3844636"/>
          </a:xfrm>
          <a:prstGeom prst="rect">
            <a:avLst/>
          </a:prstGeom>
        </p:spPr>
        <p:txBody>
          <a:bodyPr/>
          <a:lstStyle>
            <a:lvl2pPr marL="415554" indent="-415554">
              <a:defRPr sz="2200">
                <a:latin typeface="Arial"/>
                <a:cs typeface="Arial"/>
              </a:defRPr>
            </a:lvl2pPr>
            <a:lvl3pPr marL="731547" indent="-315995">
              <a:defRPr sz="1800">
                <a:latin typeface="Arial"/>
                <a:cs typeface="Arial"/>
              </a:defRPr>
            </a:lvl3pPr>
            <a:lvl4pPr marL="1038883" indent="-307337">
              <a:buFont typeface="Lucida Grande"/>
              <a:buChar char="‒"/>
              <a:defRPr sz="1600">
                <a:latin typeface="Arial"/>
                <a:cs typeface="Arial"/>
              </a:defRPr>
            </a:lvl4pPr>
            <a:lvl5pPr marL="1246659" indent="-207776">
              <a:defRPr sz="16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831274" y="769699"/>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latin typeface="Calibri"/>
              </a:rPr>
              <a:t>IILC </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6E33A87-2296-FC4D-A292-AB05C56F031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2033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4989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4989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13"/>
          <p:cNvSpPr>
            <a:spLocks noGrp="1" noChangeArrowheads="1"/>
          </p:cNvSpPr>
          <p:nvPr>
            <p:ph type="dt" sz="half" idx="10"/>
          </p:nvPr>
        </p:nvSpPr>
        <p:spPr>
          <a:ln/>
        </p:spPr>
        <p:txBody>
          <a:bodyPr/>
          <a:lstStyle>
            <a:lvl1pPr>
              <a:defRPr/>
            </a:lvl1pPr>
          </a:lstStyle>
          <a:p>
            <a:r>
              <a:rPr lang="en-US" altLang="ja-JP" smtClean="0">
                <a:solidFill>
                  <a:prstClr val="black">
                    <a:tint val="75000"/>
                  </a:prstClr>
                </a:solidFill>
                <a:latin typeface="Calibri"/>
                <a:ea typeface="ＭＳ Ｐゴシック"/>
              </a:rPr>
              <a:t>AY-170209</a:t>
            </a:r>
            <a:endParaRPr lang="en-US" altLang="ja-JP">
              <a:solidFill>
                <a:prstClr val="black">
                  <a:tint val="75000"/>
                </a:prstClr>
              </a:solidFill>
              <a:latin typeface="Calibri"/>
              <a:ea typeface="ＭＳ Ｐゴシック"/>
            </a:endParaRPr>
          </a:p>
        </p:txBody>
      </p:sp>
      <p:sp>
        <p:nvSpPr>
          <p:cNvPr id="6" name="Rectangle 14"/>
          <p:cNvSpPr>
            <a:spLocks noGrp="1" noChangeArrowheads="1"/>
          </p:cNvSpPr>
          <p:nvPr>
            <p:ph type="ftr" sz="quarter" idx="11"/>
          </p:nvPr>
        </p:nvSpPr>
        <p:spPr>
          <a:ln/>
        </p:spPr>
        <p:txBody>
          <a:bodyPr/>
          <a:lstStyle>
            <a:lvl1pPr>
              <a:defRPr/>
            </a:lvl1pPr>
          </a:lstStyle>
          <a:p>
            <a:r>
              <a:rPr lang="en-US" altLang="ja-JP" smtClean="0">
                <a:solidFill>
                  <a:prstClr val="black">
                    <a:tint val="75000"/>
                  </a:prstClr>
                </a:solidFill>
                <a:latin typeface="Calibri"/>
                <a:ea typeface="ＭＳ Ｐゴシック"/>
              </a:rPr>
              <a:t>IILC </a:t>
            </a:r>
            <a:endParaRPr lang="en-US" altLang="ja-JP">
              <a:solidFill>
                <a:prstClr val="black">
                  <a:tint val="75000"/>
                </a:prstClr>
              </a:solidFill>
              <a:latin typeface="Calibri"/>
              <a:ea typeface="ＭＳ Ｐゴシック"/>
            </a:endParaRPr>
          </a:p>
        </p:txBody>
      </p:sp>
      <p:sp>
        <p:nvSpPr>
          <p:cNvPr id="7" name="Rectangle 15"/>
          <p:cNvSpPr>
            <a:spLocks noGrp="1" noChangeArrowheads="1"/>
          </p:cNvSpPr>
          <p:nvPr>
            <p:ph type="sldNum" sz="quarter" idx="12"/>
          </p:nvPr>
        </p:nvSpPr>
        <p:spPr>
          <a:ln/>
        </p:spPr>
        <p:txBody>
          <a:bodyPr/>
          <a:lstStyle>
            <a:lvl1pPr>
              <a:defRPr/>
            </a:lvl1pPr>
          </a:lstStyle>
          <a:p>
            <a:fld id="{13AD54DD-8E10-4643-8497-9CDBFAAA891F}" type="slidenum">
              <a:rPr lang="en-US" altLang="ja-JP">
                <a:solidFill>
                  <a:prstClr val="black">
                    <a:tint val="75000"/>
                  </a:prstClr>
                </a:solidFill>
                <a:latin typeface="Calibri"/>
                <a:ea typeface="ＭＳ Ｐゴシック"/>
              </a: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892819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sz="3200"/>
            </a:lvl1pPr>
          </a:lstStyle>
          <a:p>
            <a:r>
              <a:rPr lang="fr-FR" dirty="0" smtClean="0"/>
              <a:t>Cliquez pour modifier le style du titre</a:t>
            </a:r>
            <a:endParaRPr lang="en-GB" dirty="0"/>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Cliquez pour modifier le style des sous-titres du masque</a:t>
            </a:r>
            <a:endParaRPr lang="en-GB" dirty="0"/>
          </a:p>
        </p:txBody>
      </p:sp>
      <p:sp>
        <p:nvSpPr>
          <p:cNvPr id="4" name="Espace réservé de la date 1"/>
          <p:cNvSpPr>
            <a:spLocks noGrp="1"/>
          </p:cNvSpPr>
          <p:nvPr>
            <p:ph type="dt" sz="half" idx="2"/>
          </p:nvPr>
        </p:nvSpPr>
        <p:spPr>
          <a:xfrm>
            <a:off x="457200" y="648544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5"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1248243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contenu 2"/>
          <p:cNvSpPr>
            <a:spLocks noGrp="1"/>
          </p:cNvSpPr>
          <p:nvPr>
            <p:ph idx="1"/>
          </p:nvPr>
        </p:nvSpPr>
        <p:spPr>
          <a:xfrm>
            <a:off x="457200" y="836712"/>
            <a:ext cx="8229600" cy="528945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4" name="Espace réservé de la date 1"/>
          <p:cNvSpPr>
            <a:spLocks noGrp="1"/>
          </p:cNvSpPr>
          <p:nvPr>
            <p:ph type="dt" sz="half" idx="2"/>
          </p:nvPr>
        </p:nvSpPr>
        <p:spPr>
          <a:xfrm>
            <a:off x="457200" y="648544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5"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1375640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AY-170209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IILC </a:t>
            </a:r>
            <a:endParaRPr kumimoji="1" lang="ja-JP" altLang="en-US"/>
          </a:p>
        </p:txBody>
      </p:sp>
      <p:sp>
        <p:nvSpPr>
          <p:cNvPr id="6" name="スライド番号プレースホルダー 5"/>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3484770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Title 1"/>
          <p:cNvSpPr>
            <a:spLocks noGrp="1"/>
          </p:cNvSpPr>
          <p:nvPr>
            <p:ph type="title"/>
          </p:nvPr>
        </p:nvSpPr>
        <p:spPr>
          <a:xfrm>
            <a:off x="1093788" y="541338"/>
            <a:ext cx="7283450" cy="481012"/>
          </a:xfrm>
        </p:spPr>
        <p:txBody>
          <a:bodyPr/>
          <a:lstStyle/>
          <a:p>
            <a:r>
              <a:rPr lang="en-US" smtClean="0"/>
              <a:t>Click to edit Master title style</a:t>
            </a:r>
            <a:endParaRPr lang="en-US"/>
          </a:p>
        </p:txBody>
      </p:sp>
      <p:sp>
        <p:nvSpPr>
          <p:cNvPr id="6" name="Espace réservé de la date 1"/>
          <p:cNvSpPr>
            <a:spLocks noGrp="1"/>
          </p:cNvSpPr>
          <p:nvPr>
            <p:ph type="dt" sz="half" idx="2"/>
          </p:nvPr>
        </p:nvSpPr>
        <p:spPr>
          <a:xfrm>
            <a:off x="457200" y="64746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7"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8"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1790487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2"/>
          </p:nvPr>
        </p:nvSpPr>
        <p:spPr>
          <a:xfrm>
            <a:off x="497305"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3"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4"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3168944443"/>
      </p:ext>
    </p:extLst>
  </p:cSld>
  <p:clrMapOvr>
    <a:masterClrMapping/>
  </p:clrMapOvr>
  <p:transition xmlns:p14="http://schemas.microsoft.com/office/powerpoint/2010/mai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ctr">
              <a:defRPr sz="2700"/>
            </a:lvl1pPr>
          </a:lstStyle>
          <a:p>
            <a:r>
              <a:rPr lang="fr-FR" dirty="0" smtClean="0"/>
              <a:t>Modifiez le style du titre</a:t>
            </a:r>
            <a:endParaRPr lang="fr-FR" dirty="0"/>
          </a:p>
        </p:txBody>
      </p:sp>
      <p:sp>
        <p:nvSpPr>
          <p:cNvPr id="3" name="Espace réservé de la date 2"/>
          <p:cNvSpPr>
            <a:spLocks noGrp="1"/>
          </p:cNvSpPr>
          <p:nvPr>
            <p:ph type="dt" sz="half" idx="10"/>
          </p:nvPr>
        </p:nvSpPr>
        <p:spPr/>
        <p:txBody>
          <a:bodyPr/>
          <a:lstStyle/>
          <a:p>
            <a:pPr algn="ctr"/>
            <a:r>
              <a:rPr lang="en-US" smtClean="0">
                <a:solidFill>
                  <a:srgbClr val="5F5F5F">
                    <a:tint val="75000"/>
                  </a:srgbClr>
                </a:solidFill>
                <a:ea typeface="ヒラギノ角ゴ ProN W3"/>
                <a:cs typeface="ヒラギノ角ゴ ProN W3"/>
              </a:rPr>
              <a:t>AY-170209</a:t>
            </a:r>
            <a:endParaRPr lang="fr-FR" dirty="0">
              <a:solidFill>
                <a:srgbClr val="5F5F5F">
                  <a:tint val="75000"/>
                </a:srgbClr>
              </a:solidFill>
              <a:ea typeface="ヒラギノ角ゴ ProN W3"/>
              <a:cs typeface="ヒラギノ角ゴ ProN W3"/>
            </a:endParaRPr>
          </a:p>
        </p:txBody>
      </p:sp>
      <p:sp>
        <p:nvSpPr>
          <p:cNvPr id="4" name="Espace réservé du pied de page 3"/>
          <p:cNvSpPr>
            <a:spLocks noGrp="1"/>
          </p:cNvSpPr>
          <p:nvPr>
            <p:ph type="ftr" sz="quarter" idx="11"/>
          </p:nvPr>
        </p:nvSpPr>
        <p:spPr/>
        <p:txBody>
          <a:bodyPr/>
          <a:lstStyle/>
          <a:p>
            <a:r>
              <a:rPr lang="fr-FR" smtClean="0">
                <a:solidFill>
                  <a:srgbClr val="5F5F5F">
                    <a:tint val="75000"/>
                  </a:srgbClr>
                </a:solidFill>
                <a:ea typeface="ヒラギノ角ゴ ProN W3"/>
                <a:cs typeface="ヒラギノ角ゴ ProN W3"/>
              </a:rPr>
              <a:t>IILC </a:t>
            </a:r>
            <a:endParaRPr lang="fr-FR">
              <a:solidFill>
                <a:srgbClr val="5F5F5F">
                  <a:tint val="75000"/>
                </a:srgbClr>
              </a:solidFill>
              <a:ea typeface="ヒラギノ角ゴ ProN W3"/>
              <a:cs typeface="ヒラギノ角ゴ ProN W3"/>
            </a:endParaRPr>
          </a:p>
        </p:txBody>
      </p:sp>
      <p:sp>
        <p:nvSpPr>
          <p:cNvPr id="5" name="Espace réservé du numéro de diapositive 4"/>
          <p:cNvSpPr>
            <a:spLocks noGrp="1"/>
          </p:cNvSpPr>
          <p:nvPr>
            <p:ph type="sldNum" sz="quarter" idx="12"/>
          </p:nvPr>
        </p:nvSpPr>
        <p:spPr/>
        <p:txBody>
          <a:bodyPr/>
          <a:lstStyle/>
          <a:p>
            <a:fld id="{A0138257-F4D6-4F1D-948F-CA7075A7EDB0}" type="slidenum">
              <a:rPr lang="fr-FR" smtClean="0">
                <a:solidFill>
                  <a:srgbClr val="5F5F5F">
                    <a:tint val="75000"/>
                  </a:srgbClr>
                </a:solidFill>
                <a:ea typeface="ヒラギノ角ゴ ProN W3"/>
                <a:cs typeface="ヒラギノ角ゴ ProN W3"/>
              </a:rPr>
              <a:pPr/>
              <a:t>‹#›</a:t>
            </a:fld>
            <a:endParaRPr lang="fr-FR">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3179376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sz="3200"/>
            </a:lvl1pPr>
          </a:lstStyle>
          <a:p>
            <a:r>
              <a:rPr lang="fr-FR" dirty="0" smtClean="0"/>
              <a:t>Cliquez pour modifier le style du titre</a:t>
            </a:r>
            <a:endParaRPr lang="en-GB" dirty="0"/>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Cliquez pour modifier le style des sous-titres du masque</a:t>
            </a:r>
            <a:endParaRPr lang="en-GB" dirty="0"/>
          </a:p>
        </p:txBody>
      </p:sp>
      <p:sp>
        <p:nvSpPr>
          <p:cNvPr id="4" name="Espace réservé de la date 1"/>
          <p:cNvSpPr>
            <a:spLocks noGrp="1"/>
          </p:cNvSpPr>
          <p:nvPr>
            <p:ph type="dt" sz="half" idx="2"/>
          </p:nvPr>
        </p:nvSpPr>
        <p:spPr>
          <a:xfrm>
            <a:off x="457200" y="648544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5"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1314878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contenu 2"/>
          <p:cNvSpPr>
            <a:spLocks noGrp="1"/>
          </p:cNvSpPr>
          <p:nvPr>
            <p:ph idx="1"/>
          </p:nvPr>
        </p:nvSpPr>
        <p:spPr>
          <a:xfrm>
            <a:off x="457200" y="836712"/>
            <a:ext cx="8229600" cy="528945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4" name="Espace réservé de la date 1"/>
          <p:cNvSpPr>
            <a:spLocks noGrp="1"/>
          </p:cNvSpPr>
          <p:nvPr>
            <p:ph type="dt" sz="half" idx="2"/>
          </p:nvPr>
        </p:nvSpPr>
        <p:spPr>
          <a:xfrm>
            <a:off x="457200" y="648544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5"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1865111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Title 1"/>
          <p:cNvSpPr>
            <a:spLocks noGrp="1"/>
          </p:cNvSpPr>
          <p:nvPr>
            <p:ph type="title"/>
          </p:nvPr>
        </p:nvSpPr>
        <p:spPr>
          <a:xfrm>
            <a:off x="1093788" y="541338"/>
            <a:ext cx="7283450" cy="481012"/>
          </a:xfrm>
        </p:spPr>
        <p:txBody>
          <a:bodyPr/>
          <a:lstStyle/>
          <a:p>
            <a:r>
              <a:rPr lang="en-US" smtClean="0"/>
              <a:t>Click to edit Master title style</a:t>
            </a:r>
            <a:endParaRPr lang="en-US"/>
          </a:p>
        </p:txBody>
      </p:sp>
      <p:sp>
        <p:nvSpPr>
          <p:cNvPr id="6" name="Espace réservé de la date 1"/>
          <p:cNvSpPr>
            <a:spLocks noGrp="1"/>
          </p:cNvSpPr>
          <p:nvPr>
            <p:ph type="dt" sz="half" idx="2"/>
          </p:nvPr>
        </p:nvSpPr>
        <p:spPr>
          <a:xfrm>
            <a:off x="457200" y="64746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7"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8"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1142487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ctr">
              <a:defRPr sz="2700"/>
            </a:lvl1pPr>
          </a:lstStyle>
          <a:p>
            <a:r>
              <a:rPr lang="fr-FR" dirty="0" smtClean="0"/>
              <a:t>Modifiez le style du titre</a:t>
            </a:r>
            <a:endParaRPr lang="fr-FR" dirty="0"/>
          </a:p>
        </p:txBody>
      </p:sp>
      <p:sp>
        <p:nvSpPr>
          <p:cNvPr id="3" name="Espace réservé de la date 2"/>
          <p:cNvSpPr>
            <a:spLocks noGrp="1"/>
          </p:cNvSpPr>
          <p:nvPr>
            <p:ph type="dt" sz="half" idx="10"/>
          </p:nvPr>
        </p:nvSpPr>
        <p:spPr/>
        <p:txBody>
          <a:bodyPr/>
          <a:lstStyle/>
          <a:p>
            <a:pPr algn="ctr"/>
            <a:r>
              <a:rPr lang="en-US" smtClean="0">
                <a:solidFill>
                  <a:srgbClr val="5F5F5F">
                    <a:tint val="75000"/>
                  </a:srgbClr>
                </a:solidFill>
                <a:ea typeface="ヒラギノ角ゴ ProN W3"/>
                <a:cs typeface="ヒラギノ角ゴ ProN W3"/>
              </a:rPr>
              <a:t>AY-170209</a:t>
            </a:r>
            <a:endParaRPr lang="fr-FR" dirty="0">
              <a:solidFill>
                <a:srgbClr val="5F5F5F">
                  <a:tint val="75000"/>
                </a:srgbClr>
              </a:solidFill>
              <a:ea typeface="ヒラギノ角ゴ ProN W3"/>
              <a:cs typeface="ヒラギノ角ゴ ProN W3"/>
            </a:endParaRPr>
          </a:p>
        </p:txBody>
      </p:sp>
      <p:sp>
        <p:nvSpPr>
          <p:cNvPr id="4" name="Espace réservé du pied de page 3"/>
          <p:cNvSpPr>
            <a:spLocks noGrp="1"/>
          </p:cNvSpPr>
          <p:nvPr>
            <p:ph type="ftr" sz="quarter" idx="11"/>
          </p:nvPr>
        </p:nvSpPr>
        <p:spPr/>
        <p:txBody>
          <a:bodyPr/>
          <a:lstStyle/>
          <a:p>
            <a:r>
              <a:rPr lang="fr-FR" smtClean="0">
                <a:solidFill>
                  <a:srgbClr val="5F5F5F">
                    <a:tint val="75000"/>
                  </a:srgbClr>
                </a:solidFill>
                <a:ea typeface="ヒラギノ角ゴ ProN W3"/>
                <a:cs typeface="ヒラギノ角ゴ ProN W3"/>
              </a:rPr>
              <a:t>IILC </a:t>
            </a:r>
            <a:endParaRPr lang="fr-FR">
              <a:solidFill>
                <a:srgbClr val="5F5F5F">
                  <a:tint val="75000"/>
                </a:srgbClr>
              </a:solidFill>
              <a:ea typeface="ヒラギノ角ゴ ProN W3"/>
              <a:cs typeface="ヒラギノ角ゴ ProN W3"/>
            </a:endParaRPr>
          </a:p>
        </p:txBody>
      </p:sp>
      <p:sp>
        <p:nvSpPr>
          <p:cNvPr id="5" name="Espace réservé du numéro de diapositive 4"/>
          <p:cNvSpPr>
            <a:spLocks noGrp="1"/>
          </p:cNvSpPr>
          <p:nvPr>
            <p:ph type="sldNum" sz="quarter" idx="12"/>
          </p:nvPr>
        </p:nvSpPr>
        <p:spPr/>
        <p:txBody>
          <a:bodyPr/>
          <a:lstStyle/>
          <a:p>
            <a:fld id="{A0138257-F4D6-4F1D-948F-CA7075A7EDB0}" type="slidenum">
              <a:rPr lang="fr-FR" smtClean="0">
                <a:solidFill>
                  <a:srgbClr val="5F5F5F">
                    <a:tint val="75000"/>
                  </a:srgbClr>
                </a:solidFill>
                <a:ea typeface="ヒラギノ角ゴ ProN W3"/>
                <a:cs typeface="ヒラギノ角ゴ ProN W3"/>
              </a:rPr>
              <a:pPr/>
              <a:t>‹#›</a:t>
            </a:fld>
            <a:endParaRPr lang="fr-FR">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3412021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sz="3200"/>
            </a:lvl1pPr>
          </a:lstStyle>
          <a:p>
            <a:r>
              <a:rPr lang="fr-FR" dirty="0" smtClean="0"/>
              <a:t>Cliquez pour modifier le style du titre</a:t>
            </a:r>
            <a:endParaRPr lang="en-GB" dirty="0"/>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sz="2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dirty="0" smtClean="0"/>
              <a:t>Cliquez pour modifier le style des sous-titres du masque</a:t>
            </a:r>
            <a:endParaRPr lang="en-GB" dirty="0"/>
          </a:p>
        </p:txBody>
      </p:sp>
      <p:sp>
        <p:nvSpPr>
          <p:cNvPr id="4" name="Espace réservé de la date 1"/>
          <p:cNvSpPr>
            <a:spLocks noGrp="1"/>
          </p:cNvSpPr>
          <p:nvPr>
            <p:ph type="dt" sz="half" idx="2"/>
          </p:nvPr>
        </p:nvSpPr>
        <p:spPr>
          <a:xfrm>
            <a:off x="457200" y="648544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5"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742486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GB"/>
          </a:p>
        </p:txBody>
      </p:sp>
      <p:sp>
        <p:nvSpPr>
          <p:cNvPr id="3" name="Espace réservé du contenu 2"/>
          <p:cNvSpPr>
            <a:spLocks noGrp="1"/>
          </p:cNvSpPr>
          <p:nvPr>
            <p:ph idx="1"/>
          </p:nvPr>
        </p:nvSpPr>
        <p:spPr>
          <a:xfrm>
            <a:off x="457200" y="836712"/>
            <a:ext cx="8229600" cy="5289451"/>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4" name="Espace réservé de la date 1"/>
          <p:cNvSpPr>
            <a:spLocks noGrp="1"/>
          </p:cNvSpPr>
          <p:nvPr>
            <p:ph type="dt" sz="half" idx="2"/>
          </p:nvPr>
        </p:nvSpPr>
        <p:spPr>
          <a:xfrm>
            <a:off x="457200" y="648544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5"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833606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Title 1"/>
          <p:cNvSpPr>
            <a:spLocks noGrp="1"/>
          </p:cNvSpPr>
          <p:nvPr>
            <p:ph type="title"/>
          </p:nvPr>
        </p:nvSpPr>
        <p:spPr>
          <a:xfrm>
            <a:off x="1093788" y="541338"/>
            <a:ext cx="7283450" cy="481012"/>
          </a:xfrm>
        </p:spPr>
        <p:txBody>
          <a:bodyPr/>
          <a:lstStyle/>
          <a:p>
            <a:r>
              <a:rPr lang="en-US" smtClean="0"/>
              <a:t>Click to edit Master title style</a:t>
            </a:r>
            <a:endParaRPr lang="en-US"/>
          </a:p>
        </p:txBody>
      </p:sp>
      <p:sp>
        <p:nvSpPr>
          <p:cNvPr id="6" name="Espace réservé de la date 1"/>
          <p:cNvSpPr>
            <a:spLocks noGrp="1"/>
          </p:cNvSpPr>
          <p:nvPr>
            <p:ph type="dt" sz="half" idx="2"/>
          </p:nvPr>
        </p:nvSpPr>
        <p:spPr>
          <a:xfrm>
            <a:off x="457200" y="64746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7"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8"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1744213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AY-170209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IILC </a:t>
            </a:r>
            <a:endParaRPr kumimoji="1" lang="ja-JP" altLang="en-US"/>
          </a:p>
        </p:txBody>
      </p:sp>
      <p:sp>
        <p:nvSpPr>
          <p:cNvPr id="7" name="スライド番号プレースホルダー 6"/>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40059280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2"/>
          </p:nvPr>
        </p:nvSpPr>
        <p:spPr>
          <a:xfrm>
            <a:off x="497305"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a:r>
              <a:rPr lang="en-US" smtClean="0">
                <a:solidFill>
                  <a:srgbClr val="5F5F5F">
                    <a:tint val="75000"/>
                  </a:srgbClr>
                </a:solidFill>
                <a:ea typeface="ヒラギノ角ゴ ProN W3"/>
                <a:cs typeface="ヒラギノ角ゴ ProN W3"/>
              </a:rPr>
              <a:t>AY-170209</a:t>
            </a:r>
            <a:endParaRPr lang="en-US" dirty="0">
              <a:solidFill>
                <a:srgbClr val="5F5F5F">
                  <a:tint val="75000"/>
                </a:srgbClr>
              </a:solidFill>
              <a:ea typeface="ヒラギノ角ゴ ProN W3"/>
              <a:cs typeface="ヒラギノ角ゴ ProN W3"/>
            </a:endParaRPr>
          </a:p>
        </p:txBody>
      </p:sp>
      <p:sp>
        <p:nvSpPr>
          <p:cNvPr id="3" name="Espace réservé du pied de page 3"/>
          <p:cNvSpPr>
            <a:spLocks noGrp="1"/>
          </p:cNvSpPr>
          <p:nvPr>
            <p:ph type="ftr" sz="quarter" idx="3"/>
          </p:nvPr>
        </p:nvSpPr>
        <p:spPr>
          <a:xfrm>
            <a:off x="3124200" y="64746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srgbClr val="5F5F5F">
                    <a:tint val="75000"/>
                  </a:srgbClr>
                </a:solidFill>
                <a:ea typeface="ヒラギノ角ゴ ProN W3"/>
                <a:cs typeface="ヒラギノ角ゴ ProN W3"/>
              </a:rPr>
              <a:t>IILC </a:t>
            </a:r>
            <a:endParaRPr lang="en-US" dirty="0">
              <a:solidFill>
                <a:srgbClr val="5F5F5F">
                  <a:tint val="75000"/>
                </a:srgbClr>
              </a:solidFill>
              <a:ea typeface="ヒラギノ角ゴ ProN W3"/>
              <a:cs typeface="ヒラギノ角ゴ ProN W3"/>
            </a:endParaRPr>
          </a:p>
        </p:txBody>
      </p:sp>
      <p:sp>
        <p:nvSpPr>
          <p:cNvPr id="4"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53C66D-ABF2-43CF-A407-3C809315B5B7}" type="slidenum">
              <a:rPr lang="en-US" smtClean="0">
                <a:solidFill>
                  <a:srgbClr val="5F5F5F">
                    <a:tint val="75000"/>
                  </a:srgbClr>
                </a:solidFill>
                <a:ea typeface="ヒラギノ角ゴ ProN W3"/>
                <a:cs typeface="ヒラギノ角ゴ ProN W3"/>
              </a:rPr>
              <a:pPr/>
              <a:t>‹#›</a:t>
            </a:fld>
            <a:endParaRPr lang="en-US" dirty="0">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2699655198"/>
      </p:ext>
    </p:extLst>
  </p:cSld>
  <p:clrMapOvr>
    <a:masterClrMapping/>
  </p:clrMapOvr>
  <p:transition xmlns:p14="http://schemas.microsoft.com/office/powerpoint/2010/mai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ctr">
              <a:defRPr sz="2700"/>
            </a:lvl1pPr>
          </a:lstStyle>
          <a:p>
            <a:r>
              <a:rPr lang="fr-FR" dirty="0" smtClean="0"/>
              <a:t>Modifiez le style du titre</a:t>
            </a:r>
            <a:endParaRPr lang="fr-FR" dirty="0"/>
          </a:p>
        </p:txBody>
      </p:sp>
      <p:sp>
        <p:nvSpPr>
          <p:cNvPr id="3" name="Espace réservé de la date 2"/>
          <p:cNvSpPr>
            <a:spLocks noGrp="1"/>
          </p:cNvSpPr>
          <p:nvPr>
            <p:ph type="dt" sz="half" idx="10"/>
          </p:nvPr>
        </p:nvSpPr>
        <p:spPr/>
        <p:txBody>
          <a:bodyPr/>
          <a:lstStyle/>
          <a:p>
            <a:pPr algn="ctr"/>
            <a:r>
              <a:rPr lang="en-US" smtClean="0">
                <a:solidFill>
                  <a:srgbClr val="5F5F5F">
                    <a:tint val="75000"/>
                  </a:srgbClr>
                </a:solidFill>
                <a:ea typeface="ヒラギノ角ゴ ProN W3"/>
                <a:cs typeface="ヒラギノ角ゴ ProN W3"/>
              </a:rPr>
              <a:t>AY-170209</a:t>
            </a:r>
            <a:endParaRPr lang="fr-FR" dirty="0">
              <a:solidFill>
                <a:srgbClr val="5F5F5F">
                  <a:tint val="75000"/>
                </a:srgbClr>
              </a:solidFill>
              <a:ea typeface="ヒラギノ角ゴ ProN W3"/>
              <a:cs typeface="ヒラギノ角ゴ ProN W3"/>
            </a:endParaRPr>
          </a:p>
        </p:txBody>
      </p:sp>
      <p:sp>
        <p:nvSpPr>
          <p:cNvPr id="4" name="Espace réservé du pied de page 3"/>
          <p:cNvSpPr>
            <a:spLocks noGrp="1"/>
          </p:cNvSpPr>
          <p:nvPr>
            <p:ph type="ftr" sz="quarter" idx="11"/>
          </p:nvPr>
        </p:nvSpPr>
        <p:spPr/>
        <p:txBody>
          <a:bodyPr/>
          <a:lstStyle/>
          <a:p>
            <a:r>
              <a:rPr lang="fr-FR" smtClean="0">
                <a:solidFill>
                  <a:srgbClr val="5F5F5F">
                    <a:tint val="75000"/>
                  </a:srgbClr>
                </a:solidFill>
                <a:ea typeface="ヒラギノ角ゴ ProN W3"/>
                <a:cs typeface="ヒラギノ角ゴ ProN W3"/>
              </a:rPr>
              <a:t>IILC </a:t>
            </a:r>
            <a:endParaRPr lang="fr-FR">
              <a:solidFill>
                <a:srgbClr val="5F5F5F">
                  <a:tint val="75000"/>
                </a:srgbClr>
              </a:solidFill>
              <a:ea typeface="ヒラギノ角ゴ ProN W3"/>
              <a:cs typeface="ヒラギノ角ゴ ProN W3"/>
            </a:endParaRPr>
          </a:p>
        </p:txBody>
      </p:sp>
      <p:sp>
        <p:nvSpPr>
          <p:cNvPr id="5" name="Espace réservé du numéro de diapositive 4"/>
          <p:cNvSpPr>
            <a:spLocks noGrp="1"/>
          </p:cNvSpPr>
          <p:nvPr>
            <p:ph type="sldNum" sz="quarter" idx="12"/>
          </p:nvPr>
        </p:nvSpPr>
        <p:spPr/>
        <p:txBody>
          <a:bodyPr/>
          <a:lstStyle/>
          <a:p>
            <a:fld id="{A0138257-F4D6-4F1D-948F-CA7075A7EDB0}" type="slidenum">
              <a:rPr lang="fr-FR" smtClean="0">
                <a:solidFill>
                  <a:srgbClr val="5F5F5F">
                    <a:tint val="75000"/>
                  </a:srgbClr>
                </a:solidFill>
                <a:ea typeface="ヒラギノ角ゴ ProN W3"/>
                <a:cs typeface="ヒラギノ角ゴ ProN W3"/>
              </a:rPr>
              <a:pPr/>
              <a:t>‹#›</a:t>
            </a:fld>
            <a:endParaRPr lang="fr-FR">
              <a:solidFill>
                <a:srgbClr val="5F5F5F">
                  <a:tint val="75000"/>
                </a:srgbClr>
              </a:solidFill>
              <a:ea typeface="ヒラギノ角ゴ ProN W3"/>
              <a:cs typeface="ヒラギノ角ゴ ProN W3"/>
            </a:endParaRPr>
          </a:p>
        </p:txBody>
      </p:sp>
    </p:spTree>
    <p:extLst>
      <p:ext uri="{BB962C8B-B14F-4D97-AF65-F5344CB8AC3E}">
        <p14:creationId xmlns:p14="http://schemas.microsoft.com/office/powerpoint/2010/main" val="2481954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1277" y="2626302"/>
            <a:ext cx="7481455" cy="1752600"/>
          </a:xfrm>
          <a:prstGeom prst="rect">
            <a:avLst/>
          </a:prstGeom>
        </p:spPr>
        <p:txBody>
          <a:bodyPr lIns="0" tIns="0" rIns="0" bIns="0">
            <a:normAutofit/>
          </a:bodyPr>
          <a:lstStyle>
            <a:lvl1pPr marL="0" indent="0" algn="l">
              <a:buNone/>
              <a:defRPr sz="2900" b="1">
                <a:solidFill>
                  <a:schemeClr val="tx1">
                    <a:tint val="75000"/>
                  </a:schemeClr>
                </a:solidFill>
                <a:latin typeface="+mn-lt"/>
                <a:cs typeface="Arial"/>
              </a:defRPr>
            </a:lvl1pPr>
            <a:lvl2pPr marL="456971" indent="0" algn="ctr">
              <a:buNone/>
              <a:defRPr>
                <a:solidFill>
                  <a:schemeClr val="tx1">
                    <a:tint val="75000"/>
                  </a:schemeClr>
                </a:solidFill>
              </a:defRPr>
            </a:lvl2pPr>
            <a:lvl3pPr marL="913945" indent="0" algn="ctr">
              <a:buNone/>
              <a:defRPr>
                <a:solidFill>
                  <a:schemeClr val="tx1">
                    <a:tint val="75000"/>
                  </a:schemeClr>
                </a:solidFill>
              </a:defRPr>
            </a:lvl3pPr>
            <a:lvl4pPr marL="1370915" indent="0" algn="ctr">
              <a:buNone/>
              <a:defRPr>
                <a:solidFill>
                  <a:schemeClr val="tx1">
                    <a:tint val="75000"/>
                  </a:schemeClr>
                </a:solidFill>
              </a:defRPr>
            </a:lvl4pPr>
            <a:lvl5pPr marL="1827885" indent="0" algn="ctr">
              <a:buNone/>
              <a:defRPr>
                <a:solidFill>
                  <a:schemeClr val="tx1">
                    <a:tint val="75000"/>
                  </a:schemeClr>
                </a:solidFill>
              </a:defRPr>
            </a:lvl5pPr>
            <a:lvl6pPr marL="2284855" indent="0" algn="ctr">
              <a:buNone/>
              <a:defRPr>
                <a:solidFill>
                  <a:schemeClr val="tx1">
                    <a:tint val="75000"/>
                  </a:schemeClr>
                </a:solidFill>
              </a:defRPr>
            </a:lvl6pPr>
            <a:lvl7pPr marL="2741829"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dirty="0" smtClean="0"/>
              <a:t>Click to edit Master subtitle style</a:t>
            </a:r>
            <a:endParaRPr lang="en-US" dirty="0"/>
          </a:p>
        </p:txBody>
      </p:sp>
      <p:sp>
        <p:nvSpPr>
          <p:cNvPr id="9" name="Slide Number Placeholder 5"/>
          <p:cNvSpPr>
            <a:spLocks noGrp="1"/>
          </p:cNvSpPr>
          <p:nvPr>
            <p:ph type="sldNum" sz="quarter" idx="4"/>
          </p:nvPr>
        </p:nvSpPr>
        <p:spPr>
          <a:xfrm>
            <a:off x="6797831" y="6362911"/>
            <a:ext cx="2133600" cy="365125"/>
          </a:xfrm>
          <a:prstGeom prst="rect">
            <a:avLst/>
          </a:prstGeom>
        </p:spPr>
        <p:txBody>
          <a:bodyPr vert="horz" lIns="0" tIns="0" rIns="0" bIns="0" rtlCol="0" anchor="ctr"/>
          <a:lstStyle>
            <a:lvl1pPr algn="r">
              <a:defRPr sz="1000">
                <a:solidFill>
                  <a:srgbClr val="7F7F7F"/>
                </a:solidFill>
                <a:latin typeface="Arial"/>
                <a:cs typeface="Arial"/>
              </a:defRPr>
            </a:lvl1pPr>
          </a:lstStyle>
          <a:p>
            <a:fld id="{AAB6FA28-7AEC-3F43-9C2D-3DB969CFEC6A}" type="slidenum">
              <a:rPr lang="en-US" smtClean="0"/>
              <a:pPr/>
              <a:t>‹#›</a:t>
            </a:fld>
            <a:endParaRPr lang="en-US" dirty="0"/>
          </a:p>
        </p:txBody>
      </p:sp>
      <p:sp>
        <p:nvSpPr>
          <p:cNvPr id="11" name="Date Placeholder 3"/>
          <p:cNvSpPr>
            <a:spLocks noGrp="1"/>
          </p:cNvSpPr>
          <p:nvPr>
            <p:ph type="dt" sz="half" idx="2"/>
          </p:nvPr>
        </p:nvSpPr>
        <p:spPr>
          <a:xfrm>
            <a:off x="244817" y="6362911"/>
            <a:ext cx="2331858"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AY-170209</a:t>
            </a:r>
            <a:endParaRPr lang="en-US" dirty="0"/>
          </a:p>
        </p:txBody>
      </p:sp>
      <p:sp>
        <p:nvSpPr>
          <p:cNvPr id="12" name="Footer Placeholder 4"/>
          <p:cNvSpPr>
            <a:spLocks noGrp="1"/>
          </p:cNvSpPr>
          <p:nvPr>
            <p:ph type="ftr" sz="quarter" idx="3"/>
          </p:nvPr>
        </p:nvSpPr>
        <p:spPr>
          <a:xfrm>
            <a:off x="3951246" y="6362911"/>
            <a:ext cx="1639455"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IILC </a:t>
            </a:r>
            <a:endParaRPr lang="en-US" dirty="0"/>
          </a:p>
        </p:txBody>
      </p:sp>
    </p:spTree>
    <p:extLst>
      <p:ext uri="{BB962C8B-B14F-4D97-AF65-F5344CB8AC3E}">
        <p14:creationId xmlns:p14="http://schemas.microsoft.com/office/powerpoint/2010/main" val="2741693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3405" y="1443550"/>
            <a:ext cx="8177747" cy="4659556"/>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a:defRPr sz="1600">
                <a:latin typeface="+mj-lt"/>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861790" y="6383758"/>
            <a:ext cx="21336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a:fld id="{AAB6FA28-7AEC-3F43-9C2D-3DB969CFEC6A}" type="slidenum">
              <a:rPr lang="en-US" smtClean="0">
                <a:latin typeface="Calibri"/>
              </a:rPr>
              <a:pPr algn="r"/>
              <a:t>‹#›</a:t>
            </a:fld>
            <a:endParaRPr lang="en-US" dirty="0">
              <a:latin typeface="Calibri"/>
            </a:endParaRPr>
          </a:p>
        </p:txBody>
      </p:sp>
      <p:sp>
        <p:nvSpPr>
          <p:cNvPr id="11" name="Title 1"/>
          <p:cNvSpPr>
            <a:spLocks noGrp="1"/>
          </p:cNvSpPr>
          <p:nvPr>
            <p:ph type="title"/>
          </p:nvPr>
        </p:nvSpPr>
        <p:spPr>
          <a:xfrm>
            <a:off x="831277" y="773550"/>
            <a:ext cx="7481455" cy="500303"/>
          </a:xfrm>
          <a:prstGeom prst="rect">
            <a:avLst/>
          </a:prstGeom>
        </p:spPr>
        <p:txBody>
          <a:bodyPr vert="horz" lIns="0" tIns="0" rIns="0" bIns="0"/>
          <a:lstStyle>
            <a:lvl1pPr algn="l">
              <a:defRPr sz="2700" b="1">
                <a:latin typeface="+mj-lt"/>
                <a:cs typeface="Arial"/>
              </a:defRPr>
            </a:lvl1pPr>
          </a:lstStyle>
          <a:p>
            <a:r>
              <a:rPr lang="en-US" dirty="0" smtClean="0"/>
              <a:t>Click to edit Master title style</a:t>
            </a:r>
            <a:endParaRPr lang="en-US" dirty="0"/>
          </a:p>
        </p:txBody>
      </p:sp>
      <p:sp>
        <p:nvSpPr>
          <p:cNvPr id="13" name="Date Placeholder 3"/>
          <p:cNvSpPr>
            <a:spLocks noGrp="1"/>
          </p:cNvSpPr>
          <p:nvPr>
            <p:ph type="dt" sz="half" idx="2"/>
          </p:nvPr>
        </p:nvSpPr>
        <p:spPr>
          <a:xfrm>
            <a:off x="208270" y="6383758"/>
            <a:ext cx="2103428"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smtClean="0">
                <a:latin typeface="Calibri"/>
              </a:rPr>
              <a:t>AY-170209</a:t>
            </a:r>
            <a:endParaRPr lang="en-US" dirty="0">
              <a:latin typeface="Calibri"/>
            </a:endParaRPr>
          </a:p>
        </p:txBody>
      </p:sp>
      <p:sp>
        <p:nvSpPr>
          <p:cNvPr id="14" name="Footer Placeholder 4"/>
          <p:cNvSpPr>
            <a:spLocks noGrp="1"/>
          </p:cNvSpPr>
          <p:nvPr>
            <p:ph type="ftr" sz="quarter" idx="3"/>
          </p:nvPr>
        </p:nvSpPr>
        <p:spPr>
          <a:xfrm>
            <a:off x="3726722" y="6383758"/>
            <a:ext cx="1639455"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smtClean="0">
                <a:latin typeface="Calibri"/>
              </a:rPr>
              <a:t>IILC </a:t>
            </a:r>
            <a:endParaRPr lang="en-US" dirty="0">
              <a:latin typeface="Calibri"/>
            </a:endParaRPr>
          </a:p>
        </p:txBody>
      </p:sp>
    </p:spTree>
    <p:extLst>
      <p:ext uri="{BB962C8B-B14F-4D97-AF65-F5344CB8AC3E}">
        <p14:creationId xmlns:p14="http://schemas.microsoft.com/office/powerpoint/2010/main" val="28590600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275" y="2906717"/>
            <a:ext cx="7516091" cy="1500187"/>
          </a:xfrm>
          <a:prstGeom prst="rect">
            <a:avLst/>
          </a:prstGeom>
        </p:spPr>
        <p:txBody>
          <a:bodyPr lIns="0" rIns="0" anchor="b">
            <a:normAutofit/>
          </a:bodyPr>
          <a:lstStyle>
            <a:lvl1pPr marL="0" indent="0">
              <a:buNone/>
              <a:defRPr sz="2200">
                <a:solidFill>
                  <a:schemeClr val="tx1">
                    <a:tint val="75000"/>
                  </a:schemeClr>
                </a:solidFill>
                <a:latin typeface="Arial"/>
                <a:cs typeface="Arial"/>
              </a:defRPr>
            </a:lvl1pPr>
            <a:lvl2pPr marL="456971" indent="0">
              <a:buNone/>
              <a:defRPr sz="1800">
                <a:solidFill>
                  <a:schemeClr val="tx1">
                    <a:tint val="75000"/>
                  </a:schemeClr>
                </a:solidFill>
              </a:defRPr>
            </a:lvl2pPr>
            <a:lvl3pPr marL="913945" indent="0">
              <a:buNone/>
              <a:defRPr sz="1600">
                <a:solidFill>
                  <a:schemeClr val="tx1">
                    <a:tint val="75000"/>
                  </a:schemeClr>
                </a:solidFill>
              </a:defRPr>
            </a:lvl3pPr>
            <a:lvl4pPr marL="1370915" indent="0">
              <a:buNone/>
              <a:defRPr sz="1400">
                <a:solidFill>
                  <a:schemeClr val="tx1">
                    <a:tint val="75000"/>
                  </a:schemeClr>
                </a:solidFill>
              </a:defRPr>
            </a:lvl4pPr>
            <a:lvl5pPr marL="1827885" indent="0">
              <a:buNone/>
              <a:defRPr sz="1400">
                <a:solidFill>
                  <a:schemeClr val="tx1">
                    <a:tint val="75000"/>
                  </a:schemeClr>
                </a:solidFill>
              </a:defRPr>
            </a:lvl5pPr>
            <a:lvl6pPr marL="2284855" indent="0">
              <a:buNone/>
              <a:defRPr sz="1400">
                <a:solidFill>
                  <a:schemeClr val="tx1">
                    <a:tint val="75000"/>
                  </a:schemeClr>
                </a:solidFill>
              </a:defRPr>
            </a:lvl6pPr>
            <a:lvl7pPr marL="2741829"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7" name="Title 1"/>
          <p:cNvSpPr>
            <a:spLocks noGrp="1"/>
          </p:cNvSpPr>
          <p:nvPr>
            <p:ph type="title"/>
          </p:nvPr>
        </p:nvSpPr>
        <p:spPr>
          <a:xfrm>
            <a:off x="831277" y="1023698"/>
            <a:ext cx="7481455" cy="1308485"/>
          </a:xfrm>
          <a:prstGeom prst="rect">
            <a:avLst/>
          </a:prstGeom>
        </p:spPr>
        <p:txBody>
          <a:bodyPr vert="horz" lIns="0" tIns="0" rIns="0" bIns="0"/>
          <a:lstStyle>
            <a:lvl1pPr algn="l">
              <a:defRPr sz="2700" b="1">
                <a:latin typeface="Arial"/>
                <a:cs typeface="Arial"/>
              </a:defRPr>
            </a:lvl1pPr>
          </a:lstStyle>
          <a:p>
            <a:r>
              <a:rPr lang="en-US" smtClean="0"/>
              <a:t>Click to edit Master title style</a:t>
            </a:r>
            <a:endParaRPr lang="en-US" dirty="0"/>
          </a:p>
        </p:txBody>
      </p:sp>
      <p:sp>
        <p:nvSpPr>
          <p:cNvPr id="9"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0"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37608402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1277" y="1023702"/>
            <a:ext cx="7481455" cy="500303"/>
          </a:xfrm>
          <a:prstGeom prst="rect">
            <a:avLst/>
          </a:prstGeom>
        </p:spPr>
        <p:txBody>
          <a:bodyPr vert="horz" lIns="0" tIns="0" rIns="0" bIns="0"/>
          <a:lstStyle>
            <a:lvl1pPr algn="l">
              <a:defRPr sz="2700" b="1">
                <a:latin typeface="Arial"/>
                <a:cs typeface="Arial"/>
              </a:defRPr>
            </a:lvl1pPr>
          </a:lstStyle>
          <a:p>
            <a:r>
              <a:rPr lang="en-US" smtClean="0"/>
              <a:t>Click to edit Master title style</a:t>
            </a:r>
            <a:endParaRPr lang="en-US" dirty="0"/>
          </a:p>
        </p:txBody>
      </p:sp>
      <p:sp>
        <p:nvSpPr>
          <p:cNvPr id="8"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0"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1"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3065309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p:cNvSpPr>
            <a:spLocks noGrp="1"/>
          </p:cNvSpPr>
          <p:nvPr>
            <p:ph idx="13" hasCustomPrompt="1"/>
          </p:nvPr>
        </p:nvSpPr>
        <p:spPr>
          <a:xfrm>
            <a:off x="845127" y="1461823"/>
            <a:ext cx="3574473" cy="4277042"/>
          </a:xfrm>
          <a:prstGeom prst="rect">
            <a:avLst/>
          </a:prstGeom>
        </p:spPr>
        <p:txBody>
          <a:bodyPr lIns="0" rIns="0"/>
          <a:lstStyle>
            <a:lvl2pPr marL="415428" indent="-415428">
              <a:defRPr sz="2200">
                <a:latin typeface="+mj-lt"/>
                <a:cs typeface="Arial"/>
              </a:defRPr>
            </a:lvl2pPr>
            <a:lvl3pPr marL="833743" indent="-310130">
              <a:defRPr sz="1800">
                <a:latin typeface="+mj-lt"/>
                <a:cs typeface="Arial"/>
              </a:defRPr>
            </a:lvl3pPr>
            <a:lvl4pPr marL="1091944" indent="-261086">
              <a:buFont typeface="Lucida Grande"/>
              <a:buChar char="‒"/>
              <a:defRPr sz="1600">
                <a:latin typeface="+mj-lt"/>
                <a:cs typeface="Arial"/>
              </a:defRPr>
            </a:lvl4pPr>
            <a:lvl5pPr marL="1354471" indent="-207716">
              <a:defRPr sz="1600">
                <a:latin typeface="+mj-lt"/>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4" hasCustomPrompt="1"/>
          </p:nvPr>
        </p:nvSpPr>
        <p:spPr>
          <a:xfrm>
            <a:off x="4726713" y="1461823"/>
            <a:ext cx="3574473" cy="4277041"/>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defTabSz="334652">
              <a:defRPr sz="1600">
                <a:latin typeface="+mj-lt"/>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845127" y="773550"/>
            <a:ext cx="7481455" cy="500303"/>
          </a:xfrm>
          <a:prstGeom prst="rect">
            <a:avLst/>
          </a:prstGeom>
        </p:spPr>
        <p:txBody>
          <a:bodyPr vert="horz" lIns="0" tIns="0" rIns="0" bIns="0"/>
          <a:lstStyle>
            <a:lvl1pPr algn="l">
              <a:defRPr sz="2700" b="1">
                <a:latin typeface="+mj-lt"/>
                <a:cs typeface="Arial"/>
              </a:defRPr>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6898339" y="6392894"/>
            <a:ext cx="2133600" cy="365125"/>
          </a:xfrm>
          <a:prstGeom prst="rect">
            <a:avLst/>
          </a:prstGeom>
        </p:spPr>
        <p:txBody>
          <a:bodyPr vert="horz" lIns="0" tIns="0" rIns="0" bIns="0" rtlCol="0" anchor="ctr"/>
          <a:lstStyle>
            <a:lvl1pPr algn="l">
              <a:defRPr sz="1100">
                <a:solidFill>
                  <a:srgbClr val="7F7F7F"/>
                </a:solidFill>
                <a:latin typeface="Arial"/>
                <a:cs typeface="Arial"/>
              </a:defRPr>
            </a:lvl1pPr>
          </a:lstStyle>
          <a:p>
            <a:pPr algn="r"/>
            <a:fld id="{AAB6FA28-7AEC-3F43-9C2D-3DB969CFEC6A}" type="slidenum">
              <a:rPr lang="en-US" smtClean="0"/>
              <a:pPr algn="r"/>
              <a:t>‹#›</a:t>
            </a:fld>
            <a:endParaRPr lang="en-US" dirty="0"/>
          </a:p>
        </p:txBody>
      </p:sp>
      <p:sp>
        <p:nvSpPr>
          <p:cNvPr id="16" name="Date Placeholder 3"/>
          <p:cNvSpPr>
            <a:spLocks noGrp="1"/>
          </p:cNvSpPr>
          <p:nvPr>
            <p:ph type="dt" sz="half" idx="2"/>
          </p:nvPr>
        </p:nvSpPr>
        <p:spPr>
          <a:xfrm>
            <a:off x="235680" y="6399455"/>
            <a:ext cx="2012058"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smtClean="0">
                <a:latin typeface="Calibri"/>
              </a:rPr>
              <a:t>AY-170209</a:t>
            </a:r>
            <a:endParaRPr lang="en-US" dirty="0">
              <a:latin typeface="Calibri"/>
            </a:endParaRPr>
          </a:p>
        </p:txBody>
      </p:sp>
      <p:sp>
        <p:nvSpPr>
          <p:cNvPr id="17" name="Footer Placeholder 4"/>
          <p:cNvSpPr>
            <a:spLocks noGrp="1"/>
          </p:cNvSpPr>
          <p:nvPr>
            <p:ph type="ftr" sz="quarter" idx="3"/>
          </p:nvPr>
        </p:nvSpPr>
        <p:spPr>
          <a:xfrm>
            <a:off x="3870437" y="6392894"/>
            <a:ext cx="1639455"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IILC </a:t>
            </a:r>
            <a:endParaRPr lang="en-US" dirty="0"/>
          </a:p>
        </p:txBody>
      </p:sp>
    </p:spTree>
    <p:extLst>
      <p:ext uri="{BB962C8B-B14F-4D97-AF65-F5344CB8AC3E}">
        <p14:creationId xmlns:p14="http://schemas.microsoft.com/office/powerpoint/2010/main" val="9354107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277" y="1699672"/>
            <a:ext cx="3671455" cy="470428"/>
          </a:xfrm>
          <a:prstGeom prst="rect">
            <a:avLst/>
          </a:prstGeom>
        </p:spPr>
        <p:txBody>
          <a:bodyPr lIns="0" tIns="0" rIns="0" bIns="0" anchor="b">
            <a:normAutofit/>
          </a:bodyPr>
          <a:lstStyle>
            <a:lvl1pPr marL="0" indent="0">
              <a:buNone/>
              <a:defRPr sz="1800" b="1">
                <a:latin typeface="Arial"/>
                <a:cs typeface="Arial"/>
              </a:defRPr>
            </a:lvl1pPr>
            <a:lvl2pPr marL="456971" indent="0">
              <a:buNone/>
              <a:defRPr sz="2000" b="1"/>
            </a:lvl2pPr>
            <a:lvl3pPr marL="913945" indent="0">
              <a:buNone/>
              <a:defRPr sz="1800" b="1"/>
            </a:lvl3pPr>
            <a:lvl4pPr marL="1370915" indent="0">
              <a:buNone/>
              <a:defRPr sz="1600" b="1"/>
            </a:lvl4pPr>
            <a:lvl5pPr marL="1827885" indent="0">
              <a:buNone/>
              <a:defRPr sz="1600" b="1"/>
            </a:lvl5pPr>
            <a:lvl6pPr marL="2284855" indent="0">
              <a:buNone/>
              <a:defRPr sz="1600" b="1"/>
            </a:lvl6pPr>
            <a:lvl7pPr marL="2741829"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02848" y="1699697"/>
            <a:ext cx="3609880" cy="470405"/>
          </a:xfrm>
          <a:prstGeom prst="rect">
            <a:avLst/>
          </a:prstGeom>
        </p:spPr>
        <p:txBody>
          <a:bodyPr lIns="0" tIns="0" rIns="0" bIns="0" anchor="b">
            <a:normAutofit/>
          </a:bodyPr>
          <a:lstStyle>
            <a:lvl1pPr marL="0" indent="0" algn="l">
              <a:buNone/>
              <a:defRPr sz="1800" b="1">
                <a:latin typeface="Arial"/>
                <a:cs typeface="Arial"/>
              </a:defRPr>
            </a:lvl1pPr>
            <a:lvl2pPr marL="456971" indent="0">
              <a:buNone/>
              <a:defRPr sz="2000" b="1"/>
            </a:lvl2pPr>
            <a:lvl3pPr marL="913945" indent="0">
              <a:buNone/>
              <a:defRPr sz="1800" b="1"/>
            </a:lvl3pPr>
            <a:lvl4pPr marL="1370915" indent="0">
              <a:buNone/>
              <a:defRPr sz="1600" b="1"/>
            </a:lvl4pPr>
            <a:lvl5pPr marL="1827885" indent="0">
              <a:buNone/>
              <a:defRPr sz="1600" b="1"/>
            </a:lvl5pPr>
            <a:lvl6pPr marL="2284855" indent="0">
              <a:buNone/>
              <a:defRPr sz="1600" b="1"/>
            </a:lvl6pPr>
            <a:lvl7pPr marL="2741829"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10" name="Content Placeholder 2"/>
          <p:cNvSpPr>
            <a:spLocks noGrp="1"/>
          </p:cNvSpPr>
          <p:nvPr>
            <p:ph idx="13" hasCustomPrompt="1"/>
          </p:nvPr>
        </p:nvSpPr>
        <p:spPr>
          <a:xfrm>
            <a:off x="831277" y="2332183"/>
            <a:ext cx="3671455" cy="3502120"/>
          </a:xfrm>
          <a:prstGeom prst="rect">
            <a:avLst/>
          </a:prstGeom>
        </p:spPr>
        <p:txBody>
          <a:bodyPr lIns="0" rIns="0"/>
          <a:lstStyle>
            <a:lvl2pPr marL="415428" indent="-415428">
              <a:defRPr sz="2200">
                <a:latin typeface="Arial"/>
                <a:cs typeface="Arial"/>
              </a:defRPr>
            </a:lvl2pPr>
            <a:lvl3pPr marL="833743" indent="-310130">
              <a:defRPr sz="1800">
                <a:latin typeface="Arial"/>
                <a:cs typeface="Arial"/>
              </a:defRPr>
            </a:lvl3pPr>
            <a:lvl4pPr marL="1091944" indent="-261086">
              <a:buFont typeface="Lucida Grande"/>
              <a:buChar char="‒"/>
              <a:defRPr sz="1600">
                <a:latin typeface="Arial"/>
                <a:cs typeface="Arial"/>
              </a:defRPr>
            </a:lvl4pPr>
            <a:lvl5pPr marL="1354471" indent="-207716">
              <a:defRPr sz="1600">
                <a:latin typeface="Arial"/>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4" hasCustomPrompt="1"/>
          </p:nvPr>
        </p:nvSpPr>
        <p:spPr>
          <a:xfrm>
            <a:off x="4702848" y="2332187"/>
            <a:ext cx="3609880" cy="3502119"/>
          </a:xfrm>
          <a:prstGeom prst="rect">
            <a:avLst/>
          </a:prstGeom>
        </p:spPr>
        <p:txBody>
          <a:bodyPr lIns="0" rIns="0"/>
          <a:lstStyle>
            <a:lvl2pPr marL="415428" indent="-415428">
              <a:defRPr sz="2200">
                <a:latin typeface="Arial"/>
                <a:cs typeface="Arial"/>
              </a:defRPr>
            </a:lvl2pPr>
            <a:lvl3pPr marL="731327" indent="-315900">
              <a:defRPr sz="1800">
                <a:latin typeface="Arial"/>
                <a:cs typeface="Arial"/>
              </a:defRPr>
            </a:lvl3pPr>
            <a:lvl4pPr marL="1038572" indent="-307247">
              <a:buFont typeface="Lucida Grande"/>
              <a:buChar char="‒"/>
              <a:defRPr sz="1600">
                <a:latin typeface="Arial"/>
                <a:cs typeface="Arial"/>
              </a:defRPr>
            </a:lvl4pPr>
            <a:lvl5pPr marL="1246284" indent="-207716" defTabSz="334652">
              <a:defRPr sz="1600">
                <a:latin typeface="Arial"/>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5" name="Title 1"/>
          <p:cNvSpPr>
            <a:spLocks noGrp="1"/>
          </p:cNvSpPr>
          <p:nvPr>
            <p:ph type="title"/>
          </p:nvPr>
        </p:nvSpPr>
        <p:spPr>
          <a:xfrm>
            <a:off x="831277" y="1023702"/>
            <a:ext cx="7481455" cy="500303"/>
          </a:xfrm>
          <a:prstGeom prst="rect">
            <a:avLst/>
          </a:prstGeom>
        </p:spPr>
        <p:txBody>
          <a:bodyPr vert="horz" lIns="0" tIns="0" rIns="0" bIns="0"/>
          <a:lstStyle>
            <a:lvl1pPr algn="l">
              <a:defRPr sz="2700" b="1">
                <a:latin typeface="Arial"/>
                <a:cs typeface="Arial"/>
              </a:defRPr>
            </a:lvl1pPr>
          </a:lstStyle>
          <a:p>
            <a:r>
              <a:rPr lang="en-US" smtClean="0"/>
              <a:t>Click to edit Master title style</a:t>
            </a:r>
            <a:endParaRPr lang="en-US" dirty="0"/>
          </a:p>
        </p:txBody>
      </p:sp>
      <p:sp>
        <p:nvSpPr>
          <p:cNvPr id="17"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8" name="Footer Placeholder 4"/>
          <p:cNvSpPr>
            <a:spLocks noGrp="1"/>
          </p:cNvSpPr>
          <p:nvPr>
            <p:ph type="ftr" sz="quarter" idx="15"/>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15978283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733870" y="6402030"/>
            <a:ext cx="2133600" cy="365125"/>
          </a:xfrm>
          <a:prstGeom prst="rect">
            <a:avLst/>
          </a:prstGeom>
        </p:spPr>
        <p:txBody>
          <a:bodyPr vert="horz" lIns="0" tIns="0" rIns="0" bIns="0" rtlCol="0" anchor="ctr"/>
          <a:lstStyle>
            <a:lvl1pPr algn="r">
              <a:defRPr sz="1000">
                <a:solidFill>
                  <a:srgbClr val="7F7F7F"/>
                </a:solidFill>
                <a:latin typeface="Arial"/>
                <a:cs typeface="Arial"/>
              </a:defRPr>
            </a:lvl1pPr>
          </a:lstStyle>
          <a:p>
            <a:fld id="{AAB6FA28-7AEC-3F43-9C2D-3DB969CFEC6A}" type="slidenum">
              <a:rPr lang="en-US" smtClean="0"/>
              <a:pPr/>
              <a:t>‹#›</a:t>
            </a:fld>
            <a:endParaRPr lang="en-US"/>
          </a:p>
        </p:txBody>
      </p:sp>
      <p:sp>
        <p:nvSpPr>
          <p:cNvPr id="9" name="Date Placeholder 3"/>
          <p:cNvSpPr>
            <a:spLocks noGrp="1"/>
          </p:cNvSpPr>
          <p:nvPr>
            <p:ph type="dt" sz="half" idx="2"/>
          </p:nvPr>
        </p:nvSpPr>
        <p:spPr>
          <a:xfrm>
            <a:off x="180857" y="6392894"/>
            <a:ext cx="2194802"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AY-170209</a:t>
            </a:r>
            <a:endParaRPr lang="en-US"/>
          </a:p>
        </p:txBody>
      </p:sp>
      <p:sp>
        <p:nvSpPr>
          <p:cNvPr id="10" name="Footer Placeholder 4"/>
          <p:cNvSpPr>
            <a:spLocks noGrp="1"/>
          </p:cNvSpPr>
          <p:nvPr>
            <p:ph type="ftr" sz="quarter" idx="3"/>
          </p:nvPr>
        </p:nvSpPr>
        <p:spPr>
          <a:xfrm>
            <a:off x="3617078" y="6406018"/>
            <a:ext cx="1639455"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IILC </a:t>
            </a:r>
            <a:endParaRPr lang="en-US" dirty="0"/>
          </a:p>
        </p:txBody>
      </p:sp>
    </p:spTree>
    <p:extLst>
      <p:ext uri="{BB962C8B-B14F-4D97-AF65-F5344CB8AC3E}">
        <p14:creationId xmlns:p14="http://schemas.microsoft.com/office/powerpoint/2010/main" val="1665459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277" y="1031394"/>
            <a:ext cx="2634241" cy="654242"/>
          </a:xfrm>
          <a:prstGeom prst="rect">
            <a:avLst/>
          </a:prstGeom>
        </p:spPr>
        <p:txBody>
          <a:bodyPr lIns="0" tIns="0" rIns="0" bIns="0" anchor="b"/>
          <a:lstStyle>
            <a:lvl1pPr algn="l">
              <a:defRPr sz="1500"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3575055" y="1031394"/>
            <a:ext cx="4737677" cy="4733636"/>
          </a:xfrm>
          <a:prstGeom prst="rect">
            <a:avLst/>
          </a:prstGeom>
        </p:spPr>
        <p:txBody>
          <a:bodyPr/>
          <a:lstStyle>
            <a:lvl1pPr>
              <a:defRPr sz="2700" baseline="0"/>
            </a:lvl1pPr>
            <a:lvl2pPr>
              <a:defRPr sz="22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1272" y="1831879"/>
            <a:ext cx="2634242" cy="3933151"/>
          </a:xfrm>
          <a:prstGeom prst="rect">
            <a:avLst/>
          </a:prstGeom>
        </p:spPr>
        <p:txBody>
          <a:bodyPr>
            <a:normAutofit/>
          </a:bodyPr>
          <a:lstStyle>
            <a:lvl1pPr marL="0" indent="0">
              <a:buNone/>
              <a:defRPr sz="1300" b="1"/>
            </a:lvl1pPr>
            <a:lvl2pPr marL="456971" indent="0">
              <a:buNone/>
              <a:defRPr sz="1200"/>
            </a:lvl2pPr>
            <a:lvl3pPr marL="913945" indent="0">
              <a:buNone/>
              <a:defRPr sz="1000"/>
            </a:lvl3pPr>
            <a:lvl4pPr marL="1370915" indent="0">
              <a:buNone/>
              <a:defRPr sz="900"/>
            </a:lvl4pPr>
            <a:lvl5pPr marL="1827885" indent="0">
              <a:buNone/>
              <a:defRPr sz="900"/>
            </a:lvl5pPr>
            <a:lvl6pPr marL="2284855" indent="0">
              <a:buNone/>
              <a:defRPr sz="900"/>
            </a:lvl6pPr>
            <a:lvl7pPr marL="2741829"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10"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2" name="Date Placeholder 3"/>
          <p:cNvSpPr>
            <a:spLocks noGrp="1"/>
          </p:cNvSpPr>
          <p:nvPr>
            <p:ph type="dt" sz="half" idx="10"/>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3"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3952278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AY-170209</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IILC </a:t>
            </a:r>
            <a:endParaRPr kumimoji="1" lang="ja-JP" altLang="en-US"/>
          </a:p>
        </p:txBody>
      </p:sp>
      <p:sp>
        <p:nvSpPr>
          <p:cNvPr id="9" name="スライド番号プレースホルダー 8"/>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2979355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72061"/>
            <a:ext cx="5486400" cy="566738"/>
          </a:xfrm>
          <a:prstGeom prst="rect">
            <a:avLst/>
          </a:prstGeom>
        </p:spPr>
        <p:txBody>
          <a:bodyPr lIns="0" tIns="0" rIns="0" bIns="0" anchor="b"/>
          <a:lstStyle>
            <a:lvl1pPr algn="l">
              <a:defRPr sz="2200" b="1">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915942"/>
            <a:ext cx="5486400" cy="3540606"/>
          </a:xfrm>
          <a:prstGeom prst="rect">
            <a:avLst/>
          </a:prstGeom>
        </p:spPr>
        <p:txBody>
          <a:bodyPr/>
          <a:lstStyle>
            <a:lvl1pPr marL="0" indent="0">
              <a:buNone/>
              <a:defRPr sz="3200"/>
            </a:lvl1pPr>
            <a:lvl2pPr marL="456971" indent="0">
              <a:buNone/>
              <a:defRPr sz="2800"/>
            </a:lvl2pPr>
            <a:lvl3pPr marL="913945" indent="0">
              <a:buNone/>
              <a:defRPr sz="2400"/>
            </a:lvl3pPr>
            <a:lvl4pPr marL="1370915" indent="0">
              <a:buNone/>
              <a:defRPr sz="2000"/>
            </a:lvl4pPr>
            <a:lvl5pPr marL="1827885" indent="0">
              <a:buNone/>
              <a:defRPr sz="2000"/>
            </a:lvl5pPr>
            <a:lvl6pPr marL="2284855" indent="0">
              <a:buNone/>
              <a:defRPr sz="2000"/>
            </a:lvl6pPr>
            <a:lvl7pPr marL="2741829" indent="0">
              <a:buNone/>
              <a:defRPr sz="2000"/>
            </a:lvl7pPr>
            <a:lvl8pPr marL="3198800" indent="0">
              <a:buNone/>
              <a:defRPr sz="2000"/>
            </a:lvl8pPr>
            <a:lvl9pPr marL="3655771"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238799"/>
            <a:ext cx="5486400" cy="804862"/>
          </a:xfrm>
          <a:prstGeom prst="rect">
            <a:avLst/>
          </a:prstGeom>
        </p:spPr>
        <p:txBody>
          <a:bodyPr lIns="0" tIns="0" rIns="0" bIns="0">
            <a:normAutofit/>
          </a:bodyPr>
          <a:lstStyle>
            <a:lvl1pPr marL="0" indent="0">
              <a:buNone/>
              <a:defRPr sz="1300">
                <a:latin typeface="Arial"/>
                <a:cs typeface="Arial"/>
              </a:defRPr>
            </a:lvl1pPr>
            <a:lvl2pPr marL="456971" indent="0">
              <a:buNone/>
              <a:defRPr sz="1200"/>
            </a:lvl2pPr>
            <a:lvl3pPr marL="913945" indent="0">
              <a:buNone/>
              <a:defRPr sz="1000"/>
            </a:lvl3pPr>
            <a:lvl4pPr marL="1370915" indent="0">
              <a:buNone/>
              <a:defRPr sz="900"/>
            </a:lvl4pPr>
            <a:lvl5pPr marL="1827885" indent="0">
              <a:buNone/>
              <a:defRPr sz="900"/>
            </a:lvl5pPr>
            <a:lvl6pPr marL="2284855" indent="0">
              <a:buNone/>
              <a:defRPr sz="900"/>
            </a:lvl6pPr>
            <a:lvl7pPr marL="2741829"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10"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2" name="Date Placeholder 3"/>
          <p:cNvSpPr>
            <a:spLocks noGrp="1"/>
          </p:cNvSpPr>
          <p:nvPr>
            <p:ph type="dt" sz="half" idx="10"/>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3"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35845725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273" y="-23091"/>
            <a:ext cx="9282545" cy="6961909"/>
          </a:xfrm>
          <a:prstGeom prst="rect">
            <a:avLst/>
          </a:prstGeom>
          <a:solidFill>
            <a:srgbClr val="692A36"/>
          </a:solidFill>
        </p:spPr>
      </p:pic>
    </p:spTree>
    <p:extLst>
      <p:ext uri="{BB962C8B-B14F-4D97-AF65-F5344CB8AC3E}">
        <p14:creationId xmlns:p14="http://schemas.microsoft.com/office/powerpoint/2010/main" val="3615341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AY-170209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IILC </a:t>
            </a:r>
            <a:endParaRPr kumimoji="1" lang="ja-JP" altLang="en-US"/>
          </a:p>
        </p:txBody>
      </p:sp>
      <p:sp>
        <p:nvSpPr>
          <p:cNvPr id="6" name="スライド番号プレースホルダー 5"/>
          <p:cNvSpPr>
            <a:spLocks noGrp="1"/>
          </p:cNvSpPr>
          <p:nvPr>
            <p:ph type="sldNum" sz="quarter" idx="12"/>
          </p:nvPr>
        </p:nvSpPr>
        <p:spPr/>
        <p:txBody>
          <a:bodyPr/>
          <a:lstStyle/>
          <a:p>
            <a:fld id="{F44D870D-10EF-614D-A0D4-F1C942B786C3}" type="slidenum">
              <a:rPr kumimoji="1" lang="ja-JP" altLang="en-US" smtClean="0"/>
              <a:t>‹#›</a:t>
            </a:fld>
            <a:endParaRPr kumimoji="1" lang="ja-JP" altLang="en-US"/>
          </a:p>
        </p:txBody>
      </p:sp>
    </p:spTree>
    <p:extLst>
      <p:ext uri="{BB962C8B-B14F-4D97-AF65-F5344CB8AC3E}">
        <p14:creationId xmlns:p14="http://schemas.microsoft.com/office/powerpoint/2010/main" val="28713597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solidFill>
                  <a:prstClr val="white">
                    <a:lumMod val="50000"/>
                  </a:prstClr>
                </a:solidFill>
                <a:ea typeface="ＭＳ Ｐゴシック"/>
              </a:rPr>
              <a:t>AY-170209</a:t>
            </a:r>
            <a:endParaRPr kumimoji="1" lang="ja-JP" altLang="en-US">
              <a:solidFill>
                <a:prstClr val="white">
                  <a:lumMod val="50000"/>
                </a:prstClr>
              </a:solidFill>
              <a:ea typeface="ＭＳ Ｐゴシック"/>
            </a:endParaRPr>
          </a:p>
        </p:txBody>
      </p:sp>
      <p:sp>
        <p:nvSpPr>
          <p:cNvPr id="4" name="フッター プレースホルダー 3"/>
          <p:cNvSpPr>
            <a:spLocks noGrp="1"/>
          </p:cNvSpPr>
          <p:nvPr>
            <p:ph type="ftr" sz="quarter" idx="11"/>
          </p:nvPr>
        </p:nvSpPr>
        <p:spPr/>
        <p:txBody>
          <a:bodyPr/>
          <a:lstStyle/>
          <a:p>
            <a:r>
              <a:rPr kumimoji="1" lang="en-US" altLang="ja-JP" smtClean="0">
                <a:latin typeface="Calibri"/>
                <a:ea typeface="ＭＳ Ｐゴシック"/>
              </a:rPr>
              <a:t>IILC </a:t>
            </a:r>
            <a:endParaRPr kumimoji="1" lang="ja-JP" altLang="en-US">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DC0A8B60-5C01-C045-B858-59631D469114}" type="slidenum">
              <a:rPr kumimoji="1" lang="ja-JP" altLang="en-US" smtClean="0">
                <a:latin typeface="Calibri"/>
                <a:ea typeface="ＭＳ Ｐゴシック"/>
              </a:rPr>
              <a:pPr/>
              <a:t>‹#›</a:t>
            </a:fld>
            <a:endParaRPr kumimoji="1" lang="ja-JP" altLang="en-US">
              <a:latin typeface="Calibri"/>
              <a:ea typeface="ＭＳ Ｐゴシック"/>
            </a:endParaRPr>
          </a:p>
        </p:txBody>
      </p:sp>
    </p:spTree>
    <p:extLst>
      <p:ext uri="{BB962C8B-B14F-4D97-AF65-F5344CB8AC3E}">
        <p14:creationId xmlns:p14="http://schemas.microsoft.com/office/powerpoint/2010/main" val="37296024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498975"/>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smtClean="0"/>
              <a:t>AY-170209</a:t>
            </a: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smtClean="0"/>
              <a:t>IILC </a:t>
            </a: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0CE37E2-33CB-034B-AFDB-6541EBF5F31A}" type="slidenum">
              <a:rPr lang="en-US" altLang="ja-JP"/>
              <a:pPr>
                <a:defRPr/>
              </a:pPr>
              <a:t>‹#›</a:t>
            </a:fld>
            <a:endParaRPr lang="en-US" altLang="ja-JP"/>
          </a:p>
        </p:txBody>
      </p:sp>
    </p:spTree>
    <p:extLst>
      <p:ext uri="{BB962C8B-B14F-4D97-AF65-F5344CB8AC3E}">
        <p14:creationId xmlns:p14="http://schemas.microsoft.com/office/powerpoint/2010/main" val="368882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1277" y="2626302"/>
            <a:ext cx="7481455" cy="1752600"/>
          </a:xfrm>
          <a:prstGeom prst="rect">
            <a:avLst/>
          </a:prstGeom>
        </p:spPr>
        <p:txBody>
          <a:bodyPr lIns="0" tIns="0" rIns="0" bIns="0">
            <a:normAutofit/>
          </a:bodyPr>
          <a:lstStyle>
            <a:lvl1pPr marL="0" indent="0" algn="l">
              <a:buNone/>
              <a:defRPr sz="2900" b="1">
                <a:solidFill>
                  <a:schemeClr val="tx1">
                    <a:tint val="75000"/>
                  </a:schemeClr>
                </a:solidFill>
                <a:latin typeface="+mn-lt"/>
                <a:cs typeface="Arial"/>
              </a:defRPr>
            </a:lvl1pPr>
            <a:lvl2pPr marL="456971" indent="0" algn="ctr">
              <a:buNone/>
              <a:defRPr>
                <a:solidFill>
                  <a:schemeClr val="tx1">
                    <a:tint val="75000"/>
                  </a:schemeClr>
                </a:solidFill>
              </a:defRPr>
            </a:lvl2pPr>
            <a:lvl3pPr marL="913945" indent="0" algn="ctr">
              <a:buNone/>
              <a:defRPr>
                <a:solidFill>
                  <a:schemeClr val="tx1">
                    <a:tint val="75000"/>
                  </a:schemeClr>
                </a:solidFill>
              </a:defRPr>
            </a:lvl3pPr>
            <a:lvl4pPr marL="1370915" indent="0" algn="ctr">
              <a:buNone/>
              <a:defRPr>
                <a:solidFill>
                  <a:schemeClr val="tx1">
                    <a:tint val="75000"/>
                  </a:schemeClr>
                </a:solidFill>
              </a:defRPr>
            </a:lvl4pPr>
            <a:lvl5pPr marL="1827885" indent="0" algn="ctr">
              <a:buNone/>
              <a:defRPr>
                <a:solidFill>
                  <a:schemeClr val="tx1">
                    <a:tint val="75000"/>
                  </a:schemeClr>
                </a:solidFill>
              </a:defRPr>
            </a:lvl5pPr>
            <a:lvl6pPr marL="2284855" indent="0" algn="ctr">
              <a:buNone/>
              <a:defRPr>
                <a:solidFill>
                  <a:schemeClr val="tx1">
                    <a:tint val="75000"/>
                  </a:schemeClr>
                </a:solidFill>
              </a:defRPr>
            </a:lvl6pPr>
            <a:lvl7pPr marL="2741829"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r>
              <a:rPr lang="en-US" dirty="0" smtClean="0"/>
              <a:t>Click to edit Master subtitle style</a:t>
            </a:r>
            <a:endParaRPr lang="en-US" dirty="0"/>
          </a:p>
        </p:txBody>
      </p:sp>
      <p:sp>
        <p:nvSpPr>
          <p:cNvPr id="9" name="Slide Number Placeholder 5"/>
          <p:cNvSpPr>
            <a:spLocks noGrp="1"/>
          </p:cNvSpPr>
          <p:nvPr>
            <p:ph type="sldNum" sz="quarter" idx="4"/>
          </p:nvPr>
        </p:nvSpPr>
        <p:spPr>
          <a:xfrm>
            <a:off x="6797831" y="6362911"/>
            <a:ext cx="2133600" cy="365125"/>
          </a:xfrm>
          <a:prstGeom prst="rect">
            <a:avLst/>
          </a:prstGeom>
        </p:spPr>
        <p:txBody>
          <a:bodyPr vert="horz" lIns="0" tIns="0" rIns="0" bIns="0" rtlCol="0" anchor="ctr"/>
          <a:lstStyle>
            <a:lvl1pPr algn="r">
              <a:defRPr sz="1000">
                <a:solidFill>
                  <a:srgbClr val="7F7F7F"/>
                </a:solidFill>
                <a:latin typeface="Arial"/>
                <a:cs typeface="Arial"/>
              </a:defRPr>
            </a:lvl1pPr>
          </a:lstStyle>
          <a:p>
            <a:fld id="{AAB6FA28-7AEC-3F43-9C2D-3DB969CFEC6A}" type="slidenum">
              <a:rPr lang="en-US" smtClean="0"/>
              <a:pPr/>
              <a:t>‹#›</a:t>
            </a:fld>
            <a:endParaRPr lang="en-US" dirty="0"/>
          </a:p>
        </p:txBody>
      </p:sp>
      <p:sp>
        <p:nvSpPr>
          <p:cNvPr id="11" name="Date Placeholder 3"/>
          <p:cNvSpPr>
            <a:spLocks noGrp="1"/>
          </p:cNvSpPr>
          <p:nvPr>
            <p:ph type="dt" sz="half" idx="2"/>
          </p:nvPr>
        </p:nvSpPr>
        <p:spPr>
          <a:xfrm>
            <a:off x="244817" y="6362911"/>
            <a:ext cx="2331858"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AY-170209</a:t>
            </a:r>
            <a:endParaRPr lang="en-US" dirty="0"/>
          </a:p>
        </p:txBody>
      </p:sp>
      <p:sp>
        <p:nvSpPr>
          <p:cNvPr id="12" name="Footer Placeholder 4"/>
          <p:cNvSpPr>
            <a:spLocks noGrp="1"/>
          </p:cNvSpPr>
          <p:nvPr>
            <p:ph type="ftr" sz="quarter" idx="3"/>
          </p:nvPr>
        </p:nvSpPr>
        <p:spPr>
          <a:xfrm>
            <a:off x="3951246" y="6362911"/>
            <a:ext cx="1639455"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IILC </a:t>
            </a:r>
            <a:endParaRPr lang="en-US" dirty="0"/>
          </a:p>
        </p:txBody>
      </p:sp>
    </p:spTree>
    <p:extLst>
      <p:ext uri="{BB962C8B-B14F-4D97-AF65-F5344CB8AC3E}">
        <p14:creationId xmlns:p14="http://schemas.microsoft.com/office/powerpoint/2010/main" val="3546577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3405" y="1443550"/>
            <a:ext cx="8177747" cy="4659556"/>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a:defRPr sz="1600">
                <a:latin typeface="+mj-lt"/>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6861790" y="6383758"/>
            <a:ext cx="21336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a:fld id="{AAB6FA28-7AEC-3F43-9C2D-3DB969CFEC6A}" type="slidenum">
              <a:rPr lang="en-US" smtClean="0">
                <a:latin typeface="Calibri"/>
              </a:rPr>
              <a:pPr algn="r"/>
              <a:t>‹#›</a:t>
            </a:fld>
            <a:endParaRPr lang="en-US" dirty="0">
              <a:latin typeface="Calibri"/>
            </a:endParaRPr>
          </a:p>
        </p:txBody>
      </p:sp>
      <p:sp>
        <p:nvSpPr>
          <p:cNvPr id="11" name="Title 1"/>
          <p:cNvSpPr>
            <a:spLocks noGrp="1"/>
          </p:cNvSpPr>
          <p:nvPr>
            <p:ph type="title"/>
          </p:nvPr>
        </p:nvSpPr>
        <p:spPr>
          <a:xfrm>
            <a:off x="831277" y="773550"/>
            <a:ext cx="7481455" cy="500303"/>
          </a:xfrm>
          <a:prstGeom prst="rect">
            <a:avLst/>
          </a:prstGeom>
        </p:spPr>
        <p:txBody>
          <a:bodyPr vert="horz" lIns="0" tIns="0" rIns="0" bIns="0"/>
          <a:lstStyle>
            <a:lvl1pPr algn="l">
              <a:defRPr sz="2700" b="1">
                <a:latin typeface="+mj-lt"/>
                <a:cs typeface="Arial"/>
              </a:defRPr>
            </a:lvl1pPr>
          </a:lstStyle>
          <a:p>
            <a:r>
              <a:rPr lang="en-US" dirty="0" smtClean="0"/>
              <a:t>Click to edit Master title style</a:t>
            </a:r>
            <a:endParaRPr lang="en-US" dirty="0"/>
          </a:p>
        </p:txBody>
      </p:sp>
      <p:sp>
        <p:nvSpPr>
          <p:cNvPr id="13" name="Date Placeholder 3"/>
          <p:cNvSpPr>
            <a:spLocks noGrp="1"/>
          </p:cNvSpPr>
          <p:nvPr>
            <p:ph type="dt" sz="half" idx="2"/>
          </p:nvPr>
        </p:nvSpPr>
        <p:spPr>
          <a:xfrm>
            <a:off x="208270" y="6383758"/>
            <a:ext cx="2103428"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smtClean="0">
                <a:latin typeface="Calibri"/>
              </a:rPr>
              <a:t>AY-170209</a:t>
            </a:r>
            <a:endParaRPr lang="en-US" dirty="0">
              <a:latin typeface="Calibri"/>
            </a:endParaRPr>
          </a:p>
        </p:txBody>
      </p:sp>
      <p:sp>
        <p:nvSpPr>
          <p:cNvPr id="14" name="Footer Placeholder 4"/>
          <p:cNvSpPr>
            <a:spLocks noGrp="1"/>
          </p:cNvSpPr>
          <p:nvPr>
            <p:ph type="ftr" sz="quarter" idx="3"/>
          </p:nvPr>
        </p:nvSpPr>
        <p:spPr>
          <a:xfrm>
            <a:off x="3726722" y="6383758"/>
            <a:ext cx="1639455"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smtClean="0">
                <a:latin typeface="Calibri"/>
              </a:rPr>
              <a:t>IILC </a:t>
            </a:r>
            <a:endParaRPr lang="en-US" dirty="0">
              <a:latin typeface="Calibri"/>
            </a:endParaRPr>
          </a:p>
        </p:txBody>
      </p:sp>
    </p:spTree>
    <p:extLst>
      <p:ext uri="{BB962C8B-B14F-4D97-AF65-F5344CB8AC3E}">
        <p14:creationId xmlns:p14="http://schemas.microsoft.com/office/powerpoint/2010/main" val="358893043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275" y="2906717"/>
            <a:ext cx="7516091" cy="1500187"/>
          </a:xfrm>
          <a:prstGeom prst="rect">
            <a:avLst/>
          </a:prstGeom>
        </p:spPr>
        <p:txBody>
          <a:bodyPr lIns="0" rIns="0" anchor="b">
            <a:normAutofit/>
          </a:bodyPr>
          <a:lstStyle>
            <a:lvl1pPr marL="0" indent="0">
              <a:buNone/>
              <a:defRPr sz="2200">
                <a:solidFill>
                  <a:schemeClr val="tx1">
                    <a:tint val="75000"/>
                  </a:schemeClr>
                </a:solidFill>
                <a:latin typeface="Arial"/>
                <a:cs typeface="Arial"/>
              </a:defRPr>
            </a:lvl1pPr>
            <a:lvl2pPr marL="456971" indent="0">
              <a:buNone/>
              <a:defRPr sz="1800">
                <a:solidFill>
                  <a:schemeClr val="tx1">
                    <a:tint val="75000"/>
                  </a:schemeClr>
                </a:solidFill>
              </a:defRPr>
            </a:lvl2pPr>
            <a:lvl3pPr marL="913945" indent="0">
              <a:buNone/>
              <a:defRPr sz="1600">
                <a:solidFill>
                  <a:schemeClr val="tx1">
                    <a:tint val="75000"/>
                  </a:schemeClr>
                </a:solidFill>
              </a:defRPr>
            </a:lvl3pPr>
            <a:lvl4pPr marL="1370915" indent="0">
              <a:buNone/>
              <a:defRPr sz="1400">
                <a:solidFill>
                  <a:schemeClr val="tx1">
                    <a:tint val="75000"/>
                  </a:schemeClr>
                </a:solidFill>
              </a:defRPr>
            </a:lvl4pPr>
            <a:lvl5pPr marL="1827885" indent="0">
              <a:buNone/>
              <a:defRPr sz="1400">
                <a:solidFill>
                  <a:schemeClr val="tx1">
                    <a:tint val="75000"/>
                  </a:schemeClr>
                </a:solidFill>
              </a:defRPr>
            </a:lvl5pPr>
            <a:lvl6pPr marL="2284855" indent="0">
              <a:buNone/>
              <a:defRPr sz="1400">
                <a:solidFill>
                  <a:schemeClr val="tx1">
                    <a:tint val="75000"/>
                  </a:schemeClr>
                </a:solidFill>
              </a:defRPr>
            </a:lvl6pPr>
            <a:lvl7pPr marL="2741829" indent="0">
              <a:buNone/>
              <a:defRPr sz="1400">
                <a:solidFill>
                  <a:schemeClr val="tx1">
                    <a:tint val="75000"/>
                  </a:schemeClr>
                </a:solidFill>
              </a:defRPr>
            </a:lvl7pPr>
            <a:lvl8pPr marL="3198800" indent="0">
              <a:buNone/>
              <a:defRPr sz="1400">
                <a:solidFill>
                  <a:schemeClr val="tx1">
                    <a:tint val="75000"/>
                  </a:schemeClr>
                </a:solidFill>
              </a:defRPr>
            </a:lvl8pPr>
            <a:lvl9pPr marL="3655771"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7" name="Title 1"/>
          <p:cNvSpPr>
            <a:spLocks noGrp="1"/>
          </p:cNvSpPr>
          <p:nvPr>
            <p:ph type="title"/>
          </p:nvPr>
        </p:nvSpPr>
        <p:spPr>
          <a:xfrm>
            <a:off x="831277" y="1023698"/>
            <a:ext cx="7481455" cy="1308485"/>
          </a:xfrm>
          <a:prstGeom prst="rect">
            <a:avLst/>
          </a:prstGeom>
        </p:spPr>
        <p:txBody>
          <a:bodyPr vert="horz" lIns="0" tIns="0" rIns="0" bIns="0"/>
          <a:lstStyle>
            <a:lvl1pPr algn="l">
              <a:defRPr sz="2700" b="1">
                <a:latin typeface="Arial"/>
                <a:cs typeface="Arial"/>
              </a:defRPr>
            </a:lvl1pPr>
          </a:lstStyle>
          <a:p>
            <a:r>
              <a:rPr lang="en-US" smtClean="0"/>
              <a:t>Click to edit Master title style</a:t>
            </a:r>
            <a:endParaRPr lang="en-US" dirty="0"/>
          </a:p>
        </p:txBody>
      </p:sp>
      <p:sp>
        <p:nvSpPr>
          <p:cNvPr id="9"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0"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26318728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1277" y="1023702"/>
            <a:ext cx="7481455" cy="500303"/>
          </a:xfrm>
          <a:prstGeom prst="rect">
            <a:avLst/>
          </a:prstGeom>
        </p:spPr>
        <p:txBody>
          <a:bodyPr vert="horz" lIns="0" tIns="0" rIns="0" bIns="0"/>
          <a:lstStyle>
            <a:lvl1pPr algn="l">
              <a:defRPr sz="2700" b="1">
                <a:latin typeface="Arial"/>
                <a:cs typeface="Arial"/>
              </a:defRPr>
            </a:lvl1pPr>
          </a:lstStyle>
          <a:p>
            <a:r>
              <a:rPr lang="en-US" smtClean="0"/>
              <a:t>Click to edit Master title style</a:t>
            </a:r>
            <a:endParaRPr lang="en-US" dirty="0"/>
          </a:p>
        </p:txBody>
      </p:sp>
      <p:sp>
        <p:nvSpPr>
          <p:cNvPr id="8"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0"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1"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3812786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p:cNvSpPr>
            <a:spLocks noGrp="1"/>
          </p:cNvSpPr>
          <p:nvPr>
            <p:ph idx="13" hasCustomPrompt="1"/>
          </p:nvPr>
        </p:nvSpPr>
        <p:spPr>
          <a:xfrm>
            <a:off x="845127" y="1461823"/>
            <a:ext cx="3574473" cy="4277042"/>
          </a:xfrm>
          <a:prstGeom prst="rect">
            <a:avLst/>
          </a:prstGeom>
        </p:spPr>
        <p:txBody>
          <a:bodyPr lIns="0" rIns="0"/>
          <a:lstStyle>
            <a:lvl2pPr marL="415428" indent="-415428">
              <a:defRPr sz="2200">
                <a:latin typeface="+mj-lt"/>
                <a:cs typeface="Arial"/>
              </a:defRPr>
            </a:lvl2pPr>
            <a:lvl3pPr marL="833743" indent="-310130">
              <a:defRPr sz="1800">
                <a:latin typeface="+mj-lt"/>
                <a:cs typeface="Arial"/>
              </a:defRPr>
            </a:lvl3pPr>
            <a:lvl4pPr marL="1091944" indent="-261086">
              <a:buFont typeface="Lucida Grande"/>
              <a:buChar char="‒"/>
              <a:defRPr sz="1600">
                <a:latin typeface="+mj-lt"/>
                <a:cs typeface="Arial"/>
              </a:defRPr>
            </a:lvl4pPr>
            <a:lvl5pPr marL="1354471" indent="-207716">
              <a:defRPr sz="1600">
                <a:latin typeface="+mj-lt"/>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4" hasCustomPrompt="1"/>
          </p:nvPr>
        </p:nvSpPr>
        <p:spPr>
          <a:xfrm>
            <a:off x="4726713" y="1461823"/>
            <a:ext cx="3574473" cy="4277041"/>
          </a:xfrm>
          <a:prstGeom prst="rect">
            <a:avLst/>
          </a:prstGeom>
        </p:spPr>
        <p:txBody>
          <a:bodyPr lIns="0" rIns="0"/>
          <a:lstStyle>
            <a:lvl2pPr marL="415428" indent="-415428">
              <a:defRPr sz="2200">
                <a:latin typeface="+mj-lt"/>
                <a:cs typeface="Arial"/>
              </a:defRPr>
            </a:lvl2pPr>
            <a:lvl3pPr marL="731327" indent="-315900">
              <a:defRPr sz="1800">
                <a:latin typeface="+mj-lt"/>
                <a:cs typeface="Arial"/>
              </a:defRPr>
            </a:lvl3pPr>
            <a:lvl4pPr marL="1038572" indent="-307247">
              <a:buFont typeface="Lucida Grande"/>
              <a:buChar char="‒"/>
              <a:defRPr sz="1600">
                <a:latin typeface="+mj-lt"/>
                <a:cs typeface="Arial"/>
              </a:defRPr>
            </a:lvl4pPr>
            <a:lvl5pPr marL="1246284" indent="-207716" defTabSz="334652">
              <a:defRPr sz="1600">
                <a:latin typeface="+mj-lt"/>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845127" y="773550"/>
            <a:ext cx="7481455" cy="500303"/>
          </a:xfrm>
          <a:prstGeom prst="rect">
            <a:avLst/>
          </a:prstGeom>
        </p:spPr>
        <p:txBody>
          <a:bodyPr vert="horz" lIns="0" tIns="0" rIns="0" bIns="0"/>
          <a:lstStyle>
            <a:lvl1pPr algn="l">
              <a:defRPr sz="2700" b="1">
                <a:latin typeface="+mj-lt"/>
                <a:cs typeface="Arial"/>
              </a:defRPr>
            </a:lvl1pPr>
          </a:lstStyle>
          <a:p>
            <a:r>
              <a:rPr lang="en-US" dirty="0" smtClean="0"/>
              <a:t>Click to edit Master title style</a:t>
            </a:r>
            <a:endParaRPr lang="en-US" dirty="0"/>
          </a:p>
        </p:txBody>
      </p:sp>
      <p:sp>
        <p:nvSpPr>
          <p:cNvPr id="14" name="Slide Number Placeholder 5"/>
          <p:cNvSpPr>
            <a:spLocks noGrp="1"/>
          </p:cNvSpPr>
          <p:nvPr>
            <p:ph type="sldNum" sz="quarter" idx="4"/>
          </p:nvPr>
        </p:nvSpPr>
        <p:spPr>
          <a:xfrm>
            <a:off x="6898339" y="6392894"/>
            <a:ext cx="2133600" cy="365125"/>
          </a:xfrm>
          <a:prstGeom prst="rect">
            <a:avLst/>
          </a:prstGeom>
        </p:spPr>
        <p:txBody>
          <a:bodyPr vert="horz" lIns="0" tIns="0" rIns="0" bIns="0" rtlCol="0" anchor="ctr"/>
          <a:lstStyle>
            <a:lvl1pPr algn="l">
              <a:defRPr sz="1100">
                <a:solidFill>
                  <a:srgbClr val="7F7F7F"/>
                </a:solidFill>
                <a:latin typeface="Arial"/>
                <a:cs typeface="Arial"/>
              </a:defRPr>
            </a:lvl1pPr>
          </a:lstStyle>
          <a:p>
            <a:pPr algn="r"/>
            <a:fld id="{AAB6FA28-7AEC-3F43-9C2D-3DB969CFEC6A}" type="slidenum">
              <a:rPr lang="en-US" smtClean="0"/>
              <a:pPr algn="r"/>
              <a:t>‹#›</a:t>
            </a:fld>
            <a:endParaRPr lang="en-US" dirty="0"/>
          </a:p>
        </p:txBody>
      </p:sp>
      <p:sp>
        <p:nvSpPr>
          <p:cNvPr id="16" name="Date Placeholder 3"/>
          <p:cNvSpPr>
            <a:spLocks noGrp="1"/>
          </p:cNvSpPr>
          <p:nvPr>
            <p:ph type="dt" sz="half" idx="2"/>
          </p:nvPr>
        </p:nvSpPr>
        <p:spPr>
          <a:xfrm>
            <a:off x="235680" y="6399455"/>
            <a:ext cx="2012058" cy="365125"/>
          </a:xfrm>
          <a:prstGeom prst="rect">
            <a:avLst/>
          </a:prstGeom>
        </p:spPr>
        <p:txBody>
          <a:bodyPr vert="horz" lIns="0" tIns="0" rIns="0" bIns="0" rtlCol="0" anchor="ctr"/>
          <a:lstStyle>
            <a:lvl1pPr algn="l">
              <a:defRPr sz="1000">
                <a:solidFill>
                  <a:srgbClr val="7F7F7F"/>
                </a:solidFill>
                <a:latin typeface="+mn-lt"/>
                <a:cs typeface="Arial"/>
              </a:defRPr>
            </a:lvl1pPr>
          </a:lstStyle>
          <a:p>
            <a:r>
              <a:rPr lang="en-US" smtClean="0">
                <a:latin typeface="Calibri"/>
              </a:rPr>
              <a:t>AY-170209</a:t>
            </a:r>
            <a:endParaRPr lang="en-US" dirty="0">
              <a:latin typeface="Calibri"/>
            </a:endParaRPr>
          </a:p>
        </p:txBody>
      </p:sp>
      <p:sp>
        <p:nvSpPr>
          <p:cNvPr id="17" name="Footer Placeholder 4"/>
          <p:cNvSpPr>
            <a:spLocks noGrp="1"/>
          </p:cNvSpPr>
          <p:nvPr>
            <p:ph type="ftr" sz="quarter" idx="3"/>
          </p:nvPr>
        </p:nvSpPr>
        <p:spPr>
          <a:xfrm>
            <a:off x="3870437" y="6392894"/>
            <a:ext cx="1639455"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IILC </a:t>
            </a:r>
            <a:endParaRPr lang="en-US" dirty="0"/>
          </a:p>
        </p:txBody>
      </p:sp>
    </p:spTree>
    <p:extLst>
      <p:ext uri="{BB962C8B-B14F-4D97-AF65-F5344CB8AC3E}">
        <p14:creationId xmlns:p14="http://schemas.microsoft.com/office/powerpoint/2010/main" val="16727746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AY-170209</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IILC </a:t>
            </a:r>
            <a:endParaRPr kumimoji="1" lang="ja-JP" altLang="en-US"/>
          </a:p>
        </p:txBody>
      </p:sp>
      <p:sp>
        <p:nvSpPr>
          <p:cNvPr id="5" name="スライド番号プレースホルダー 4"/>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4011806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277" y="1699672"/>
            <a:ext cx="3671455" cy="470428"/>
          </a:xfrm>
          <a:prstGeom prst="rect">
            <a:avLst/>
          </a:prstGeom>
        </p:spPr>
        <p:txBody>
          <a:bodyPr lIns="0" tIns="0" rIns="0" bIns="0" anchor="b">
            <a:normAutofit/>
          </a:bodyPr>
          <a:lstStyle>
            <a:lvl1pPr marL="0" indent="0">
              <a:buNone/>
              <a:defRPr sz="1800" b="1">
                <a:latin typeface="Arial"/>
                <a:cs typeface="Arial"/>
              </a:defRPr>
            </a:lvl1pPr>
            <a:lvl2pPr marL="456971" indent="0">
              <a:buNone/>
              <a:defRPr sz="2000" b="1"/>
            </a:lvl2pPr>
            <a:lvl3pPr marL="913945" indent="0">
              <a:buNone/>
              <a:defRPr sz="1800" b="1"/>
            </a:lvl3pPr>
            <a:lvl4pPr marL="1370915" indent="0">
              <a:buNone/>
              <a:defRPr sz="1600" b="1"/>
            </a:lvl4pPr>
            <a:lvl5pPr marL="1827885" indent="0">
              <a:buNone/>
              <a:defRPr sz="1600" b="1"/>
            </a:lvl5pPr>
            <a:lvl6pPr marL="2284855" indent="0">
              <a:buNone/>
              <a:defRPr sz="1600" b="1"/>
            </a:lvl6pPr>
            <a:lvl7pPr marL="2741829"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702848" y="1699697"/>
            <a:ext cx="3609880" cy="470405"/>
          </a:xfrm>
          <a:prstGeom prst="rect">
            <a:avLst/>
          </a:prstGeom>
        </p:spPr>
        <p:txBody>
          <a:bodyPr lIns="0" tIns="0" rIns="0" bIns="0" anchor="b">
            <a:normAutofit/>
          </a:bodyPr>
          <a:lstStyle>
            <a:lvl1pPr marL="0" indent="0" algn="l">
              <a:buNone/>
              <a:defRPr sz="1800" b="1">
                <a:latin typeface="Arial"/>
                <a:cs typeface="Arial"/>
              </a:defRPr>
            </a:lvl1pPr>
            <a:lvl2pPr marL="456971" indent="0">
              <a:buNone/>
              <a:defRPr sz="2000" b="1"/>
            </a:lvl2pPr>
            <a:lvl3pPr marL="913945" indent="0">
              <a:buNone/>
              <a:defRPr sz="1800" b="1"/>
            </a:lvl3pPr>
            <a:lvl4pPr marL="1370915" indent="0">
              <a:buNone/>
              <a:defRPr sz="1600" b="1"/>
            </a:lvl4pPr>
            <a:lvl5pPr marL="1827885" indent="0">
              <a:buNone/>
              <a:defRPr sz="1600" b="1"/>
            </a:lvl5pPr>
            <a:lvl6pPr marL="2284855" indent="0">
              <a:buNone/>
              <a:defRPr sz="1600" b="1"/>
            </a:lvl6pPr>
            <a:lvl7pPr marL="2741829" indent="0">
              <a:buNone/>
              <a:defRPr sz="1600" b="1"/>
            </a:lvl7pPr>
            <a:lvl8pPr marL="3198800" indent="0">
              <a:buNone/>
              <a:defRPr sz="1600" b="1"/>
            </a:lvl8pPr>
            <a:lvl9pPr marL="3655771" indent="0">
              <a:buNone/>
              <a:defRPr sz="1600" b="1"/>
            </a:lvl9pPr>
          </a:lstStyle>
          <a:p>
            <a:pPr lvl="0"/>
            <a:r>
              <a:rPr lang="en-US" smtClean="0"/>
              <a:t>Click to edit Master text styles</a:t>
            </a:r>
          </a:p>
        </p:txBody>
      </p:sp>
      <p:sp>
        <p:nvSpPr>
          <p:cNvPr id="10" name="Content Placeholder 2"/>
          <p:cNvSpPr>
            <a:spLocks noGrp="1"/>
          </p:cNvSpPr>
          <p:nvPr>
            <p:ph idx="13" hasCustomPrompt="1"/>
          </p:nvPr>
        </p:nvSpPr>
        <p:spPr>
          <a:xfrm>
            <a:off x="831277" y="2332183"/>
            <a:ext cx="3671455" cy="3502120"/>
          </a:xfrm>
          <a:prstGeom prst="rect">
            <a:avLst/>
          </a:prstGeom>
        </p:spPr>
        <p:txBody>
          <a:bodyPr lIns="0" rIns="0"/>
          <a:lstStyle>
            <a:lvl2pPr marL="415428" indent="-415428">
              <a:defRPr sz="2200">
                <a:latin typeface="Arial"/>
                <a:cs typeface="Arial"/>
              </a:defRPr>
            </a:lvl2pPr>
            <a:lvl3pPr marL="833743" indent="-310130">
              <a:defRPr sz="1800">
                <a:latin typeface="Arial"/>
                <a:cs typeface="Arial"/>
              </a:defRPr>
            </a:lvl3pPr>
            <a:lvl4pPr marL="1091944" indent="-261086">
              <a:buFont typeface="Lucida Grande"/>
              <a:buChar char="‒"/>
              <a:defRPr sz="1600">
                <a:latin typeface="Arial"/>
                <a:cs typeface="Arial"/>
              </a:defRPr>
            </a:lvl4pPr>
            <a:lvl5pPr marL="1354471" indent="-207716">
              <a:defRPr sz="1600">
                <a:latin typeface="Arial"/>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4" hasCustomPrompt="1"/>
          </p:nvPr>
        </p:nvSpPr>
        <p:spPr>
          <a:xfrm>
            <a:off x="4702848" y="2332187"/>
            <a:ext cx="3609880" cy="3502119"/>
          </a:xfrm>
          <a:prstGeom prst="rect">
            <a:avLst/>
          </a:prstGeom>
        </p:spPr>
        <p:txBody>
          <a:bodyPr lIns="0" rIns="0"/>
          <a:lstStyle>
            <a:lvl2pPr marL="415428" indent="-415428">
              <a:defRPr sz="2200">
                <a:latin typeface="Arial"/>
                <a:cs typeface="Arial"/>
              </a:defRPr>
            </a:lvl2pPr>
            <a:lvl3pPr marL="731327" indent="-315900">
              <a:defRPr sz="1800">
                <a:latin typeface="Arial"/>
                <a:cs typeface="Arial"/>
              </a:defRPr>
            </a:lvl3pPr>
            <a:lvl4pPr marL="1038572" indent="-307247">
              <a:buFont typeface="Lucida Grande"/>
              <a:buChar char="‒"/>
              <a:defRPr sz="1600">
                <a:latin typeface="Arial"/>
                <a:cs typeface="Arial"/>
              </a:defRPr>
            </a:lvl4pPr>
            <a:lvl5pPr marL="1246284" indent="-207716" defTabSz="334652">
              <a:defRPr sz="1600">
                <a:latin typeface="Arial"/>
                <a:cs typeface="Arial"/>
              </a:defRPr>
            </a:lvl5pPr>
          </a:lstStyle>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5" name="Title 1"/>
          <p:cNvSpPr>
            <a:spLocks noGrp="1"/>
          </p:cNvSpPr>
          <p:nvPr>
            <p:ph type="title"/>
          </p:nvPr>
        </p:nvSpPr>
        <p:spPr>
          <a:xfrm>
            <a:off x="831277" y="1023702"/>
            <a:ext cx="7481455" cy="500303"/>
          </a:xfrm>
          <a:prstGeom prst="rect">
            <a:avLst/>
          </a:prstGeom>
        </p:spPr>
        <p:txBody>
          <a:bodyPr vert="horz" lIns="0" tIns="0" rIns="0" bIns="0"/>
          <a:lstStyle>
            <a:lvl1pPr algn="l">
              <a:defRPr sz="2700" b="1">
                <a:latin typeface="Arial"/>
                <a:cs typeface="Arial"/>
              </a:defRPr>
            </a:lvl1pPr>
          </a:lstStyle>
          <a:p>
            <a:r>
              <a:rPr lang="en-US" smtClean="0"/>
              <a:t>Click to edit Master title style</a:t>
            </a:r>
            <a:endParaRPr lang="en-US" dirty="0"/>
          </a:p>
        </p:txBody>
      </p:sp>
      <p:sp>
        <p:nvSpPr>
          <p:cNvPr id="17" name="Date Placeholder 3"/>
          <p:cNvSpPr>
            <a:spLocks noGrp="1"/>
          </p:cNvSpPr>
          <p:nvPr>
            <p:ph type="dt" sz="half" idx="2"/>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8" name="Footer Placeholder 4"/>
          <p:cNvSpPr>
            <a:spLocks noGrp="1"/>
          </p:cNvSpPr>
          <p:nvPr>
            <p:ph type="ftr" sz="quarter" idx="15"/>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33098178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6733870" y="6402030"/>
            <a:ext cx="2133600" cy="365125"/>
          </a:xfrm>
          <a:prstGeom prst="rect">
            <a:avLst/>
          </a:prstGeom>
        </p:spPr>
        <p:txBody>
          <a:bodyPr vert="horz" lIns="0" tIns="0" rIns="0" bIns="0" rtlCol="0" anchor="ctr"/>
          <a:lstStyle>
            <a:lvl1pPr algn="r">
              <a:defRPr sz="1000">
                <a:solidFill>
                  <a:srgbClr val="7F7F7F"/>
                </a:solidFill>
                <a:latin typeface="Arial"/>
                <a:cs typeface="Arial"/>
              </a:defRPr>
            </a:lvl1pPr>
          </a:lstStyle>
          <a:p>
            <a:fld id="{AAB6FA28-7AEC-3F43-9C2D-3DB969CFEC6A}" type="slidenum">
              <a:rPr lang="en-US" smtClean="0"/>
              <a:pPr/>
              <a:t>‹#›</a:t>
            </a:fld>
            <a:endParaRPr lang="en-US"/>
          </a:p>
        </p:txBody>
      </p:sp>
      <p:sp>
        <p:nvSpPr>
          <p:cNvPr id="9" name="Date Placeholder 3"/>
          <p:cNvSpPr>
            <a:spLocks noGrp="1"/>
          </p:cNvSpPr>
          <p:nvPr>
            <p:ph type="dt" sz="half" idx="2"/>
          </p:nvPr>
        </p:nvSpPr>
        <p:spPr>
          <a:xfrm>
            <a:off x="180857" y="6392894"/>
            <a:ext cx="2194802"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AY-170209</a:t>
            </a:r>
            <a:endParaRPr lang="en-US"/>
          </a:p>
        </p:txBody>
      </p:sp>
      <p:sp>
        <p:nvSpPr>
          <p:cNvPr id="10" name="Footer Placeholder 4"/>
          <p:cNvSpPr>
            <a:spLocks noGrp="1"/>
          </p:cNvSpPr>
          <p:nvPr>
            <p:ph type="ftr" sz="quarter" idx="3"/>
          </p:nvPr>
        </p:nvSpPr>
        <p:spPr>
          <a:xfrm>
            <a:off x="3617078" y="6406018"/>
            <a:ext cx="1639455" cy="365125"/>
          </a:xfrm>
          <a:prstGeom prst="rect">
            <a:avLst/>
          </a:prstGeom>
        </p:spPr>
        <p:txBody>
          <a:bodyPr vert="horz" lIns="0" tIns="0" rIns="0" bIns="0" rtlCol="0" anchor="ctr"/>
          <a:lstStyle>
            <a:lvl1pPr algn="l">
              <a:defRPr sz="1000">
                <a:solidFill>
                  <a:srgbClr val="7F7F7F"/>
                </a:solidFill>
                <a:latin typeface="Arial"/>
                <a:cs typeface="Arial"/>
              </a:defRPr>
            </a:lvl1pPr>
          </a:lstStyle>
          <a:p>
            <a:r>
              <a:rPr lang="en-US" smtClean="0"/>
              <a:t>IILC </a:t>
            </a:r>
            <a:endParaRPr lang="en-US" dirty="0"/>
          </a:p>
        </p:txBody>
      </p:sp>
    </p:spTree>
    <p:extLst>
      <p:ext uri="{BB962C8B-B14F-4D97-AF65-F5344CB8AC3E}">
        <p14:creationId xmlns:p14="http://schemas.microsoft.com/office/powerpoint/2010/main" val="23375341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277" y="1031394"/>
            <a:ext cx="2634241" cy="654242"/>
          </a:xfrm>
          <a:prstGeom prst="rect">
            <a:avLst/>
          </a:prstGeom>
        </p:spPr>
        <p:txBody>
          <a:bodyPr lIns="0" tIns="0" rIns="0" bIns="0" anchor="b"/>
          <a:lstStyle>
            <a:lvl1pPr algn="l">
              <a:defRPr sz="1500" b="1">
                <a:latin typeface="Arial"/>
                <a:cs typeface="Arial"/>
              </a:defRPr>
            </a:lvl1pPr>
          </a:lstStyle>
          <a:p>
            <a:r>
              <a:rPr lang="en-US" smtClean="0"/>
              <a:t>Click to edit Master title style</a:t>
            </a:r>
            <a:endParaRPr lang="en-US" dirty="0"/>
          </a:p>
        </p:txBody>
      </p:sp>
      <p:sp>
        <p:nvSpPr>
          <p:cNvPr id="3" name="Content Placeholder 2"/>
          <p:cNvSpPr>
            <a:spLocks noGrp="1"/>
          </p:cNvSpPr>
          <p:nvPr>
            <p:ph idx="1"/>
          </p:nvPr>
        </p:nvSpPr>
        <p:spPr>
          <a:xfrm>
            <a:off x="3575055" y="1031394"/>
            <a:ext cx="4737677" cy="4733636"/>
          </a:xfrm>
          <a:prstGeom prst="rect">
            <a:avLst/>
          </a:prstGeom>
        </p:spPr>
        <p:txBody>
          <a:bodyPr/>
          <a:lstStyle>
            <a:lvl1pPr>
              <a:defRPr sz="2700" baseline="0"/>
            </a:lvl1pPr>
            <a:lvl2pPr>
              <a:defRPr sz="22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1272" y="1831879"/>
            <a:ext cx="2634242" cy="3933151"/>
          </a:xfrm>
          <a:prstGeom prst="rect">
            <a:avLst/>
          </a:prstGeom>
        </p:spPr>
        <p:txBody>
          <a:bodyPr>
            <a:normAutofit/>
          </a:bodyPr>
          <a:lstStyle>
            <a:lvl1pPr marL="0" indent="0">
              <a:buNone/>
              <a:defRPr sz="1300" b="1"/>
            </a:lvl1pPr>
            <a:lvl2pPr marL="456971" indent="0">
              <a:buNone/>
              <a:defRPr sz="1200"/>
            </a:lvl2pPr>
            <a:lvl3pPr marL="913945" indent="0">
              <a:buNone/>
              <a:defRPr sz="1000"/>
            </a:lvl3pPr>
            <a:lvl4pPr marL="1370915" indent="0">
              <a:buNone/>
              <a:defRPr sz="900"/>
            </a:lvl4pPr>
            <a:lvl5pPr marL="1827885" indent="0">
              <a:buNone/>
              <a:defRPr sz="900"/>
            </a:lvl5pPr>
            <a:lvl6pPr marL="2284855" indent="0">
              <a:buNone/>
              <a:defRPr sz="900"/>
            </a:lvl6pPr>
            <a:lvl7pPr marL="2741829"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10"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2" name="Date Placeholder 3"/>
          <p:cNvSpPr>
            <a:spLocks noGrp="1"/>
          </p:cNvSpPr>
          <p:nvPr>
            <p:ph type="dt" sz="half" idx="10"/>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3"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2814733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72061"/>
            <a:ext cx="5486400" cy="566738"/>
          </a:xfrm>
          <a:prstGeom prst="rect">
            <a:avLst/>
          </a:prstGeom>
        </p:spPr>
        <p:txBody>
          <a:bodyPr lIns="0" tIns="0" rIns="0" bIns="0" anchor="b"/>
          <a:lstStyle>
            <a:lvl1pPr algn="l">
              <a:defRPr sz="2200" b="1">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915942"/>
            <a:ext cx="5486400" cy="3540606"/>
          </a:xfrm>
          <a:prstGeom prst="rect">
            <a:avLst/>
          </a:prstGeom>
        </p:spPr>
        <p:txBody>
          <a:bodyPr/>
          <a:lstStyle>
            <a:lvl1pPr marL="0" indent="0">
              <a:buNone/>
              <a:defRPr sz="3200"/>
            </a:lvl1pPr>
            <a:lvl2pPr marL="456971" indent="0">
              <a:buNone/>
              <a:defRPr sz="2800"/>
            </a:lvl2pPr>
            <a:lvl3pPr marL="913945" indent="0">
              <a:buNone/>
              <a:defRPr sz="2400"/>
            </a:lvl3pPr>
            <a:lvl4pPr marL="1370915" indent="0">
              <a:buNone/>
              <a:defRPr sz="2000"/>
            </a:lvl4pPr>
            <a:lvl5pPr marL="1827885" indent="0">
              <a:buNone/>
              <a:defRPr sz="2000"/>
            </a:lvl5pPr>
            <a:lvl6pPr marL="2284855" indent="0">
              <a:buNone/>
              <a:defRPr sz="2000"/>
            </a:lvl6pPr>
            <a:lvl7pPr marL="2741829" indent="0">
              <a:buNone/>
              <a:defRPr sz="2000"/>
            </a:lvl7pPr>
            <a:lvl8pPr marL="3198800" indent="0">
              <a:buNone/>
              <a:defRPr sz="2000"/>
            </a:lvl8pPr>
            <a:lvl9pPr marL="3655771"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792288" y="5238799"/>
            <a:ext cx="5486400" cy="804862"/>
          </a:xfrm>
          <a:prstGeom prst="rect">
            <a:avLst/>
          </a:prstGeom>
        </p:spPr>
        <p:txBody>
          <a:bodyPr lIns="0" tIns="0" rIns="0" bIns="0">
            <a:normAutofit/>
          </a:bodyPr>
          <a:lstStyle>
            <a:lvl1pPr marL="0" indent="0">
              <a:buNone/>
              <a:defRPr sz="1300">
                <a:latin typeface="Arial"/>
                <a:cs typeface="Arial"/>
              </a:defRPr>
            </a:lvl1pPr>
            <a:lvl2pPr marL="456971" indent="0">
              <a:buNone/>
              <a:defRPr sz="1200"/>
            </a:lvl2pPr>
            <a:lvl3pPr marL="913945" indent="0">
              <a:buNone/>
              <a:defRPr sz="1000"/>
            </a:lvl3pPr>
            <a:lvl4pPr marL="1370915" indent="0">
              <a:buNone/>
              <a:defRPr sz="900"/>
            </a:lvl4pPr>
            <a:lvl5pPr marL="1827885" indent="0">
              <a:buNone/>
              <a:defRPr sz="900"/>
            </a:lvl5pPr>
            <a:lvl6pPr marL="2284855" indent="0">
              <a:buNone/>
              <a:defRPr sz="900"/>
            </a:lvl6pPr>
            <a:lvl7pPr marL="2741829" indent="0">
              <a:buNone/>
              <a:defRPr sz="900"/>
            </a:lvl7pPr>
            <a:lvl8pPr marL="3198800" indent="0">
              <a:buNone/>
              <a:defRPr sz="900"/>
            </a:lvl8pPr>
            <a:lvl9pPr marL="3655771" indent="0">
              <a:buNone/>
              <a:defRPr sz="900"/>
            </a:lvl9pPr>
          </a:lstStyle>
          <a:p>
            <a:pPr lvl="0"/>
            <a:r>
              <a:rPr lang="en-US" smtClean="0"/>
              <a:t>Click to edit Master text styles</a:t>
            </a:r>
          </a:p>
        </p:txBody>
      </p:sp>
      <p:sp>
        <p:nvSpPr>
          <p:cNvPr id="10" name="Slide Number Placeholder 5"/>
          <p:cNvSpPr>
            <a:spLocks noGrp="1"/>
          </p:cNvSpPr>
          <p:nvPr>
            <p:ph type="sldNum" sz="quarter" idx="4"/>
          </p:nvPr>
        </p:nvSpPr>
        <p:spPr>
          <a:xfrm>
            <a:off x="831273" y="6356350"/>
            <a:ext cx="2133600" cy="365125"/>
          </a:xfrm>
          <a:prstGeom prst="rect">
            <a:avLst/>
          </a:prstGeom>
        </p:spPr>
        <p:txBody>
          <a:bodyPr vert="horz" lIns="0" tIns="0" rIns="0" bIns="0" rtlCol="0" anchor="ctr"/>
          <a:lstStyle>
            <a:lvl1pPr algn="l">
              <a:defRPr sz="1100">
                <a:solidFill>
                  <a:srgbClr val="692A36"/>
                </a:solidFill>
                <a:latin typeface="Arial"/>
                <a:cs typeface="Arial"/>
              </a:defRPr>
            </a:lvl1pPr>
          </a:lstStyle>
          <a:p>
            <a:fld id="{AAB6FA28-7AEC-3F43-9C2D-3DB969CFEC6A}" type="slidenum">
              <a:rPr lang="en-US" smtClean="0"/>
              <a:pPr/>
              <a:t>‹#›</a:t>
            </a:fld>
            <a:endParaRPr lang="en-US"/>
          </a:p>
        </p:txBody>
      </p:sp>
      <p:sp>
        <p:nvSpPr>
          <p:cNvPr id="12" name="Date Placeholder 3"/>
          <p:cNvSpPr>
            <a:spLocks noGrp="1"/>
          </p:cNvSpPr>
          <p:nvPr>
            <p:ph type="dt" sz="half" idx="10"/>
          </p:nvPr>
        </p:nvSpPr>
        <p:spPr>
          <a:xfrm>
            <a:off x="4502727" y="6356350"/>
            <a:ext cx="1759527"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AY-170209</a:t>
            </a:r>
            <a:endParaRPr lang="en-US"/>
          </a:p>
        </p:txBody>
      </p:sp>
      <p:sp>
        <p:nvSpPr>
          <p:cNvPr id="13" name="Footer Placeholder 4"/>
          <p:cNvSpPr>
            <a:spLocks noGrp="1"/>
          </p:cNvSpPr>
          <p:nvPr>
            <p:ph type="ftr" sz="quarter" idx="3"/>
          </p:nvPr>
        </p:nvSpPr>
        <p:spPr>
          <a:xfrm>
            <a:off x="6477004" y="6356350"/>
            <a:ext cx="1639455" cy="365125"/>
          </a:xfrm>
          <a:prstGeom prst="rect">
            <a:avLst/>
          </a:prstGeom>
        </p:spPr>
        <p:txBody>
          <a:bodyPr vert="horz" lIns="0" tIns="0" rIns="0" bIns="0" rtlCol="0" anchor="ctr"/>
          <a:lstStyle>
            <a:lvl1pPr algn="l">
              <a:defRPr sz="1100">
                <a:solidFill>
                  <a:srgbClr val="692A36"/>
                </a:solidFill>
                <a:latin typeface="Arial"/>
                <a:cs typeface="Arial"/>
              </a:defRPr>
            </a:lvl1pPr>
          </a:lstStyle>
          <a:p>
            <a:r>
              <a:rPr lang="en-US" smtClean="0"/>
              <a:t>IILC </a:t>
            </a:r>
            <a:endParaRPr lang="en-US"/>
          </a:p>
        </p:txBody>
      </p:sp>
    </p:spTree>
    <p:extLst>
      <p:ext uri="{BB962C8B-B14F-4D97-AF65-F5344CB8AC3E}">
        <p14:creationId xmlns:p14="http://schemas.microsoft.com/office/powerpoint/2010/main" val="2188379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273" y="-23091"/>
            <a:ext cx="9282545" cy="6961909"/>
          </a:xfrm>
          <a:prstGeom prst="rect">
            <a:avLst/>
          </a:prstGeom>
          <a:solidFill>
            <a:srgbClr val="692A36"/>
          </a:solidFill>
        </p:spPr>
      </p:pic>
    </p:spTree>
    <p:extLst>
      <p:ext uri="{BB962C8B-B14F-4D97-AF65-F5344CB8AC3E}">
        <p14:creationId xmlns:p14="http://schemas.microsoft.com/office/powerpoint/2010/main" val="1756196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92104" y="103189"/>
            <a:ext cx="8520113" cy="544512"/>
          </a:xfrm>
          <a:prstGeom prst="rect">
            <a:avLst/>
          </a:prstGeom>
        </p:spPr>
        <p:txBody>
          <a:bodyPr lIns="98423" tIns="49211" rIns="98423" bIns="49211"/>
          <a:lstStyle/>
          <a:p>
            <a:r>
              <a:rPr lang="de-DE" smtClean="0"/>
              <a:t>Click to edit Master title style</a:t>
            </a:r>
            <a:endParaRPr lang="de-DE"/>
          </a:p>
        </p:txBody>
      </p:sp>
      <p:sp>
        <p:nvSpPr>
          <p:cNvPr id="3" name="Inhaltsplatzhalter 2"/>
          <p:cNvSpPr>
            <a:spLocks noGrp="1"/>
          </p:cNvSpPr>
          <p:nvPr>
            <p:ph idx="1"/>
          </p:nvPr>
        </p:nvSpPr>
        <p:spPr/>
        <p:txBody>
          <a:bodyPr/>
          <a:lstStyle>
            <a:lvl1pPr>
              <a:defRPr sz="1700"/>
            </a:lvl1pPr>
            <a:lvl2pPr marL="484365">
              <a:defRPr sz="1500"/>
            </a:lvl2pPr>
            <a:lvl3pPr marL="697488" indent="-170498">
              <a:buFont typeface="Wingdings" charset="2"/>
              <a:buChar char="§"/>
              <a:defRPr/>
            </a:lvl3pPr>
            <a:lvl4pPr>
              <a:defRPr sz="1300"/>
            </a:lvl4pPr>
            <a:lvl5pPr>
              <a:defRPr sz="1300"/>
            </a:lvl5pPr>
          </a:lstStyle>
          <a:p>
            <a:pPr lvl="0"/>
            <a:r>
              <a:rPr lang="de-DE" dirty="0" smtClean="0"/>
              <a:t>Click </a:t>
            </a:r>
            <a:r>
              <a:rPr lang="de-DE" dirty="0" err="1" smtClean="0"/>
              <a:t>to</a:t>
            </a:r>
            <a:r>
              <a:rPr lang="de-DE" dirty="0" smtClean="0"/>
              <a:t> </a:t>
            </a:r>
            <a:r>
              <a:rPr lang="de-DE" dirty="0" err="1" smtClean="0"/>
              <a:t>edit</a:t>
            </a:r>
            <a:r>
              <a:rPr lang="de-DE" dirty="0" smtClean="0"/>
              <a:t> Master </a:t>
            </a:r>
            <a:r>
              <a:rPr lang="de-DE" dirty="0" err="1" smtClean="0"/>
              <a:t>text</a:t>
            </a:r>
            <a:r>
              <a:rPr lang="de-DE" dirty="0" smtClean="0"/>
              <a:t> </a:t>
            </a:r>
            <a:r>
              <a:rPr lang="de-DE" dirty="0" err="1" smtClean="0"/>
              <a:t>styles</a:t>
            </a:r>
            <a:endParaRPr lang="de-DE" dirty="0" smtClean="0"/>
          </a:p>
          <a:p>
            <a:pPr lvl="1"/>
            <a:r>
              <a:rPr lang="de-DE" dirty="0" smtClean="0"/>
              <a:t>Second </a:t>
            </a:r>
            <a:r>
              <a:rPr lang="de-DE" dirty="0" err="1" smtClean="0"/>
              <a:t>level</a:t>
            </a:r>
            <a:endParaRPr lang="de-DE" dirty="0" smtClean="0"/>
          </a:p>
          <a:p>
            <a:pPr lvl="2"/>
            <a:r>
              <a:rPr lang="de-DE" dirty="0" smtClean="0"/>
              <a:t>Third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Tree>
    <p:extLst>
      <p:ext uri="{BB962C8B-B14F-4D97-AF65-F5344CB8AC3E}">
        <p14:creationId xmlns:p14="http://schemas.microsoft.com/office/powerpoint/2010/main" val="1313063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solidFill>
                  <a:prstClr val="white">
                    <a:lumMod val="50000"/>
                  </a:prstClr>
                </a:solidFill>
                <a:ea typeface="ＭＳ Ｐゴシック"/>
              </a:rPr>
              <a:t>AY-170209</a:t>
            </a:r>
            <a:endParaRPr kumimoji="1" lang="ja-JP" altLang="en-US">
              <a:solidFill>
                <a:prstClr val="white">
                  <a:lumMod val="50000"/>
                </a:prstClr>
              </a:solidFill>
              <a:ea typeface="ＭＳ Ｐゴシック"/>
            </a:endParaRPr>
          </a:p>
        </p:txBody>
      </p:sp>
      <p:sp>
        <p:nvSpPr>
          <p:cNvPr id="4" name="フッター プレースホルダー 3"/>
          <p:cNvSpPr>
            <a:spLocks noGrp="1"/>
          </p:cNvSpPr>
          <p:nvPr>
            <p:ph type="ftr" sz="quarter" idx="11"/>
          </p:nvPr>
        </p:nvSpPr>
        <p:spPr/>
        <p:txBody>
          <a:bodyPr/>
          <a:lstStyle/>
          <a:p>
            <a:r>
              <a:rPr kumimoji="1" lang="en-US" altLang="ja-JP" smtClean="0">
                <a:latin typeface="Calibri"/>
                <a:ea typeface="ＭＳ Ｐゴシック"/>
              </a:rPr>
              <a:t>IILC </a:t>
            </a:r>
            <a:endParaRPr kumimoji="1" lang="ja-JP" altLang="en-US">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DC0A8B60-5C01-C045-B858-59631D469114}" type="slidenum">
              <a:rPr kumimoji="1" lang="ja-JP" altLang="en-US" smtClean="0">
                <a:latin typeface="Calibri"/>
                <a:ea typeface="ＭＳ Ｐゴシック"/>
              </a:rPr>
              <a:pPr/>
              <a:t>‹#›</a:t>
            </a:fld>
            <a:endParaRPr kumimoji="1" lang="ja-JP" altLang="en-US">
              <a:latin typeface="Calibri"/>
              <a:ea typeface="ＭＳ Ｐゴシック"/>
            </a:endParaRPr>
          </a:p>
        </p:txBody>
      </p:sp>
    </p:spTree>
    <p:extLst>
      <p:ext uri="{BB962C8B-B14F-4D97-AF65-F5344CB8AC3E}">
        <p14:creationId xmlns:p14="http://schemas.microsoft.com/office/powerpoint/2010/main" val="20183728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126"/>
          <p:cNvSpPr>
            <a:spLocks noGrp="1" noChangeArrowheads="1"/>
          </p:cNvSpPr>
          <p:nvPr>
            <p:ph type="sldNum" sz="quarter" idx="10"/>
          </p:nvPr>
        </p:nvSpPr>
        <p:spPr>
          <a:xfrm>
            <a:off x="8442325" y="114300"/>
            <a:ext cx="576263" cy="911225"/>
          </a:xfrm>
          <a:prstGeom prst="rect">
            <a:avLst/>
          </a:prstGeom>
          <a:ln/>
        </p:spPr>
        <p:txBody>
          <a:bodyPr/>
          <a:lstStyle>
            <a:lvl1pPr>
              <a:buNone/>
              <a:defRPr/>
            </a:lvl1pPr>
          </a:lstStyle>
          <a:p>
            <a:pPr defTabSz="914400" fontAlgn="base">
              <a:spcBef>
                <a:spcPct val="20000"/>
              </a:spcBef>
              <a:spcAft>
                <a:spcPct val="0"/>
              </a:spcAft>
              <a:buClr>
                <a:srgbClr val="F8B323"/>
              </a:buClr>
              <a:buFont typeface="Wingdings" pitchFamily="2" charset="2"/>
              <a:buNone/>
              <a:defRPr/>
            </a:pPr>
            <a:endParaRPr kumimoji="0" lang="en-GB" sz="900" dirty="0" smtClean="0">
              <a:solidFill>
                <a:srgbClr val="261748"/>
              </a:solidFill>
              <a:latin typeface="Arial" charset="0"/>
              <a:ea typeface="ＭＳ Ｐゴシック" pitchFamily="112" charset="-128"/>
            </a:endParaRPr>
          </a:p>
        </p:txBody>
      </p:sp>
      <p:sp>
        <p:nvSpPr>
          <p:cNvPr id="4" name="Title 1"/>
          <p:cNvSpPr>
            <a:spLocks noGrp="1"/>
          </p:cNvSpPr>
          <p:nvPr>
            <p:ph type="title"/>
          </p:nvPr>
        </p:nvSpPr>
        <p:spPr>
          <a:xfrm>
            <a:off x="1093788" y="541338"/>
            <a:ext cx="7283450" cy="481012"/>
          </a:xfrm>
          <a:prstGeom prst="rect">
            <a:avLst/>
          </a:prstGeom>
        </p:spPr>
        <p:txBody>
          <a:bodyPr/>
          <a:lstStyle/>
          <a:p>
            <a:r>
              <a:rPr lang="en-US" smtClean="0"/>
              <a:t>Click to edit Master title style</a:t>
            </a:r>
            <a:endParaRPr lang="en-US"/>
          </a:p>
        </p:txBody>
      </p:sp>
      <p:sp>
        <p:nvSpPr>
          <p:cNvPr id="5" name="Rectangle 26"/>
          <p:cNvSpPr>
            <a:spLocks noGrp="1" noChangeArrowheads="1"/>
          </p:cNvSpPr>
          <p:nvPr>
            <p:ph type="ftr" sz="quarter" idx="11"/>
          </p:nvPr>
        </p:nvSpPr>
        <p:spPr>
          <a:xfrm>
            <a:off x="117475" y="6505575"/>
            <a:ext cx="5702300" cy="266700"/>
          </a:xfrm>
          <a:prstGeom prst="rect">
            <a:avLst/>
          </a:prstGeom>
          <a:ln/>
        </p:spPr>
        <p:txBody>
          <a:bodyPr/>
          <a:lstStyle>
            <a:lvl1pPr>
              <a:defRPr/>
            </a:lvl1pPr>
          </a:lstStyle>
          <a:p>
            <a:pPr defTabSz="914400" fontAlgn="base">
              <a:spcBef>
                <a:spcPct val="20000"/>
              </a:spcBef>
              <a:spcAft>
                <a:spcPct val="0"/>
              </a:spcAft>
              <a:buClr>
                <a:srgbClr val="F8B323"/>
              </a:buClr>
              <a:buFont typeface="Wingdings" pitchFamily="2" charset="2"/>
              <a:buChar char="n"/>
              <a:defRPr/>
            </a:pPr>
            <a:r>
              <a:rPr kumimoji="0" lang="en-GB" sz="900" smtClean="0">
                <a:solidFill>
                  <a:srgbClr val="261748"/>
                </a:solidFill>
                <a:latin typeface="Arial" charset="0"/>
                <a:ea typeface="ＭＳ Ｐゴシック" pitchFamily="112" charset="-128"/>
              </a:rPr>
              <a:t>IILC </a:t>
            </a:r>
            <a:endParaRPr kumimoji="0" lang="en-GB" sz="900">
              <a:solidFill>
                <a:srgbClr val="261748"/>
              </a:solidFill>
              <a:latin typeface="Arial" charset="0"/>
              <a:ea typeface="ＭＳ Ｐゴシック" pitchFamily="112" charset="-128"/>
            </a:endParaRPr>
          </a:p>
        </p:txBody>
      </p:sp>
    </p:spTree>
    <p:extLst>
      <p:ext uri="{BB962C8B-B14F-4D97-AF65-F5344CB8AC3E}">
        <p14:creationId xmlns:p14="http://schemas.microsoft.com/office/powerpoint/2010/main" val="2358784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IILC </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C160A97-9B2A-0F4A-BCBE-D36BB53832FD}"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1580777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AY-170209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IILC </a:t>
            </a:r>
            <a:endParaRPr kumimoji="1" lang="ja-JP" altLang="en-US"/>
          </a:p>
        </p:txBody>
      </p:sp>
      <p:sp>
        <p:nvSpPr>
          <p:cNvPr id="7" name="スライド番号プレースホルダー 6"/>
          <p:cNvSpPr>
            <a:spLocks noGrp="1"/>
          </p:cNvSpPr>
          <p:nvPr>
            <p:ph type="sldNum" sz="quarter" idx="12"/>
          </p:nvPr>
        </p:nvSpPr>
        <p:spPr/>
        <p:txBody>
          <a:bodyPr/>
          <a:lstStyle/>
          <a:p>
            <a:fld id="{BB572061-4B90-1448-93A9-946BC3C8D326}" type="slidenum">
              <a:rPr kumimoji="1" lang="ja-JP" altLang="en-US" smtClean="0"/>
              <a:t>‹#›</a:t>
            </a:fld>
            <a:endParaRPr kumimoji="1" lang="ja-JP" altLang="en-US"/>
          </a:p>
        </p:txBody>
      </p:sp>
    </p:spTree>
    <p:extLst>
      <p:ext uri="{BB962C8B-B14F-4D97-AF65-F5344CB8AC3E}">
        <p14:creationId xmlns:p14="http://schemas.microsoft.com/office/powerpoint/2010/main" val="235338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AY-170209</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IILC </a:t>
            </a:r>
            <a:endParaRPr kumimoji="1" lang="ja-JP" altLang="en-US"/>
          </a:p>
        </p:txBody>
      </p:sp>
      <p:sp>
        <p:nvSpPr>
          <p:cNvPr id="4" name="スライド番号プレースホルダー 3"/>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1340671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1273" y="2626302"/>
            <a:ext cx="7481455" cy="1752600"/>
          </a:xfrm>
          <a:prstGeom prst="rect">
            <a:avLst/>
          </a:prstGeom>
        </p:spPr>
        <p:txBody>
          <a:bodyPr>
            <a:normAutofit/>
          </a:bodyPr>
          <a:lstStyle>
            <a:lvl1pPr marL="0" indent="0" algn="l">
              <a:buNone/>
              <a:defRPr sz="2900" b="1">
                <a:solidFill>
                  <a:schemeClr val="tx1">
                    <a:tint val="75000"/>
                  </a:schemeClr>
                </a:solidFill>
                <a:latin typeface="Arial"/>
                <a:cs typeface="Aria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744932" y="6364432"/>
            <a:ext cx="3248603" cy="365125"/>
          </a:xfrm>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5" name="Footer Placeholder 4"/>
          <p:cNvSpPr>
            <a:spLocks noGrp="1"/>
          </p:cNvSpPr>
          <p:nvPr>
            <p:ph type="ftr" sz="quarter" idx="11"/>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66EE7B9-3872-BB47-8B28-2C045C1A655D}"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1457680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273" y="1789547"/>
            <a:ext cx="7481455" cy="3844636"/>
          </a:xfrm>
          <a:prstGeom prst="rect">
            <a:avLst/>
          </a:prstGeom>
        </p:spPr>
        <p:txBody>
          <a:bodyPr/>
          <a:lstStyle>
            <a:lvl2pPr marL="415595" indent="-415595">
              <a:defRPr sz="2200">
                <a:latin typeface="Arial"/>
                <a:cs typeface="Arial"/>
              </a:defRPr>
            </a:lvl2pPr>
            <a:lvl3pPr marL="731620" indent="-316026">
              <a:defRPr sz="1800">
                <a:latin typeface="Arial"/>
                <a:cs typeface="Arial"/>
              </a:defRPr>
            </a:lvl3pPr>
            <a:lvl4pPr marL="1038987" indent="-307367">
              <a:buFont typeface="Lucida Grande"/>
              <a:buChar char="‒"/>
              <a:defRPr sz="1600">
                <a:latin typeface="Arial"/>
                <a:cs typeface="Arial"/>
              </a:defRPr>
            </a:lvl4pPr>
            <a:lvl5pPr marL="1246784" indent="-207797">
              <a:defRPr sz="16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Title 1"/>
          <p:cNvSpPr>
            <a:spLocks noGrp="1"/>
          </p:cNvSpPr>
          <p:nvPr>
            <p:ph type="title"/>
          </p:nvPr>
        </p:nvSpPr>
        <p:spPr>
          <a:xfrm>
            <a:off x="831273" y="1023698"/>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4" name="Footer Placeholder 4"/>
          <p:cNvSpPr>
            <a:spLocks noGrp="1"/>
          </p:cNvSpPr>
          <p:nvPr>
            <p:ph type="ftr" sz="quarter" idx="10"/>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5" name="Slide Number Placeholder 5"/>
          <p:cNvSpPr>
            <a:spLocks noGrp="1"/>
          </p:cNvSpPr>
          <p:nvPr>
            <p:ph type="sldNum" sz="quarter" idx="11"/>
          </p:nvPr>
        </p:nvSpPr>
        <p:spPr/>
        <p:txBody>
          <a:bodyPr/>
          <a:lstStyle>
            <a:lvl1pPr>
              <a:defRPr/>
            </a:lvl1pPr>
          </a:lstStyle>
          <a:p>
            <a:fld id="{431C99DD-1DF2-B246-B80C-C27435E6E1B8}"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24994207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273" y="2906714"/>
            <a:ext cx="7516091" cy="1500187"/>
          </a:xfrm>
          <a:prstGeom prst="rect">
            <a:avLst/>
          </a:prstGeom>
        </p:spPr>
        <p:txBody>
          <a:bodyPr anchor="b">
            <a:normAutofit/>
          </a:bodyPr>
          <a:lstStyle>
            <a:lvl1pPr marL="0" indent="0">
              <a:buNone/>
              <a:defRPr sz="2200">
                <a:solidFill>
                  <a:schemeClr val="tx1">
                    <a:tint val="75000"/>
                  </a:schemeClr>
                </a:solidFill>
                <a:latin typeface="Arial"/>
                <a:cs typeface="Aria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dirty="0" smtClean="0"/>
              <a:t>Click to edit Master text styles</a:t>
            </a:r>
          </a:p>
        </p:txBody>
      </p:sp>
      <p:sp>
        <p:nvSpPr>
          <p:cNvPr id="7" name="Title 1"/>
          <p:cNvSpPr>
            <a:spLocks noGrp="1"/>
          </p:cNvSpPr>
          <p:nvPr>
            <p:ph type="title"/>
          </p:nvPr>
        </p:nvSpPr>
        <p:spPr>
          <a:xfrm>
            <a:off x="831273" y="1023698"/>
            <a:ext cx="7481455" cy="1308485"/>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5" name="Footer Placeholder 4"/>
          <p:cNvSpPr>
            <a:spLocks noGrp="1"/>
          </p:cNvSpPr>
          <p:nvPr>
            <p:ph type="ftr" sz="quarter" idx="11"/>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D3F8823E-8C06-F14C-AB58-4ACEEE596A86}"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3354435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1273" y="1023698"/>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4" name="Footer Placeholder 4"/>
          <p:cNvSpPr>
            <a:spLocks noGrp="1"/>
          </p:cNvSpPr>
          <p:nvPr>
            <p:ph type="ftr" sz="quarter" idx="11"/>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5" name="Slide Number Placeholder 5"/>
          <p:cNvSpPr>
            <a:spLocks noGrp="1"/>
          </p:cNvSpPr>
          <p:nvPr>
            <p:ph type="sldNum" sz="quarter" idx="12"/>
          </p:nvPr>
        </p:nvSpPr>
        <p:spPr/>
        <p:txBody>
          <a:bodyPr/>
          <a:lstStyle>
            <a:lvl1pPr>
              <a:defRPr/>
            </a:lvl1pPr>
          </a:lstStyle>
          <a:p>
            <a:fld id="{469E09B2-0514-1546-A166-23950B4B724D}"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29591541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845127" y="1847273"/>
            <a:ext cx="3574473" cy="3891587"/>
          </a:xfrm>
          <a:prstGeom prst="rect">
            <a:avLst/>
          </a:prstGeom>
        </p:spPr>
        <p:txBody>
          <a:bodyPr/>
          <a:lstStyle>
            <a:lvl2pPr marL="415595" indent="-415595">
              <a:defRPr sz="2200">
                <a:latin typeface="Arial"/>
                <a:cs typeface="Arial"/>
              </a:defRPr>
            </a:lvl2pPr>
            <a:lvl3pPr marL="834076" indent="-310254">
              <a:defRPr sz="1800">
                <a:latin typeface="Arial"/>
                <a:cs typeface="Arial"/>
              </a:defRPr>
            </a:lvl3pPr>
            <a:lvl4pPr marL="1092380" indent="-261190">
              <a:buFont typeface="Lucida Grande"/>
              <a:buChar char="‒"/>
              <a:defRPr sz="1600">
                <a:latin typeface="Arial"/>
                <a:cs typeface="Arial"/>
              </a:defRPr>
            </a:lvl4pPr>
            <a:lvl5pPr marL="1355013" indent="-207797">
              <a:defRPr sz="16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3" name="Content Placeholder 2"/>
          <p:cNvSpPr>
            <a:spLocks noGrp="1"/>
          </p:cNvSpPr>
          <p:nvPr>
            <p:ph idx="14"/>
          </p:nvPr>
        </p:nvSpPr>
        <p:spPr>
          <a:xfrm>
            <a:off x="4726709" y="1847273"/>
            <a:ext cx="3574473" cy="3891587"/>
          </a:xfrm>
          <a:prstGeom prst="rect">
            <a:avLst/>
          </a:prstGeom>
        </p:spPr>
        <p:txBody>
          <a:bodyPr/>
          <a:lstStyle>
            <a:lvl2pPr marL="415595" indent="-415595">
              <a:defRPr sz="2200">
                <a:latin typeface="Arial"/>
                <a:cs typeface="Arial"/>
              </a:defRPr>
            </a:lvl2pPr>
            <a:lvl3pPr marL="731620" indent="-316026">
              <a:defRPr sz="1800">
                <a:latin typeface="Arial"/>
                <a:cs typeface="Arial"/>
              </a:defRPr>
            </a:lvl3pPr>
            <a:lvl4pPr marL="1038987" indent="-307367">
              <a:buFont typeface="Lucida Grande"/>
              <a:buChar char="‒"/>
              <a:defRPr sz="1600">
                <a:latin typeface="Arial"/>
                <a:cs typeface="Arial"/>
              </a:defRPr>
            </a:lvl4pPr>
            <a:lvl5pPr marL="1246784" indent="-207797" defTabSz="334785">
              <a:defRPr sz="16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9" name="Title 1"/>
          <p:cNvSpPr>
            <a:spLocks noGrp="1"/>
          </p:cNvSpPr>
          <p:nvPr>
            <p:ph type="title"/>
          </p:nvPr>
        </p:nvSpPr>
        <p:spPr>
          <a:xfrm>
            <a:off x="831273" y="1023698"/>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5" name="Date Placeholder 3"/>
          <p:cNvSpPr>
            <a:spLocks noGrp="1"/>
          </p:cNvSpPr>
          <p:nvPr>
            <p:ph type="dt" sz="half" idx="15"/>
          </p:nvPr>
        </p:nvSpPr>
        <p:spPr>
          <a:xfrm>
            <a:off x="230424" y="6386014"/>
            <a:ext cx="1962491" cy="365125"/>
          </a:xfrm>
        </p:spPr>
        <p:txBody>
          <a:bodyPr/>
          <a:lstStyle>
            <a:lvl1pPr>
              <a:defRPr sz="1000">
                <a:solidFill>
                  <a:srgbClr val="7F7F7F"/>
                </a:solidFill>
              </a:defRPr>
            </a:lvl1pPr>
          </a:lstStyle>
          <a:p>
            <a:pPr algn="l"/>
            <a:r>
              <a:rPr lang="en-US" altLang="ja-JP" smtClean="0">
                <a:latin typeface="Calibri"/>
                <a:ea typeface="ＭＳ Ｐゴシック"/>
              </a:rPr>
              <a:t>AY-170209</a:t>
            </a:r>
            <a:endParaRPr lang="en-US" altLang="ja-JP" dirty="0">
              <a:latin typeface="Calibri"/>
              <a:ea typeface="ＭＳ Ｐゴシック"/>
            </a:endParaRPr>
          </a:p>
        </p:txBody>
      </p:sp>
      <p:sp>
        <p:nvSpPr>
          <p:cNvPr id="6" name="Footer Placeholder 4"/>
          <p:cNvSpPr>
            <a:spLocks noGrp="1"/>
          </p:cNvSpPr>
          <p:nvPr>
            <p:ph type="ftr" sz="quarter" idx="16"/>
          </p:nvPr>
        </p:nvSpPr>
        <p:spPr>
          <a:xfrm>
            <a:off x="3669419" y="6389166"/>
            <a:ext cx="1639455" cy="365125"/>
          </a:xfrm>
        </p:spPr>
        <p:txBody>
          <a:bodyPr/>
          <a:lstStyle>
            <a:lvl1pPr algn="ctr">
              <a:defRPr sz="1000">
                <a:solidFill>
                  <a:srgbClr val="7F7F7F"/>
                </a:solidFill>
              </a:defRPr>
            </a:lvl1pPr>
          </a:lstStyle>
          <a:p>
            <a:r>
              <a:rPr lang="en-US" altLang="ja-JP" smtClean="0">
                <a:latin typeface="Calibri"/>
                <a:ea typeface="ＭＳ Ｐゴシック"/>
              </a:rPr>
              <a:t>IILC </a:t>
            </a:r>
            <a:endParaRPr lang="en-US" altLang="ja-JP" dirty="0">
              <a:latin typeface="Calibri"/>
              <a:ea typeface="ＭＳ Ｐゴシック"/>
            </a:endParaRPr>
          </a:p>
        </p:txBody>
      </p:sp>
      <p:sp>
        <p:nvSpPr>
          <p:cNvPr id="7" name="Slide Number Placeholder 5"/>
          <p:cNvSpPr>
            <a:spLocks noGrp="1"/>
          </p:cNvSpPr>
          <p:nvPr>
            <p:ph type="sldNum" sz="quarter" idx="17"/>
          </p:nvPr>
        </p:nvSpPr>
        <p:spPr>
          <a:xfrm>
            <a:off x="6843516" y="6398302"/>
            <a:ext cx="2133023" cy="365125"/>
          </a:xfrm>
        </p:spPr>
        <p:txBody>
          <a:bodyPr/>
          <a:lstStyle>
            <a:lvl1pPr algn="r">
              <a:defRPr sz="1000">
                <a:solidFill>
                  <a:srgbClr val="7F7F7F"/>
                </a:solidFill>
              </a:defRPr>
            </a:lvl1pPr>
          </a:lstStyle>
          <a:p>
            <a:fld id="{C52D36FA-D854-2F43-B7F5-49DF092B0D8A}" type="slidenum">
              <a:rPr lang="en-US" altLang="ja-JP" smtClean="0">
                <a:latin typeface="Calibri"/>
                <a:ea typeface="ＭＳ Ｐゴシック"/>
              </a:rPr>
              <a:pPr/>
              <a:t>‹#›</a:t>
            </a:fld>
            <a:endParaRPr lang="en-US" altLang="ja-JP" dirty="0">
              <a:latin typeface="Calibri"/>
              <a:ea typeface="ＭＳ Ｐゴシック"/>
            </a:endParaRPr>
          </a:p>
        </p:txBody>
      </p:sp>
    </p:spTree>
    <p:extLst>
      <p:ext uri="{BB962C8B-B14F-4D97-AF65-F5344CB8AC3E}">
        <p14:creationId xmlns:p14="http://schemas.microsoft.com/office/powerpoint/2010/main" val="2968605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1273" y="1699672"/>
            <a:ext cx="3671455" cy="470428"/>
          </a:xfrm>
          <a:prstGeom prst="rect">
            <a:avLst/>
          </a:prstGeom>
        </p:spPr>
        <p:txBody>
          <a:bodyPr anchor="b">
            <a:normAutofit/>
          </a:bodyPr>
          <a:lstStyle>
            <a:lvl1pPr marL="0" indent="0">
              <a:buNone/>
              <a:defRPr sz="1800" b="1">
                <a:latin typeface="Arial"/>
                <a:cs typeface="Aria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702848" y="1699696"/>
            <a:ext cx="3609880" cy="470405"/>
          </a:xfrm>
          <a:prstGeom prst="rect">
            <a:avLst/>
          </a:prstGeom>
        </p:spPr>
        <p:txBody>
          <a:bodyPr anchor="b">
            <a:normAutofit/>
          </a:bodyPr>
          <a:lstStyle>
            <a:lvl1pPr marL="0" indent="0" algn="l">
              <a:buNone/>
              <a:defRPr sz="1800" b="1">
                <a:latin typeface="Arial"/>
                <a:cs typeface="Arial"/>
              </a:defRPr>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dirty="0" smtClean="0"/>
              <a:t>Click to edit Master text styles</a:t>
            </a:r>
          </a:p>
        </p:txBody>
      </p:sp>
      <p:sp>
        <p:nvSpPr>
          <p:cNvPr id="10" name="Content Placeholder 2"/>
          <p:cNvSpPr>
            <a:spLocks noGrp="1"/>
          </p:cNvSpPr>
          <p:nvPr>
            <p:ph idx="13"/>
          </p:nvPr>
        </p:nvSpPr>
        <p:spPr>
          <a:xfrm>
            <a:off x="831273" y="2332183"/>
            <a:ext cx="3671455" cy="3502120"/>
          </a:xfrm>
          <a:prstGeom prst="rect">
            <a:avLst/>
          </a:prstGeom>
        </p:spPr>
        <p:txBody>
          <a:bodyPr/>
          <a:lstStyle>
            <a:lvl2pPr marL="415595" indent="-415595">
              <a:defRPr sz="2200">
                <a:latin typeface="Arial"/>
                <a:cs typeface="Arial"/>
              </a:defRPr>
            </a:lvl2pPr>
            <a:lvl3pPr marL="834076" indent="-310254">
              <a:defRPr sz="1800">
                <a:latin typeface="Arial"/>
                <a:cs typeface="Arial"/>
              </a:defRPr>
            </a:lvl3pPr>
            <a:lvl4pPr marL="1092380" indent="-261190">
              <a:buFont typeface="Lucida Grande"/>
              <a:buChar char="‒"/>
              <a:defRPr sz="1600">
                <a:latin typeface="Arial"/>
                <a:cs typeface="Arial"/>
              </a:defRPr>
            </a:lvl4pPr>
            <a:lvl5pPr marL="1355013" indent="-207797">
              <a:defRPr sz="16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2"/>
          <p:cNvSpPr>
            <a:spLocks noGrp="1"/>
          </p:cNvSpPr>
          <p:nvPr>
            <p:ph idx="14"/>
          </p:nvPr>
        </p:nvSpPr>
        <p:spPr>
          <a:xfrm>
            <a:off x="4702848" y="2332183"/>
            <a:ext cx="3609880" cy="3502119"/>
          </a:xfrm>
          <a:prstGeom prst="rect">
            <a:avLst/>
          </a:prstGeom>
        </p:spPr>
        <p:txBody>
          <a:bodyPr/>
          <a:lstStyle>
            <a:lvl2pPr marL="415595" indent="-415595">
              <a:defRPr sz="2200">
                <a:latin typeface="Arial"/>
                <a:cs typeface="Arial"/>
              </a:defRPr>
            </a:lvl2pPr>
            <a:lvl3pPr marL="731620" indent="-316026">
              <a:defRPr sz="1800">
                <a:latin typeface="Arial"/>
                <a:cs typeface="Arial"/>
              </a:defRPr>
            </a:lvl3pPr>
            <a:lvl4pPr marL="1038987" indent="-307367">
              <a:buFont typeface="Lucida Grande"/>
              <a:buChar char="‒"/>
              <a:defRPr sz="1600">
                <a:latin typeface="Arial"/>
                <a:cs typeface="Arial"/>
              </a:defRPr>
            </a:lvl4pPr>
            <a:lvl5pPr marL="1246784" indent="-207797" defTabSz="334785">
              <a:defRPr sz="16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5" name="Title 1"/>
          <p:cNvSpPr>
            <a:spLocks noGrp="1"/>
          </p:cNvSpPr>
          <p:nvPr>
            <p:ph type="title"/>
          </p:nvPr>
        </p:nvSpPr>
        <p:spPr>
          <a:xfrm>
            <a:off x="831273" y="1023698"/>
            <a:ext cx="7481455" cy="500303"/>
          </a:xfrm>
          <a:prstGeom prst="rect">
            <a:avLst/>
          </a:prstGeom>
        </p:spPr>
        <p:txBody>
          <a:bodyPr vert="horz" lIns="0" tIns="0" rIns="0" bIns="0"/>
          <a:lstStyle>
            <a:lvl1pPr algn="l">
              <a:defRPr sz="2700" b="1">
                <a:latin typeface="Arial"/>
                <a:cs typeface="Arial"/>
              </a:defRPr>
            </a:lvl1pPr>
          </a:lstStyle>
          <a:p>
            <a:r>
              <a:rPr lang="en-US" dirty="0" smtClean="0"/>
              <a:t>Click to edit Master title style</a:t>
            </a:r>
            <a:endParaRPr lang="en-US" dirty="0"/>
          </a:p>
        </p:txBody>
      </p:sp>
      <p:sp>
        <p:nvSpPr>
          <p:cNvPr id="7" name="Date Placeholder 3"/>
          <p:cNvSpPr>
            <a:spLocks noGrp="1"/>
          </p:cNvSpPr>
          <p:nvPr>
            <p:ph type="dt" sz="half" idx="15"/>
          </p:nvPr>
        </p:nvSpPr>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8" name="Footer Placeholder 4"/>
          <p:cNvSpPr>
            <a:spLocks noGrp="1"/>
          </p:cNvSpPr>
          <p:nvPr>
            <p:ph type="ftr" sz="quarter" idx="16"/>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9" name="Slide Number Placeholder 5"/>
          <p:cNvSpPr>
            <a:spLocks noGrp="1"/>
          </p:cNvSpPr>
          <p:nvPr>
            <p:ph type="sldNum" sz="quarter" idx="17"/>
          </p:nvPr>
        </p:nvSpPr>
        <p:spPr/>
        <p:txBody>
          <a:bodyPr/>
          <a:lstStyle>
            <a:lvl1pPr>
              <a:defRPr/>
            </a:lvl1pPr>
          </a:lstStyle>
          <a:p>
            <a:fld id="{373672AA-592F-6942-B761-43F88F973905}"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20659736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3" name="Footer Placeholder 4"/>
          <p:cNvSpPr>
            <a:spLocks noGrp="1"/>
          </p:cNvSpPr>
          <p:nvPr>
            <p:ph type="ftr" sz="quarter" idx="11"/>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4" name="Slide Number Placeholder 5"/>
          <p:cNvSpPr>
            <a:spLocks noGrp="1"/>
          </p:cNvSpPr>
          <p:nvPr>
            <p:ph type="sldNum" sz="quarter" idx="12"/>
          </p:nvPr>
        </p:nvSpPr>
        <p:spPr/>
        <p:txBody>
          <a:bodyPr/>
          <a:lstStyle>
            <a:lvl1pPr>
              <a:defRPr/>
            </a:lvl1pPr>
          </a:lstStyle>
          <a:p>
            <a:fld id="{AC0A7ECD-FBF0-684B-BEF4-069EFC372176}"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3887445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1273" y="1031394"/>
            <a:ext cx="2634241" cy="654242"/>
          </a:xfrm>
          <a:prstGeom prst="rect">
            <a:avLst/>
          </a:prstGeom>
        </p:spPr>
        <p:txBody>
          <a:bodyPr lIns="0" tIns="0" rIns="0" bIns="0" anchor="b"/>
          <a:lstStyle>
            <a:lvl1pPr algn="l">
              <a:defRPr sz="1500" b="1">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1" y="1031394"/>
            <a:ext cx="4737677" cy="4733636"/>
          </a:xfrm>
          <a:prstGeom prst="rect">
            <a:avLst/>
          </a:prstGeom>
        </p:spPr>
        <p:txBody>
          <a:bodyPr/>
          <a:lstStyle>
            <a:lvl1pPr>
              <a:defRPr sz="2700" baseline="0"/>
            </a:lvl1pPr>
            <a:lvl2pPr>
              <a:defRPr sz="22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1272" y="1831879"/>
            <a:ext cx="2634242" cy="3933151"/>
          </a:xfrm>
          <a:prstGeom prst="rect">
            <a:avLst/>
          </a:prstGeom>
        </p:spPr>
        <p:txBody>
          <a:bodyPr>
            <a:normAutofit/>
          </a:bodyPr>
          <a:lstStyle>
            <a:lvl1pPr marL="0" indent="0">
              <a:buNone/>
              <a:defRPr sz="1300" b="1"/>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6" name="Footer Placeholder 4"/>
          <p:cNvSpPr>
            <a:spLocks noGrp="1"/>
          </p:cNvSpPr>
          <p:nvPr>
            <p:ph type="ftr" sz="quarter" idx="11"/>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7" name="Slide Number Placeholder 5"/>
          <p:cNvSpPr>
            <a:spLocks noGrp="1"/>
          </p:cNvSpPr>
          <p:nvPr>
            <p:ph type="sldNum" sz="quarter" idx="12"/>
          </p:nvPr>
        </p:nvSpPr>
        <p:spPr/>
        <p:txBody>
          <a:bodyPr/>
          <a:lstStyle>
            <a:lvl1pPr>
              <a:defRPr/>
            </a:lvl1pPr>
          </a:lstStyle>
          <a:p>
            <a:fld id="{D69ABB24-6835-A041-833C-62B0276E5BB0}"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1218775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72061"/>
            <a:ext cx="5486400" cy="566738"/>
          </a:xfrm>
          <a:prstGeom prst="rect">
            <a:avLst/>
          </a:prstGeom>
        </p:spPr>
        <p:txBody>
          <a:bodyPr lIns="0" tIns="0" rIns="0" bIns="0" anchor="b"/>
          <a:lstStyle>
            <a:lvl1pPr algn="l">
              <a:defRPr sz="2200" b="1">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915940"/>
            <a:ext cx="5486400" cy="3540606"/>
          </a:xfrm>
          <a:prstGeom prst="rect">
            <a:avLst/>
          </a:prstGeom>
        </p:spPr>
        <p:txBody>
          <a:bodyPr rtlCol="0">
            <a:normAutofit/>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pPr lvl="0"/>
            <a:endParaRPr lang="en-US" noProof="0" dirty="0"/>
          </a:p>
        </p:txBody>
      </p:sp>
      <p:sp>
        <p:nvSpPr>
          <p:cNvPr id="4" name="Text Placeholder 3"/>
          <p:cNvSpPr>
            <a:spLocks noGrp="1"/>
          </p:cNvSpPr>
          <p:nvPr>
            <p:ph type="body" sz="half" idx="2"/>
          </p:nvPr>
        </p:nvSpPr>
        <p:spPr>
          <a:xfrm>
            <a:off x="1792288" y="5238799"/>
            <a:ext cx="5486400" cy="804862"/>
          </a:xfrm>
          <a:prstGeom prst="rect">
            <a:avLst/>
          </a:prstGeom>
        </p:spPr>
        <p:txBody>
          <a:bodyPr>
            <a:normAutofit/>
          </a:bodyPr>
          <a:lstStyle>
            <a:lvl1pPr marL="0" indent="0">
              <a:buNone/>
              <a:defRPr sz="1300">
                <a:latin typeface="Arial"/>
                <a:cs typeface="Arial"/>
              </a:defRPr>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6" name="Footer Placeholder 4"/>
          <p:cNvSpPr>
            <a:spLocks noGrp="1"/>
          </p:cNvSpPr>
          <p:nvPr>
            <p:ph type="ftr" sz="quarter" idx="11"/>
          </p:nvPr>
        </p:nvSpPr>
        <p:spPr/>
        <p:txBody>
          <a:bodyPr/>
          <a:lstStyle>
            <a:lvl1pPr algn="l">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7" name="Slide Number Placeholder 5"/>
          <p:cNvSpPr>
            <a:spLocks noGrp="1"/>
          </p:cNvSpPr>
          <p:nvPr>
            <p:ph type="sldNum" sz="quarter" idx="12"/>
          </p:nvPr>
        </p:nvSpPr>
        <p:spPr/>
        <p:txBody>
          <a:bodyPr/>
          <a:lstStyle>
            <a:lvl1pPr>
              <a:defRPr/>
            </a:lvl1pPr>
          </a:lstStyle>
          <a:p>
            <a:fld id="{4F2AFC3D-8835-BE4E-869B-69A2EE81BD9C}"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29886046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7"/>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1545" y="0"/>
            <a:ext cx="9155545" cy="686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88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AY-170209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IILC </a:t>
            </a:r>
            <a:endParaRPr kumimoji="1" lang="ja-JP" altLang="en-US"/>
          </a:p>
        </p:txBody>
      </p:sp>
      <p:sp>
        <p:nvSpPr>
          <p:cNvPr id="7" name="スライド番号プレースホルダー 6"/>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2666082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205"/>
            <a:ext cx="8229023" cy="1143000"/>
          </a:xfrm>
          <a:prstGeom prst="rect">
            <a:avLst/>
          </a:prstGeom>
        </p:spPr>
        <p:txBody>
          <a:bodyPr lIns="83119" tIns="41559" rIns="83119" bIns="41559"/>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r>
              <a:rPr lang="en-US" altLang="ja-JP" smtClean="0">
                <a:latin typeface="Calibri"/>
                <a:ea typeface="ＭＳ Ｐゴシック"/>
              </a:rPr>
              <a:t>AY-170209</a:t>
            </a:r>
            <a:endParaRPr lang="en-US" altLang="ja-JP">
              <a:latin typeface="Calibri"/>
              <a:ea typeface="ＭＳ Ｐゴシック"/>
            </a:endParaRPr>
          </a:p>
        </p:txBody>
      </p:sp>
      <p:sp>
        <p:nvSpPr>
          <p:cNvPr id="4" name="Footer Placeholder 4"/>
          <p:cNvSpPr>
            <a:spLocks noGrp="1"/>
          </p:cNvSpPr>
          <p:nvPr>
            <p:ph type="ftr" sz="quarter" idx="11"/>
          </p:nvPr>
        </p:nvSpPr>
        <p:spPr/>
        <p:txBody>
          <a:bodyPr/>
          <a:lstStyle>
            <a:lvl1pPr>
              <a:defRPr/>
            </a:lvl1pPr>
          </a:lstStyle>
          <a:p>
            <a:r>
              <a:rPr lang="en-US" altLang="ja-JP" smtClean="0">
                <a:latin typeface="Calibri"/>
                <a:ea typeface="ＭＳ Ｐゴシック"/>
              </a:rPr>
              <a:t>IILC </a:t>
            </a:r>
            <a:endParaRPr lang="en-US" altLang="ja-JP">
              <a:latin typeface="Calibri"/>
              <a:ea typeface="ＭＳ Ｐゴシック"/>
            </a:endParaRPr>
          </a:p>
        </p:txBody>
      </p:sp>
      <p:sp>
        <p:nvSpPr>
          <p:cNvPr id="5" name="Slide Number Placeholder 5"/>
          <p:cNvSpPr>
            <a:spLocks noGrp="1"/>
          </p:cNvSpPr>
          <p:nvPr>
            <p:ph type="sldNum" sz="quarter" idx="12"/>
          </p:nvPr>
        </p:nvSpPr>
        <p:spPr/>
        <p:txBody>
          <a:bodyPr/>
          <a:lstStyle>
            <a:lvl1pPr>
              <a:defRPr/>
            </a:lvl1pPr>
          </a:lstStyle>
          <a:p>
            <a:fld id="{62B4B0CB-BA07-3C4F-82F2-3A5967B06585}" type="slidenum">
              <a:rPr lang="en-US" altLang="ja-JP">
                <a:latin typeface="Calibri"/>
                <a:ea typeface="ＭＳ Ｐゴシック"/>
              </a:rPr>
              <a:pPr/>
              <a:t>‹#›</a:t>
            </a:fld>
            <a:endParaRPr lang="en-US" altLang="ja-JP">
              <a:latin typeface="Calibri"/>
              <a:ea typeface="ＭＳ Ｐゴシック"/>
            </a:endParaRPr>
          </a:p>
        </p:txBody>
      </p:sp>
    </p:spTree>
    <p:extLst>
      <p:ext uri="{BB962C8B-B14F-4D97-AF65-F5344CB8AC3E}">
        <p14:creationId xmlns:p14="http://schemas.microsoft.com/office/powerpoint/2010/main" val="332753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cSld name="1_16:9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174635" y="190507"/>
            <a:ext cx="8791575" cy="683948"/>
          </a:xfrm>
          <a:prstGeom prst="rect">
            <a:avLst/>
          </a:prstGeom>
        </p:spPr>
        <p:txBody>
          <a:bodyPr lIns="0" tIns="0" rIns="0" bIns="0">
            <a:noAutofit/>
          </a:bodyPr>
          <a:lstStyle>
            <a:lvl1pPr>
              <a:lnSpc>
                <a:spcPts val="3400"/>
              </a:lnSpc>
              <a:spcBef>
                <a:spcPts val="0"/>
              </a:spcBef>
              <a:defRPr sz="3200">
                <a:solidFill>
                  <a:srgbClr val="00143E"/>
                </a:solidFill>
                <a:latin typeface="Times New Roman"/>
                <a:cs typeface="Times New Roman"/>
              </a:defRPr>
            </a:lvl1pPr>
          </a:lstStyle>
          <a:p>
            <a:r>
              <a:rPr lang="en-US" dirty="0" smtClean="0"/>
              <a:t>Click to edit Master title style</a:t>
            </a:r>
            <a:endParaRPr lang="en-US" dirty="0"/>
          </a:p>
        </p:txBody>
      </p:sp>
      <p:sp>
        <p:nvSpPr>
          <p:cNvPr id="7" name="Rectangle 6"/>
          <p:cNvSpPr/>
          <p:nvPr userDrawn="1"/>
        </p:nvSpPr>
        <p:spPr>
          <a:xfrm>
            <a:off x="0" y="6261904"/>
            <a:ext cx="9144000" cy="596096"/>
          </a:xfrm>
          <a:prstGeom prst="rect">
            <a:avLst/>
          </a:prstGeom>
          <a:solidFill>
            <a:srgbClr val="001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16"/>
            <a:endParaRPr kumimoji="0" lang="en-GB">
              <a:solidFill>
                <a:prstClr val="white"/>
              </a:solidFill>
              <a:latin typeface="Calibri"/>
            </a:endParaRPr>
          </a:p>
        </p:txBody>
      </p:sp>
      <p:pic>
        <p:nvPicPr>
          <p:cNvPr id="8" name="Picture 7"/>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10226" y="6418064"/>
            <a:ext cx="671849" cy="276711"/>
          </a:xfrm>
          <a:prstGeom prst="rect">
            <a:avLst/>
          </a:prstGeom>
        </p:spPr>
      </p:pic>
    </p:spTree>
    <p:extLst>
      <p:ext uri="{BB962C8B-B14F-4D97-AF65-F5344CB8AC3E}">
        <p14:creationId xmlns:p14="http://schemas.microsoft.com/office/powerpoint/2010/main" val="2637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18494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kumimoji="0" lang="de-DE" b="1">
              <a:solidFill>
                <a:srgbClr val="000000"/>
              </a:solidFill>
              <a:latin typeface="Arial" charset="0"/>
            </a:endParaRPr>
          </a:p>
        </p:txBody>
      </p:sp>
      <p:sp>
        <p:nvSpPr>
          <p:cNvPr id="5" name="Rectangle 10"/>
          <p:cNvSpPr>
            <a:spLocks noChangeArrowheads="1"/>
          </p:cNvSpPr>
          <p:nvPr userDrawn="1"/>
        </p:nvSpPr>
        <p:spPr bwMode="auto">
          <a:xfrm>
            <a:off x="0" y="6057900"/>
            <a:ext cx="9144000" cy="800100"/>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kumimoji="0" lang="de-DE" b="1">
              <a:solidFill>
                <a:srgbClr val="000000"/>
              </a:solidFill>
              <a:latin typeface="Arial" charset="0"/>
            </a:endParaRPr>
          </a:p>
        </p:txBody>
      </p:sp>
      <p:sp>
        <p:nvSpPr>
          <p:cNvPr id="402435" name="Rectangle 3"/>
          <p:cNvSpPr>
            <a:spLocks noGrp="1" noChangeArrowheads="1"/>
          </p:cNvSpPr>
          <p:nvPr>
            <p:ph type="subTitle" idx="1"/>
          </p:nvPr>
        </p:nvSpPr>
        <p:spPr>
          <a:xfrm>
            <a:off x="292100" y="1363663"/>
            <a:ext cx="8520113" cy="485775"/>
          </a:xfrm>
        </p:spPr>
        <p:txBody>
          <a:bodyPr/>
          <a:lstStyle>
            <a:lvl1pPr marL="0" indent="0">
              <a:buFont typeface="Arial" pitchFamily="34" charset="0"/>
              <a:buNone/>
              <a:defRPr>
                <a:solidFill>
                  <a:schemeClr val="bg1"/>
                </a:solidFill>
              </a:defRPr>
            </a:lvl1pPr>
          </a:lstStyle>
          <a:p>
            <a:pPr lvl="0"/>
            <a:r>
              <a:rPr lang="en-GB" noProof="0" smtClean="0"/>
              <a:t>Untertitel durch Klicken bearbeiten</a:t>
            </a:r>
          </a:p>
        </p:txBody>
      </p:sp>
      <p:sp>
        <p:nvSpPr>
          <p:cNvPr id="402436" name="Rectangle 4"/>
          <p:cNvSpPr>
            <a:spLocks noGrp="1" noChangeArrowheads="1"/>
          </p:cNvSpPr>
          <p:nvPr>
            <p:ph type="ctrTitle" sz="quarter"/>
          </p:nvPr>
        </p:nvSpPr>
        <p:spPr>
          <a:xfrm>
            <a:off x="282575" y="0"/>
            <a:ext cx="8520113" cy="1266825"/>
          </a:xfrm>
        </p:spPr>
        <p:txBody>
          <a:bodyPr anchor="b"/>
          <a:lstStyle>
            <a:lvl1pPr>
              <a:lnSpc>
                <a:spcPct val="80000"/>
              </a:lnSpc>
              <a:defRPr sz="4000"/>
            </a:lvl1pPr>
          </a:lstStyle>
          <a:p>
            <a:pPr lvl="0"/>
            <a:r>
              <a:rPr lang="en-GB" noProof="0" smtClean="0"/>
              <a:t>Titelmasterformat durch klicken bearbeiten</a:t>
            </a:r>
          </a:p>
        </p:txBody>
      </p:sp>
    </p:spTree>
    <p:extLst>
      <p:ext uri="{BB962C8B-B14F-4D97-AF65-F5344CB8AC3E}">
        <p14:creationId xmlns:p14="http://schemas.microsoft.com/office/powerpoint/2010/main" val="4225433954"/>
      </p:ext>
    </p:extLst>
  </p:cSld>
  <p:clrMapOvr>
    <a:masterClrMapping/>
  </p:clrMapOvr>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Content Placeholder 2"/>
          <p:cNvSpPr>
            <a:spLocks noGrp="1"/>
          </p:cNvSpPr>
          <p:nvPr>
            <p:ph idx="1"/>
          </p:nvPr>
        </p:nvSpPr>
        <p:spPr>
          <a:xfrm>
            <a:off x="1" y="836023"/>
            <a:ext cx="9143999" cy="602197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DE" dirty="0"/>
          </a:p>
        </p:txBody>
      </p:sp>
    </p:spTree>
    <p:extLst>
      <p:ext uri="{BB962C8B-B14F-4D97-AF65-F5344CB8AC3E}">
        <p14:creationId xmlns:p14="http://schemas.microsoft.com/office/powerpoint/2010/main" val="3310886361"/>
      </p:ext>
    </p:extLst>
  </p:cSld>
  <p:clrMapOvr>
    <a:masterClrMapping/>
  </p:clrMapOvr>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9741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282575" y="977900"/>
            <a:ext cx="4183063"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18038" y="977900"/>
            <a:ext cx="4184650" cy="4792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1075405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6209569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Tree>
    <p:extLst>
      <p:ext uri="{BB962C8B-B14F-4D97-AF65-F5344CB8AC3E}">
        <p14:creationId xmlns:p14="http://schemas.microsoft.com/office/powerpoint/2010/main" val="2938440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6550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770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AY-170209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IILC </a:t>
            </a:r>
            <a:endParaRPr kumimoji="1" lang="ja-JP" altLang="en-US"/>
          </a:p>
        </p:txBody>
      </p:sp>
      <p:sp>
        <p:nvSpPr>
          <p:cNvPr id="7" name="スライド番号プレースホルダー 6"/>
          <p:cNvSpPr>
            <a:spLocks noGrp="1"/>
          </p:cNvSpPr>
          <p:nvPr>
            <p:ph type="sldNum" sz="quarter" idx="12"/>
          </p:nvPr>
        </p:nvSpPr>
        <p:spPr/>
        <p:txBody>
          <a:body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7806309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2433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1943203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0200" y="103188"/>
            <a:ext cx="2132013" cy="566737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282575" y="103188"/>
            <a:ext cx="6245225" cy="5667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Tree>
    <p:extLst>
      <p:ext uri="{BB962C8B-B14F-4D97-AF65-F5344CB8AC3E}">
        <p14:creationId xmlns:p14="http://schemas.microsoft.com/office/powerpoint/2010/main" val="3479152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888888"/>
                </a:solidFill>
                <a:latin typeface="Calibri"/>
                <a:cs typeface="Calibri"/>
              </a:defRPr>
            </a:lvl1pPr>
          </a:lstStyle>
          <a:p>
            <a:pPr marL="12700">
              <a:lnSpc>
                <a:spcPts val="1045"/>
              </a:lnSpc>
            </a:pPr>
            <a:r>
              <a:rPr lang="en-US" spc="-5" smtClean="0"/>
              <a:t>IILC </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25400">
              <a:lnSpc>
                <a:spcPts val="1045"/>
              </a:lnSpc>
            </a:pPr>
            <a:fld id="{81D60167-4931-47E6-BA6A-407CBD079E47}" type="slidenum">
              <a:rPr spc="-5" dirty="0"/>
              <a:pPr marL="25400">
                <a:lnSpc>
                  <a:spcPts val="1045"/>
                </a:lnSpc>
              </a:pPr>
              <a:t>‹#›</a:t>
            </a:fld>
            <a:endParaRPr spc="-5" dirty="0"/>
          </a:p>
        </p:txBody>
      </p:sp>
    </p:spTree>
    <p:extLst>
      <p:ext uri="{BB962C8B-B14F-4D97-AF65-F5344CB8AC3E}">
        <p14:creationId xmlns:p14="http://schemas.microsoft.com/office/powerpoint/2010/main" val="2848577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888888"/>
                </a:solidFill>
                <a:latin typeface="Calibri"/>
                <a:cs typeface="Calibri"/>
              </a:defRPr>
            </a:lvl1pPr>
          </a:lstStyle>
          <a:p>
            <a:pPr marL="12700">
              <a:lnSpc>
                <a:spcPts val="1045"/>
              </a:lnSpc>
            </a:pPr>
            <a:r>
              <a:rPr lang="en-US" spc="-5" smtClean="0"/>
              <a:t>IILC </a:t>
            </a:r>
            <a:endParaRPr spc="-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6" name="Holder 6"/>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25400">
              <a:lnSpc>
                <a:spcPts val="1045"/>
              </a:lnSpc>
            </a:pPr>
            <a:fld id="{81D60167-4931-47E6-BA6A-407CBD079E47}" type="slidenum">
              <a:rPr spc="-5" dirty="0"/>
              <a:pPr marL="25400">
                <a:lnSpc>
                  <a:spcPts val="1045"/>
                </a:lnSpc>
              </a:pPr>
              <a:t>‹#›</a:t>
            </a:fld>
            <a:endParaRPr spc="-5" dirty="0"/>
          </a:p>
        </p:txBody>
      </p:sp>
    </p:spTree>
    <p:extLst>
      <p:ext uri="{BB962C8B-B14F-4D97-AF65-F5344CB8AC3E}">
        <p14:creationId xmlns:p14="http://schemas.microsoft.com/office/powerpoint/2010/main" val="1285340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rgbClr val="888888"/>
                </a:solidFill>
                <a:latin typeface="Calibri"/>
                <a:cs typeface="Calibri"/>
              </a:defRPr>
            </a:lvl1pPr>
          </a:lstStyle>
          <a:p>
            <a:pPr marL="12700">
              <a:lnSpc>
                <a:spcPts val="1045"/>
              </a:lnSpc>
            </a:pPr>
            <a:r>
              <a:rPr lang="en-US" spc="-5" smtClean="0"/>
              <a:t>IILC </a:t>
            </a:r>
            <a:endParaRPr spc="-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7" name="Holder 7"/>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25400">
              <a:lnSpc>
                <a:spcPts val="1045"/>
              </a:lnSpc>
            </a:pPr>
            <a:fld id="{81D60167-4931-47E6-BA6A-407CBD079E47}" type="slidenum">
              <a:rPr spc="-5" dirty="0"/>
              <a:pPr marL="25400">
                <a:lnSpc>
                  <a:spcPts val="1045"/>
                </a:lnSpc>
              </a:pPr>
              <a:t>‹#›</a:t>
            </a:fld>
            <a:endParaRPr spc="-5" dirty="0"/>
          </a:p>
        </p:txBody>
      </p:sp>
    </p:spTree>
    <p:extLst>
      <p:ext uri="{BB962C8B-B14F-4D97-AF65-F5344CB8AC3E}">
        <p14:creationId xmlns:p14="http://schemas.microsoft.com/office/powerpoint/2010/main" val="29435645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888888"/>
                </a:solidFill>
                <a:latin typeface="Calibri"/>
                <a:cs typeface="Calibri"/>
              </a:defRPr>
            </a:lvl1pPr>
          </a:lstStyle>
          <a:p>
            <a:pPr marL="12700">
              <a:lnSpc>
                <a:spcPts val="1045"/>
              </a:lnSpc>
            </a:pPr>
            <a:r>
              <a:rPr lang="en-US" spc="-5" smtClean="0"/>
              <a:t>IILC </a:t>
            </a:r>
            <a:endParaRPr spc="-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5" name="Holder 5"/>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25400">
              <a:lnSpc>
                <a:spcPts val="1045"/>
              </a:lnSpc>
            </a:pPr>
            <a:fld id="{81D60167-4931-47E6-BA6A-407CBD079E47}" type="slidenum">
              <a:rPr spc="-5" dirty="0"/>
              <a:pPr marL="25400">
                <a:lnSpc>
                  <a:spcPts val="1045"/>
                </a:lnSpc>
              </a:pPr>
              <a:t>‹#›</a:t>
            </a:fld>
            <a:endParaRPr spc="-5" dirty="0"/>
          </a:p>
        </p:txBody>
      </p:sp>
    </p:spTree>
    <p:extLst>
      <p:ext uri="{BB962C8B-B14F-4D97-AF65-F5344CB8AC3E}">
        <p14:creationId xmlns:p14="http://schemas.microsoft.com/office/powerpoint/2010/main" val="27709994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rgbClr val="888888"/>
                </a:solidFill>
                <a:latin typeface="Calibri"/>
                <a:cs typeface="Calibri"/>
              </a:defRPr>
            </a:lvl1pPr>
          </a:lstStyle>
          <a:p>
            <a:pPr marL="12700">
              <a:lnSpc>
                <a:spcPts val="1045"/>
              </a:lnSpc>
            </a:pPr>
            <a:r>
              <a:rPr lang="en-US" spc="-5" smtClean="0"/>
              <a:t>IILC </a:t>
            </a:r>
            <a:endParaRPr spc="-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4" name="Holder 4"/>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25400">
              <a:lnSpc>
                <a:spcPts val="1045"/>
              </a:lnSpc>
            </a:pPr>
            <a:fld id="{81D60167-4931-47E6-BA6A-407CBD079E47}" type="slidenum">
              <a:rPr spc="-5" dirty="0"/>
              <a:pPr marL="25400">
                <a:lnSpc>
                  <a:spcPts val="1045"/>
                </a:lnSpc>
              </a:pPr>
              <a:t>‹#›</a:t>
            </a:fld>
            <a:endParaRPr spc="-5" dirty="0"/>
          </a:p>
        </p:txBody>
      </p:sp>
    </p:spTree>
    <p:extLst>
      <p:ext uri="{BB962C8B-B14F-4D97-AF65-F5344CB8AC3E}">
        <p14:creationId xmlns:p14="http://schemas.microsoft.com/office/powerpoint/2010/main" val="22501999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AY-170209</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IILC </a:t>
            </a:r>
            <a:endParaRPr kumimoji="1" lang="ja-JP" altLang="en-US"/>
          </a:p>
        </p:txBody>
      </p:sp>
      <p:sp>
        <p:nvSpPr>
          <p:cNvPr id="5" name="スライド番号プレースホルダー 4"/>
          <p:cNvSpPr>
            <a:spLocks noGrp="1"/>
          </p:cNvSpPr>
          <p:nvPr>
            <p:ph type="sldNum" sz="quarter" idx="12"/>
          </p:nvPr>
        </p:nvSpPr>
        <p:spPr/>
        <p:txBody>
          <a:bodyPr/>
          <a:lstStyle/>
          <a:p>
            <a:fld id="{DC0A8B60-5C01-C045-B858-59631D469114}" type="slidenum">
              <a:rPr kumimoji="1" lang="ja-JP" altLang="en-US" smtClean="0"/>
              <a:pPr/>
              <a:t>‹#›</a:t>
            </a:fld>
            <a:endParaRPr kumimoji="1" lang="ja-JP" altLang="en-US"/>
          </a:p>
        </p:txBody>
      </p:sp>
    </p:spTree>
    <p:extLst>
      <p:ext uri="{BB962C8B-B14F-4D97-AF65-F5344CB8AC3E}">
        <p14:creationId xmlns:p14="http://schemas.microsoft.com/office/powerpoint/2010/main" val="7450877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925"/>
            <a:ext cx="8499231" cy="1529241"/>
          </a:xfrm>
          <a:prstGeom prst="rect">
            <a:avLst/>
          </a:prstGeom>
        </p:spPr>
        <p:txBody>
          <a:bodyPr lIns="0" tIns="45676" rIns="0" bIns="45676">
            <a:noAutofit/>
          </a:bodyPr>
          <a:lstStyle>
            <a:lvl1pPr marL="0" indent="0">
              <a:buFontTx/>
              <a:buNone/>
              <a:defRPr sz="2000">
                <a:solidFill>
                  <a:srgbClr val="004C97"/>
                </a:solidFill>
                <a:latin typeface="Helvetica"/>
              </a:defRPr>
            </a:lvl1pPr>
            <a:lvl2pPr marL="456774" indent="0">
              <a:buFontTx/>
              <a:buNone/>
              <a:defRPr sz="1600">
                <a:solidFill>
                  <a:srgbClr val="2E5286"/>
                </a:solidFill>
                <a:latin typeface="Helvetica"/>
              </a:defRPr>
            </a:lvl2pPr>
            <a:lvl3pPr marL="913543" indent="0">
              <a:buFontTx/>
              <a:buNone/>
              <a:defRPr sz="1600">
                <a:solidFill>
                  <a:srgbClr val="2E5286"/>
                </a:solidFill>
                <a:latin typeface="Helvetica"/>
              </a:defRPr>
            </a:lvl3pPr>
            <a:lvl4pPr marL="1370314" indent="0">
              <a:buFontTx/>
              <a:buNone/>
              <a:defRPr sz="1600">
                <a:solidFill>
                  <a:srgbClr val="2E5286"/>
                </a:solidFill>
                <a:latin typeface="Helvetica"/>
              </a:defRPr>
            </a:lvl4pPr>
            <a:lvl5pPr marL="1827088" indent="0">
              <a:buFontTx/>
              <a:buNone/>
              <a:defRPr sz="1600">
                <a:solidFill>
                  <a:srgbClr val="2E5286"/>
                </a:solidFill>
                <a:latin typeface="Helvetica"/>
              </a:defRPr>
            </a:lvl5pPr>
          </a:lstStyle>
          <a:p>
            <a:pPr lvl="0"/>
            <a:r>
              <a:rPr lang="en-US" smtClean="0"/>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lIns="91353" tIns="45676" rIns="91353" bIns="45676" rtlCol="0" anchor="ctr"/>
          <a:lstStyle/>
          <a:p>
            <a:pPr algn="ctr" defTabSz="456774" fontAlgn="base">
              <a:spcBef>
                <a:spcPct val="0"/>
              </a:spcBef>
              <a:spcAft>
                <a:spcPct val="0"/>
              </a:spcAft>
            </a:pPr>
            <a:endParaRPr kumimoji="0" lang="en-US" sz="2300">
              <a:solidFill>
                <a:srgbClr val="FFFFFF"/>
              </a:solidFill>
              <a:latin typeface="Calibri"/>
            </a:endParaRPr>
          </a:p>
        </p:txBody>
      </p:sp>
      <p:sp>
        <p:nvSpPr>
          <p:cNvPr id="9" name="Text Placeholder 24"/>
          <p:cNvSpPr>
            <a:spLocks noGrp="1"/>
          </p:cNvSpPr>
          <p:nvPr>
            <p:ph type="body" sz="quarter" idx="11"/>
          </p:nvPr>
        </p:nvSpPr>
        <p:spPr>
          <a:xfrm>
            <a:off x="341938" y="3951992"/>
            <a:ext cx="8499232" cy="1003049"/>
          </a:xfrm>
          <a:prstGeom prst="rect">
            <a:avLst/>
          </a:prstGeom>
        </p:spPr>
        <p:txBody>
          <a:bodyPr vert="horz" wrap="square" lIns="0" tIns="45676" rIns="91353" bIns="45676"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smtClean="0"/>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17762" y="817066"/>
            <a:ext cx="9189720" cy="2966103"/>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754" y="249988"/>
            <a:ext cx="9010786" cy="301891"/>
          </a:xfrm>
          <a:prstGeom prst="rect">
            <a:avLst/>
          </a:prstGeom>
        </p:spPr>
      </p:pic>
    </p:spTree>
    <p:extLst>
      <p:ext uri="{BB962C8B-B14F-4D97-AF65-F5344CB8AC3E}">
        <p14:creationId xmlns:p14="http://schemas.microsoft.com/office/powerpoint/2010/main" val="25069599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theme" Target="../theme/theme10.xml"/><Relationship Id="rId1" Type="http://schemas.openxmlformats.org/officeDocument/2006/relationships/slideLayout" Target="../slideLayouts/slideLayout93.xml"/><Relationship Id="rId2" Type="http://schemas.openxmlformats.org/officeDocument/2006/relationships/slideLayout" Target="../slideLayouts/slideLayout9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theme" Target="../theme/theme11.xml"/><Relationship Id="rId9" Type="http://schemas.openxmlformats.org/officeDocument/2006/relationships/image" Target="../media/image13.png"/><Relationship Id="rId1" Type="http://schemas.openxmlformats.org/officeDocument/2006/relationships/slideLayout" Target="../slideLayouts/slideLayout99.xml"/><Relationship Id="rId2"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theme" Target="../theme/theme3.xml"/><Relationship Id="rId7" Type="http://schemas.openxmlformats.org/officeDocument/2006/relationships/image" Target="../media/image2.jpeg"/><Relationship Id="rId8" Type="http://schemas.openxmlformats.org/officeDocument/2006/relationships/image" Target="../media/image3.emf"/><Relationship Id="rId9" Type="http://schemas.openxmlformats.org/officeDocument/2006/relationships/image" Target="../media/image4.jpeg"/><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theme" Target="../theme/theme4.xml"/><Relationship Id="rId6" Type="http://schemas.openxmlformats.org/officeDocument/2006/relationships/image" Target="../media/image2.jpeg"/><Relationship Id="rId7" Type="http://schemas.openxmlformats.org/officeDocument/2006/relationships/image" Target="../media/image3.emf"/><Relationship Id="rId8" Type="http://schemas.openxmlformats.org/officeDocument/2006/relationships/image" Target="../media/image4.jpeg"/><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theme" Target="../theme/theme5.xml"/><Relationship Id="rId7" Type="http://schemas.openxmlformats.org/officeDocument/2006/relationships/image" Target="../media/image2.jpeg"/><Relationship Id="rId8" Type="http://schemas.openxmlformats.org/officeDocument/2006/relationships/image" Target="../media/image3.emf"/><Relationship Id="rId9" Type="http://schemas.openxmlformats.org/officeDocument/2006/relationships/image" Target="../media/image4.jpe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theme" Target="../theme/theme6.xml"/><Relationship Id="rId15" Type="http://schemas.openxmlformats.org/officeDocument/2006/relationships/image" Target="../media/image5.emf"/><Relationship Id="rId16" Type="http://schemas.openxmlformats.org/officeDocument/2006/relationships/image" Target="../media/image6.emf"/><Relationship Id="rId17" Type="http://schemas.openxmlformats.org/officeDocument/2006/relationships/image" Target="../media/image7.emf"/><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theme" Target="../theme/theme7.xml"/><Relationship Id="rId17" Type="http://schemas.openxmlformats.org/officeDocument/2006/relationships/image" Target="../media/image5.emf"/><Relationship Id="rId18" Type="http://schemas.openxmlformats.org/officeDocument/2006/relationships/image" Target="../media/image6.emf"/><Relationship Id="rId19" Type="http://schemas.openxmlformats.org/officeDocument/2006/relationships/image" Target="../media/image7.emf"/><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theme" Target="../theme/theme8.xml"/><Relationship Id="rId14" Type="http://schemas.openxmlformats.org/officeDocument/2006/relationships/image" Target="../media/image9.emf"/><Relationship Id="rId15" Type="http://schemas.openxmlformats.org/officeDocument/2006/relationships/image" Target="../media/image10.emf"/><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9.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AY-170209</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IILC </a:t>
            </a:r>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3658BE-5C52-6D47-90A5-230F07DACC76}" type="slidenum">
              <a:rPr kumimoji="1" lang="ja-JP" altLang="en-US" smtClean="0"/>
              <a:t>‹#›</a:t>
            </a:fld>
            <a:endParaRPr kumimoji="1" lang="ja-JP" altLang="en-US"/>
          </a:p>
        </p:txBody>
      </p:sp>
    </p:spTree>
    <p:extLst>
      <p:ext uri="{BB962C8B-B14F-4D97-AF65-F5344CB8AC3E}">
        <p14:creationId xmlns:p14="http://schemas.microsoft.com/office/powerpoint/2010/main" val="4285067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51321" y="1797558"/>
            <a:ext cx="944879" cy="330835"/>
          </a:xfrm>
          <a:prstGeom prst="rect">
            <a:avLst/>
          </a:prstGeom>
        </p:spPr>
        <p:txBody>
          <a:bodyPr wrap="square" lIns="0" tIns="0" rIns="0" bIns="0">
            <a:spAutoFit/>
          </a:bodyPr>
          <a:lstStyle>
            <a:lvl1pPr>
              <a:defRPr sz="2000" b="1" i="0">
                <a:solidFill>
                  <a:schemeClr val="bg1"/>
                </a:solidFill>
                <a:latin typeface="Calibri"/>
                <a:cs typeface="Calibri"/>
              </a:defRPr>
            </a:lvl1pPr>
          </a:lstStyle>
          <a:p>
            <a:endParaRPr/>
          </a:p>
        </p:txBody>
      </p:sp>
      <p:sp>
        <p:nvSpPr>
          <p:cNvPr id="3" name="Holder 3"/>
          <p:cNvSpPr>
            <a:spLocks noGrp="1"/>
          </p:cNvSpPr>
          <p:nvPr>
            <p:ph type="body" idx="1"/>
          </p:nvPr>
        </p:nvSpPr>
        <p:spPr>
          <a:xfrm>
            <a:off x="2033397" y="2286508"/>
            <a:ext cx="5077205" cy="33997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15690" y="6475501"/>
            <a:ext cx="1911985" cy="152400"/>
          </a:xfrm>
          <a:prstGeom prst="rect">
            <a:avLst/>
          </a:prstGeom>
        </p:spPr>
        <p:txBody>
          <a:bodyPr wrap="square" lIns="0" tIns="0" rIns="0" bIns="0">
            <a:spAutoFit/>
          </a:bodyPr>
          <a:lstStyle>
            <a:lvl1pPr>
              <a:defRPr sz="1000" b="0" i="0">
                <a:solidFill>
                  <a:srgbClr val="888888"/>
                </a:solidFill>
                <a:latin typeface="Calibri"/>
                <a:cs typeface="Calibri"/>
              </a:defRPr>
            </a:lvl1pPr>
          </a:lstStyle>
          <a:p>
            <a:pPr marL="12700">
              <a:lnSpc>
                <a:spcPts val="1045"/>
              </a:lnSpc>
            </a:pPr>
            <a:r>
              <a:rPr lang="en-US" spc="-5" smtClean="0"/>
              <a:t>IILC </a:t>
            </a:r>
            <a:endParaRPr spc="-5"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6" name="Holder 6"/>
          <p:cNvSpPr>
            <a:spLocks noGrp="1"/>
          </p:cNvSpPr>
          <p:nvPr>
            <p:ph type="sldNum" sz="quarter" idx="7"/>
          </p:nvPr>
        </p:nvSpPr>
        <p:spPr>
          <a:xfrm>
            <a:off x="8441690" y="6475501"/>
            <a:ext cx="179070" cy="152400"/>
          </a:xfrm>
          <a:prstGeom prst="rect">
            <a:avLst/>
          </a:prstGeom>
        </p:spPr>
        <p:txBody>
          <a:bodyPr wrap="square" lIns="0" tIns="0" rIns="0" bIns="0">
            <a:spAutoFit/>
          </a:bodyPr>
          <a:lstStyle>
            <a:lvl1pPr>
              <a:defRPr sz="1000" b="0" i="0">
                <a:solidFill>
                  <a:srgbClr val="888888"/>
                </a:solidFill>
                <a:latin typeface="Calibri"/>
                <a:cs typeface="Calibri"/>
              </a:defRPr>
            </a:lvl1pPr>
          </a:lstStyle>
          <a:p>
            <a:pPr marL="25400">
              <a:lnSpc>
                <a:spcPts val="1045"/>
              </a:lnSpc>
            </a:pPr>
            <a:fld id="{81D60167-4931-47E6-BA6A-407CBD079E47}" type="slidenum">
              <a:rPr spc="-5" dirty="0"/>
              <a:pPr marL="25400">
                <a:lnSpc>
                  <a:spcPts val="1045"/>
                </a:lnSpc>
              </a:pPr>
              <a:t>‹#›</a:t>
            </a:fld>
            <a:endParaRPr spc="-5" dirty="0"/>
          </a:p>
        </p:txBody>
      </p:sp>
    </p:spTree>
    <p:extLst>
      <p:ext uri="{BB962C8B-B14F-4D97-AF65-F5344CB8AC3E}">
        <p14:creationId xmlns:p14="http://schemas.microsoft.com/office/powerpoint/2010/main" val="80077755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910" r:id="rId6"/>
  </p:sldLayoutIdLst>
  <p:hf hdr="0" ftr="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39" y="6504215"/>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defTabSz="456774" fontAlgn="base">
              <a:spcBef>
                <a:spcPct val="0"/>
              </a:spcBef>
              <a:spcAft>
                <a:spcPct val="0"/>
              </a:spcAft>
              <a:defRPr/>
            </a:pPr>
            <a:r>
              <a:rPr kumimoji="0" lang="en-US" smtClean="0">
                <a:ea typeface="Geneva" charset="0"/>
              </a:rPr>
              <a:t>AY-170209</a:t>
            </a:r>
            <a:endParaRPr kumimoji="0" lang="en-US" dirty="0">
              <a:ea typeface="Geneva" charset="0"/>
            </a:endParaRPr>
          </a:p>
        </p:txBody>
      </p:sp>
      <p:sp>
        <p:nvSpPr>
          <p:cNvPr id="15" name="Footer Placeholder 4"/>
          <p:cNvSpPr>
            <a:spLocks noGrp="1"/>
          </p:cNvSpPr>
          <p:nvPr>
            <p:ph type="ftr" sz="quarter" idx="3"/>
          </p:nvPr>
        </p:nvSpPr>
        <p:spPr>
          <a:xfrm>
            <a:off x="1530680" y="6504365"/>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defTabSz="456774" fontAlgn="base">
              <a:spcBef>
                <a:spcPct val="0"/>
              </a:spcBef>
              <a:spcAft>
                <a:spcPct val="0"/>
              </a:spcAft>
              <a:defRPr/>
            </a:pPr>
            <a:r>
              <a:rPr kumimoji="0" lang="en-US" smtClean="0"/>
              <a:t>IILC </a:t>
            </a:r>
            <a:endParaRPr kumimoji="0" lang="en-US" b="1" dirty="0"/>
          </a:p>
        </p:txBody>
      </p:sp>
      <p:sp>
        <p:nvSpPr>
          <p:cNvPr id="16" name="Slide Number Placeholder 5"/>
          <p:cNvSpPr>
            <a:spLocks noGrp="1"/>
          </p:cNvSpPr>
          <p:nvPr>
            <p:ph type="sldNum" sz="quarter" idx="4"/>
          </p:nvPr>
        </p:nvSpPr>
        <p:spPr>
          <a:xfrm>
            <a:off x="222250" y="6504359"/>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defTabSz="456774" fontAlgn="base">
              <a:spcBef>
                <a:spcPct val="0"/>
              </a:spcBef>
              <a:spcAft>
                <a:spcPct val="0"/>
              </a:spcAft>
              <a:defRPr/>
            </a:pPr>
            <a:fld id="{148C009B-CB69-E04A-B9B3-34B26D69E9CF}" type="slidenum">
              <a:rPr kumimoji="0" lang="en-US">
                <a:ea typeface="Geneva" charset="0"/>
              </a:rPr>
              <a:pPr defTabSz="456774" fontAlgn="base">
                <a:spcBef>
                  <a:spcPct val="0"/>
                </a:spcBef>
                <a:spcAft>
                  <a:spcPct val="0"/>
                </a:spcAft>
                <a:defRPr/>
              </a:pPr>
              <a:t>‹#›</a:t>
            </a:fld>
            <a:endParaRPr kumimoji="0" lang="en-US" dirty="0">
              <a:ea typeface="Geneva" charset="0"/>
            </a:endParaRPr>
          </a:p>
        </p:txBody>
      </p:sp>
      <p:sp>
        <p:nvSpPr>
          <p:cNvPr id="20" name="Date Placeholder 3"/>
          <p:cNvSpPr txBox="1">
            <a:spLocks/>
          </p:cNvSpPr>
          <p:nvPr/>
        </p:nvSpPr>
        <p:spPr>
          <a:xfrm>
            <a:off x="6450089" y="4477487"/>
            <a:ext cx="1076325" cy="241300"/>
          </a:xfrm>
          <a:prstGeom prst="rect">
            <a:avLst/>
          </a:prstGeom>
        </p:spPr>
        <p:txBody>
          <a:bodyPr lIns="91353" tIns="45676" rIns="91353" bIns="45676"/>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kumimoji="0" lang="en-US" dirty="0">
              <a:solidFill>
                <a:srgbClr val="003087"/>
              </a:solidFill>
            </a:endParaRPr>
          </a:p>
        </p:txBody>
      </p:sp>
      <p:grpSp>
        <p:nvGrpSpPr>
          <p:cNvPr id="9" name="Group 8"/>
          <p:cNvGrpSpPr>
            <a:grpSpLocks noChangeAspect="1"/>
          </p:cNvGrpSpPr>
          <p:nvPr/>
        </p:nvGrpSpPr>
        <p:grpSpPr>
          <a:xfrm>
            <a:off x="215900" y="6258917"/>
            <a:ext cx="8699500" cy="197991"/>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358091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Lst>
  <p:timing>
    <p:tnLst>
      <p:par>
        <p:cTn xmlns:p14="http://schemas.microsoft.com/office/powerpoint/2010/main" id="1" dur="indefinite" restart="never" nodeType="tmRoot"/>
      </p:par>
    </p:tnLst>
  </p:timing>
  <p:hf hdr="0" ftr="0"/>
  <p:txStyles>
    <p:titleStyle>
      <a:lvl1pPr algn="l" defTabSz="456774" rtl="0" eaLnBrk="1" fontAlgn="base" hangingPunct="1">
        <a:spcBef>
          <a:spcPct val="0"/>
        </a:spcBef>
        <a:spcAft>
          <a:spcPct val="0"/>
        </a:spcAft>
        <a:defRPr sz="1600" b="1" kern="1200">
          <a:solidFill>
            <a:srgbClr val="2E5286"/>
          </a:solidFill>
          <a:latin typeface="Helvetica"/>
          <a:ea typeface="Geneva" charset="0"/>
          <a:cs typeface="ＭＳ Ｐゴシック" charset="0"/>
        </a:defRPr>
      </a:lvl1pPr>
      <a:lvl2pPr algn="l" defTabSz="456774" rtl="0" eaLnBrk="1" fontAlgn="base" hangingPunct="1">
        <a:spcBef>
          <a:spcPct val="0"/>
        </a:spcBef>
        <a:spcAft>
          <a:spcPct val="0"/>
        </a:spcAft>
        <a:defRPr sz="1600" b="1">
          <a:solidFill>
            <a:srgbClr val="2E5286"/>
          </a:solidFill>
          <a:latin typeface="Helvetica" charset="0"/>
          <a:ea typeface="Geneva" charset="0"/>
          <a:cs typeface="ＭＳ Ｐゴシック" charset="0"/>
        </a:defRPr>
      </a:lvl2pPr>
      <a:lvl3pPr algn="l" defTabSz="456774" rtl="0" eaLnBrk="1" fontAlgn="base" hangingPunct="1">
        <a:spcBef>
          <a:spcPct val="0"/>
        </a:spcBef>
        <a:spcAft>
          <a:spcPct val="0"/>
        </a:spcAft>
        <a:defRPr sz="1600" b="1">
          <a:solidFill>
            <a:srgbClr val="2E5286"/>
          </a:solidFill>
          <a:latin typeface="Helvetica" charset="0"/>
          <a:ea typeface="Geneva" charset="0"/>
          <a:cs typeface="ＭＳ Ｐゴシック" charset="0"/>
        </a:defRPr>
      </a:lvl3pPr>
      <a:lvl4pPr algn="l" defTabSz="456774" rtl="0" eaLnBrk="1" fontAlgn="base" hangingPunct="1">
        <a:spcBef>
          <a:spcPct val="0"/>
        </a:spcBef>
        <a:spcAft>
          <a:spcPct val="0"/>
        </a:spcAft>
        <a:defRPr sz="1600" b="1">
          <a:solidFill>
            <a:srgbClr val="2E5286"/>
          </a:solidFill>
          <a:latin typeface="Helvetica" charset="0"/>
          <a:ea typeface="Geneva" charset="0"/>
          <a:cs typeface="ＭＳ Ｐゴシック" charset="0"/>
        </a:defRPr>
      </a:lvl4pPr>
      <a:lvl5pPr algn="l" defTabSz="456774" rtl="0" eaLnBrk="1" fontAlgn="base" hangingPunct="1">
        <a:spcBef>
          <a:spcPct val="0"/>
        </a:spcBef>
        <a:spcAft>
          <a:spcPct val="0"/>
        </a:spcAft>
        <a:defRPr sz="1600" b="1">
          <a:solidFill>
            <a:srgbClr val="2E5286"/>
          </a:solidFill>
          <a:latin typeface="Helvetica" charset="0"/>
          <a:ea typeface="Geneva" charset="0"/>
          <a:cs typeface="ＭＳ Ｐゴシック" charset="0"/>
        </a:defRPr>
      </a:lvl5pPr>
      <a:lvl6pPr marL="456774" algn="l" defTabSz="456774" rtl="0" eaLnBrk="1" fontAlgn="base" hangingPunct="1">
        <a:spcBef>
          <a:spcPct val="0"/>
        </a:spcBef>
        <a:spcAft>
          <a:spcPct val="0"/>
        </a:spcAft>
        <a:defRPr sz="1600" b="1">
          <a:solidFill>
            <a:srgbClr val="2E5286"/>
          </a:solidFill>
          <a:latin typeface="Helvetica" charset="0"/>
          <a:ea typeface="ＭＳ Ｐゴシック" charset="0"/>
          <a:cs typeface="ＭＳ Ｐゴシック" charset="0"/>
        </a:defRPr>
      </a:lvl6pPr>
      <a:lvl7pPr marL="913543" algn="l" defTabSz="456774" rtl="0" eaLnBrk="1" fontAlgn="base" hangingPunct="1">
        <a:spcBef>
          <a:spcPct val="0"/>
        </a:spcBef>
        <a:spcAft>
          <a:spcPct val="0"/>
        </a:spcAft>
        <a:defRPr sz="1600" b="1">
          <a:solidFill>
            <a:srgbClr val="2E5286"/>
          </a:solidFill>
          <a:latin typeface="Helvetica" charset="0"/>
          <a:ea typeface="ＭＳ Ｐゴシック" charset="0"/>
          <a:cs typeface="ＭＳ Ｐゴシック" charset="0"/>
        </a:defRPr>
      </a:lvl7pPr>
      <a:lvl8pPr marL="1370314" algn="l" defTabSz="456774" rtl="0" eaLnBrk="1" fontAlgn="base" hangingPunct="1">
        <a:spcBef>
          <a:spcPct val="0"/>
        </a:spcBef>
        <a:spcAft>
          <a:spcPct val="0"/>
        </a:spcAft>
        <a:defRPr sz="1600" b="1">
          <a:solidFill>
            <a:srgbClr val="2E5286"/>
          </a:solidFill>
          <a:latin typeface="Helvetica" charset="0"/>
          <a:ea typeface="ＭＳ Ｐゴシック" charset="0"/>
          <a:cs typeface="ＭＳ Ｐゴシック" charset="0"/>
        </a:defRPr>
      </a:lvl8pPr>
      <a:lvl9pPr marL="1827088" algn="l" defTabSz="456774" rtl="0" eaLnBrk="1" fontAlgn="base" hangingPunct="1">
        <a:spcBef>
          <a:spcPct val="0"/>
        </a:spcBef>
        <a:spcAft>
          <a:spcPct val="0"/>
        </a:spcAft>
        <a:defRPr sz="1600" b="1">
          <a:solidFill>
            <a:srgbClr val="2E5286"/>
          </a:solidFill>
          <a:latin typeface="Helvetica" charset="0"/>
          <a:ea typeface="ＭＳ Ｐゴシック" charset="0"/>
          <a:cs typeface="ＭＳ Ｐゴシック" charset="0"/>
        </a:defRPr>
      </a:lvl9pPr>
    </p:titleStyle>
    <p:bodyStyle>
      <a:lvl1pPr marL="342578" indent="-342578" algn="l" defTabSz="456774"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254" indent="-285481" algn="l" defTabSz="456774"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1929" indent="-228382" algn="l" defTabSz="456774"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598700" indent="-228382" algn="l" defTabSz="456774"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5472" indent="-228382" algn="l" defTabSz="456774"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2244" indent="-228382" algn="l" defTabSz="456774" rtl="0" eaLnBrk="1" latinLnBrk="0" hangingPunct="1">
        <a:spcBef>
          <a:spcPct val="20000"/>
        </a:spcBef>
        <a:buFont typeface="Arial"/>
        <a:buChar char="•"/>
        <a:defRPr sz="2000" kern="1200">
          <a:solidFill>
            <a:schemeClr val="tx1"/>
          </a:solidFill>
          <a:latin typeface="+mn-lt"/>
          <a:ea typeface="+mn-ea"/>
          <a:cs typeface="+mn-cs"/>
        </a:defRPr>
      </a:lvl6pPr>
      <a:lvl7pPr marL="2969015" indent="-228382" algn="l" defTabSz="456774" rtl="0" eaLnBrk="1" latinLnBrk="0" hangingPunct="1">
        <a:spcBef>
          <a:spcPct val="20000"/>
        </a:spcBef>
        <a:buFont typeface="Arial"/>
        <a:buChar char="•"/>
        <a:defRPr sz="2000" kern="1200">
          <a:solidFill>
            <a:schemeClr val="tx1"/>
          </a:solidFill>
          <a:latin typeface="+mn-lt"/>
          <a:ea typeface="+mn-ea"/>
          <a:cs typeface="+mn-cs"/>
        </a:defRPr>
      </a:lvl7pPr>
      <a:lvl8pPr marL="3425786" indent="-228382" algn="l" defTabSz="456774" rtl="0" eaLnBrk="1" latinLnBrk="0" hangingPunct="1">
        <a:spcBef>
          <a:spcPct val="20000"/>
        </a:spcBef>
        <a:buFont typeface="Arial"/>
        <a:buChar char="•"/>
        <a:defRPr sz="2000" kern="1200">
          <a:solidFill>
            <a:schemeClr val="tx1"/>
          </a:solidFill>
          <a:latin typeface="+mn-lt"/>
          <a:ea typeface="+mn-ea"/>
          <a:cs typeface="+mn-cs"/>
        </a:defRPr>
      </a:lvl8pPr>
      <a:lvl9pPr marL="3882558" indent="-228382" algn="l" defTabSz="4567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774" rtl="0" eaLnBrk="1" latinLnBrk="0" hangingPunct="1">
        <a:defRPr sz="1800" kern="1200">
          <a:solidFill>
            <a:schemeClr val="tx1"/>
          </a:solidFill>
          <a:latin typeface="+mn-lt"/>
          <a:ea typeface="+mn-ea"/>
          <a:cs typeface="+mn-cs"/>
        </a:defRPr>
      </a:lvl1pPr>
      <a:lvl2pPr marL="456774" algn="l" defTabSz="456774" rtl="0" eaLnBrk="1" latinLnBrk="0" hangingPunct="1">
        <a:defRPr sz="1800" kern="1200">
          <a:solidFill>
            <a:schemeClr val="tx1"/>
          </a:solidFill>
          <a:latin typeface="+mn-lt"/>
          <a:ea typeface="+mn-ea"/>
          <a:cs typeface="+mn-cs"/>
        </a:defRPr>
      </a:lvl2pPr>
      <a:lvl3pPr marL="913543" algn="l" defTabSz="456774" rtl="0" eaLnBrk="1" latinLnBrk="0" hangingPunct="1">
        <a:defRPr sz="1800" kern="1200">
          <a:solidFill>
            <a:schemeClr val="tx1"/>
          </a:solidFill>
          <a:latin typeface="+mn-lt"/>
          <a:ea typeface="+mn-ea"/>
          <a:cs typeface="+mn-cs"/>
        </a:defRPr>
      </a:lvl3pPr>
      <a:lvl4pPr marL="1370314" algn="l" defTabSz="456774" rtl="0" eaLnBrk="1" latinLnBrk="0" hangingPunct="1">
        <a:defRPr sz="1800" kern="1200">
          <a:solidFill>
            <a:schemeClr val="tx1"/>
          </a:solidFill>
          <a:latin typeface="+mn-lt"/>
          <a:ea typeface="+mn-ea"/>
          <a:cs typeface="+mn-cs"/>
        </a:defRPr>
      </a:lvl4pPr>
      <a:lvl5pPr marL="1827088" algn="l" defTabSz="456774" rtl="0" eaLnBrk="1" latinLnBrk="0" hangingPunct="1">
        <a:defRPr sz="1800" kern="1200">
          <a:solidFill>
            <a:schemeClr val="tx1"/>
          </a:solidFill>
          <a:latin typeface="+mn-lt"/>
          <a:ea typeface="+mn-ea"/>
          <a:cs typeface="+mn-cs"/>
        </a:defRPr>
      </a:lvl5pPr>
      <a:lvl6pPr marL="2283858" algn="l" defTabSz="456774" rtl="0" eaLnBrk="1" latinLnBrk="0" hangingPunct="1">
        <a:defRPr sz="1800" kern="1200">
          <a:solidFill>
            <a:schemeClr val="tx1"/>
          </a:solidFill>
          <a:latin typeface="+mn-lt"/>
          <a:ea typeface="+mn-ea"/>
          <a:cs typeface="+mn-cs"/>
        </a:defRPr>
      </a:lvl6pPr>
      <a:lvl7pPr marL="2740630" algn="l" defTabSz="456774" rtl="0" eaLnBrk="1" latinLnBrk="0" hangingPunct="1">
        <a:defRPr sz="1800" kern="1200">
          <a:solidFill>
            <a:schemeClr val="tx1"/>
          </a:solidFill>
          <a:latin typeface="+mn-lt"/>
          <a:ea typeface="+mn-ea"/>
          <a:cs typeface="+mn-cs"/>
        </a:defRPr>
      </a:lvl7pPr>
      <a:lvl8pPr marL="3197401" algn="l" defTabSz="456774" rtl="0" eaLnBrk="1" latinLnBrk="0" hangingPunct="1">
        <a:defRPr sz="1800" kern="1200">
          <a:solidFill>
            <a:schemeClr val="tx1"/>
          </a:solidFill>
          <a:latin typeface="+mn-lt"/>
          <a:ea typeface="+mn-ea"/>
          <a:cs typeface="+mn-cs"/>
        </a:defRPr>
      </a:lvl8pPr>
      <a:lvl9pPr marL="3654173" algn="l" defTabSz="4567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smtClean="0">
                <a:solidFill>
                  <a:prstClr val="black">
                    <a:tint val="75000"/>
                  </a:prstClr>
                </a:solidFill>
                <a:latin typeface="Calibri"/>
                <a:ea typeface="ＭＳ Ｐゴシック"/>
                <a:cs typeface="Osaka" charset="0"/>
              </a:rPr>
              <a:t>AY-170209</a:t>
            </a:r>
            <a:endParaRPr lang="ja-JP" altLang="en-US">
              <a:solidFill>
                <a:prstClr val="black">
                  <a:tint val="75000"/>
                </a:prstClr>
              </a:solidFill>
              <a:latin typeface="Calibri"/>
              <a:ea typeface="ＭＳ Ｐゴシック"/>
              <a:cs typeface="Osaka" charset="0"/>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smtClean="0">
                <a:solidFill>
                  <a:prstClr val="black">
                    <a:tint val="75000"/>
                  </a:prstClr>
                </a:solidFill>
                <a:latin typeface="Calibri"/>
                <a:ea typeface="ＭＳ Ｐゴシック"/>
                <a:cs typeface="Osaka" charset="0"/>
              </a:rPr>
              <a:t>IILC </a:t>
            </a:r>
            <a:endParaRPr lang="ja-JP" altLang="en-US">
              <a:solidFill>
                <a:prstClr val="black">
                  <a:tint val="75000"/>
                </a:prstClr>
              </a:solidFill>
              <a:latin typeface="Calibri"/>
              <a:ea typeface="ＭＳ Ｐゴシック"/>
              <a:cs typeface="Osaka" charset="0"/>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A8B60-5C01-C045-B858-59631D469114}" type="slidenum">
              <a:rPr lang="ja-JP" altLang="en-US" smtClean="0">
                <a:solidFill>
                  <a:prstClr val="black">
                    <a:tint val="75000"/>
                  </a:prstClr>
                </a:solidFill>
                <a:latin typeface="Calibri"/>
                <a:ea typeface="ＭＳ Ｐゴシック"/>
                <a:cs typeface="Osaka" charset="0"/>
              </a:rPr>
              <a:pPr/>
              <a:t>‹#›</a:t>
            </a:fld>
            <a:endParaRPr lang="ja-JP" altLang="en-US">
              <a:solidFill>
                <a:prstClr val="black">
                  <a:tint val="75000"/>
                </a:prstClr>
              </a:solidFill>
              <a:latin typeface="Calibri"/>
              <a:ea typeface="ＭＳ Ｐゴシック"/>
              <a:cs typeface="Osaka" charset="0"/>
            </a:endParaRPr>
          </a:p>
        </p:txBody>
      </p:sp>
    </p:spTree>
    <p:extLst>
      <p:ext uri="{BB962C8B-B14F-4D97-AF65-F5344CB8AC3E}">
        <p14:creationId xmlns:p14="http://schemas.microsoft.com/office/powerpoint/2010/main" val="77188624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hdr="0" ft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2"/>
          <p:cNvSpPr>
            <a:spLocks noChangeShapeType="1"/>
          </p:cNvSpPr>
          <p:nvPr/>
        </p:nvSpPr>
        <p:spPr bwMode="auto">
          <a:xfrm>
            <a:off x="847725" y="6264275"/>
            <a:ext cx="8075613" cy="0"/>
          </a:xfrm>
          <a:prstGeom prst="line">
            <a:avLst/>
          </a:prstGeom>
          <a:noFill/>
          <a:ln w="19050" cap="flat">
            <a:solidFill>
              <a:srgbClr val="88B800"/>
            </a:solidFill>
            <a:prstDash val="solid"/>
            <a:round/>
            <a:headEnd type="none" w="med" len="med"/>
            <a:tailEnd type="none" w="med" len="med"/>
          </a:ln>
        </p:spPr>
        <p:txBody>
          <a:bodyPr lIns="0" tIns="0" rIns="0" bIns="0"/>
          <a:lstStyle/>
          <a:p>
            <a:pPr algn="ctr" defTabSz="914400" eaLnBrk="0" fontAlgn="base" hangingPunct="0">
              <a:spcBef>
                <a:spcPct val="0"/>
              </a:spcBef>
              <a:spcAft>
                <a:spcPct val="0"/>
              </a:spcAft>
              <a:defRPr/>
            </a:pPr>
            <a:endParaRPr kumimoji="0" lang="en-GB" sz="4200" b="1">
              <a:solidFill>
                <a:srgbClr val="000000"/>
              </a:solidFill>
              <a:latin typeface="Gill Sans" charset="0"/>
              <a:ea typeface="ヒラギノ角ゴ ProN W3"/>
              <a:cs typeface="ヒラギノ角ゴ ProN W3"/>
              <a:sym typeface="Gill Sans" charset="0"/>
            </a:endParaRPr>
          </a:p>
        </p:txBody>
      </p:sp>
      <p:sp>
        <p:nvSpPr>
          <p:cNvPr id="3075" name="Line 3"/>
          <p:cNvSpPr>
            <a:spLocks noChangeShapeType="1"/>
          </p:cNvSpPr>
          <p:nvPr/>
        </p:nvSpPr>
        <p:spPr bwMode="auto">
          <a:xfrm>
            <a:off x="849313" y="614363"/>
            <a:ext cx="8074025" cy="0"/>
          </a:xfrm>
          <a:prstGeom prst="line">
            <a:avLst/>
          </a:prstGeom>
          <a:noFill/>
          <a:ln w="19050" cap="flat">
            <a:solidFill>
              <a:srgbClr val="FF9933"/>
            </a:solidFill>
            <a:prstDash val="solid"/>
            <a:round/>
            <a:headEnd type="none" w="med" len="med"/>
            <a:tailEnd type="none" w="med" len="med"/>
          </a:ln>
        </p:spPr>
        <p:txBody>
          <a:bodyPr lIns="0" tIns="0" rIns="0" bIns="0"/>
          <a:lstStyle/>
          <a:p>
            <a:pPr algn="ctr" defTabSz="914400" eaLnBrk="0" fontAlgn="base" hangingPunct="0">
              <a:spcBef>
                <a:spcPct val="0"/>
              </a:spcBef>
              <a:spcAft>
                <a:spcPct val="0"/>
              </a:spcAft>
              <a:defRPr/>
            </a:pPr>
            <a:endParaRPr kumimoji="0" lang="en-GB" sz="4200" b="1">
              <a:solidFill>
                <a:srgbClr val="000000"/>
              </a:solidFill>
              <a:latin typeface="Gill Sans" charset="0"/>
              <a:ea typeface="ヒラギノ角ゴ ProN W3"/>
              <a:cs typeface="ヒラギノ角ゴ ProN W3"/>
              <a:sym typeface="Gill Sans" charset="0"/>
            </a:endParaRPr>
          </a:p>
        </p:txBody>
      </p:sp>
      <p:pic>
        <p:nvPicPr>
          <p:cNvPr id="205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1259632" cy="566330"/>
          </a:xfrm>
          <a:prstGeom prst="rect">
            <a:avLst/>
          </a:prstGeom>
          <a:noFill/>
          <a:ln w="12700" cap="rnd">
            <a:noFill/>
            <a:round/>
            <a:headEnd/>
            <a:tailEnd/>
          </a:ln>
        </p:spPr>
      </p:pic>
      <p:sp>
        <p:nvSpPr>
          <p:cNvPr id="2056" name="Rectangle 7"/>
          <p:cNvSpPr>
            <a:spLocks noGrp="1" noChangeArrowheads="1"/>
          </p:cNvSpPr>
          <p:nvPr>
            <p:ph type="title"/>
          </p:nvPr>
        </p:nvSpPr>
        <p:spPr bwMode="auto">
          <a:xfrm>
            <a:off x="1403648" y="0"/>
            <a:ext cx="6408712" cy="692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sym typeface="Arial" charset="0"/>
              </a:rPr>
              <a:t>Click to edit Master title style</a:t>
            </a:r>
          </a:p>
        </p:txBody>
      </p:sp>
      <p:pic>
        <p:nvPicPr>
          <p:cNvPr id="9" name="Image 8" descr="xfel-logo.emf"/>
          <p:cNvPicPr>
            <a:picLocks noChangeAspect="1"/>
          </p:cNvPicPr>
          <p:nvPr userDrawn="1"/>
        </p:nvPicPr>
        <p:blipFill>
          <a:blip r:embed="rId8" cstate="email">
            <a:extLst>
              <a:ext uri="{28A0092B-C50C-407E-A947-70E740481C1C}">
                <a14:useLocalDpi xmlns:a14="http://schemas.microsoft.com/office/drawing/2010/main"/>
              </a:ext>
            </a:extLst>
          </a:blip>
          <a:srcRect l="-21523" t="11676"/>
          <a:stretch>
            <a:fillRect/>
          </a:stretch>
        </p:blipFill>
        <p:spPr>
          <a:xfrm>
            <a:off x="7812360" y="0"/>
            <a:ext cx="1331640" cy="605191"/>
          </a:xfrm>
          <a:prstGeom prst="rect">
            <a:avLst/>
          </a:prstGeom>
        </p:spPr>
      </p:pic>
      <p:sp>
        <p:nvSpPr>
          <p:cNvPr id="10" name="ZoneTexte 9"/>
          <p:cNvSpPr txBox="1"/>
          <p:nvPr userDrawn="1"/>
        </p:nvSpPr>
        <p:spPr>
          <a:xfrm>
            <a:off x="7829164" y="3612"/>
            <a:ext cx="271228" cy="523220"/>
          </a:xfrm>
          <a:prstGeom prst="rect">
            <a:avLst/>
          </a:prstGeom>
          <a:noFill/>
        </p:spPr>
        <p:txBody>
          <a:bodyPr wrap="none" rtlCol="0">
            <a:spAutoFit/>
          </a:bodyPr>
          <a:lstStyle/>
          <a:p>
            <a:pPr algn="ctr" defTabSz="914400" eaLnBrk="0" fontAlgn="base" hangingPunct="0">
              <a:spcBef>
                <a:spcPct val="0"/>
              </a:spcBef>
              <a:spcAft>
                <a:spcPct val="0"/>
              </a:spcAft>
            </a:pPr>
            <a:r>
              <a:rPr kumimoji="0" lang="en-GB" sz="2800" b="1" dirty="0" err="1">
                <a:solidFill>
                  <a:srgbClr val="000000"/>
                </a:solidFill>
                <a:latin typeface="Script MT Bold" pitchFamily="66" charset="0"/>
                <a:ea typeface="ヒラギノ角ゴ ProN W3"/>
                <a:cs typeface="ヒラギノ角ゴ ProN W3"/>
                <a:sym typeface="Gill Sans" charset="0"/>
              </a:rPr>
              <a:t>i</a:t>
            </a:r>
            <a:endParaRPr kumimoji="0" lang="en-GB" sz="4000" b="1" dirty="0">
              <a:solidFill>
                <a:srgbClr val="000000"/>
              </a:solidFill>
              <a:latin typeface="Script MT Bold" pitchFamily="66" charset="0"/>
              <a:ea typeface="ヒラギノ角ゴ ProN W3"/>
              <a:cs typeface="ヒラギノ角ゴ ProN W3"/>
              <a:sym typeface="Gill Sans" charset="0"/>
            </a:endParaRPr>
          </a:p>
        </p:txBody>
      </p:sp>
      <p:pic>
        <p:nvPicPr>
          <p:cNvPr id="3" name="Image 2"/>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453" y="6246082"/>
            <a:ext cx="750124" cy="611918"/>
          </a:xfrm>
          <a:prstGeom prst="rect">
            <a:avLst/>
          </a:prstGeom>
        </p:spPr>
      </p:pic>
      <p:sp>
        <p:nvSpPr>
          <p:cNvPr id="2" name="Espace réservé de la date 1"/>
          <p:cNvSpPr>
            <a:spLocks noGrp="1"/>
          </p:cNvSpPr>
          <p:nvPr>
            <p:ph type="dt" sz="half" idx="2"/>
          </p:nvPr>
        </p:nvSpPr>
        <p:spPr>
          <a:xfrm>
            <a:off x="585904"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defTabSz="914400" eaLnBrk="0" fontAlgn="base" hangingPunct="0">
              <a:spcBef>
                <a:spcPct val="0"/>
              </a:spcBef>
              <a:spcAft>
                <a:spcPct val="0"/>
              </a:spcAft>
            </a:pPr>
            <a:r>
              <a:rPr kumimoji="0" lang="en-US" b="1" smtClean="0">
                <a:solidFill>
                  <a:srgbClr val="5F5F5F">
                    <a:tint val="75000"/>
                  </a:srgbClr>
                </a:solidFill>
                <a:latin typeface="Arial" charset="0"/>
                <a:ea typeface="ヒラギノ角ゴ ProN W3"/>
                <a:cs typeface="ヒラギノ角ゴ ProN W3"/>
              </a:rPr>
              <a:t>AY-170209</a:t>
            </a:r>
            <a:endParaRPr kumimoji="0" lang="en-US" b="1" dirty="0">
              <a:solidFill>
                <a:srgbClr val="5F5F5F">
                  <a:tint val="75000"/>
                </a:srgbClr>
              </a:solidFill>
              <a:latin typeface="Arial" charset="0"/>
              <a:ea typeface="ヒラギノ角ゴ ProN W3"/>
              <a:cs typeface="ヒラギノ角ゴ ProN W3"/>
            </a:endParaRPr>
          </a:p>
        </p:txBody>
      </p:sp>
      <p:sp>
        <p:nvSpPr>
          <p:cNvPr id="4" name="Espace réservé du pied de page 3"/>
          <p:cNvSpPr>
            <a:spLocks noGrp="1"/>
          </p:cNvSpPr>
          <p:nvPr>
            <p:ph type="ftr" sz="quarter" idx="3"/>
          </p:nvPr>
        </p:nvSpPr>
        <p:spPr>
          <a:xfrm>
            <a:off x="3124200" y="648544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r>
              <a:rPr kumimoji="0" lang="en-US" b="1" smtClean="0">
                <a:solidFill>
                  <a:srgbClr val="5F5F5F">
                    <a:tint val="75000"/>
                  </a:srgbClr>
                </a:solidFill>
                <a:latin typeface="Arial" charset="0"/>
                <a:ea typeface="ヒラギノ角ゴ ProN W3"/>
                <a:cs typeface="ヒラギノ角ゴ ProN W3"/>
              </a:rPr>
              <a:t>IILC </a:t>
            </a:r>
            <a:endParaRPr kumimoji="0" lang="en-US" b="1" dirty="0">
              <a:solidFill>
                <a:srgbClr val="5F5F5F">
                  <a:tint val="75000"/>
                </a:srgbClr>
              </a:solidFill>
              <a:latin typeface="Arial" charset="0"/>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4F53C66D-ABF2-43CF-A407-3C809315B5B7}" type="slidenum">
              <a:rPr kumimoji="0" lang="en-US" b="1" smtClean="0">
                <a:solidFill>
                  <a:srgbClr val="5F5F5F">
                    <a:tint val="75000"/>
                  </a:srgbClr>
                </a:solidFill>
                <a:latin typeface="Arial" charset="0"/>
                <a:ea typeface="ヒラギノ角ゴ ProN W3"/>
                <a:cs typeface="ヒラギノ角ゴ ProN W3"/>
              </a:rPr>
              <a:pPr defTabSz="914400" eaLnBrk="0" fontAlgn="base" hangingPunct="0">
                <a:spcBef>
                  <a:spcPct val="0"/>
                </a:spcBef>
                <a:spcAft>
                  <a:spcPct val="0"/>
                </a:spcAft>
              </a:pPr>
              <a:t>‹#›</a:t>
            </a:fld>
            <a:endParaRPr kumimoji="0" lang="en-US" b="1" dirty="0">
              <a:solidFill>
                <a:srgbClr val="5F5F5F">
                  <a:tint val="75000"/>
                </a:srgbClr>
              </a:solidFill>
              <a:latin typeface="Arial" charset="0"/>
              <a:ea typeface="ヒラギノ角ゴ ProN W3"/>
              <a:cs typeface="ヒラギノ角ゴ ProN W3"/>
            </a:endParaRPr>
          </a:p>
        </p:txBody>
      </p:sp>
    </p:spTree>
    <p:extLst>
      <p:ext uri="{BB962C8B-B14F-4D97-AF65-F5344CB8AC3E}">
        <p14:creationId xmlns:p14="http://schemas.microsoft.com/office/powerpoint/2010/main" val="379122162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Lst>
  <p:transition xmlns:p14="http://schemas.microsoft.com/office/powerpoint/2010/mai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2400" b="1">
          <a:solidFill>
            <a:schemeClr val="tx1"/>
          </a:solidFill>
          <a:latin typeface="+mj-lt"/>
          <a:ea typeface="+mj-ea"/>
          <a:cs typeface="+mj-cs"/>
          <a:sym typeface="Arial" charset="0"/>
        </a:defRPr>
      </a:lvl1pPr>
      <a:lvl2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2pPr>
      <a:lvl3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3pPr>
      <a:lvl4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4pPr>
      <a:lvl5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5pPr>
      <a:lvl6pPr marL="4572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6pPr>
      <a:lvl7pPr marL="9144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7pPr>
      <a:lvl8pPr marL="13716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8pPr>
      <a:lvl9pPr marL="18288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9pPr>
    </p:titleStyle>
    <p:bodyStyle>
      <a:lvl1pPr algn="l" rtl="0" eaLnBrk="0" fontAlgn="base" hangingPunct="0">
        <a:spcBef>
          <a:spcPts val="500"/>
        </a:spcBef>
        <a:spcAft>
          <a:spcPct val="0"/>
        </a:spcAft>
        <a:defRPr sz="2000">
          <a:solidFill>
            <a:srgbClr val="333333"/>
          </a:solidFill>
          <a:latin typeface="+mn-lt"/>
          <a:ea typeface="+mn-ea"/>
          <a:cs typeface="+mn-cs"/>
          <a:sym typeface="Arial" charset="0"/>
        </a:defRPr>
      </a:lvl1pPr>
      <a:lvl2pPr marL="742950" indent="-285750" algn="l" rtl="0" eaLnBrk="0" fontAlgn="base" hangingPunct="0">
        <a:spcBef>
          <a:spcPts val="400"/>
        </a:spcBef>
        <a:spcAft>
          <a:spcPct val="0"/>
        </a:spcAft>
        <a:buClr>
          <a:srgbClr val="ACACAC"/>
        </a:buClr>
        <a:buSzPct val="100000"/>
        <a:buFont typeface="Arial" charset="0"/>
        <a:buChar char="•"/>
        <a:defRPr>
          <a:solidFill>
            <a:schemeClr val="tx1"/>
          </a:solidFill>
          <a:latin typeface="+mn-lt"/>
          <a:ea typeface="+mn-ea"/>
          <a:cs typeface="+mn-cs"/>
          <a:sym typeface="Arial" charset="0"/>
        </a:defRPr>
      </a:lvl2pPr>
      <a:lvl3pPr marL="1143000" indent="-228600" algn="l" rtl="0" eaLnBrk="0" fontAlgn="base" hangingPunct="0">
        <a:spcBef>
          <a:spcPts val="400"/>
        </a:spcBef>
        <a:spcAft>
          <a:spcPct val="0"/>
        </a:spcAft>
        <a:buClr>
          <a:srgbClr val="5F5F5F"/>
        </a:buClr>
        <a:buSzPct val="100000"/>
        <a:buFont typeface="Arial" charset="0"/>
        <a:buChar char="•"/>
        <a:defRPr sz="1600">
          <a:solidFill>
            <a:schemeClr val="tx1"/>
          </a:solidFill>
          <a:latin typeface="+mn-lt"/>
          <a:ea typeface="+mn-ea"/>
          <a:cs typeface="+mn-cs"/>
          <a:sym typeface="Arial" charset="0"/>
        </a:defRPr>
      </a:lvl3pPr>
      <a:lvl4pPr marL="1333500" algn="l" rtl="0" eaLnBrk="0" fontAlgn="base" hangingPunct="0">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4pPr>
      <a:lvl5pPr marL="1828800" algn="l" rtl="0" eaLnBrk="0" fontAlgn="base" hangingPunct="0">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5pPr>
      <a:lvl6pPr marL="22860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6pPr>
      <a:lvl7pPr marL="27432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7pPr>
      <a:lvl8pPr marL="32004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8pPr>
      <a:lvl9pPr marL="36576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2"/>
          <p:cNvSpPr>
            <a:spLocks noChangeShapeType="1"/>
          </p:cNvSpPr>
          <p:nvPr/>
        </p:nvSpPr>
        <p:spPr bwMode="auto">
          <a:xfrm>
            <a:off x="847725" y="6264275"/>
            <a:ext cx="8075613" cy="0"/>
          </a:xfrm>
          <a:prstGeom prst="line">
            <a:avLst/>
          </a:prstGeom>
          <a:noFill/>
          <a:ln w="19050" cap="flat">
            <a:solidFill>
              <a:srgbClr val="88B800"/>
            </a:solidFill>
            <a:prstDash val="solid"/>
            <a:round/>
            <a:headEnd type="none" w="med" len="med"/>
            <a:tailEnd type="none" w="med" len="med"/>
          </a:ln>
        </p:spPr>
        <p:txBody>
          <a:bodyPr lIns="0" tIns="0" rIns="0" bIns="0"/>
          <a:lstStyle/>
          <a:p>
            <a:pPr algn="ctr" defTabSz="914400" eaLnBrk="0" fontAlgn="base" hangingPunct="0">
              <a:spcBef>
                <a:spcPct val="0"/>
              </a:spcBef>
              <a:spcAft>
                <a:spcPct val="0"/>
              </a:spcAft>
              <a:defRPr/>
            </a:pPr>
            <a:endParaRPr kumimoji="0" lang="en-GB" sz="4200" b="1">
              <a:solidFill>
                <a:srgbClr val="000000"/>
              </a:solidFill>
              <a:latin typeface="Gill Sans" charset="0"/>
              <a:ea typeface="ヒラギノ角ゴ ProN W3"/>
              <a:cs typeface="ヒラギノ角ゴ ProN W3"/>
              <a:sym typeface="Gill Sans" charset="0"/>
            </a:endParaRPr>
          </a:p>
        </p:txBody>
      </p:sp>
      <p:sp>
        <p:nvSpPr>
          <p:cNvPr id="3075" name="Line 3"/>
          <p:cNvSpPr>
            <a:spLocks noChangeShapeType="1"/>
          </p:cNvSpPr>
          <p:nvPr/>
        </p:nvSpPr>
        <p:spPr bwMode="auto">
          <a:xfrm>
            <a:off x="849313" y="614363"/>
            <a:ext cx="8074025" cy="0"/>
          </a:xfrm>
          <a:prstGeom prst="line">
            <a:avLst/>
          </a:prstGeom>
          <a:noFill/>
          <a:ln w="19050" cap="flat">
            <a:solidFill>
              <a:srgbClr val="FF9933"/>
            </a:solidFill>
            <a:prstDash val="solid"/>
            <a:round/>
            <a:headEnd type="none" w="med" len="med"/>
            <a:tailEnd type="none" w="med" len="med"/>
          </a:ln>
        </p:spPr>
        <p:txBody>
          <a:bodyPr lIns="0" tIns="0" rIns="0" bIns="0"/>
          <a:lstStyle/>
          <a:p>
            <a:pPr algn="ctr" defTabSz="914400" eaLnBrk="0" fontAlgn="base" hangingPunct="0">
              <a:spcBef>
                <a:spcPct val="0"/>
              </a:spcBef>
              <a:spcAft>
                <a:spcPct val="0"/>
              </a:spcAft>
              <a:defRPr/>
            </a:pPr>
            <a:endParaRPr kumimoji="0" lang="en-GB" sz="4200" b="1">
              <a:solidFill>
                <a:srgbClr val="000000"/>
              </a:solidFill>
              <a:latin typeface="Gill Sans" charset="0"/>
              <a:ea typeface="ヒラギノ角ゴ ProN W3"/>
              <a:cs typeface="ヒラギノ角ゴ ProN W3"/>
              <a:sym typeface="Gill Sans" charset="0"/>
            </a:endParaRPr>
          </a:p>
        </p:txBody>
      </p:sp>
      <p:pic>
        <p:nvPicPr>
          <p:cNvPr id="2054"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1259632" cy="566330"/>
          </a:xfrm>
          <a:prstGeom prst="rect">
            <a:avLst/>
          </a:prstGeom>
          <a:noFill/>
          <a:ln w="12700" cap="rnd">
            <a:noFill/>
            <a:round/>
            <a:headEnd/>
            <a:tailEnd/>
          </a:ln>
        </p:spPr>
      </p:pic>
      <p:sp>
        <p:nvSpPr>
          <p:cNvPr id="2056" name="Rectangle 7"/>
          <p:cNvSpPr>
            <a:spLocks noGrp="1" noChangeArrowheads="1"/>
          </p:cNvSpPr>
          <p:nvPr>
            <p:ph type="title"/>
          </p:nvPr>
        </p:nvSpPr>
        <p:spPr bwMode="auto">
          <a:xfrm>
            <a:off x="1403648" y="0"/>
            <a:ext cx="6408712" cy="692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sym typeface="Arial" charset="0"/>
              </a:rPr>
              <a:t>Click to edit Master title style</a:t>
            </a:r>
          </a:p>
        </p:txBody>
      </p:sp>
      <p:pic>
        <p:nvPicPr>
          <p:cNvPr id="9" name="Image 8" descr="xfel-logo.emf"/>
          <p:cNvPicPr>
            <a:picLocks noChangeAspect="1"/>
          </p:cNvPicPr>
          <p:nvPr userDrawn="1"/>
        </p:nvPicPr>
        <p:blipFill>
          <a:blip r:embed="rId7" cstate="email">
            <a:extLst>
              <a:ext uri="{28A0092B-C50C-407E-A947-70E740481C1C}">
                <a14:useLocalDpi xmlns:a14="http://schemas.microsoft.com/office/drawing/2010/main"/>
              </a:ext>
            </a:extLst>
          </a:blip>
          <a:srcRect l="-21523" t="11676"/>
          <a:stretch>
            <a:fillRect/>
          </a:stretch>
        </p:blipFill>
        <p:spPr>
          <a:xfrm>
            <a:off x="7812360" y="0"/>
            <a:ext cx="1331640" cy="605191"/>
          </a:xfrm>
          <a:prstGeom prst="rect">
            <a:avLst/>
          </a:prstGeom>
        </p:spPr>
      </p:pic>
      <p:sp>
        <p:nvSpPr>
          <p:cNvPr id="10" name="ZoneTexte 9"/>
          <p:cNvSpPr txBox="1"/>
          <p:nvPr userDrawn="1"/>
        </p:nvSpPr>
        <p:spPr>
          <a:xfrm>
            <a:off x="7829164" y="3612"/>
            <a:ext cx="271228" cy="523220"/>
          </a:xfrm>
          <a:prstGeom prst="rect">
            <a:avLst/>
          </a:prstGeom>
          <a:noFill/>
        </p:spPr>
        <p:txBody>
          <a:bodyPr wrap="none" rtlCol="0">
            <a:spAutoFit/>
          </a:bodyPr>
          <a:lstStyle/>
          <a:p>
            <a:pPr algn="ctr" defTabSz="914400" eaLnBrk="0" fontAlgn="base" hangingPunct="0">
              <a:spcBef>
                <a:spcPct val="0"/>
              </a:spcBef>
              <a:spcAft>
                <a:spcPct val="0"/>
              </a:spcAft>
            </a:pPr>
            <a:r>
              <a:rPr kumimoji="0" lang="en-GB" sz="2800" b="1" dirty="0" err="1">
                <a:solidFill>
                  <a:srgbClr val="000000"/>
                </a:solidFill>
                <a:latin typeface="Script MT Bold" pitchFamily="66" charset="0"/>
                <a:ea typeface="ヒラギノ角ゴ ProN W3"/>
                <a:cs typeface="ヒラギノ角ゴ ProN W3"/>
                <a:sym typeface="Gill Sans" charset="0"/>
              </a:rPr>
              <a:t>i</a:t>
            </a:r>
            <a:endParaRPr kumimoji="0" lang="en-GB" sz="4000" b="1" dirty="0">
              <a:solidFill>
                <a:srgbClr val="000000"/>
              </a:solidFill>
              <a:latin typeface="Script MT Bold" pitchFamily="66" charset="0"/>
              <a:ea typeface="ヒラギノ角ゴ ProN W3"/>
              <a:cs typeface="ヒラギノ角ゴ ProN W3"/>
              <a:sym typeface="Gill Sans" charset="0"/>
            </a:endParaRPr>
          </a:p>
        </p:txBody>
      </p:sp>
      <p:pic>
        <p:nvPicPr>
          <p:cNvPr id="3" name="Image 2"/>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453" y="6246082"/>
            <a:ext cx="750124" cy="611918"/>
          </a:xfrm>
          <a:prstGeom prst="rect">
            <a:avLst/>
          </a:prstGeom>
        </p:spPr>
      </p:pic>
      <p:sp>
        <p:nvSpPr>
          <p:cNvPr id="2" name="Espace réservé de la date 1"/>
          <p:cNvSpPr>
            <a:spLocks noGrp="1"/>
          </p:cNvSpPr>
          <p:nvPr>
            <p:ph type="dt" sz="half" idx="2"/>
          </p:nvPr>
        </p:nvSpPr>
        <p:spPr>
          <a:xfrm>
            <a:off x="585904"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defTabSz="914400" eaLnBrk="0" fontAlgn="base" hangingPunct="0">
              <a:spcBef>
                <a:spcPct val="0"/>
              </a:spcBef>
              <a:spcAft>
                <a:spcPct val="0"/>
              </a:spcAft>
            </a:pPr>
            <a:r>
              <a:rPr kumimoji="0" lang="en-US" b="1" smtClean="0">
                <a:solidFill>
                  <a:srgbClr val="5F5F5F">
                    <a:tint val="75000"/>
                  </a:srgbClr>
                </a:solidFill>
                <a:latin typeface="Arial" charset="0"/>
                <a:ea typeface="ヒラギノ角ゴ ProN W3"/>
                <a:cs typeface="ヒラギノ角ゴ ProN W3"/>
              </a:rPr>
              <a:t>AY-170209</a:t>
            </a:r>
            <a:endParaRPr kumimoji="0" lang="en-US" b="1" dirty="0">
              <a:solidFill>
                <a:srgbClr val="5F5F5F">
                  <a:tint val="75000"/>
                </a:srgbClr>
              </a:solidFill>
              <a:latin typeface="Arial" charset="0"/>
              <a:ea typeface="ヒラギノ角ゴ ProN W3"/>
              <a:cs typeface="ヒラギノ角ゴ ProN W3"/>
            </a:endParaRPr>
          </a:p>
        </p:txBody>
      </p:sp>
      <p:sp>
        <p:nvSpPr>
          <p:cNvPr id="4" name="Espace réservé du pied de page 3"/>
          <p:cNvSpPr>
            <a:spLocks noGrp="1"/>
          </p:cNvSpPr>
          <p:nvPr>
            <p:ph type="ftr" sz="quarter" idx="3"/>
          </p:nvPr>
        </p:nvSpPr>
        <p:spPr>
          <a:xfrm>
            <a:off x="3124200" y="648544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r>
              <a:rPr kumimoji="0" lang="en-US" b="1" smtClean="0">
                <a:solidFill>
                  <a:srgbClr val="5F5F5F">
                    <a:tint val="75000"/>
                  </a:srgbClr>
                </a:solidFill>
                <a:latin typeface="Arial" charset="0"/>
                <a:ea typeface="ヒラギノ角ゴ ProN W3"/>
                <a:cs typeface="ヒラギノ角ゴ ProN W3"/>
              </a:rPr>
              <a:t>IILC </a:t>
            </a:r>
            <a:endParaRPr kumimoji="0" lang="en-US" b="1" dirty="0">
              <a:solidFill>
                <a:srgbClr val="5F5F5F">
                  <a:tint val="75000"/>
                </a:srgbClr>
              </a:solidFill>
              <a:latin typeface="Arial" charset="0"/>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4F53C66D-ABF2-43CF-A407-3C809315B5B7}" type="slidenum">
              <a:rPr kumimoji="0" lang="en-US" b="1" smtClean="0">
                <a:solidFill>
                  <a:srgbClr val="5F5F5F">
                    <a:tint val="75000"/>
                  </a:srgbClr>
                </a:solidFill>
                <a:latin typeface="Arial" charset="0"/>
                <a:ea typeface="ヒラギノ角ゴ ProN W3"/>
                <a:cs typeface="ヒラギノ角ゴ ProN W3"/>
              </a:rPr>
              <a:pPr defTabSz="914400" eaLnBrk="0" fontAlgn="base" hangingPunct="0">
                <a:spcBef>
                  <a:spcPct val="0"/>
                </a:spcBef>
                <a:spcAft>
                  <a:spcPct val="0"/>
                </a:spcAft>
              </a:pPr>
              <a:t>‹#›</a:t>
            </a:fld>
            <a:endParaRPr kumimoji="0" lang="en-US" b="1" dirty="0">
              <a:solidFill>
                <a:srgbClr val="5F5F5F">
                  <a:tint val="75000"/>
                </a:srgbClr>
              </a:solidFill>
              <a:latin typeface="Arial" charset="0"/>
              <a:ea typeface="ヒラギノ角ゴ ProN W3"/>
              <a:cs typeface="ヒラギノ角ゴ ProN W3"/>
            </a:endParaRPr>
          </a:p>
        </p:txBody>
      </p:sp>
    </p:spTree>
    <p:extLst>
      <p:ext uri="{BB962C8B-B14F-4D97-AF65-F5344CB8AC3E}">
        <p14:creationId xmlns:p14="http://schemas.microsoft.com/office/powerpoint/2010/main" val="1184490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2" r:id="rId4"/>
  </p:sldLayoutIdLst>
  <p:transition xmlns:p14="http://schemas.microsoft.com/office/powerpoint/2010/mai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2400" b="1">
          <a:solidFill>
            <a:schemeClr val="tx1"/>
          </a:solidFill>
          <a:latin typeface="+mj-lt"/>
          <a:ea typeface="+mj-ea"/>
          <a:cs typeface="+mj-cs"/>
          <a:sym typeface="Arial" charset="0"/>
        </a:defRPr>
      </a:lvl1pPr>
      <a:lvl2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2pPr>
      <a:lvl3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3pPr>
      <a:lvl4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4pPr>
      <a:lvl5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5pPr>
      <a:lvl6pPr marL="4572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6pPr>
      <a:lvl7pPr marL="9144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7pPr>
      <a:lvl8pPr marL="13716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8pPr>
      <a:lvl9pPr marL="18288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9pPr>
    </p:titleStyle>
    <p:bodyStyle>
      <a:lvl1pPr algn="l" rtl="0" eaLnBrk="0" fontAlgn="base" hangingPunct="0">
        <a:spcBef>
          <a:spcPts val="500"/>
        </a:spcBef>
        <a:spcAft>
          <a:spcPct val="0"/>
        </a:spcAft>
        <a:defRPr sz="2000">
          <a:solidFill>
            <a:srgbClr val="333333"/>
          </a:solidFill>
          <a:latin typeface="+mn-lt"/>
          <a:ea typeface="+mn-ea"/>
          <a:cs typeface="+mn-cs"/>
          <a:sym typeface="Arial" charset="0"/>
        </a:defRPr>
      </a:lvl1pPr>
      <a:lvl2pPr marL="742950" indent="-285750" algn="l" rtl="0" eaLnBrk="0" fontAlgn="base" hangingPunct="0">
        <a:spcBef>
          <a:spcPts val="400"/>
        </a:spcBef>
        <a:spcAft>
          <a:spcPct val="0"/>
        </a:spcAft>
        <a:buClr>
          <a:srgbClr val="ACACAC"/>
        </a:buClr>
        <a:buSzPct val="100000"/>
        <a:buFont typeface="Arial" charset="0"/>
        <a:buChar char="•"/>
        <a:defRPr>
          <a:solidFill>
            <a:schemeClr val="tx1"/>
          </a:solidFill>
          <a:latin typeface="+mn-lt"/>
          <a:ea typeface="+mn-ea"/>
          <a:cs typeface="+mn-cs"/>
          <a:sym typeface="Arial" charset="0"/>
        </a:defRPr>
      </a:lvl2pPr>
      <a:lvl3pPr marL="1143000" indent="-228600" algn="l" rtl="0" eaLnBrk="0" fontAlgn="base" hangingPunct="0">
        <a:spcBef>
          <a:spcPts val="400"/>
        </a:spcBef>
        <a:spcAft>
          <a:spcPct val="0"/>
        </a:spcAft>
        <a:buClr>
          <a:srgbClr val="5F5F5F"/>
        </a:buClr>
        <a:buSzPct val="100000"/>
        <a:buFont typeface="Arial" charset="0"/>
        <a:buChar char="•"/>
        <a:defRPr sz="1600">
          <a:solidFill>
            <a:schemeClr val="tx1"/>
          </a:solidFill>
          <a:latin typeface="+mn-lt"/>
          <a:ea typeface="+mn-ea"/>
          <a:cs typeface="+mn-cs"/>
          <a:sym typeface="Arial" charset="0"/>
        </a:defRPr>
      </a:lvl3pPr>
      <a:lvl4pPr marL="1333500" algn="l" rtl="0" eaLnBrk="0" fontAlgn="base" hangingPunct="0">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4pPr>
      <a:lvl5pPr marL="1828800" algn="l" rtl="0" eaLnBrk="0" fontAlgn="base" hangingPunct="0">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5pPr>
      <a:lvl6pPr marL="22860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6pPr>
      <a:lvl7pPr marL="27432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7pPr>
      <a:lvl8pPr marL="32004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8pPr>
      <a:lvl9pPr marL="36576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Line 2"/>
          <p:cNvSpPr>
            <a:spLocks noChangeShapeType="1"/>
          </p:cNvSpPr>
          <p:nvPr/>
        </p:nvSpPr>
        <p:spPr bwMode="auto">
          <a:xfrm>
            <a:off x="847725" y="6264275"/>
            <a:ext cx="8075613" cy="0"/>
          </a:xfrm>
          <a:prstGeom prst="line">
            <a:avLst/>
          </a:prstGeom>
          <a:noFill/>
          <a:ln w="19050" cap="flat">
            <a:solidFill>
              <a:srgbClr val="88B800"/>
            </a:solidFill>
            <a:prstDash val="solid"/>
            <a:round/>
            <a:headEnd type="none" w="med" len="med"/>
            <a:tailEnd type="none" w="med" len="med"/>
          </a:ln>
        </p:spPr>
        <p:txBody>
          <a:bodyPr lIns="0" tIns="0" rIns="0" bIns="0"/>
          <a:lstStyle/>
          <a:p>
            <a:pPr algn="ctr" defTabSz="914400" eaLnBrk="0" fontAlgn="base" hangingPunct="0">
              <a:spcBef>
                <a:spcPct val="0"/>
              </a:spcBef>
              <a:spcAft>
                <a:spcPct val="0"/>
              </a:spcAft>
              <a:defRPr/>
            </a:pPr>
            <a:endParaRPr kumimoji="0" lang="en-GB" sz="4200" b="1">
              <a:solidFill>
                <a:srgbClr val="000000"/>
              </a:solidFill>
              <a:latin typeface="Gill Sans" charset="0"/>
              <a:ea typeface="ヒラギノ角ゴ ProN W3"/>
              <a:cs typeface="ヒラギノ角ゴ ProN W3"/>
              <a:sym typeface="Gill Sans" charset="0"/>
            </a:endParaRPr>
          </a:p>
        </p:txBody>
      </p:sp>
      <p:sp>
        <p:nvSpPr>
          <p:cNvPr id="3075" name="Line 3"/>
          <p:cNvSpPr>
            <a:spLocks noChangeShapeType="1"/>
          </p:cNvSpPr>
          <p:nvPr/>
        </p:nvSpPr>
        <p:spPr bwMode="auto">
          <a:xfrm>
            <a:off x="849313" y="614363"/>
            <a:ext cx="8074025" cy="0"/>
          </a:xfrm>
          <a:prstGeom prst="line">
            <a:avLst/>
          </a:prstGeom>
          <a:noFill/>
          <a:ln w="19050" cap="flat">
            <a:solidFill>
              <a:srgbClr val="FF9933"/>
            </a:solidFill>
            <a:prstDash val="solid"/>
            <a:round/>
            <a:headEnd type="none" w="med" len="med"/>
            <a:tailEnd type="none" w="med" len="med"/>
          </a:ln>
        </p:spPr>
        <p:txBody>
          <a:bodyPr lIns="0" tIns="0" rIns="0" bIns="0"/>
          <a:lstStyle/>
          <a:p>
            <a:pPr algn="ctr" defTabSz="914400" eaLnBrk="0" fontAlgn="base" hangingPunct="0">
              <a:spcBef>
                <a:spcPct val="0"/>
              </a:spcBef>
              <a:spcAft>
                <a:spcPct val="0"/>
              </a:spcAft>
              <a:defRPr/>
            </a:pPr>
            <a:endParaRPr kumimoji="0" lang="en-GB" sz="4200" b="1">
              <a:solidFill>
                <a:srgbClr val="000000"/>
              </a:solidFill>
              <a:latin typeface="Gill Sans" charset="0"/>
              <a:ea typeface="ヒラギノ角ゴ ProN W3"/>
              <a:cs typeface="ヒラギノ角ゴ ProN W3"/>
              <a:sym typeface="Gill Sans" charset="0"/>
            </a:endParaRPr>
          </a:p>
        </p:txBody>
      </p:sp>
      <p:pic>
        <p:nvPicPr>
          <p:cNvPr id="205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1259632" cy="566330"/>
          </a:xfrm>
          <a:prstGeom prst="rect">
            <a:avLst/>
          </a:prstGeom>
          <a:noFill/>
          <a:ln w="12700" cap="rnd">
            <a:noFill/>
            <a:round/>
            <a:headEnd/>
            <a:tailEnd/>
          </a:ln>
        </p:spPr>
      </p:pic>
      <p:sp>
        <p:nvSpPr>
          <p:cNvPr id="2056" name="Rectangle 7"/>
          <p:cNvSpPr>
            <a:spLocks noGrp="1" noChangeArrowheads="1"/>
          </p:cNvSpPr>
          <p:nvPr>
            <p:ph type="title"/>
          </p:nvPr>
        </p:nvSpPr>
        <p:spPr bwMode="auto">
          <a:xfrm>
            <a:off x="1403648" y="0"/>
            <a:ext cx="6408712" cy="69269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dirty="0" smtClean="0">
                <a:sym typeface="Arial" charset="0"/>
              </a:rPr>
              <a:t>Click to edit Master title style</a:t>
            </a:r>
          </a:p>
        </p:txBody>
      </p:sp>
      <p:pic>
        <p:nvPicPr>
          <p:cNvPr id="9" name="Image 8" descr="xfel-logo.emf"/>
          <p:cNvPicPr>
            <a:picLocks noChangeAspect="1"/>
          </p:cNvPicPr>
          <p:nvPr userDrawn="1"/>
        </p:nvPicPr>
        <p:blipFill>
          <a:blip r:embed="rId8" cstate="email">
            <a:extLst>
              <a:ext uri="{28A0092B-C50C-407E-A947-70E740481C1C}">
                <a14:useLocalDpi xmlns:a14="http://schemas.microsoft.com/office/drawing/2010/main"/>
              </a:ext>
            </a:extLst>
          </a:blip>
          <a:srcRect l="-21523" t="11676"/>
          <a:stretch>
            <a:fillRect/>
          </a:stretch>
        </p:blipFill>
        <p:spPr>
          <a:xfrm>
            <a:off x="7812360" y="0"/>
            <a:ext cx="1331640" cy="605191"/>
          </a:xfrm>
          <a:prstGeom prst="rect">
            <a:avLst/>
          </a:prstGeom>
        </p:spPr>
      </p:pic>
      <p:sp>
        <p:nvSpPr>
          <p:cNvPr id="10" name="ZoneTexte 9"/>
          <p:cNvSpPr txBox="1"/>
          <p:nvPr userDrawn="1"/>
        </p:nvSpPr>
        <p:spPr>
          <a:xfrm>
            <a:off x="7829164" y="3612"/>
            <a:ext cx="271228" cy="523220"/>
          </a:xfrm>
          <a:prstGeom prst="rect">
            <a:avLst/>
          </a:prstGeom>
          <a:noFill/>
        </p:spPr>
        <p:txBody>
          <a:bodyPr wrap="none" rtlCol="0">
            <a:spAutoFit/>
          </a:bodyPr>
          <a:lstStyle/>
          <a:p>
            <a:pPr algn="ctr" defTabSz="914400" eaLnBrk="0" fontAlgn="base" hangingPunct="0">
              <a:spcBef>
                <a:spcPct val="0"/>
              </a:spcBef>
              <a:spcAft>
                <a:spcPct val="0"/>
              </a:spcAft>
            </a:pPr>
            <a:r>
              <a:rPr kumimoji="0" lang="en-GB" sz="2800" b="1" dirty="0" err="1">
                <a:solidFill>
                  <a:srgbClr val="000000"/>
                </a:solidFill>
                <a:latin typeface="Script MT Bold" pitchFamily="66" charset="0"/>
                <a:ea typeface="ヒラギノ角ゴ ProN W3"/>
                <a:cs typeface="ヒラギノ角ゴ ProN W3"/>
                <a:sym typeface="Gill Sans" charset="0"/>
              </a:rPr>
              <a:t>i</a:t>
            </a:r>
            <a:endParaRPr kumimoji="0" lang="en-GB" sz="4000" b="1" dirty="0">
              <a:solidFill>
                <a:srgbClr val="000000"/>
              </a:solidFill>
              <a:latin typeface="Script MT Bold" pitchFamily="66" charset="0"/>
              <a:ea typeface="ヒラギノ角ゴ ProN W3"/>
              <a:cs typeface="ヒラギノ角ゴ ProN W3"/>
              <a:sym typeface="Gill Sans" charset="0"/>
            </a:endParaRPr>
          </a:p>
        </p:txBody>
      </p:sp>
      <p:pic>
        <p:nvPicPr>
          <p:cNvPr id="3" name="Image 2"/>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453" y="6246082"/>
            <a:ext cx="750124" cy="611918"/>
          </a:xfrm>
          <a:prstGeom prst="rect">
            <a:avLst/>
          </a:prstGeom>
        </p:spPr>
      </p:pic>
      <p:sp>
        <p:nvSpPr>
          <p:cNvPr id="2" name="Espace réservé de la date 1"/>
          <p:cNvSpPr>
            <a:spLocks noGrp="1"/>
          </p:cNvSpPr>
          <p:nvPr>
            <p:ph type="dt" sz="half" idx="2"/>
          </p:nvPr>
        </p:nvSpPr>
        <p:spPr>
          <a:xfrm>
            <a:off x="585904"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ctr" defTabSz="914400" eaLnBrk="0" fontAlgn="base" hangingPunct="0">
              <a:spcBef>
                <a:spcPct val="0"/>
              </a:spcBef>
              <a:spcAft>
                <a:spcPct val="0"/>
              </a:spcAft>
            </a:pPr>
            <a:r>
              <a:rPr kumimoji="0" lang="en-US" b="1" smtClean="0">
                <a:solidFill>
                  <a:srgbClr val="5F5F5F">
                    <a:tint val="75000"/>
                  </a:srgbClr>
                </a:solidFill>
                <a:latin typeface="Arial" charset="0"/>
                <a:ea typeface="ヒラギノ角ゴ ProN W3"/>
                <a:cs typeface="ヒラギノ角ゴ ProN W3"/>
              </a:rPr>
              <a:t>AY-170209</a:t>
            </a:r>
            <a:endParaRPr kumimoji="0" lang="en-US" b="1" dirty="0">
              <a:solidFill>
                <a:srgbClr val="5F5F5F">
                  <a:tint val="75000"/>
                </a:srgbClr>
              </a:solidFill>
              <a:latin typeface="Arial" charset="0"/>
              <a:ea typeface="ヒラギノ角ゴ ProN W3"/>
              <a:cs typeface="ヒラギノ角ゴ ProN W3"/>
            </a:endParaRPr>
          </a:p>
        </p:txBody>
      </p:sp>
      <p:sp>
        <p:nvSpPr>
          <p:cNvPr id="4" name="Espace réservé du pied de page 3"/>
          <p:cNvSpPr>
            <a:spLocks noGrp="1"/>
          </p:cNvSpPr>
          <p:nvPr>
            <p:ph type="ftr" sz="quarter" idx="3"/>
          </p:nvPr>
        </p:nvSpPr>
        <p:spPr>
          <a:xfrm>
            <a:off x="3124200" y="648544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pPr>
            <a:r>
              <a:rPr kumimoji="0" lang="en-US" b="1" smtClean="0">
                <a:solidFill>
                  <a:srgbClr val="5F5F5F">
                    <a:tint val="75000"/>
                  </a:srgbClr>
                </a:solidFill>
                <a:latin typeface="Arial" charset="0"/>
                <a:ea typeface="ヒラギノ角ゴ ProN W3"/>
                <a:cs typeface="ヒラギノ角ゴ ProN W3"/>
              </a:rPr>
              <a:t>IILC </a:t>
            </a:r>
            <a:endParaRPr kumimoji="0" lang="en-US" b="1" dirty="0">
              <a:solidFill>
                <a:srgbClr val="5F5F5F">
                  <a:tint val="75000"/>
                </a:srgbClr>
              </a:solidFill>
              <a:latin typeface="Arial" charset="0"/>
              <a:ea typeface="ヒラギノ角ゴ ProN W3"/>
              <a:cs typeface="ヒラギノ角ゴ ProN W3"/>
            </a:endParaRPr>
          </a:p>
        </p:txBody>
      </p:sp>
      <p:sp>
        <p:nvSpPr>
          <p:cNvPr id="6" name="Espace réservé du numéro de diapositive 5"/>
          <p:cNvSpPr>
            <a:spLocks noGrp="1"/>
          </p:cNvSpPr>
          <p:nvPr>
            <p:ph type="sldNum" sz="quarter" idx="4"/>
          </p:nvPr>
        </p:nvSpPr>
        <p:spPr>
          <a:xfrm>
            <a:off x="6553200" y="64746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pPr>
            <a:fld id="{4F53C66D-ABF2-43CF-A407-3C809315B5B7}" type="slidenum">
              <a:rPr kumimoji="0" lang="en-US" b="1" smtClean="0">
                <a:solidFill>
                  <a:srgbClr val="5F5F5F">
                    <a:tint val="75000"/>
                  </a:srgbClr>
                </a:solidFill>
                <a:latin typeface="Arial" charset="0"/>
                <a:ea typeface="ヒラギノ角ゴ ProN W3"/>
                <a:cs typeface="ヒラギノ角ゴ ProN W3"/>
              </a:rPr>
              <a:pPr defTabSz="914400" eaLnBrk="0" fontAlgn="base" hangingPunct="0">
                <a:spcBef>
                  <a:spcPct val="0"/>
                </a:spcBef>
                <a:spcAft>
                  <a:spcPct val="0"/>
                </a:spcAft>
              </a:pPr>
              <a:t>‹#›</a:t>
            </a:fld>
            <a:endParaRPr kumimoji="0" lang="en-US" b="1" dirty="0">
              <a:solidFill>
                <a:srgbClr val="5F5F5F">
                  <a:tint val="75000"/>
                </a:srgbClr>
              </a:solidFill>
              <a:latin typeface="Arial" charset="0"/>
              <a:ea typeface="ヒラギノ角ゴ ProN W3"/>
              <a:cs typeface="ヒラギノ角ゴ ProN W3"/>
            </a:endParaRPr>
          </a:p>
        </p:txBody>
      </p:sp>
    </p:spTree>
    <p:extLst>
      <p:ext uri="{BB962C8B-B14F-4D97-AF65-F5344CB8AC3E}">
        <p14:creationId xmlns:p14="http://schemas.microsoft.com/office/powerpoint/2010/main" val="1056865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Lst>
  <p:transition xmlns:p14="http://schemas.microsoft.com/office/powerpoint/2010/main"/>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2400" b="1">
          <a:solidFill>
            <a:schemeClr val="tx1"/>
          </a:solidFill>
          <a:latin typeface="+mj-lt"/>
          <a:ea typeface="+mj-ea"/>
          <a:cs typeface="+mj-cs"/>
          <a:sym typeface="Arial" charset="0"/>
        </a:defRPr>
      </a:lvl1pPr>
      <a:lvl2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2pPr>
      <a:lvl3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3pPr>
      <a:lvl4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4pPr>
      <a:lvl5pPr algn="l" rtl="0" eaLnBrk="0" fontAlgn="base" hangingPunct="0">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5pPr>
      <a:lvl6pPr marL="4572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6pPr>
      <a:lvl7pPr marL="9144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7pPr>
      <a:lvl8pPr marL="13716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8pPr>
      <a:lvl9pPr marL="1828800" algn="l" rtl="0" fontAlgn="base">
        <a:spcBef>
          <a:spcPct val="0"/>
        </a:spcBef>
        <a:spcAft>
          <a:spcPct val="0"/>
        </a:spcAft>
        <a:defRPr sz="2400" b="1">
          <a:solidFill>
            <a:schemeClr val="tx1"/>
          </a:solidFill>
          <a:latin typeface="Arial" charset="0"/>
          <a:ea typeface="ヒラギノ角ゴ ProN W6" charset="0"/>
          <a:cs typeface="ヒラギノ角ゴ ProN W6" charset="0"/>
          <a:sym typeface="Arial" charset="0"/>
        </a:defRPr>
      </a:lvl9pPr>
    </p:titleStyle>
    <p:bodyStyle>
      <a:lvl1pPr algn="l" rtl="0" eaLnBrk="0" fontAlgn="base" hangingPunct="0">
        <a:spcBef>
          <a:spcPts val="500"/>
        </a:spcBef>
        <a:spcAft>
          <a:spcPct val="0"/>
        </a:spcAft>
        <a:defRPr sz="2000">
          <a:solidFill>
            <a:srgbClr val="333333"/>
          </a:solidFill>
          <a:latin typeface="+mn-lt"/>
          <a:ea typeface="+mn-ea"/>
          <a:cs typeface="+mn-cs"/>
          <a:sym typeface="Arial" charset="0"/>
        </a:defRPr>
      </a:lvl1pPr>
      <a:lvl2pPr marL="742950" indent="-285750" algn="l" rtl="0" eaLnBrk="0" fontAlgn="base" hangingPunct="0">
        <a:spcBef>
          <a:spcPts val="400"/>
        </a:spcBef>
        <a:spcAft>
          <a:spcPct val="0"/>
        </a:spcAft>
        <a:buClr>
          <a:srgbClr val="ACACAC"/>
        </a:buClr>
        <a:buSzPct val="100000"/>
        <a:buFont typeface="Arial" charset="0"/>
        <a:buChar char="•"/>
        <a:defRPr>
          <a:solidFill>
            <a:schemeClr val="tx1"/>
          </a:solidFill>
          <a:latin typeface="+mn-lt"/>
          <a:ea typeface="+mn-ea"/>
          <a:cs typeface="+mn-cs"/>
          <a:sym typeface="Arial" charset="0"/>
        </a:defRPr>
      </a:lvl2pPr>
      <a:lvl3pPr marL="1143000" indent="-228600" algn="l" rtl="0" eaLnBrk="0" fontAlgn="base" hangingPunct="0">
        <a:spcBef>
          <a:spcPts val="400"/>
        </a:spcBef>
        <a:spcAft>
          <a:spcPct val="0"/>
        </a:spcAft>
        <a:buClr>
          <a:srgbClr val="5F5F5F"/>
        </a:buClr>
        <a:buSzPct val="100000"/>
        <a:buFont typeface="Arial" charset="0"/>
        <a:buChar char="•"/>
        <a:defRPr sz="1600">
          <a:solidFill>
            <a:schemeClr val="tx1"/>
          </a:solidFill>
          <a:latin typeface="+mn-lt"/>
          <a:ea typeface="+mn-ea"/>
          <a:cs typeface="+mn-cs"/>
          <a:sym typeface="Arial" charset="0"/>
        </a:defRPr>
      </a:lvl3pPr>
      <a:lvl4pPr marL="1333500" algn="l" rtl="0" eaLnBrk="0" fontAlgn="base" hangingPunct="0">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4pPr>
      <a:lvl5pPr marL="1828800" algn="l" rtl="0" eaLnBrk="0" fontAlgn="base" hangingPunct="0">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5pPr>
      <a:lvl6pPr marL="22860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6pPr>
      <a:lvl7pPr marL="27432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7pPr>
      <a:lvl8pPr marL="32004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8pPr>
      <a:lvl9pPr marL="3657600" algn="l" rtl="0" fontAlgn="base">
        <a:spcBef>
          <a:spcPts val="400"/>
        </a:spcBef>
        <a:spcAft>
          <a:spcPct val="0"/>
        </a:spcAft>
        <a:buClr>
          <a:srgbClr val="5F5F5F"/>
        </a:buClr>
        <a:buSzPct val="100000"/>
        <a:buFont typeface="Arial" charset="0"/>
        <a:defRPr sz="1600">
          <a:solidFill>
            <a:schemeClr val="tx1"/>
          </a:solidFill>
          <a:latin typeface="+mn-lt"/>
          <a:ea typeface="+mn-ea"/>
          <a:cs typeface="+mn-cs"/>
          <a:sym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7287" y="6394556"/>
            <a:ext cx="2141823" cy="365125"/>
          </a:xfrm>
          <a:prstGeom prst="rect">
            <a:avLst/>
          </a:prstGeom>
        </p:spPr>
        <p:txBody>
          <a:bodyPr vert="horz" lIns="0" tIns="0" rIns="0" bIns="0" rtlCol="0" anchor="ctr"/>
          <a:lstStyle>
            <a:lvl1pPr algn="l">
              <a:defRPr sz="900">
                <a:solidFill>
                  <a:schemeClr val="bg1">
                    <a:lumMod val="50000"/>
                  </a:schemeClr>
                </a:solidFill>
                <a:latin typeface="Arial"/>
                <a:cs typeface="Arial"/>
              </a:defRPr>
            </a:lvl1pPr>
          </a:lstStyle>
          <a:p>
            <a:pPr defTabSz="457016"/>
            <a:r>
              <a:rPr kumimoji="0" lang="en-US" smtClean="0">
                <a:solidFill>
                  <a:prstClr val="white">
                    <a:lumMod val="50000"/>
                  </a:prstClr>
                </a:solidFill>
                <a:latin typeface="Calibri"/>
              </a:rPr>
              <a:t>AY-170209</a:t>
            </a:r>
            <a:endParaRPr kumimoji="0" lang="en-US" dirty="0">
              <a:solidFill>
                <a:prstClr val="white">
                  <a:lumMod val="50000"/>
                </a:prstClr>
              </a:solidFill>
              <a:latin typeface="Calibri"/>
            </a:endParaRPr>
          </a:p>
        </p:txBody>
      </p:sp>
      <p:sp>
        <p:nvSpPr>
          <p:cNvPr id="5" name="Footer Placeholder 4"/>
          <p:cNvSpPr>
            <a:spLocks noGrp="1"/>
          </p:cNvSpPr>
          <p:nvPr>
            <p:ph type="ftr" sz="quarter" idx="3"/>
          </p:nvPr>
        </p:nvSpPr>
        <p:spPr>
          <a:xfrm>
            <a:off x="3863781" y="6391732"/>
            <a:ext cx="1639455" cy="365125"/>
          </a:xfrm>
          <a:prstGeom prst="rect">
            <a:avLst/>
          </a:prstGeom>
        </p:spPr>
        <p:txBody>
          <a:bodyPr vert="horz" lIns="0" tIns="0" rIns="0" bIns="0" rtlCol="0" anchor="ctr"/>
          <a:lstStyle>
            <a:lvl1pPr algn="l">
              <a:defRPr sz="1000">
                <a:solidFill>
                  <a:srgbClr val="7F7F7F"/>
                </a:solidFill>
                <a:latin typeface="+mn-lt"/>
                <a:cs typeface="Arial"/>
              </a:defRPr>
            </a:lvl1pPr>
          </a:lstStyle>
          <a:p>
            <a:pPr defTabSz="457016"/>
            <a:r>
              <a:rPr kumimoji="0" lang="en-US" smtClean="0">
                <a:latin typeface="Calibri"/>
              </a:rPr>
              <a:t>IILC </a:t>
            </a:r>
            <a:endParaRPr kumimoji="0" lang="en-US" dirty="0">
              <a:latin typeface="Calibri"/>
            </a:endParaRPr>
          </a:p>
        </p:txBody>
      </p:sp>
      <p:sp>
        <p:nvSpPr>
          <p:cNvPr id="6" name="Slide Number Placeholder 5"/>
          <p:cNvSpPr>
            <a:spLocks noGrp="1"/>
          </p:cNvSpPr>
          <p:nvPr>
            <p:ph type="sldNum" sz="quarter" idx="4"/>
          </p:nvPr>
        </p:nvSpPr>
        <p:spPr>
          <a:xfrm>
            <a:off x="6891617" y="6393144"/>
            <a:ext cx="21336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defTabSz="457016"/>
            <a:fld id="{AAB6FA28-7AEC-3F43-9C2D-3DB969CFEC6A}" type="slidenum">
              <a:rPr kumimoji="0" lang="en-US" smtClean="0">
                <a:latin typeface="Calibri"/>
              </a:rPr>
              <a:pPr algn="r" defTabSz="457016"/>
              <a:t>‹#›</a:t>
            </a:fld>
            <a:endParaRPr kumimoji="0" lang="en-US" dirty="0">
              <a:latin typeface="Calibri"/>
            </a:endParaRPr>
          </a:p>
        </p:txBody>
      </p:sp>
      <p:sp>
        <p:nvSpPr>
          <p:cNvPr id="9" name="Text Placeholder 8"/>
          <p:cNvSpPr>
            <a:spLocks noGrp="1"/>
          </p:cNvSpPr>
          <p:nvPr>
            <p:ph type="body" idx="1"/>
          </p:nvPr>
        </p:nvSpPr>
        <p:spPr>
          <a:xfrm>
            <a:off x="831273" y="1039091"/>
            <a:ext cx="7481166" cy="4525818"/>
          </a:xfrm>
          <a:prstGeom prst="rect">
            <a:avLst/>
          </a:prstGeom>
        </p:spPr>
        <p:txBody>
          <a:bodyPr vert="horz" lIns="0" tIns="0" rIns="0" bIns="0" rtlCol="0">
            <a:normAutofit/>
          </a:bodyPr>
          <a:lstStyle/>
          <a:p>
            <a:pPr lvl="0"/>
            <a:r>
              <a:rPr lang="en-US" dirty="0" smtClean="0"/>
              <a:t>Click to edit Master title style</a:t>
            </a:r>
          </a:p>
          <a:p>
            <a:pPr lvl="0"/>
            <a:r>
              <a:rPr lang="en-US" dirty="0" smtClean="0"/>
              <a:t>Second level</a:t>
            </a:r>
          </a:p>
          <a:p>
            <a:pPr lvl="2"/>
            <a:r>
              <a:rPr lang="en-US" dirty="0" smtClean="0"/>
              <a:t>Third level</a:t>
            </a:r>
          </a:p>
        </p:txBody>
      </p:sp>
      <p:pic>
        <p:nvPicPr>
          <p:cNvPr id="10" name="Picture 9"/>
          <p:cNvPicPr>
            <a:picLocks noChangeAspect="1"/>
          </p:cNvPicPr>
          <p:nvPr/>
        </p:nvPicPr>
        <p:blipFill>
          <a:blip r:embed="rId15"/>
          <a:stretch>
            <a:fillRect/>
          </a:stretch>
        </p:blipFill>
        <p:spPr>
          <a:xfrm>
            <a:off x="197490" y="197881"/>
            <a:ext cx="2523120" cy="473825"/>
          </a:xfrm>
          <a:prstGeom prst="rect">
            <a:avLst/>
          </a:prstGeom>
        </p:spPr>
      </p:pic>
      <p:pic>
        <p:nvPicPr>
          <p:cNvPr id="11" name="Picture 10"/>
          <p:cNvPicPr>
            <a:picLocks noChangeAspect="1"/>
          </p:cNvPicPr>
          <p:nvPr/>
        </p:nvPicPr>
        <p:blipFill>
          <a:blip r:embed="rId16"/>
          <a:stretch>
            <a:fillRect/>
          </a:stretch>
        </p:blipFill>
        <p:spPr>
          <a:xfrm>
            <a:off x="831277" y="633145"/>
            <a:ext cx="7481455" cy="34636"/>
          </a:xfrm>
          <a:prstGeom prst="rect">
            <a:avLst/>
          </a:prstGeom>
        </p:spPr>
      </p:pic>
      <p:pic>
        <p:nvPicPr>
          <p:cNvPr id="12" name="Picture 11"/>
          <p:cNvPicPr>
            <a:picLocks noChangeAspect="1"/>
          </p:cNvPicPr>
          <p:nvPr/>
        </p:nvPicPr>
        <p:blipFill>
          <a:blip r:embed="rId17"/>
          <a:stretch>
            <a:fillRect/>
          </a:stretch>
        </p:blipFill>
        <p:spPr>
          <a:xfrm>
            <a:off x="831277" y="6217227"/>
            <a:ext cx="7481455" cy="34636"/>
          </a:xfrm>
          <a:prstGeom prst="rect">
            <a:avLst/>
          </a:prstGeom>
        </p:spPr>
      </p:pic>
    </p:spTree>
    <p:extLst>
      <p:ext uri="{BB962C8B-B14F-4D97-AF65-F5344CB8AC3E}">
        <p14:creationId xmlns:p14="http://schemas.microsoft.com/office/powerpoint/2010/main" val="315989913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837" r:id="rId11"/>
    <p:sldLayoutId id="2147483907" r:id="rId12"/>
    <p:sldLayoutId id="2147483908" r:id="rId13"/>
  </p:sldLayoutIdLst>
  <p:transition xmlns:p14="http://schemas.microsoft.com/office/powerpoint/2010/main">
    <p:fade/>
  </p:transition>
  <p:timing>
    <p:tnLst>
      <p:par>
        <p:cTn xmlns:p14="http://schemas.microsoft.com/office/powerpoint/2010/main" id="1" dur="indefinite" restart="never" nodeType="tmRoot"/>
      </p:par>
    </p:tnLst>
  </p:timing>
  <p:hf hdr="0" ftr="0"/>
  <p:txStyles>
    <p:titleStyle>
      <a:lvl1pPr algn="ctr" defTabSz="456971" rtl="0" eaLnBrk="1" latinLnBrk="0" hangingPunct="1">
        <a:spcBef>
          <a:spcPct val="0"/>
        </a:spcBef>
        <a:buNone/>
        <a:defRPr sz="4400" kern="1200">
          <a:solidFill>
            <a:schemeClr val="tx1"/>
          </a:solidFill>
          <a:latin typeface="+mj-lt"/>
          <a:ea typeface="+mj-ea"/>
          <a:cs typeface="+mj-cs"/>
        </a:defRPr>
      </a:lvl1pPr>
    </p:titleStyle>
    <p:bodyStyle>
      <a:lvl1pPr marL="342729" indent="-342729" algn="l" defTabSz="456971" rtl="0" eaLnBrk="1" latinLnBrk="0" hangingPunct="1">
        <a:spcBef>
          <a:spcPct val="20000"/>
        </a:spcBef>
        <a:buFont typeface="Arial"/>
        <a:buNone/>
        <a:defRPr sz="2700" b="1" kern="1200">
          <a:solidFill>
            <a:schemeClr val="tx1"/>
          </a:solidFill>
          <a:latin typeface="+mn-lt"/>
          <a:ea typeface="+mn-ea"/>
          <a:cs typeface="Arial"/>
        </a:defRPr>
      </a:lvl1pPr>
      <a:lvl2pPr marL="742579" indent="-285605" algn="l" defTabSz="456971" rtl="0" eaLnBrk="1" latinLnBrk="0" hangingPunct="1">
        <a:spcBef>
          <a:spcPct val="20000"/>
        </a:spcBef>
        <a:buFont typeface="Arial"/>
        <a:buChar char="•"/>
        <a:defRPr sz="3600" kern="1200">
          <a:solidFill>
            <a:schemeClr val="tx1"/>
          </a:solidFill>
          <a:latin typeface="+mn-lt"/>
          <a:ea typeface="+mn-ea"/>
          <a:cs typeface="+mn-cs"/>
        </a:defRPr>
      </a:lvl2pPr>
      <a:lvl3pPr marL="1142429" indent="-228485" algn="l" defTabSz="456971" rtl="0" eaLnBrk="1" latinLnBrk="0" hangingPunct="1">
        <a:spcBef>
          <a:spcPct val="20000"/>
        </a:spcBef>
        <a:buFont typeface="Lucida Grande"/>
        <a:buChar char="‒"/>
        <a:defRPr sz="1600" kern="1200">
          <a:solidFill>
            <a:schemeClr val="tx1"/>
          </a:solidFill>
          <a:latin typeface="Arial"/>
          <a:ea typeface="+mn-ea"/>
          <a:cs typeface="Arial"/>
        </a:defRPr>
      </a:lvl3pPr>
      <a:lvl4pPr marL="1599400" indent="-228485" algn="l" defTabSz="456971" rtl="0" eaLnBrk="1" latinLnBrk="0" hangingPunct="1">
        <a:spcBef>
          <a:spcPct val="20000"/>
        </a:spcBef>
        <a:buFont typeface="Arial"/>
        <a:buChar char="–"/>
        <a:defRPr sz="2000" kern="1200">
          <a:solidFill>
            <a:schemeClr val="tx1"/>
          </a:solidFill>
          <a:latin typeface="+mn-lt"/>
          <a:ea typeface="+mn-ea"/>
          <a:cs typeface="+mn-cs"/>
        </a:defRPr>
      </a:lvl4pPr>
      <a:lvl5pPr marL="2056371" indent="-228485" algn="l" defTabSz="456971" rtl="0" eaLnBrk="1" latinLnBrk="0" hangingPunct="1">
        <a:spcBef>
          <a:spcPct val="20000"/>
        </a:spcBef>
        <a:buFont typeface="Arial"/>
        <a:buChar char="»"/>
        <a:defRPr sz="2000" kern="1200">
          <a:solidFill>
            <a:schemeClr val="tx1"/>
          </a:solidFill>
          <a:latin typeface="+mn-lt"/>
          <a:ea typeface="+mn-ea"/>
          <a:cs typeface="+mn-cs"/>
        </a:defRPr>
      </a:lvl5pPr>
      <a:lvl6pPr marL="2513345" indent="-228485" algn="l" defTabSz="456971" rtl="0" eaLnBrk="1" latinLnBrk="0" hangingPunct="1">
        <a:spcBef>
          <a:spcPct val="20000"/>
        </a:spcBef>
        <a:buFont typeface="Arial"/>
        <a:buChar char="•"/>
        <a:defRPr sz="2000" kern="1200">
          <a:solidFill>
            <a:schemeClr val="tx1"/>
          </a:solidFill>
          <a:latin typeface="+mn-lt"/>
          <a:ea typeface="+mn-ea"/>
          <a:cs typeface="+mn-cs"/>
        </a:defRPr>
      </a:lvl6pPr>
      <a:lvl7pPr marL="2970315" indent="-228485" algn="l" defTabSz="456971" rtl="0" eaLnBrk="1" latinLnBrk="0" hangingPunct="1">
        <a:spcBef>
          <a:spcPct val="20000"/>
        </a:spcBef>
        <a:buFont typeface="Arial"/>
        <a:buChar char="•"/>
        <a:defRPr sz="2000" kern="1200">
          <a:solidFill>
            <a:schemeClr val="tx1"/>
          </a:solidFill>
          <a:latin typeface="+mn-lt"/>
          <a:ea typeface="+mn-ea"/>
          <a:cs typeface="+mn-cs"/>
        </a:defRPr>
      </a:lvl7pPr>
      <a:lvl8pPr marL="3427285" indent="-228485" algn="l" defTabSz="456971" rtl="0" eaLnBrk="1" latinLnBrk="0" hangingPunct="1">
        <a:spcBef>
          <a:spcPct val="20000"/>
        </a:spcBef>
        <a:buFont typeface="Arial"/>
        <a:buChar char="•"/>
        <a:defRPr sz="2000" kern="1200">
          <a:solidFill>
            <a:schemeClr val="tx1"/>
          </a:solidFill>
          <a:latin typeface="+mn-lt"/>
          <a:ea typeface="+mn-ea"/>
          <a:cs typeface="+mn-cs"/>
        </a:defRPr>
      </a:lvl8pPr>
      <a:lvl9pPr marL="3884255" indent="-228485" algn="l" defTabSz="4569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71" rtl="0" eaLnBrk="1" latinLnBrk="0" hangingPunct="1">
        <a:defRPr sz="1800" kern="1200">
          <a:solidFill>
            <a:schemeClr val="tx1"/>
          </a:solidFill>
          <a:latin typeface="+mn-lt"/>
          <a:ea typeface="+mn-ea"/>
          <a:cs typeface="+mn-cs"/>
        </a:defRPr>
      </a:lvl1pPr>
      <a:lvl2pPr marL="456971" algn="l" defTabSz="456971" rtl="0" eaLnBrk="1" latinLnBrk="0" hangingPunct="1">
        <a:defRPr sz="1800" kern="1200">
          <a:solidFill>
            <a:schemeClr val="tx1"/>
          </a:solidFill>
          <a:latin typeface="+mn-lt"/>
          <a:ea typeface="+mn-ea"/>
          <a:cs typeface="+mn-cs"/>
        </a:defRPr>
      </a:lvl2pPr>
      <a:lvl3pPr marL="913945" algn="l" defTabSz="456971" rtl="0" eaLnBrk="1" latinLnBrk="0" hangingPunct="1">
        <a:defRPr sz="1800" kern="1200">
          <a:solidFill>
            <a:schemeClr val="tx1"/>
          </a:solidFill>
          <a:latin typeface="+mn-lt"/>
          <a:ea typeface="+mn-ea"/>
          <a:cs typeface="+mn-cs"/>
        </a:defRPr>
      </a:lvl3pPr>
      <a:lvl4pPr marL="1370915" algn="l" defTabSz="456971" rtl="0" eaLnBrk="1" latinLnBrk="0" hangingPunct="1">
        <a:defRPr sz="1800" kern="1200">
          <a:solidFill>
            <a:schemeClr val="tx1"/>
          </a:solidFill>
          <a:latin typeface="+mn-lt"/>
          <a:ea typeface="+mn-ea"/>
          <a:cs typeface="+mn-cs"/>
        </a:defRPr>
      </a:lvl4pPr>
      <a:lvl5pPr marL="1827885" algn="l" defTabSz="456971" rtl="0" eaLnBrk="1" latinLnBrk="0" hangingPunct="1">
        <a:defRPr sz="1800" kern="1200">
          <a:solidFill>
            <a:schemeClr val="tx1"/>
          </a:solidFill>
          <a:latin typeface="+mn-lt"/>
          <a:ea typeface="+mn-ea"/>
          <a:cs typeface="+mn-cs"/>
        </a:defRPr>
      </a:lvl5pPr>
      <a:lvl6pPr marL="2284855" algn="l" defTabSz="456971" rtl="0" eaLnBrk="1" latinLnBrk="0" hangingPunct="1">
        <a:defRPr sz="1800" kern="1200">
          <a:solidFill>
            <a:schemeClr val="tx1"/>
          </a:solidFill>
          <a:latin typeface="+mn-lt"/>
          <a:ea typeface="+mn-ea"/>
          <a:cs typeface="+mn-cs"/>
        </a:defRPr>
      </a:lvl6pPr>
      <a:lvl7pPr marL="2741829" algn="l" defTabSz="456971" rtl="0" eaLnBrk="1" latinLnBrk="0" hangingPunct="1">
        <a:defRPr sz="1800" kern="1200">
          <a:solidFill>
            <a:schemeClr val="tx1"/>
          </a:solidFill>
          <a:latin typeface="+mn-lt"/>
          <a:ea typeface="+mn-ea"/>
          <a:cs typeface="+mn-cs"/>
        </a:defRPr>
      </a:lvl7pPr>
      <a:lvl8pPr marL="3198800" algn="l" defTabSz="456971" rtl="0" eaLnBrk="1" latinLnBrk="0" hangingPunct="1">
        <a:defRPr sz="1800" kern="1200">
          <a:solidFill>
            <a:schemeClr val="tx1"/>
          </a:solidFill>
          <a:latin typeface="+mn-lt"/>
          <a:ea typeface="+mn-ea"/>
          <a:cs typeface="+mn-cs"/>
        </a:defRPr>
      </a:lvl8pPr>
      <a:lvl9pPr marL="3655771" algn="l" defTabSz="45697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97287" y="6394556"/>
            <a:ext cx="2141823" cy="365125"/>
          </a:xfrm>
          <a:prstGeom prst="rect">
            <a:avLst/>
          </a:prstGeom>
        </p:spPr>
        <p:txBody>
          <a:bodyPr vert="horz" lIns="0" tIns="0" rIns="0" bIns="0" rtlCol="0" anchor="ctr"/>
          <a:lstStyle>
            <a:lvl1pPr algn="l">
              <a:defRPr sz="900">
                <a:solidFill>
                  <a:schemeClr val="bg1">
                    <a:lumMod val="50000"/>
                  </a:schemeClr>
                </a:solidFill>
                <a:latin typeface="Arial"/>
                <a:cs typeface="Arial"/>
              </a:defRPr>
            </a:lvl1pPr>
          </a:lstStyle>
          <a:p>
            <a:pPr defTabSz="457016"/>
            <a:r>
              <a:rPr kumimoji="0" lang="en-US" smtClean="0">
                <a:solidFill>
                  <a:prstClr val="white">
                    <a:lumMod val="50000"/>
                  </a:prstClr>
                </a:solidFill>
                <a:latin typeface="Calibri"/>
              </a:rPr>
              <a:t>AY-170209</a:t>
            </a:r>
            <a:endParaRPr kumimoji="0" lang="en-US" dirty="0">
              <a:solidFill>
                <a:prstClr val="white">
                  <a:lumMod val="50000"/>
                </a:prstClr>
              </a:solidFill>
              <a:latin typeface="Calibri"/>
            </a:endParaRPr>
          </a:p>
        </p:txBody>
      </p:sp>
      <p:sp>
        <p:nvSpPr>
          <p:cNvPr id="5" name="Footer Placeholder 4"/>
          <p:cNvSpPr>
            <a:spLocks noGrp="1"/>
          </p:cNvSpPr>
          <p:nvPr>
            <p:ph type="ftr" sz="quarter" idx="3"/>
          </p:nvPr>
        </p:nvSpPr>
        <p:spPr>
          <a:xfrm>
            <a:off x="3863781" y="6391732"/>
            <a:ext cx="1639455" cy="365125"/>
          </a:xfrm>
          <a:prstGeom prst="rect">
            <a:avLst/>
          </a:prstGeom>
        </p:spPr>
        <p:txBody>
          <a:bodyPr vert="horz" lIns="0" tIns="0" rIns="0" bIns="0" rtlCol="0" anchor="ctr"/>
          <a:lstStyle>
            <a:lvl1pPr algn="l">
              <a:defRPr sz="1000">
                <a:solidFill>
                  <a:srgbClr val="7F7F7F"/>
                </a:solidFill>
                <a:latin typeface="+mn-lt"/>
                <a:cs typeface="Arial"/>
              </a:defRPr>
            </a:lvl1pPr>
          </a:lstStyle>
          <a:p>
            <a:pPr defTabSz="457016"/>
            <a:r>
              <a:rPr kumimoji="0" lang="en-US" smtClean="0">
                <a:latin typeface="Calibri"/>
              </a:rPr>
              <a:t>IILC </a:t>
            </a:r>
            <a:endParaRPr kumimoji="0" lang="en-US" dirty="0">
              <a:latin typeface="Calibri"/>
            </a:endParaRPr>
          </a:p>
        </p:txBody>
      </p:sp>
      <p:sp>
        <p:nvSpPr>
          <p:cNvPr id="6" name="Slide Number Placeholder 5"/>
          <p:cNvSpPr>
            <a:spLocks noGrp="1"/>
          </p:cNvSpPr>
          <p:nvPr>
            <p:ph type="sldNum" sz="quarter" idx="4"/>
          </p:nvPr>
        </p:nvSpPr>
        <p:spPr>
          <a:xfrm>
            <a:off x="6891617" y="6393144"/>
            <a:ext cx="2133600" cy="365125"/>
          </a:xfrm>
          <a:prstGeom prst="rect">
            <a:avLst/>
          </a:prstGeom>
        </p:spPr>
        <p:txBody>
          <a:bodyPr vert="horz" lIns="0" tIns="0" rIns="0" bIns="0" rtlCol="0" anchor="ctr"/>
          <a:lstStyle>
            <a:lvl1pPr algn="l">
              <a:defRPr sz="1000">
                <a:solidFill>
                  <a:srgbClr val="7F7F7F"/>
                </a:solidFill>
                <a:latin typeface="+mn-lt"/>
                <a:cs typeface="Arial"/>
              </a:defRPr>
            </a:lvl1pPr>
          </a:lstStyle>
          <a:p>
            <a:pPr algn="r" defTabSz="457016"/>
            <a:fld id="{AAB6FA28-7AEC-3F43-9C2D-3DB969CFEC6A}" type="slidenum">
              <a:rPr kumimoji="0" lang="en-US" smtClean="0">
                <a:latin typeface="Calibri"/>
              </a:rPr>
              <a:pPr algn="r" defTabSz="457016"/>
              <a:t>‹#›</a:t>
            </a:fld>
            <a:endParaRPr kumimoji="0" lang="en-US" dirty="0">
              <a:latin typeface="Calibri"/>
            </a:endParaRPr>
          </a:p>
        </p:txBody>
      </p:sp>
      <p:sp>
        <p:nvSpPr>
          <p:cNvPr id="9" name="Text Placeholder 8"/>
          <p:cNvSpPr>
            <a:spLocks noGrp="1"/>
          </p:cNvSpPr>
          <p:nvPr>
            <p:ph type="body" idx="1"/>
          </p:nvPr>
        </p:nvSpPr>
        <p:spPr>
          <a:xfrm>
            <a:off x="831273" y="1039091"/>
            <a:ext cx="7481166" cy="4525818"/>
          </a:xfrm>
          <a:prstGeom prst="rect">
            <a:avLst/>
          </a:prstGeom>
        </p:spPr>
        <p:txBody>
          <a:bodyPr vert="horz" lIns="0" tIns="0" rIns="0" bIns="0" rtlCol="0">
            <a:normAutofit/>
          </a:bodyPr>
          <a:lstStyle/>
          <a:p>
            <a:pPr lvl="0"/>
            <a:r>
              <a:rPr lang="en-US" dirty="0" smtClean="0"/>
              <a:t>Click to edit Master title style</a:t>
            </a:r>
          </a:p>
          <a:p>
            <a:pPr lvl="0"/>
            <a:r>
              <a:rPr lang="en-US" dirty="0" smtClean="0"/>
              <a:t>Second level</a:t>
            </a:r>
          </a:p>
          <a:p>
            <a:pPr lvl="2"/>
            <a:r>
              <a:rPr lang="en-US" dirty="0" smtClean="0"/>
              <a:t>Third level</a:t>
            </a:r>
          </a:p>
        </p:txBody>
      </p:sp>
      <p:pic>
        <p:nvPicPr>
          <p:cNvPr id="10" name="Picture 9"/>
          <p:cNvPicPr>
            <a:picLocks noChangeAspect="1"/>
          </p:cNvPicPr>
          <p:nvPr/>
        </p:nvPicPr>
        <p:blipFill>
          <a:blip r:embed="rId17"/>
          <a:stretch>
            <a:fillRect/>
          </a:stretch>
        </p:blipFill>
        <p:spPr>
          <a:xfrm>
            <a:off x="197490" y="197881"/>
            <a:ext cx="2523120" cy="473825"/>
          </a:xfrm>
          <a:prstGeom prst="rect">
            <a:avLst/>
          </a:prstGeom>
        </p:spPr>
      </p:pic>
      <p:pic>
        <p:nvPicPr>
          <p:cNvPr id="11" name="Picture 10"/>
          <p:cNvPicPr>
            <a:picLocks noChangeAspect="1"/>
          </p:cNvPicPr>
          <p:nvPr/>
        </p:nvPicPr>
        <p:blipFill>
          <a:blip r:embed="rId18"/>
          <a:stretch>
            <a:fillRect/>
          </a:stretch>
        </p:blipFill>
        <p:spPr>
          <a:xfrm>
            <a:off x="831277" y="633145"/>
            <a:ext cx="7481455" cy="34636"/>
          </a:xfrm>
          <a:prstGeom prst="rect">
            <a:avLst/>
          </a:prstGeom>
        </p:spPr>
      </p:pic>
      <p:pic>
        <p:nvPicPr>
          <p:cNvPr id="12" name="Picture 11"/>
          <p:cNvPicPr>
            <a:picLocks noChangeAspect="1"/>
          </p:cNvPicPr>
          <p:nvPr/>
        </p:nvPicPr>
        <p:blipFill>
          <a:blip r:embed="rId19"/>
          <a:stretch>
            <a:fillRect/>
          </a:stretch>
        </p:blipFill>
        <p:spPr>
          <a:xfrm>
            <a:off x="831277" y="6217227"/>
            <a:ext cx="7481455" cy="34636"/>
          </a:xfrm>
          <a:prstGeom prst="rect">
            <a:avLst/>
          </a:prstGeom>
        </p:spPr>
      </p:pic>
    </p:spTree>
    <p:extLst>
      <p:ext uri="{BB962C8B-B14F-4D97-AF65-F5344CB8AC3E}">
        <p14:creationId xmlns:p14="http://schemas.microsoft.com/office/powerpoint/2010/main" val="363528650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804" r:id="rId13"/>
    <p:sldLayoutId id="2147483805" r:id="rId14"/>
    <p:sldLayoutId id="2147483909" r:id="rId15"/>
  </p:sldLayoutIdLst>
  <p:transition xmlns:p14="http://schemas.microsoft.com/office/powerpoint/2010/main">
    <p:fade/>
  </p:transition>
  <p:timing>
    <p:tnLst>
      <p:par>
        <p:cTn xmlns:p14="http://schemas.microsoft.com/office/powerpoint/2010/main" id="1" dur="indefinite" restart="never" nodeType="tmRoot"/>
      </p:par>
    </p:tnLst>
  </p:timing>
  <p:hf hdr="0" ftr="0"/>
  <p:txStyles>
    <p:titleStyle>
      <a:lvl1pPr algn="ctr" defTabSz="456971" rtl="0" eaLnBrk="1" latinLnBrk="0" hangingPunct="1">
        <a:spcBef>
          <a:spcPct val="0"/>
        </a:spcBef>
        <a:buNone/>
        <a:defRPr sz="4400" kern="1200">
          <a:solidFill>
            <a:schemeClr val="tx1"/>
          </a:solidFill>
          <a:latin typeface="+mj-lt"/>
          <a:ea typeface="+mj-ea"/>
          <a:cs typeface="+mj-cs"/>
        </a:defRPr>
      </a:lvl1pPr>
    </p:titleStyle>
    <p:bodyStyle>
      <a:lvl1pPr marL="342729" indent="-342729" algn="l" defTabSz="456971" rtl="0" eaLnBrk="1" latinLnBrk="0" hangingPunct="1">
        <a:spcBef>
          <a:spcPct val="20000"/>
        </a:spcBef>
        <a:buFont typeface="Arial"/>
        <a:buNone/>
        <a:defRPr sz="2700" b="1" kern="1200">
          <a:solidFill>
            <a:schemeClr val="tx1"/>
          </a:solidFill>
          <a:latin typeface="+mn-lt"/>
          <a:ea typeface="+mn-ea"/>
          <a:cs typeface="Arial"/>
        </a:defRPr>
      </a:lvl1pPr>
      <a:lvl2pPr marL="742579" indent="-285605" algn="l" defTabSz="456971" rtl="0" eaLnBrk="1" latinLnBrk="0" hangingPunct="1">
        <a:spcBef>
          <a:spcPct val="20000"/>
        </a:spcBef>
        <a:buFont typeface="Arial"/>
        <a:buChar char="•"/>
        <a:defRPr sz="3600" kern="1200">
          <a:solidFill>
            <a:schemeClr val="tx1"/>
          </a:solidFill>
          <a:latin typeface="+mn-lt"/>
          <a:ea typeface="+mn-ea"/>
          <a:cs typeface="+mn-cs"/>
        </a:defRPr>
      </a:lvl2pPr>
      <a:lvl3pPr marL="1142429" indent="-228485" algn="l" defTabSz="456971" rtl="0" eaLnBrk="1" latinLnBrk="0" hangingPunct="1">
        <a:spcBef>
          <a:spcPct val="20000"/>
        </a:spcBef>
        <a:buFont typeface="Lucida Grande"/>
        <a:buChar char="‒"/>
        <a:defRPr sz="1600" kern="1200">
          <a:solidFill>
            <a:schemeClr val="tx1"/>
          </a:solidFill>
          <a:latin typeface="Arial"/>
          <a:ea typeface="+mn-ea"/>
          <a:cs typeface="Arial"/>
        </a:defRPr>
      </a:lvl3pPr>
      <a:lvl4pPr marL="1599400" indent="-228485" algn="l" defTabSz="456971" rtl="0" eaLnBrk="1" latinLnBrk="0" hangingPunct="1">
        <a:spcBef>
          <a:spcPct val="20000"/>
        </a:spcBef>
        <a:buFont typeface="Arial"/>
        <a:buChar char="–"/>
        <a:defRPr sz="2000" kern="1200">
          <a:solidFill>
            <a:schemeClr val="tx1"/>
          </a:solidFill>
          <a:latin typeface="+mn-lt"/>
          <a:ea typeface="+mn-ea"/>
          <a:cs typeface="+mn-cs"/>
        </a:defRPr>
      </a:lvl4pPr>
      <a:lvl5pPr marL="2056371" indent="-228485" algn="l" defTabSz="456971" rtl="0" eaLnBrk="1" latinLnBrk="0" hangingPunct="1">
        <a:spcBef>
          <a:spcPct val="20000"/>
        </a:spcBef>
        <a:buFont typeface="Arial"/>
        <a:buChar char="»"/>
        <a:defRPr sz="2000" kern="1200">
          <a:solidFill>
            <a:schemeClr val="tx1"/>
          </a:solidFill>
          <a:latin typeface="+mn-lt"/>
          <a:ea typeface="+mn-ea"/>
          <a:cs typeface="+mn-cs"/>
        </a:defRPr>
      </a:lvl5pPr>
      <a:lvl6pPr marL="2513345" indent="-228485" algn="l" defTabSz="456971" rtl="0" eaLnBrk="1" latinLnBrk="0" hangingPunct="1">
        <a:spcBef>
          <a:spcPct val="20000"/>
        </a:spcBef>
        <a:buFont typeface="Arial"/>
        <a:buChar char="•"/>
        <a:defRPr sz="2000" kern="1200">
          <a:solidFill>
            <a:schemeClr val="tx1"/>
          </a:solidFill>
          <a:latin typeface="+mn-lt"/>
          <a:ea typeface="+mn-ea"/>
          <a:cs typeface="+mn-cs"/>
        </a:defRPr>
      </a:lvl6pPr>
      <a:lvl7pPr marL="2970315" indent="-228485" algn="l" defTabSz="456971" rtl="0" eaLnBrk="1" latinLnBrk="0" hangingPunct="1">
        <a:spcBef>
          <a:spcPct val="20000"/>
        </a:spcBef>
        <a:buFont typeface="Arial"/>
        <a:buChar char="•"/>
        <a:defRPr sz="2000" kern="1200">
          <a:solidFill>
            <a:schemeClr val="tx1"/>
          </a:solidFill>
          <a:latin typeface="+mn-lt"/>
          <a:ea typeface="+mn-ea"/>
          <a:cs typeface="+mn-cs"/>
        </a:defRPr>
      </a:lvl7pPr>
      <a:lvl8pPr marL="3427285" indent="-228485" algn="l" defTabSz="456971" rtl="0" eaLnBrk="1" latinLnBrk="0" hangingPunct="1">
        <a:spcBef>
          <a:spcPct val="20000"/>
        </a:spcBef>
        <a:buFont typeface="Arial"/>
        <a:buChar char="•"/>
        <a:defRPr sz="2000" kern="1200">
          <a:solidFill>
            <a:schemeClr val="tx1"/>
          </a:solidFill>
          <a:latin typeface="+mn-lt"/>
          <a:ea typeface="+mn-ea"/>
          <a:cs typeface="+mn-cs"/>
        </a:defRPr>
      </a:lvl8pPr>
      <a:lvl9pPr marL="3884255" indent="-228485" algn="l" defTabSz="4569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71" rtl="0" eaLnBrk="1" latinLnBrk="0" hangingPunct="1">
        <a:defRPr sz="1800" kern="1200">
          <a:solidFill>
            <a:schemeClr val="tx1"/>
          </a:solidFill>
          <a:latin typeface="+mn-lt"/>
          <a:ea typeface="+mn-ea"/>
          <a:cs typeface="+mn-cs"/>
        </a:defRPr>
      </a:lvl1pPr>
      <a:lvl2pPr marL="456971" algn="l" defTabSz="456971" rtl="0" eaLnBrk="1" latinLnBrk="0" hangingPunct="1">
        <a:defRPr sz="1800" kern="1200">
          <a:solidFill>
            <a:schemeClr val="tx1"/>
          </a:solidFill>
          <a:latin typeface="+mn-lt"/>
          <a:ea typeface="+mn-ea"/>
          <a:cs typeface="+mn-cs"/>
        </a:defRPr>
      </a:lvl2pPr>
      <a:lvl3pPr marL="913945" algn="l" defTabSz="456971" rtl="0" eaLnBrk="1" latinLnBrk="0" hangingPunct="1">
        <a:defRPr sz="1800" kern="1200">
          <a:solidFill>
            <a:schemeClr val="tx1"/>
          </a:solidFill>
          <a:latin typeface="+mn-lt"/>
          <a:ea typeface="+mn-ea"/>
          <a:cs typeface="+mn-cs"/>
        </a:defRPr>
      </a:lvl3pPr>
      <a:lvl4pPr marL="1370915" algn="l" defTabSz="456971" rtl="0" eaLnBrk="1" latinLnBrk="0" hangingPunct="1">
        <a:defRPr sz="1800" kern="1200">
          <a:solidFill>
            <a:schemeClr val="tx1"/>
          </a:solidFill>
          <a:latin typeface="+mn-lt"/>
          <a:ea typeface="+mn-ea"/>
          <a:cs typeface="+mn-cs"/>
        </a:defRPr>
      </a:lvl4pPr>
      <a:lvl5pPr marL="1827885" algn="l" defTabSz="456971" rtl="0" eaLnBrk="1" latinLnBrk="0" hangingPunct="1">
        <a:defRPr sz="1800" kern="1200">
          <a:solidFill>
            <a:schemeClr val="tx1"/>
          </a:solidFill>
          <a:latin typeface="+mn-lt"/>
          <a:ea typeface="+mn-ea"/>
          <a:cs typeface="+mn-cs"/>
        </a:defRPr>
      </a:lvl5pPr>
      <a:lvl6pPr marL="2284855" algn="l" defTabSz="456971" rtl="0" eaLnBrk="1" latinLnBrk="0" hangingPunct="1">
        <a:defRPr sz="1800" kern="1200">
          <a:solidFill>
            <a:schemeClr val="tx1"/>
          </a:solidFill>
          <a:latin typeface="+mn-lt"/>
          <a:ea typeface="+mn-ea"/>
          <a:cs typeface="+mn-cs"/>
        </a:defRPr>
      </a:lvl6pPr>
      <a:lvl7pPr marL="2741829" algn="l" defTabSz="456971" rtl="0" eaLnBrk="1" latinLnBrk="0" hangingPunct="1">
        <a:defRPr sz="1800" kern="1200">
          <a:solidFill>
            <a:schemeClr val="tx1"/>
          </a:solidFill>
          <a:latin typeface="+mn-lt"/>
          <a:ea typeface="+mn-ea"/>
          <a:cs typeface="+mn-cs"/>
        </a:defRPr>
      </a:lvl7pPr>
      <a:lvl8pPr marL="3198800" algn="l" defTabSz="456971" rtl="0" eaLnBrk="1" latinLnBrk="0" hangingPunct="1">
        <a:defRPr sz="1800" kern="1200">
          <a:solidFill>
            <a:schemeClr val="tx1"/>
          </a:solidFill>
          <a:latin typeface="+mn-lt"/>
          <a:ea typeface="+mn-ea"/>
          <a:cs typeface="+mn-cs"/>
        </a:defRPr>
      </a:lvl8pPr>
      <a:lvl9pPr marL="3655771" algn="l" defTabSz="45697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050887" y="6355773"/>
            <a:ext cx="2838739" cy="365125"/>
          </a:xfrm>
          <a:prstGeom prst="rect">
            <a:avLst/>
          </a:prstGeom>
        </p:spPr>
        <p:txBody>
          <a:bodyPr vert="horz" wrap="square" lIns="0" tIns="0" rIns="0" bIns="0" numCol="1" anchor="ctr" anchorCtr="0" compatLnSpc="1">
            <a:prstTxWarp prst="textNoShape">
              <a:avLst/>
            </a:prstTxWarp>
          </a:bodyPr>
          <a:lstStyle>
            <a:lvl1pPr algn="ctr">
              <a:defRPr sz="1100" b="1">
                <a:solidFill>
                  <a:srgbClr val="630822"/>
                </a:solidFill>
                <a:effectLst>
                  <a:outerShdw blurRad="38100" dist="38100" dir="2700000" algn="tl">
                    <a:srgbClr val="DDDDDD"/>
                  </a:outerShdw>
                </a:effectLst>
              </a:defRPr>
            </a:lvl1pPr>
          </a:lstStyle>
          <a:p>
            <a:pPr defTabSz="456000" fontAlgn="base">
              <a:spcBef>
                <a:spcPct val="0"/>
              </a:spcBef>
              <a:spcAft>
                <a:spcPct val="0"/>
              </a:spcAft>
            </a:pPr>
            <a:r>
              <a:rPr kumimoji="0" lang="en-US" altLang="ja-JP" smtClean="0">
                <a:latin typeface="Arial" charset="0"/>
                <a:ea typeface="ＭＳ Ｐゴシック" charset="0"/>
                <a:cs typeface="ＭＳ Ｐゴシック" charset="0"/>
              </a:rPr>
              <a:t>AY-170209</a:t>
            </a:r>
            <a:endParaRPr kumimoji="0" lang="en-US" altLang="ja-JP" smtClean="0">
              <a:latin typeface="Arial" charset="0"/>
              <a:ea typeface="ＭＳ Ｐゴシック" charset="0"/>
              <a:cs typeface="ＭＳ Ｐゴシック" charset="0"/>
            </a:endParaRPr>
          </a:p>
        </p:txBody>
      </p:sp>
      <p:sp>
        <p:nvSpPr>
          <p:cNvPr id="5" name="Footer Placeholder 4"/>
          <p:cNvSpPr>
            <a:spLocks noGrp="1"/>
          </p:cNvSpPr>
          <p:nvPr>
            <p:ph type="ftr" sz="quarter" idx="3"/>
          </p:nvPr>
        </p:nvSpPr>
        <p:spPr>
          <a:xfrm>
            <a:off x="6673273" y="6355773"/>
            <a:ext cx="1639455" cy="365125"/>
          </a:xfrm>
          <a:prstGeom prst="rect">
            <a:avLst/>
          </a:prstGeom>
        </p:spPr>
        <p:txBody>
          <a:bodyPr vert="horz" wrap="square" lIns="0" tIns="0" rIns="0" bIns="0" numCol="1" anchor="ctr" anchorCtr="0" compatLnSpc="1">
            <a:prstTxWarp prst="textNoShape">
              <a:avLst/>
            </a:prstTxWarp>
          </a:bodyPr>
          <a:lstStyle>
            <a:lvl1pPr algn="r">
              <a:defRPr sz="900" b="1">
                <a:solidFill>
                  <a:srgbClr val="630822"/>
                </a:solidFill>
                <a:effectLst>
                  <a:outerShdw blurRad="38100" dist="38100" dir="2700000" algn="tl">
                    <a:srgbClr val="DDDDDD"/>
                  </a:outerShdw>
                </a:effectLst>
                <a:cs typeface="Arial" charset="0"/>
              </a:defRPr>
            </a:lvl1pPr>
          </a:lstStyle>
          <a:p>
            <a:pPr defTabSz="456000" fontAlgn="base">
              <a:spcBef>
                <a:spcPct val="0"/>
              </a:spcBef>
              <a:spcAft>
                <a:spcPct val="0"/>
              </a:spcAft>
            </a:pPr>
            <a:r>
              <a:rPr kumimoji="0" lang="en-US" altLang="ja-JP" smtClean="0">
                <a:latin typeface="Arial" charset="0"/>
                <a:ea typeface="ＭＳ Ｐゴシック" charset="0"/>
              </a:rPr>
              <a:t>IILC </a:t>
            </a:r>
          </a:p>
        </p:txBody>
      </p:sp>
      <p:sp>
        <p:nvSpPr>
          <p:cNvPr id="6" name="Slide Number Placeholder 5"/>
          <p:cNvSpPr>
            <a:spLocks noGrp="1"/>
          </p:cNvSpPr>
          <p:nvPr>
            <p:ph type="sldNum" sz="quarter" idx="4"/>
          </p:nvPr>
        </p:nvSpPr>
        <p:spPr>
          <a:xfrm>
            <a:off x="831273" y="6355773"/>
            <a:ext cx="2133023" cy="365125"/>
          </a:xfrm>
          <a:prstGeom prst="rect">
            <a:avLst/>
          </a:prstGeom>
        </p:spPr>
        <p:txBody>
          <a:bodyPr vert="horz" wrap="square" lIns="0" tIns="0" rIns="0" bIns="0" numCol="1" anchor="ctr" anchorCtr="0" compatLnSpc="1">
            <a:prstTxWarp prst="textNoShape">
              <a:avLst/>
            </a:prstTxWarp>
          </a:bodyPr>
          <a:lstStyle>
            <a:lvl1pPr>
              <a:defRPr sz="900" b="1">
                <a:solidFill>
                  <a:srgbClr val="630822"/>
                </a:solidFill>
                <a:effectLst>
                  <a:outerShdw blurRad="38100" dist="38100" dir="2700000" algn="tl">
                    <a:srgbClr val="DDDDDD"/>
                  </a:outerShdw>
                </a:effectLst>
              </a:defRPr>
            </a:lvl1pPr>
          </a:lstStyle>
          <a:p>
            <a:pPr defTabSz="456000" fontAlgn="base">
              <a:spcBef>
                <a:spcPct val="0"/>
              </a:spcBef>
              <a:spcAft>
                <a:spcPct val="0"/>
              </a:spcAft>
            </a:pPr>
            <a:fld id="{F76D17FA-4B5A-8745-8F1A-B65061D3B73C}" type="slidenum">
              <a:rPr kumimoji="0" lang="en-US" altLang="ja-JP" smtClean="0">
                <a:latin typeface="Arial" charset="0"/>
                <a:ea typeface="ＭＳ Ｐゴシック" charset="0"/>
                <a:cs typeface="ＭＳ Ｐゴシック" charset="0"/>
              </a:rPr>
              <a:pPr defTabSz="456000" fontAlgn="base">
                <a:spcBef>
                  <a:spcPct val="0"/>
                </a:spcBef>
                <a:spcAft>
                  <a:spcPct val="0"/>
                </a:spcAft>
              </a:pPr>
              <a:t>‹#›</a:t>
            </a:fld>
            <a:endParaRPr kumimoji="0" lang="en-US" altLang="ja-JP" smtClean="0">
              <a:latin typeface="Arial" charset="0"/>
              <a:ea typeface="ＭＳ Ｐゴシック" charset="0"/>
              <a:cs typeface="ＭＳ Ｐゴシック" charset="0"/>
            </a:endParaRPr>
          </a:p>
        </p:txBody>
      </p:sp>
      <p:sp>
        <p:nvSpPr>
          <p:cNvPr id="1029" name="Text Placeholder 8"/>
          <p:cNvSpPr>
            <a:spLocks noGrp="1"/>
          </p:cNvSpPr>
          <p:nvPr>
            <p:ph type="body" idx="1"/>
          </p:nvPr>
        </p:nvSpPr>
        <p:spPr bwMode="auto">
          <a:xfrm>
            <a:off x="831273" y="1039091"/>
            <a:ext cx="7481455" cy="4525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ltLang="ja-JP"/>
              <a:t>Click to edit Master title style</a:t>
            </a:r>
          </a:p>
          <a:p>
            <a:pPr lvl="0"/>
            <a:r>
              <a:rPr lang="en-US" altLang="ja-JP"/>
              <a:t>Second level</a:t>
            </a:r>
          </a:p>
          <a:p>
            <a:pPr lvl="2"/>
            <a:r>
              <a:rPr lang="en-US" altLang="ja-JP"/>
              <a:t>Third level</a:t>
            </a:r>
          </a:p>
        </p:txBody>
      </p:sp>
      <p:pic>
        <p:nvPicPr>
          <p:cNvPr id="1030" name="Picture 8"/>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209262" y="197716"/>
            <a:ext cx="2459182" cy="46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0"/>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831273" y="635000"/>
            <a:ext cx="7481455" cy="562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75030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00" r:id="rId12"/>
  </p:sldLayoutIdLst>
  <p:hf hdr="0" ftr="0"/>
  <p:txStyles>
    <p:titleStyle>
      <a:lvl1pPr algn="ctr" defTabSz="4560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60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60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60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60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15595" algn="ctr" defTabSz="4560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831190" algn="ctr" defTabSz="4560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246784" algn="ctr" defTabSz="4560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662379" algn="ctr" defTabSz="456000" rtl="0" fontAlgn="base">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000" indent="-342000" algn="l" defTabSz="456000" rtl="0" eaLnBrk="0" fontAlgn="base" hangingPunct="0">
        <a:spcBef>
          <a:spcPct val="20000"/>
        </a:spcBef>
        <a:spcAft>
          <a:spcPct val="0"/>
        </a:spcAft>
        <a:buFont typeface="Arial" charset="0"/>
        <a:buChar char="•"/>
        <a:defRPr sz="2700" b="1" kern="1200">
          <a:solidFill>
            <a:schemeClr val="tx1"/>
          </a:solidFill>
          <a:latin typeface="Arial"/>
          <a:ea typeface="ＭＳ Ｐゴシック" pitchFamily="-84" charset="-128"/>
          <a:cs typeface="Arial"/>
        </a:defRPr>
      </a:lvl1pPr>
      <a:lvl2pPr marL="741721" indent="-285721" algn="l" defTabSz="456000" rtl="0" eaLnBrk="0" fontAlgn="base" hangingPunct="0">
        <a:spcBef>
          <a:spcPct val="20000"/>
        </a:spcBef>
        <a:spcAft>
          <a:spcPct val="0"/>
        </a:spcAft>
        <a:buFont typeface="Arial" charset="0"/>
        <a:buChar char="•"/>
        <a:defRPr sz="3600" kern="1200">
          <a:solidFill>
            <a:schemeClr val="tx1"/>
          </a:solidFill>
          <a:latin typeface="+mn-lt"/>
          <a:ea typeface="ＭＳ Ｐゴシック" pitchFamily="-84" charset="-128"/>
          <a:cs typeface="+mn-cs"/>
        </a:defRPr>
      </a:lvl2pPr>
      <a:lvl3pPr marL="1142886" indent="-228000" algn="l" defTabSz="456000" rtl="0" eaLnBrk="0" fontAlgn="base" hangingPunct="0">
        <a:spcBef>
          <a:spcPct val="20000"/>
        </a:spcBef>
        <a:spcAft>
          <a:spcPct val="0"/>
        </a:spcAft>
        <a:buFont typeface="Lucida Grande" charset="0"/>
        <a:buChar char="‒"/>
        <a:defRPr sz="2200" kern="1200">
          <a:solidFill>
            <a:schemeClr val="tx1"/>
          </a:solidFill>
          <a:latin typeface="Arial"/>
          <a:ea typeface="Arial" pitchFamily="-84" charset="0"/>
          <a:cs typeface="Arial"/>
        </a:defRPr>
      </a:lvl3pPr>
      <a:lvl4pPr marL="1598886" indent="-228000" algn="l" defTabSz="4560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ＭＳ Ｐゴシック" pitchFamily="-1" charset="-128"/>
        </a:defRPr>
      </a:lvl4pPr>
      <a:lvl5pPr marL="2056329" indent="-228000" algn="l" defTabSz="4560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Arial" charset="0"/>
        </a:defRPr>
      </a:lvl5pPr>
      <a:lvl6pPr marL="2514349" indent="-228577"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503" indent="-228577"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7" indent="-228577"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11" indent="-228577"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744538"/>
          </a:xfrm>
          <a:prstGeom prst="rect">
            <a:avLst/>
          </a:prstGeom>
          <a:solidFill>
            <a:srgbClr val="00A6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eaLnBrk="0" fontAlgn="base" hangingPunct="0">
              <a:spcBef>
                <a:spcPct val="0"/>
              </a:spcBef>
              <a:spcAft>
                <a:spcPct val="0"/>
              </a:spcAft>
            </a:pPr>
            <a:endParaRPr kumimoji="0" lang="de-DE" b="1">
              <a:solidFill>
                <a:srgbClr val="000000"/>
              </a:solidFill>
              <a:latin typeface="Arial" charset="0"/>
            </a:endParaRPr>
          </a:p>
        </p:txBody>
      </p:sp>
      <p:sp>
        <p:nvSpPr>
          <p:cNvPr id="1027" name="Rectangle 3"/>
          <p:cNvSpPr>
            <a:spLocks noGrp="1" noChangeArrowheads="1"/>
          </p:cNvSpPr>
          <p:nvPr>
            <p:ph type="body" idx="1"/>
          </p:nvPr>
        </p:nvSpPr>
        <p:spPr bwMode="auto">
          <a:xfrm>
            <a:off x="282575" y="977900"/>
            <a:ext cx="8520113" cy="588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err="1" smtClean="0"/>
              <a:t>Textmasterformate</a:t>
            </a:r>
            <a:r>
              <a:rPr lang="en-GB" dirty="0" smtClean="0"/>
              <a:t> </a:t>
            </a:r>
            <a:r>
              <a:rPr lang="en-GB" dirty="0" err="1" smtClean="0"/>
              <a:t>durch</a:t>
            </a:r>
            <a:r>
              <a:rPr lang="en-GB" dirty="0" smtClean="0"/>
              <a:t> </a:t>
            </a:r>
            <a:r>
              <a:rPr lang="en-GB" dirty="0" err="1" smtClean="0"/>
              <a:t>Klicken</a:t>
            </a:r>
            <a:r>
              <a:rPr lang="en-GB" dirty="0" smtClean="0"/>
              <a:t> </a:t>
            </a:r>
            <a:r>
              <a:rPr lang="en-GB" dirty="0" err="1" smtClean="0"/>
              <a:t>bearbeiten</a:t>
            </a:r>
            <a:endParaRPr lang="en-GB" dirty="0" smtClean="0"/>
          </a:p>
          <a:p>
            <a:pPr lvl="1"/>
            <a:r>
              <a:rPr lang="en-GB" dirty="0" err="1" smtClean="0"/>
              <a:t>Zweite</a:t>
            </a:r>
            <a:r>
              <a:rPr lang="en-GB" dirty="0" smtClean="0"/>
              <a:t> </a:t>
            </a:r>
            <a:r>
              <a:rPr lang="en-GB" dirty="0" err="1" smtClean="0"/>
              <a:t>Ebene</a:t>
            </a:r>
            <a:endParaRPr lang="en-GB" dirty="0" smtClean="0"/>
          </a:p>
          <a:p>
            <a:pPr lvl="1"/>
            <a:endParaRPr lang="en-GB" dirty="0" smtClean="0"/>
          </a:p>
        </p:txBody>
      </p:sp>
      <p:sp>
        <p:nvSpPr>
          <p:cNvPr id="1028" name="Rectangle 4"/>
          <p:cNvSpPr>
            <a:spLocks noGrp="1" noChangeArrowheads="1"/>
          </p:cNvSpPr>
          <p:nvPr>
            <p:ph type="title"/>
          </p:nvPr>
        </p:nvSpPr>
        <p:spPr bwMode="auto">
          <a:xfrm>
            <a:off x="292100" y="103188"/>
            <a:ext cx="8520113" cy="54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Titelmasterformat durch Klicken bearbeiten</a:t>
            </a:r>
          </a:p>
        </p:txBody>
      </p:sp>
      <p:sp>
        <p:nvSpPr>
          <p:cNvPr id="1029" name="Rectangle 5"/>
          <p:cNvSpPr>
            <a:spLocks noChangeArrowheads="1"/>
          </p:cNvSpPr>
          <p:nvPr/>
        </p:nvSpPr>
        <p:spPr bwMode="auto">
          <a:xfrm>
            <a:off x="282575" y="6450400"/>
            <a:ext cx="85296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Ins="0" anchor="ctr"/>
          <a:lstStyle/>
          <a:p>
            <a:pPr defTabSz="914400" fontAlgn="base">
              <a:spcBef>
                <a:spcPct val="0"/>
              </a:spcBef>
              <a:spcAft>
                <a:spcPct val="0"/>
              </a:spcAft>
            </a:pPr>
            <a:r>
              <a:rPr kumimoji="0" lang="en-GB" sz="900" b="1" dirty="0" smtClean="0">
                <a:solidFill>
                  <a:srgbClr val="808080"/>
                </a:solidFill>
                <a:latin typeface="Arial" charset="0"/>
              </a:rPr>
              <a:t>J. Mnich   </a:t>
            </a:r>
            <a:r>
              <a:rPr kumimoji="0" lang="en-GB" sz="900" dirty="0" smtClean="0">
                <a:solidFill>
                  <a:srgbClr val="808080"/>
                </a:solidFill>
                <a:latin typeface="Arial" charset="0"/>
              </a:rPr>
              <a:t>|  ICFA Report to ICHEP 2016		          </a:t>
            </a:r>
            <a:r>
              <a:rPr kumimoji="0" lang="en-GB" sz="900" dirty="0">
                <a:solidFill>
                  <a:srgbClr val="808080"/>
                </a:solidFill>
                <a:latin typeface="Arial" charset="0"/>
              </a:rPr>
              <a:t>		                          </a:t>
            </a:r>
            <a:r>
              <a:rPr kumimoji="0" lang="en-GB" sz="900" dirty="0" smtClean="0">
                <a:solidFill>
                  <a:srgbClr val="808080"/>
                </a:solidFill>
                <a:latin typeface="Arial" charset="0"/>
              </a:rPr>
              <a:t>                 10.August 2016  </a:t>
            </a:r>
            <a:r>
              <a:rPr kumimoji="0" lang="en-GB" sz="900" dirty="0">
                <a:solidFill>
                  <a:srgbClr val="808080"/>
                </a:solidFill>
                <a:latin typeface="Arial" charset="0"/>
              </a:rPr>
              <a:t>|  </a:t>
            </a:r>
            <a:r>
              <a:rPr kumimoji="0" lang="en-GB" sz="900" b="1" dirty="0" smtClean="0">
                <a:solidFill>
                  <a:srgbClr val="808080"/>
                </a:solidFill>
                <a:latin typeface="Arial" charset="0"/>
              </a:rPr>
              <a:t>page </a:t>
            </a:r>
            <a:fld id="{8E1DBE65-F621-4E58-8948-D49C24AA7067}" type="slidenum">
              <a:rPr kumimoji="0" lang="en-GB" sz="900" b="1" smtClean="0">
                <a:solidFill>
                  <a:srgbClr val="808080"/>
                </a:solidFill>
                <a:latin typeface="Arial" charset="0"/>
              </a:rPr>
              <a:pPr defTabSz="914400" fontAlgn="base">
                <a:spcBef>
                  <a:spcPct val="0"/>
                </a:spcBef>
                <a:spcAft>
                  <a:spcPct val="0"/>
                </a:spcAft>
              </a:pPr>
              <a:t>‹#›</a:t>
            </a:fld>
            <a:endParaRPr kumimoji="0" lang="en-GB" sz="900" b="1" dirty="0">
              <a:solidFill>
                <a:srgbClr val="808080"/>
              </a:solidFill>
              <a:latin typeface="Arial" charset="0"/>
            </a:endParaRPr>
          </a:p>
        </p:txBody>
      </p:sp>
    </p:spTree>
    <p:extLst>
      <p:ext uri="{BB962C8B-B14F-4D97-AF65-F5344CB8AC3E}">
        <p14:creationId xmlns:p14="http://schemas.microsoft.com/office/powerpoint/2010/main" val="261048766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iming>
    <p:tnLst>
      <p:par>
        <p:cTn xmlns:p14="http://schemas.microsoft.com/office/powerpoint/2010/main" id="1" dur="indefinite" restart="never" nodeType="tmRoot"/>
      </p:par>
    </p:tnLst>
  </p:timing>
  <p:hf hdr="0" ftr="0"/>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Arial" pitchFamily="34" charset="0"/>
        </a:defRPr>
      </a:lvl2pPr>
      <a:lvl3pPr algn="l" rtl="0" eaLnBrk="0" fontAlgn="base" hangingPunct="0">
        <a:spcBef>
          <a:spcPct val="0"/>
        </a:spcBef>
        <a:spcAft>
          <a:spcPct val="0"/>
        </a:spcAft>
        <a:defRPr sz="2400" b="1">
          <a:solidFill>
            <a:schemeClr val="bg1"/>
          </a:solidFill>
          <a:latin typeface="Arial" pitchFamily="34" charset="0"/>
        </a:defRPr>
      </a:lvl3pPr>
      <a:lvl4pPr algn="l" rtl="0" eaLnBrk="0" fontAlgn="base" hangingPunct="0">
        <a:spcBef>
          <a:spcPct val="0"/>
        </a:spcBef>
        <a:spcAft>
          <a:spcPct val="0"/>
        </a:spcAft>
        <a:defRPr sz="2400" b="1">
          <a:solidFill>
            <a:schemeClr val="bg1"/>
          </a:solidFill>
          <a:latin typeface="Arial" pitchFamily="34" charset="0"/>
        </a:defRPr>
      </a:lvl4pPr>
      <a:lvl5pPr algn="l" rtl="0" eaLnBrk="0" fontAlgn="base" hangingPunct="0">
        <a:spcBef>
          <a:spcPct val="0"/>
        </a:spcBef>
        <a:spcAft>
          <a:spcPct val="0"/>
        </a:spcAft>
        <a:defRPr sz="2400" b="1">
          <a:solidFill>
            <a:schemeClr val="bg1"/>
          </a:solidFill>
          <a:latin typeface="Arial" pitchFamily="34" charset="0"/>
        </a:defRPr>
      </a:lvl5pPr>
      <a:lvl6pPr marL="457200" algn="l" rtl="0" fontAlgn="base">
        <a:spcBef>
          <a:spcPct val="0"/>
        </a:spcBef>
        <a:spcAft>
          <a:spcPct val="0"/>
        </a:spcAft>
        <a:defRPr sz="2400" b="1">
          <a:solidFill>
            <a:schemeClr val="bg1"/>
          </a:solidFill>
          <a:latin typeface="Arial" pitchFamily="34" charset="0"/>
        </a:defRPr>
      </a:lvl6pPr>
      <a:lvl7pPr marL="914400" algn="l" rtl="0" fontAlgn="base">
        <a:spcBef>
          <a:spcPct val="0"/>
        </a:spcBef>
        <a:spcAft>
          <a:spcPct val="0"/>
        </a:spcAft>
        <a:defRPr sz="2400" b="1">
          <a:solidFill>
            <a:schemeClr val="bg1"/>
          </a:solidFill>
          <a:latin typeface="Arial" pitchFamily="34" charset="0"/>
        </a:defRPr>
      </a:lvl7pPr>
      <a:lvl8pPr marL="1371600" algn="l" rtl="0" fontAlgn="base">
        <a:spcBef>
          <a:spcPct val="0"/>
        </a:spcBef>
        <a:spcAft>
          <a:spcPct val="0"/>
        </a:spcAft>
        <a:defRPr sz="2400" b="1">
          <a:solidFill>
            <a:schemeClr val="bg1"/>
          </a:solidFill>
          <a:latin typeface="Arial" pitchFamily="34" charset="0"/>
        </a:defRPr>
      </a:lvl8pPr>
      <a:lvl9pPr marL="1828800" algn="l" rtl="0" fontAlgn="base">
        <a:spcBef>
          <a:spcPct val="0"/>
        </a:spcBef>
        <a:spcAft>
          <a:spcPct val="0"/>
        </a:spcAft>
        <a:defRPr sz="2400" b="1">
          <a:solidFill>
            <a:schemeClr val="bg1"/>
          </a:solidFill>
          <a:latin typeface="Arial" pitchFamily="34" charset="0"/>
        </a:defRPr>
      </a:lvl9pPr>
    </p:titleStyle>
    <p:bodyStyle>
      <a:lvl1pPr marL="265113" indent="-265113" algn="l" rtl="0" eaLnBrk="0" fontAlgn="base" hangingPunct="0">
        <a:spcBef>
          <a:spcPct val="0"/>
        </a:spcBef>
        <a:spcAft>
          <a:spcPct val="50000"/>
        </a:spcAft>
        <a:buClr>
          <a:srgbClr val="F28E00"/>
        </a:buClr>
        <a:buFont typeface="Arial" charset="0"/>
        <a:buChar char="&gt;"/>
        <a:defRPr sz="2000" b="1">
          <a:solidFill>
            <a:schemeClr val="tx1"/>
          </a:solidFill>
          <a:latin typeface="+mn-lt"/>
          <a:ea typeface="+mn-ea"/>
          <a:cs typeface="+mn-cs"/>
        </a:defRPr>
      </a:lvl1pPr>
      <a:lvl2pPr marL="628650" indent="-184150" algn="l" rtl="0" eaLnBrk="0" fontAlgn="base" hangingPunct="0">
        <a:spcBef>
          <a:spcPct val="0"/>
        </a:spcBef>
        <a:spcAft>
          <a:spcPct val="50000"/>
        </a:spcAft>
        <a:buClr>
          <a:schemeClr val="bg2"/>
        </a:buClr>
        <a:buFont typeface="Wingdings" pitchFamily="2" charset="2"/>
        <a:buChar char="§"/>
        <a:defRPr sz="1600" b="1">
          <a:solidFill>
            <a:schemeClr val="tx1"/>
          </a:solidFill>
          <a:latin typeface="+mn-lt"/>
        </a:defRPr>
      </a:lvl2pPr>
      <a:lvl3pPr marL="1236663" indent="-228600" algn="l" rtl="0" eaLnBrk="0" fontAlgn="base" hangingPunct="0">
        <a:spcBef>
          <a:spcPct val="0"/>
        </a:spcBef>
        <a:spcAft>
          <a:spcPct val="0"/>
        </a:spcAft>
        <a:buClr>
          <a:srgbClr val="FF9900"/>
        </a:buClr>
        <a:buFont typeface="Wingdings" pitchFamily="2" charset="2"/>
        <a:buChar char="§"/>
        <a:defRPr sz="1200">
          <a:solidFill>
            <a:schemeClr val="tx1"/>
          </a:solidFill>
          <a:latin typeface="+mn-lt"/>
        </a:defRPr>
      </a:lvl3pPr>
      <a:lvl4pPr marL="1644650" indent="-228600" algn="l" rtl="0" eaLnBrk="0" fontAlgn="base" hangingPunct="0">
        <a:spcBef>
          <a:spcPct val="0"/>
        </a:spcBef>
        <a:spcAft>
          <a:spcPct val="0"/>
        </a:spcAft>
        <a:buFont typeface="Wingdings" pitchFamily="2" charset="2"/>
        <a:buChar char="§"/>
        <a:defRPr sz="1400">
          <a:solidFill>
            <a:schemeClr val="tx1"/>
          </a:solidFill>
          <a:latin typeface="+mn-lt"/>
        </a:defRPr>
      </a:lvl4pPr>
      <a:lvl5pPr marL="2057400" indent="-228600" algn="l" rtl="0" eaLnBrk="0" fontAlgn="base" hangingPunct="0">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jpeg"/><Relationship Id="rId1" Type="http://schemas.openxmlformats.org/officeDocument/2006/relationships/slideLayout" Target="../slideLayouts/slideLayout67.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4.jpeg"/><Relationship Id="rId1" Type="http://schemas.openxmlformats.org/officeDocument/2006/relationships/slideLayout" Target="../slideLayouts/slideLayout56.xml"/><Relationship Id="rId2" Type="http://schemas.openxmlformats.org/officeDocument/2006/relationships/image" Target="../media/image4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47.png"/><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jpg"/><Relationship Id="rId8"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jpeg"/><Relationship Id="rId1" Type="http://schemas.openxmlformats.org/officeDocument/2006/relationships/slideLayout" Target="../slideLayouts/slideLayout65.xml"/><Relationship Id="rId2" Type="http://schemas.openxmlformats.org/officeDocument/2006/relationships/image" Target="../media/image56.emf"/></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jpeg"/><Relationship Id="rId6" Type="http://schemas.openxmlformats.org/officeDocument/2006/relationships/image" Target="../media/image62.jpg"/><Relationship Id="rId1" Type="http://schemas.openxmlformats.org/officeDocument/2006/relationships/slideLayout" Target="../slideLayouts/slideLayout68.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chart" Target="../charts/chart1.xml"/><Relationship Id="rId5" Type="http://schemas.openxmlformats.org/officeDocument/2006/relationships/image" Target="../media/image67.jpg"/><Relationship Id="rId1" Type="http://schemas.openxmlformats.org/officeDocument/2006/relationships/slideLayout" Target="../slideLayouts/slideLayout59.xml"/><Relationship Id="rId2" Type="http://schemas.openxmlformats.org/officeDocument/2006/relationships/image" Target="../media/image6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6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70.emf"/><Relationship Id="rId3"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73.emf"/><Relationship Id="rId5" Type="http://schemas.openxmlformats.org/officeDocument/2006/relationships/image" Target="../media/image74.jpeg"/><Relationship Id="rId6" Type="http://schemas.openxmlformats.org/officeDocument/2006/relationships/image" Target="../media/image75.png"/><Relationship Id="rId1" Type="http://schemas.openxmlformats.org/officeDocument/2006/relationships/slideLayout" Target="../slideLayouts/slideLayout65.xml"/><Relationship Id="rId2" Type="http://schemas.openxmlformats.org/officeDocument/2006/relationships/image" Target="../media/image7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package" Target="../embeddings/Microsoft_Word___1.docx"/><Relationship Id="rId5" Type="http://schemas.openxmlformats.org/officeDocument/2006/relationships/image" Target="../media/image76.emf"/><Relationship Id="rId1" Type="http://schemas.openxmlformats.org/officeDocument/2006/relationships/vmlDrawing" Target="../drawings/vmlDrawing1.vml"/><Relationship Id="rId2" Type="http://schemas.openxmlformats.org/officeDocument/2006/relationships/slideLayout" Target="../slideLayouts/slideLayout100.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72.png"/><Relationship Id="rId1" Type="http://schemas.openxmlformats.org/officeDocument/2006/relationships/slideLayout" Target="../slideLayouts/slideLayout93.xml"/><Relationship Id="rId2"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72.png"/><Relationship Id="rId5" Type="http://schemas.openxmlformats.org/officeDocument/2006/relationships/image" Target="../media/image84.jpeg"/><Relationship Id="rId1" Type="http://schemas.openxmlformats.org/officeDocument/2006/relationships/slideLayout" Target="../slideLayouts/slideLayout94.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94.xml"/><Relationship Id="rId2" Type="http://schemas.openxmlformats.org/officeDocument/2006/relationships/image" Target="../media/image85.jpg"/></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png"/><Relationship Id="rId1" Type="http://schemas.openxmlformats.org/officeDocument/2006/relationships/slideLayout" Target="../slideLayouts/slideLayout45.xml"/><Relationship Id="rId2" Type="http://schemas.openxmlformats.org/officeDocument/2006/relationships/image" Target="../media/image1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jpeg"/><Relationship Id="rId1" Type="http://schemas.openxmlformats.org/officeDocument/2006/relationships/slideLayout" Target="../slideLayouts/slideLayout94.xml"/><Relationship Id="rId2"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openxmlformats.org/officeDocument/2006/relationships/image" Target="../media/image100.png"/><Relationship Id="rId1" Type="http://schemas.openxmlformats.org/officeDocument/2006/relationships/slideLayout" Target="../slideLayouts/slideLayout98.xml"/><Relationship Id="rId2"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2.jpg"/><Relationship Id="rId4" Type="http://schemas.openxmlformats.org/officeDocument/2006/relationships/image" Target="../media/image103.jpg"/><Relationship Id="rId5" Type="http://schemas.openxmlformats.org/officeDocument/2006/relationships/image" Target="../media/image104.jpg"/><Relationship Id="rId6" Type="http://schemas.openxmlformats.org/officeDocument/2006/relationships/image" Target="../media/image105.jpg"/><Relationship Id="rId1" Type="http://schemas.openxmlformats.org/officeDocument/2006/relationships/slideLayout" Target="../slideLayouts/slideLayout94.xml"/><Relationship Id="rId2" Type="http://schemas.openxmlformats.org/officeDocument/2006/relationships/image" Target="../media/image101.jpg"/></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jpeg"/><Relationship Id="rId5" Type="http://schemas.openxmlformats.org/officeDocument/2006/relationships/image" Target="../media/image113.jpeg"/><Relationship Id="rId1" Type="http://schemas.openxmlformats.org/officeDocument/2006/relationships/slideLayout" Target="../slideLayouts/slideLayout61.xml"/><Relationship Id="rId2"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73.emf"/><Relationship Id="rId6" Type="http://schemas.openxmlformats.org/officeDocument/2006/relationships/image" Target="../media/image74.jpeg"/><Relationship Id="rId1" Type="http://schemas.openxmlformats.org/officeDocument/2006/relationships/slideLayout" Target="../slideLayouts/slideLayout65.xml"/><Relationship Id="rId2"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jpg"/><Relationship Id="rId5" Type="http://schemas.openxmlformats.org/officeDocument/2006/relationships/image" Target="../media/image120.jpeg"/><Relationship Id="rId1" Type="http://schemas.openxmlformats.org/officeDocument/2006/relationships/slideLayout" Target="../slideLayouts/slideLayout61.xml"/><Relationship Id="rId2" Type="http://schemas.openxmlformats.org/officeDocument/2006/relationships/image" Target="../media/image1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122.tmp"/><Relationship Id="rId4" Type="http://schemas.openxmlformats.org/officeDocument/2006/relationships/image" Target="../media/image123.tmp"/><Relationship Id="rId5" Type="http://schemas.openxmlformats.org/officeDocument/2006/relationships/image" Target="../media/image124.tmp"/><Relationship Id="rId1" Type="http://schemas.openxmlformats.org/officeDocument/2006/relationships/slideLayout" Target="../slideLayouts/slideLayout52.xml"/><Relationship Id="rId2" Type="http://schemas.openxmlformats.org/officeDocument/2006/relationships/image" Target="../media/image121.tm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126.png"/><Relationship Id="rId1" Type="http://schemas.openxmlformats.org/officeDocument/2006/relationships/slideLayout" Target="../slideLayouts/slideLayout66.xml"/><Relationship Id="rId2"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emf"/><Relationship Id="rId1" Type="http://schemas.openxmlformats.org/officeDocument/2006/relationships/slideLayout" Target="../slideLayouts/slideLayout66.xml"/><Relationship Id="rId2" Type="http://schemas.openxmlformats.org/officeDocument/2006/relationships/image" Target="../media/image12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30.emf"/><Relationship Id="rId3"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9.xml"/><Relationship Id="rId2"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45.xml"/><Relationship Id="rId2" Type="http://schemas.openxmlformats.org/officeDocument/2006/relationships/image" Target="../media/image2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emf"/><Relationship Id="rId7" Type="http://schemas.openxmlformats.org/officeDocument/2006/relationships/image" Target="../media/image36.jpeg"/><Relationship Id="rId8" Type="http://schemas.openxmlformats.org/officeDocument/2006/relationships/image" Target="../media/image37.png"/><Relationship Id="rId1" Type="http://schemas.openxmlformats.org/officeDocument/2006/relationships/slideLayout" Target="../slideLayouts/slideLayout61.xml"/><Relationship Id="rId2"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634945" y="4305047"/>
            <a:ext cx="7869741" cy="1777338"/>
          </a:xfrm>
        </p:spPr>
        <p:txBody>
          <a:bodyPr>
            <a:normAutofit fontScale="77500" lnSpcReduction="20000"/>
          </a:bodyPr>
          <a:lstStyle/>
          <a:p>
            <a:pPr algn="ctr"/>
            <a:r>
              <a:rPr kumimoji="1" lang="en-US" altLang="ja-JP" sz="2800" dirty="0" smtClean="0">
                <a:solidFill>
                  <a:srgbClr val="000000"/>
                </a:solidFill>
              </a:rPr>
              <a:t>Akira Yamamoto </a:t>
            </a:r>
          </a:p>
          <a:p>
            <a:pPr algn="ctr"/>
            <a:r>
              <a:rPr kumimoji="1" lang="en-US" altLang="ja-JP" sz="2800" dirty="0" smtClean="0">
                <a:solidFill>
                  <a:schemeClr val="bg1">
                    <a:lumMod val="50000"/>
                  </a:schemeClr>
                </a:solidFill>
              </a:rPr>
              <a:t>on behalf of Shin </a:t>
            </a:r>
            <a:r>
              <a:rPr kumimoji="1" lang="en-US" altLang="ja-JP" sz="2800" dirty="0" err="1" smtClean="0">
                <a:solidFill>
                  <a:schemeClr val="bg1">
                    <a:lumMod val="50000"/>
                  </a:schemeClr>
                </a:solidFill>
              </a:rPr>
              <a:t>Michizono</a:t>
            </a:r>
            <a:endParaRPr kumimoji="1" lang="en-US" altLang="ja-JP" sz="2800" dirty="0" smtClean="0">
              <a:solidFill>
                <a:schemeClr val="bg1">
                  <a:lumMod val="50000"/>
                </a:schemeClr>
              </a:solidFill>
            </a:endParaRPr>
          </a:p>
          <a:p>
            <a:pPr algn="ctr"/>
            <a:r>
              <a:rPr kumimoji="1" lang="en-US" altLang="ja-JP" sz="2800" dirty="0" smtClean="0">
                <a:solidFill>
                  <a:srgbClr val="000000"/>
                </a:solidFill>
              </a:rPr>
              <a:t>(KEK/LCC)  </a:t>
            </a:r>
          </a:p>
          <a:p>
            <a:pPr algn="ctr"/>
            <a:endParaRPr lang="en-US" altLang="ja-JP" sz="1800" dirty="0" smtClean="0">
              <a:solidFill>
                <a:srgbClr val="000000"/>
              </a:solidFill>
            </a:endParaRPr>
          </a:p>
          <a:p>
            <a:pPr algn="ctr"/>
            <a:endParaRPr lang="en-US" altLang="ja-JP" sz="2100" b="0" i="1" dirty="0" smtClean="0">
              <a:solidFill>
                <a:schemeClr val="tx1"/>
              </a:solidFill>
            </a:endParaRPr>
          </a:p>
          <a:p>
            <a:pPr algn="ctr"/>
            <a:r>
              <a:rPr lang="en-US" altLang="ja-JP" sz="2100" b="0" i="1" dirty="0" smtClean="0">
                <a:solidFill>
                  <a:schemeClr val="tx1"/>
                </a:solidFill>
              </a:rPr>
              <a:t>To be presented at GARD-SRF, </a:t>
            </a:r>
            <a:r>
              <a:rPr lang="en-US" altLang="ja-JP" sz="2100" b="0" i="1" dirty="0" err="1" smtClean="0">
                <a:solidFill>
                  <a:schemeClr val="tx1"/>
                </a:solidFill>
              </a:rPr>
              <a:t>Fermilab</a:t>
            </a:r>
            <a:r>
              <a:rPr lang="en-US" altLang="ja-JP" sz="2100" b="0" i="1" dirty="0" smtClean="0">
                <a:solidFill>
                  <a:schemeClr val="tx1"/>
                </a:solidFill>
              </a:rPr>
              <a:t>, Feb. 9., 2017 </a:t>
            </a:r>
            <a:r>
              <a:rPr kumimoji="1" lang="en-US" altLang="ja-JP" sz="2100" b="0" i="1" dirty="0" smtClean="0">
                <a:solidFill>
                  <a:schemeClr val="tx1"/>
                </a:solidFill>
              </a:rPr>
              <a:t> </a:t>
            </a:r>
            <a:endParaRPr kumimoji="1" lang="ja-JP" altLang="en-US" sz="2100" b="0" i="1" dirty="0">
              <a:solidFill>
                <a:schemeClr val="tx1"/>
              </a:solidFill>
            </a:endParaRPr>
          </a:p>
        </p:txBody>
      </p:sp>
      <p:sp>
        <p:nvSpPr>
          <p:cNvPr id="2" name="タイトル 1"/>
          <p:cNvSpPr>
            <a:spLocks noGrp="1"/>
          </p:cNvSpPr>
          <p:nvPr>
            <p:ph type="title" idx="4294967295"/>
          </p:nvPr>
        </p:nvSpPr>
        <p:spPr>
          <a:xfrm>
            <a:off x="831273" y="1008304"/>
            <a:ext cx="7480300" cy="2609725"/>
          </a:xfrm>
          <a:prstGeom prst="rect">
            <a:avLst/>
          </a:prstGeom>
          <a:solidFill>
            <a:srgbClr val="CCFFCC"/>
          </a:solidFill>
          <a:ln>
            <a:solidFill>
              <a:srgbClr val="008000"/>
            </a:solidFill>
          </a:ln>
        </p:spPr>
        <p:txBody>
          <a:bodyPr anchor="ctr">
            <a:normAutofit/>
          </a:bodyPr>
          <a:lstStyle/>
          <a:p>
            <a:r>
              <a:rPr lang="en-US" altLang="ja-JP" sz="4000" b="1" dirty="0" smtClean="0"/>
              <a:t>Plans </a:t>
            </a:r>
            <a:r>
              <a:rPr lang="en-US" altLang="ja-JP" sz="4000" b="1" dirty="0"/>
              <a:t>and </a:t>
            </a:r>
            <a:r>
              <a:rPr lang="en-US" altLang="ja-JP" sz="4000" b="1" dirty="0" smtClean="0"/>
              <a:t>Advancement </a:t>
            </a:r>
            <a:r>
              <a:rPr lang="en-US" altLang="ja-JP" sz="4000" b="1" dirty="0"/>
              <a:t>in SRF </a:t>
            </a:r>
            <a:r>
              <a:rPr lang="en-US" altLang="ja-JP" sz="4000" b="1" dirty="0" smtClean="0"/>
              <a:t>Development </a:t>
            </a:r>
            <a:r>
              <a:rPr lang="en-US" altLang="ja-JP" sz="4000" b="1" dirty="0"/>
              <a:t>for </a:t>
            </a:r>
            <a:r>
              <a:rPr lang="en-US" altLang="ja-JP" sz="4000" b="1" dirty="0" smtClean="0"/>
              <a:t>ILC</a:t>
            </a:r>
            <a:endParaRPr kumimoji="1" lang="ja-JP" altLang="en-US" sz="2800" b="1" i="1" dirty="0">
              <a:solidFill>
                <a:srgbClr val="008000"/>
              </a:solidFill>
            </a:endParaRPr>
          </a:p>
        </p:txBody>
      </p:sp>
      <p:sp>
        <p:nvSpPr>
          <p:cNvPr id="4" name="日付プレースホルダー 3"/>
          <p:cNvSpPr>
            <a:spLocks noGrp="1"/>
          </p:cNvSpPr>
          <p:nvPr>
            <p:ph type="dt" sz="half" idx="10"/>
          </p:nvPr>
        </p:nvSpPr>
        <p:spPr>
          <a:xfrm>
            <a:off x="142011" y="6382446"/>
            <a:ext cx="1216337" cy="365125"/>
          </a:xfrm>
        </p:spPr>
        <p:txBody>
          <a:bodyPr/>
          <a:lstStyle/>
          <a:p>
            <a:r>
              <a:rPr lang="en-US" altLang="ja-JP" smtClean="0">
                <a:latin typeface="Calibri"/>
                <a:ea typeface="ＭＳ Ｐゴシック"/>
              </a:rPr>
              <a:t>AY-170209</a:t>
            </a:r>
            <a:endParaRPr lang="en-US" altLang="ja-JP" dirty="0">
              <a:latin typeface="Calibri"/>
              <a:ea typeface="ＭＳ Ｐゴシック"/>
            </a:endParaRPr>
          </a:p>
        </p:txBody>
      </p:sp>
      <p:sp>
        <p:nvSpPr>
          <p:cNvPr id="6" name="スライド番号プレースホルダー 5"/>
          <p:cNvSpPr>
            <a:spLocks noGrp="1"/>
          </p:cNvSpPr>
          <p:nvPr>
            <p:ph type="sldNum" sz="quarter" idx="12"/>
          </p:nvPr>
        </p:nvSpPr>
        <p:spPr>
          <a:xfrm>
            <a:off x="6802679" y="6397016"/>
            <a:ext cx="2133023" cy="365125"/>
          </a:xfrm>
        </p:spPr>
        <p:txBody>
          <a:bodyPr/>
          <a:lstStyle/>
          <a:p>
            <a:pPr algn="r"/>
            <a:fld id="{266EE7B9-3872-BB47-8B28-2C045C1A655D}" type="slidenum">
              <a:rPr lang="en-US" altLang="ja-JP" smtClean="0">
                <a:latin typeface="Calibri"/>
                <a:ea typeface="ＭＳ Ｐゴシック"/>
              </a:rPr>
              <a:pPr algn="r"/>
              <a:t>1</a:t>
            </a:fld>
            <a:endParaRPr lang="en-US" altLang="ja-JP" dirty="0">
              <a:latin typeface="Calibri"/>
              <a:ea typeface="ＭＳ Ｐゴシック"/>
            </a:endParaRPr>
          </a:p>
        </p:txBody>
      </p:sp>
    </p:spTree>
    <p:extLst>
      <p:ext uri="{BB962C8B-B14F-4D97-AF65-F5344CB8AC3E}">
        <p14:creationId xmlns:p14="http://schemas.microsoft.com/office/powerpoint/2010/main" val="556705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8021" y="4316576"/>
            <a:ext cx="5916271" cy="144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5"/>
          <p:cNvSpPr>
            <a:spLocks noGrp="1" noChangeArrowheads="1"/>
          </p:cNvSpPr>
          <p:nvPr>
            <p:ph type="title"/>
          </p:nvPr>
        </p:nvSpPr>
        <p:spPr>
          <a:xfrm>
            <a:off x="808018" y="84253"/>
            <a:ext cx="5971422" cy="505545"/>
          </a:xfrm>
          <a:solidFill>
            <a:srgbClr val="FFFFFF"/>
          </a:solidFill>
        </p:spPr>
        <p:txBody>
          <a:bodyPr anchor="ctr">
            <a:noAutofit/>
          </a:bodyPr>
          <a:lstStyle/>
          <a:p>
            <a:pPr eaLnBrk="1" hangingPunct="1"/>
            <a:r>
              <a:rPr lang="en-US" altLang="ja-JP" sz="3200" b="1" dirty="0" smtClean="0">
                <a:solidFill>
                  <a:srgbClr val="3366FF"/>
                </a:solidFill>
              </a:rPr>
              <a:t>European XFEL: </a:t>
            </a:r>
            <a:r>
              <a:rPr lang="en-US" altLang="ja-JP" sz="3200" b="1" dirty="0" smtClean="0"/>
              <a:t> SRF Completed </a:t>
            </a:r>
            <a:endParaRPr lang="en-GB" altLang="de-DE" sz="3200" b="1" dirty="0" smtClean="0"/>
          </a:p>
        </p:txBody>
      </p:sp>
      <p:sp>
        <p:nvSpPr>
          <p:cNvPr id="4101" name="Text Box 7"/>
          <p:cNvSpPr txBox="1">
            <a:spLocks noChangeArrowheads="1"/>
          </p:cNvSpPr>
          <p:nvPr/>
        </p:nvSpPr>
        <p:spPr bwMode="auto">
          <a:xfrm>
            <a:off x="3786435" y="1021417"/>
            <a:ext cx="2677430" cy="929485"/>
          </a:xfrm>
          <a:prstGeom prst="rect">
            <a:avLst/>
          </a:prstGeom>
          <a:solidFill>
            <a:srgbClr val="CCFFCC"/>
          </a:solidFill>
          <a:ln>
            <a:noFill/>
          </a:ln>
          <a:extLst/>
        </p:spPr>
        <p:txBody>
          <a:bodyPr wrap="square">
            <a:spAutoFit/>
          </a:bodyPr>
          <a:lstStyle>
            <a:lvl1pPr eaLnBrk="0" hangingPunct="0">
              <a:defRPr sz="900">
                <a:solidFill>
                  <a:schemeClr val="tx1"/>
                </a:solidFill>
                <a:latin typeface="Arial" charset="0"/>
                <a:ea typeface="ＭＳ Ｐゴシック" pitchFamily="112" charset="-128"/>
              </a:defRPr>
            </a:lvl1pPr>
            <a:lvl2pPr marL="742950" indent="-285750" eaLnBrk="0" hangingPunct="0">
              <a:defRPr sz="900">
                <a:solidFill>
                  <a:schemeClr val="tx1"/>
                </a:solidFill>
                <a:latin typeface="Arial" charset="0"/>
                <a:ea typeface="ＭＳ Ｐゴシック" pitchFamily="112" charset="-128"/>
              </a:defRPr>
            </a:lvl2pPr>
            <a:lvl3pPr marL="1143000" indent="-228600" eaLnBrk="0" hangingPunct="0">
              <a:defRPr sz="900">
                <a:solidFill>
                  <a:schemeClr val="tx1"/>
                </a:solidFill>
                <a:latin typeface="Arial" charset="0"/>
                <a:ea typeface="ＭＳ Ｐゴシック" pitchFamily="112" charset="-128"/>
              </a:defRPr>
            </a:lvl3pPr>
            <a:lvl4pPr marL="1600200" indent="-228600" eaLnBrk="0" hangingPunct="0">
              <a:defRPr sz="900">
                <a:solidFill>
                  <a:schemeClr val="tx1"/>
                </a:solidFill>
                <a:latin typeface="Arial" charset="0"/>
                <a:ea typeface="ＭＳ Ｐゴシック" pitchFamily="112" charset="-128"/>
              </a:defRPr>
            </a:lvl4pPr>
            <a:lvl5pPr marL="2057400" indent="-228600" eaLnBrk="0" hangingPunct="0">
              <a:defRPr sz="9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charset="0"/>
                <a:ea typeface="ＭＳ Ｐゴシック" pitchFamily="112" charset="-128"/>
              </a:defRPr>
            </a:lvl9pPr>
          </a:lstStyle>
          <a:p>
            <a:pPr defTabSz="914400" eaLnBrk="1" fontAlgn="base" hangingPunct="1">
              <a:spcBef>
                <a:spcPct val="20000"/>
              </a:spcBef>
              <a:spcAft>
                <a:spcPct val="0"/>
              </a:spcAft>
              <a:buClr>
                <a:srgbClr val="F8B323"/>
              </a:buClr>
            </a:pPr>
            <a:r>
              <a:rPr kumimoji="0" lang="en-US" altLang="de-DE" sz="1600" b="1" dirty="0">
                <a:solidFill>
                  <a:srgbClr val="3366FF"/>
                </a:solidFill>
              </a:rPr>
              <a:t>1.3 GHz / 23.6 MV/</a:t>
            </a:r>
            <a:r>
              <a:rPr kumimoji="0" lang="en-US" altLang="de-DE" sz="1600" b="1" dirty="0" smtClean="0">
                <a:solidFill>
                  <a:srgbClr val="3366FF"/>
                </a:solidFill>
              </a:rPr>
              <a:t>m</a:t>
            </a:r>
            <a:endParaRPr kumimoji="0" lang="en-US" altLang="de-DE" sz="1600" b="1" dirty="0" smtClean="0">
              <a:solidFill>
                <a:srgbClr val="26004D"/>
              </a:solidFill>
            </a:endParaRPr>
          </a:p>
          <a:p>
            <a:pPr defTabSz="914400" eaLnBrk="1" fontAlgn="base" hangingPunct="1">
              <a:spcBef>
                <a:spcPct val="20000"/>
              </a:spcBef>
              <a:spcAft>
                <a:spcPct val="0"/>
              </a:spcAft>
              <a:buClr>
                <a:srgbClr val="F8B323"/>
              </a:buClr>
              <a:buFont typeface="Wingdings" pitchFamily="2" charset="2"/>
              <a:buNone/>
            </a:pPr>
            <a:r>
              <a:rPr kumimoji="0" lang="en-US" altLang="de-DE" sz="1600" b="1" dirty="0" smtClean="0">
                <a:solidFill>
                  <a:srgbClr val="FF0000"/>
                </a:solidFill>
              </a:rPr>
              <a:t>800+4</a:t>
            </a:r>
            <a:r>
              <a:rPr kumimoji="0" lang="en-US" altLang="de-DE" sz="1600" b="1" dirty="0" smtClean="0">
                <a:solidFill>
                  <a:srgbClr val="26004D"/>
                </a:solidFill>
              </a:rPr>
              <a:t> SRF acc. Cavities</a:t>
            </a:r>
          </a:p>
          <a:p>
            <a:pPr defTabSz="914400" eaLnBrk="1" fontAlgn="base" hangingPunct="1">
              <a:spcBef>
                <a:spcPct val="20000"/>
              </a:spcBef>
              <a:spcAft>
                <a:spcPct val="0"/>
              </a:spcAft>
              <a:buClr>
                <a:srgbClr val="F8B323"/>
              </a:buClr>
            </a:pPr>
            <a:r>
              <a:rPr kumimoji="0" lang="en-US" altLang="de-DE" sz="1600" b="1" dirty="0" smtClean="0">
                <a:solidFill>
                  <a:srgbClr val="008000"/>
                </a:solidFill>
              </a:rPr>
              <a:t>100+3</a:t>
            </a:r>
            <a:r>
              <a:rPr kumimoji="0" lang="en-US" altLang="de-DE" sz="1600" b="1" dirty="0" smtClean="0">
                <a:solidFill>
                  <a:srgbClr val="26004D"/>
                </a:solidFill>
              </a:rPr>
              <a:t> </a:t>
            </a:r>
            <a:r>
              <a:rPr kumimoji="0" lang="en-US" altLang="de-DE" sz="1600" b="1" dirty="0" err="1" smtClean="0">
                <a:solidFill>
                  <a:srgbClr val="26004D"/>
                </a:solidFill>
              </a:rPr>
              <a:t>Cryo</a:t>
            </a:r>
            <a:r>
              <a:rPr kumimoji="0" lang="en-US" altLang="de-DE" sz="1600" b="1" dirty="0" smtClean="0">
                <a:solidFill>
                  <a:srgbClr val="26004D"/>
                </a:solidFill>
              </a:rPr>
              <a:t>-Modules (CM)</a:t>
            </a:r>
            <a:endParaRPr kumimoji="0" lang="en-US" altLang="de-DE" sz="1600" b="1" dirty="0">
              <a:solidFill>
                <a:srgbClr val="26004D"/>
              </a:solidFill>
            </a:endParaRPr>
          </a:p>
        </p:txBody>
      </p:sp>
      <p:pic>
        <p:nvPicPr>
          <p:cNvPr id="4103"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6119" y="3993132"/>
            <a:ext cx="3370945" cy="43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5389" y="2176948"/>
            <a:ext cx="3508648" cy="1799142"/>
          </a:xfrm>
          <a:prstGeom prst="rect">
            <a:avLst/>
          </a:prstGeom>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6259" y="2185418"/>
            <a:ext cx="1612180" cy="2351220"/>
          </a:xfrm>
          <a:prstGeom prst="rect">
            <a:avLst/>
          </a:prstGeom>
        </p:spPr>
      </p:pic>
      <p:cxnSp>
        <p:nvCxnSpPr>
          <p:cNvPr id="7" name="直線矢印コネクタ 6"/>
          <p:cNvCxnSpPr/>
          <p:nvPr/>
        </p:nvCxnSpPr>
        <p:spPr bwMode="auto">
          <a:xfrm flipV="1">
            <a:off x="8172623" y="2833104"/>
            <a:ext cx="17934" cy="1239408"/>
          </a:xfrm>
          <a:prstGeom prst="straightConnector1">
            <a:avLst/>
          </a:prstGeom>
          <a:noFill/>
          <a:ln w="28575" cap="flat" cmpd="sng" algn="ctr">
            <a:solidFill>
              <a:srgbClr val="FFFF00"/>
            </a:solidFill>
            <a:prstDash val="sys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12" name="図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22601" y="4652587"/>
            <a:ext cx="2415838" cy="1203201"/>
          </a:xfrm>
          <a:prstGeom prst="rect">
            <a:avLst/>
          </a:prstGeom>
        </p:spPr>
      </p:pic>
      <p:cxnSp>
        <p:nvCxnSpPr>
          <p:cNvPr id="202" name="直線矢印コネクタ 201"/>
          <p:cNvCxnSpPr/>
          <p:nvPr/>
        </p:nvCxnSpPr>
        <p:spPr bwMode="auto">
          <a:xfrm flipH="1" flipV="1">
            <a:off x="6690142" y="5328162"/>
            <a:ext cx="570680" cy="97984"/>
          </a:xfrm>
          <a:prstGeom prst="straightConnector1">
            <a:avLst/>
          </a:prstGeom>
          <a:noFill/>
          <a:ln w="28575" cap="flat" cmpd="sng" algn="ctr">
            <a:solidFill>
              <a:srgbClr val="FFFF00"/>
            </a:solidFill>
            <a:prstDash val="sys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5" name="テキスト ボックス 14"/>
          <p:cNvSpPr txBox="1"/>
          <p:nvPr/>
        </p:nvSpPr>
        <p:spPr>
          <a:xfrm>
            <a:off x="119057" y="880697"/>
            <a:ext cx="3545158" cy="3059299"/>
          </a:xfrm>
          <a:prstGeom prst="rect">
            <a:avLst/>
          </a:prstGeom>
          <a:solidFill>
            <a:schemeClr val="accent6">
              <a:lumMod val="20000"/>
              <a:lumOff val="80000"/>
            </a:schemeClr>
          </a:solidFill>
        </p:spPr>
        <p:txBody>
          <a:bodyPr wrap="square" rtlCol="0">
            <a:spAutoFit/>
          </a:bodyPr>
          <a:lstStyle/>
          <a:p>
            <a:pPr marL="268288" indent="-268288">
              <a:lnSpc>
                <a:spcPct val="80000"/>
              </a:lnSpc>
              <a:spcBef>
                <a:spcPts val="600"/>
              </a:spcBef>
              <a:buClr>
                <a:schemeClr val="accent2"/>
              </a:buClr>
              <a:buSzPct val="80000"/>
            </a:pPr>
            <a:r>
              <a:rPr lang="en-US" altLang="ja-JP" sz="2000" b="1" dirty="0" smtClean="0">
                <a:solidFill>
                  <a:srgbClr val="3366FF"/>
                </a:solidFill>
              </a:rPr>
              <a:t>Progress:</a:t>
            </a:r>
            <a:endParaRPr kumimoji="1" lang="en-US" altLang="ja-JP" sz="2000" b="1" dirty="0" smtClean="0">
              <a:solidFill>
                <a:srgbClr val="3366FF"/>
              </a:solidFill>
            </a:endParaRPr>
          </a:p>
          <a:p>
            <a:pPr marL="268288" indent="-268288">
              <a:lnSpc>
                <a:spcPct val="80000"/>
              </a:lnSpc>
              <a:spcBef>
                <a:spcPts val="600"/>
              </a:spcBef>
              <a:buClr>
                <a:schemeClr val="accent2"/>
              </a:buClr>
              <a:buSzPct val="80000"/>
            </a:pPr>
            <a:r>
              <a:rPr kumimoji="1" lang="en-US" altLang="ja-JP" dirty="0" smtClean="0">
                <a:solidFill>
                  <a:srgbClr val="000000"/>
                </a:solidFill>
              </a:rPr>
              <a:t> </a:t>
            </a:r>
            <a:r>
              <a:rPr kumimoji="1" lang="en-US" altLang="ja-JP" dirty="0" smtClean="0">
                <a:solidFill>
                  <a:srgbClr val="FF0000"/>
                </a:solidFill>
              </a:rPr>
              <a:t> 2013</a:t>
            </a:r>
            <a:r>
              <a:rPr kumimoji="1" lang="en-US" altLang="ja-JP" dirty="0" smtClean="0">
                <a:solidFill>
                  <a:srgbClr val="000000"/>
                </a:solidFill>
              </a:rPr>
              <a:t>: </a:t>
            </a:r>
            <a:r>
              <a:rPr lang="en-US" altLang="ja-JP" dirty="0" smtClean="0">
                <a:solidFill>
                  <a:srgbClr val="000000"/>
                </a:solidFill>
              </a:rPr>
              <a:t>Construction started</a:t>
            </a:r>
            <a:endParaRPr kumimoji="1" lang="en-US" altLang="ja-JP" dirty="0" smtClean="0">
              <a:solidFill>
                <a:srgbClr val="000000"/>
              </a:solidFill>
            </a:endParaRPr>
          </a:p>
          <a:p>
            <a:pPr marL="268288" indent="-268288">
              <a:lnSpc>
                <a:spcPct val="80000"/>
              </a:lnSpc>
              <a:spcBef>
                <a:spcPts val="600"/>
              </a:spcBef>
              <a:buClr>
                <a:schemeClr val="accent2"/>
              </a:buClr>
              <a:buSzPct val="80000"/>
            </a:pPr>
            <a:r>
              <a:rPr kumimoji="1" lang="en-US" altLang="ja-JP" dirty="0" smtClean="0">
                <a:solidFill>
                  <a:srgbClr val="000000"/>
                </a:solidFill>
              </a:rPr>
              <a:t>  2015: SRF</a:t>
            </a:r>
            <a:r>
              <a:rPr lang="en-US" altLang="ja-JP" dirty="0">
                <a:solidFill>
                  <a:srgbClr val="000000"/>
                </a:solidFill>
              </a:rPr>
              <a:t> </a:t>
            </a:r>
            <a:r>
              <a:rPr lang="en-US" altLang="ja-JP" dirty="0" smtClean="0">
                <a:solidFill>
                  <a:srgbClr val="000000"/>
                </a:solidFill>
              </a:rPr>
              <a:t>cav. </a:t>
            </a:r>
            <a:r>
              <a:rPr kumimoji="1" lang="en-US" altLang="ja-JP" dirty="0" smtClean="0">
                <a:solidFill>
                  <a:srgbClr val="000000"/>
                </a:solidFill>
              </a:rPr>
              <a:t>(100%) completed </a:t>
            </a:r>
          </a:p>
          <a:p>
            <a:pPr marL="268288" indent="-268288">
              <a:lnSpc>
                <a:spcPct val="80000"/>
              </a:lnSpc>
              <a:spcBef>
                <a:spcPts val="600"/>
              </a:spcBef>
              <a:buClr>
                <a:schemeClr val="accent2"/>
              </a:buClr>
              <a:buSzPct val="80000"/>
            </a:pPr>
            <a:r>
              <a:rPr lang="en-US" altLang="ja-JP" dirty="0">
                <a:solidFill>
                  <a:srgbClr val="000000"/>
                </a:solidFill>
              </a:rPr>
              <a:t> </a:t>
            </a:r>
            <a:r>
              <a:rPr lang="en-US" altLang="ja-JP" dirty="0" smtClean="0">
                <a:solidFill>
                  <a:srgbClr val="000000"/>
                </a:solidFill>
              </a:rPr>
              <a:t>           CM (70%) progressed</a:t>
            </a:r>
            <a:endParaRPr kumimoji="1" lang="en-US" altLang="ja-JP" dirty="0" smtClean="0">
              <a:solidFill>
                <a:srgbClr val="000000"/>
              </a:solidFill>
            </a:endParaRPr>
          </a:p>
          <a:p>
            <a:pPr marL="268288" indent="-268288">
              <a:lnSpc>
                <a:spcPct val="80000"/>
              </a:lnSpc>
              <a:spcBef>
                <a:spcPts val="600"/>
              </a:spcBef>
              <a:buClr>
                <a:schemeClr val="accent2"/>
              </a:buClr>
              <a:buSzPct val="80000"/>
            </a:pPr>
            <a:r>
              <a:rPr lang="en-US" altLang="ja-JP" sz="2000" b="1" dirty="0" smtClean="0">
                <a:solidFill>
                  <a:srgbClr val="3366FF"/>
                </a:solidFill>
              </a:rPr>
              <a:t>Further Plan: </a:t>
            </a:r>
          </a:p>
          <a:p>
            <a:pPr marL="268288" indent="-268288">
              <a:lnSpc>
                <a:spcPct val="80000"/>
              </a:lnSpc>
              <a:spcBef>
                <a:spcPts val="600"/>
              </a:spcBef>
              <a:buClr>
                <a:schemeClr val="accent2"/>
              </a:buClr>
              <a:buSzPct val="80000"/>
            </a:pPr>
            <a:r>
              <a:rPr lang="en-US" altLang="ja-JP" dirty="0" smtClean="0">
                <a:solidFill>
                  <a:schemeClr val="accent3"/>
                </a:solidFill>
              </a:rPr>
              <a:t> </a:t>
            </a:r>
            <a:r>
              <a:rPr lang="en-US" altLang="ja-JP" dirty="0" smtClean="0"/>
              <a:t> 2016: E- XFEL acc. completion</a:t>
            </a:r>
          </a:p>
          <a:p>
            <a:pPr marL="268288" indent="-268288">
              <a:lnSpc>
                <a:spcPct val="80000"/>
              </a:lnSpc>
              <a:spcBef>
                <a:spcPts val="600"/>
              </a:spcBef>
              <a:buClr>
                <a:schemeClr val="accent2"/>
              </a:buClr>
              <a:buSzPct val="80000"/>
            </a:pPr>
            <a:r>
              <a:rPr kumimoji="1" lang="en-US" altLang="ja-JP" dirty="0" smtClean="0"/>
              <a:t> </a:t>
            </a:r>
            <a:r>
              <a:rPr kumimoji="1" lang="en-US" altLang="ja-JP" dirty="0" smtClean="0">
                <a:solidFill>
                  <a:srgbClr val="008000"/>
                </a:solidFill>
              </a:rPr>
              <a:t> 2016/E</a:t>
            </a:r>
            <a:r>
              <a:rPr kumimoji="1" lang="en-US" altLang="ja-JP" dirty="0" smtClean="0"/>
              <a:t>: E-</a:t>
            </a:r>
            <a:r>
              <a:rPr lang="en-US" altLang="ja-JP" dirty="0" smtClean="0"/>
              <a:t>XFEL beam to start</a:t>
            </a:r>
            <a:endParaRPr kumimoji="1" lang="en-US" altLang="ja-JP" dirty="0" smtClean="0"/>
          </a:p>
          <a:p>
            <a:pPr marL="268288" indent="-268288">
              <a:lnSpc>
                <a:spcPct val="80000"/>
              </a:lnSpc>
              <a:spcBef>
                <a:spcPts val="600"/>
              </a:spcBef>
              <a:buClr>
                <a:schemeClr val="accent2"/>
              </a:buClr>
              <a:buSzPct val="80000"/>
            </a:pPr>
            <a:endParaRPr lang="en-US" altLang="ja-JP" dirty="0">
              <a:solidFill>
                <a:srgbClr val="3366FF"/>
              </a:solidFill>
            </a:endParaRPr>
          </a:p>
          <a:p>
            <a:pPr marL="268288" indent="-268288">
              <a:lnSpc>
                <a:spcPct val="80000"/>
              </a:lnSpc>
              <a:spcBef>
                <a:spcPts val="600"/>
              </a:spcBef>
              <a:buClr>
                <a:schemeClr val="accent2"/>
              </a:buClr>
              <a:buSzPct val="80000"/>
            </a:pPr>
            <a:r>
              <a:rPr lang="en-US" altLang="ja-JP" dirty="0" smtClean="0"/>
              <a:t>Acc.  </a:t>
            </a:r>
            <a:r>
              <a:rPr lang="en-US" altLang="ja-JP" dirty="0" smtClean="0">
                <a:solidFill>
                  <a:srgbClr val="FF0000"/>
                </a:solidFill>
              </a:rPr>
              <a:t>:  ~ 1/10 scale to ILC-ML</a:t>
            </a:r>
          </a:p>
          <a:p>
            <a:pPr marL="268288" indent="-268288">
              <a:lnSpc>
                <a:spcPct val="80000"/>
              </a:lnSpc>
              <a:spcBef>
                <a:spcPts val="600"/>
              </a:spcBef>
              <a:buClr>
                <a:schemeClr val="accent2"/>
              </a:buClr>
              <a:buSzPct val="80000"/>
            </a:pPr>
            <a:r>
              <a:rPr kumimoji="1" lang="en-US" altLang="ja-JP" dirty="0" smtClean="0"/>
              <a:t>SRF system: ~ 1/20 scale </a:t>
            </a:r>
            <a:r>
              <a:rPr lang="en-US" altLang="ja-JP" dirty="0" smtClean="0"/>
              <a:t>to ILC-SRF</a:t>
            </a:r>
            <a:endParaRPr kumimoji="1" lang="ja-JP" altLang="en-US" sz="2400" dirty="0" smtClean="0"/>
          </a:p>
        </p:txBody>
      </p:sp>
      <p:pic>
        <p:nvPicPr>
          <p:cNvPr id="16" name="図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8429" y="4985236"/>
            <a:ext cx="2318688" cy="870552"/>
          </a:xfrm>
          <a:prstGeom prst="rect">
            <a:avLst/>
          </a:prstGeom>
        </p:spPr>
      </p:pic>
      <p:sp>
        <p:nvSpPr>
          <p:cNvPr id="19" name="テキスト ボックス 18"/>
          <p:cNvSpPr txBox="1"/>
          <p:nvPr/>
        </p:nvSpPr>
        <p:spPr>
          <a:xfrm>
            <a:off x="7479743" y="2581728"/>
            <a:ext cx="633507" cy="307777"/>
          </a:xfrm>
          <a:prstGeom prst="rect">
            <a:avLst/>
          </a:prstGeom>
          <a:noFill/>
        </p:spPr>
        <p:txBody>
          <a:bodyPr wrap="none" rtlCol="0">
            <a:spAutoFit/>
          </a:bodyPr>
          <a:lstStyle/>
          <a:p>
            <a:pPr marL="268288" indent="-268288">
              <a:spcBef>
                <a:spcPts val="600"/>
              </a:spcBef>
              <a:buClr>
                <a:schemeClr val="accent2"/>
              </a:buClr>
              <a:buSzPct val="80000"/>
            </a:pPr>
            <a:r>
              <a:rPr kumimoji="1" lang="en-US" altLang="ja-JP" sz="1400" dirty="0" smtClean="0">
                <a:solidFill>
                  <a:srgbClr val="FFFF00"/>
                </a:solidFill>
              </a:rPr>
              <a:t>XFEL</a:t>
            </a:r>
            <a:endParaRPr kumimoji="1" lang="ja-JP" altLang="en-US" sz="1400" dirty="0" smtClean="0">
              <a:solidFill>
                <a:srgbClr val="FFFF00"/>
              </a:solidFill>
            </a:endParaRPr>
          </a:p>
        </p:txBody>
      </p:sp>
      <p:sp>
        <p:nvSpPr>
          <p:cNvPr id="209" name="テキスト ボックス 208"/>
          <p:cNvSpPr txBox="1"/>
          <p:nvPr/>
        </p:nvSpPr>
        <p:spPr>
          <a:xfrm>
            <a:off x="7459242" y="4046052"/>
            <a:ext cx="671979" cy="307777"/>
          </a:xfrm>
          <a:prstGeom prst="rect">
            <a:avLst/>
          </a:prstGeom>
          <a:noFill/>
        </p:spPr>
        <p:txBody>
          <a:bodyPr wrap="none" rtlCol="0">
            <a:spAutoFit/>
          </a:bodyPr>
          <a:lstStyle/>
          <a:p>
            <a:pPr marL="268288" indent="-268288">
              <a:spcBef>
                <a:spcPts val="600"/>
              </a:spcBef>
              <a:buClr>
                <a:schemeClr val="accent2"/>
              </a:buClr>
              <a:buSzPct val="80000"/>
            </a:pPr>
            <a:r>
              <a:rPr lang="en-US" altLang="ja-JP" sz="1400" dirty="0" smtClean="0">
                <a:solidFill>
                  <a:srgbClr val="FFFF00"/>
                </a:solidFill>
              </a:rPr>
              <a:t>DESY </a:t>
            </a:r>
          </a:p>
        </p:txBody>
      </p:sp>
      <p:sp>
        <p:nvSpPr>
          <p:cNvPr id="210" name="テキスト ボックス 209"/>
          <p:cNvSpPr txBox="1"/>
          <p:nvPr/>
        </p:nvSpPr>
        <p:spPr>
          <a:xfrm>
            <a:off x="205905" y="5475497"/>
            <a:ext cx="956286" cy="307777"/>
          </a:xfrm>
          <a:prstGeom prst="rect">
            <a:avLst/>
          </a:prstGeom>
          <a:noFill/>
        </p:spPr>
        <p:txBody>
          <a:bodyPr wrap="none" rtlCol="0">
            <a:spAutoFit/>
          </a:bodyPr>
          <a:lstStyle/>
          <a:p>
            <a:pPr marL="268288" indent="-268288">
              <a:spcBef>
                <a:spcPts val="600"/>
              </a:spcBef>
              <a:buClr>
                <a:schemeClr val="accent2"/>
              </a:buClr>
              <a:buSzPct val="80000"/>
            </a:pPr>
            <a:r>
              <a:rPr kumimoji="1" lang="en-US" altLang="ja-JP" sz="1400" dirty="0" smtClean="0">
                <a:solidFill>
                  <a:srgbClr val="FFFF00"/>
                </a:solidFill>
              </a:rPr>
              <a:t>XFEL site</a:t>
            </a:r>
            <a:endParaRPr kumimoji="1" lang="ja-JP" altLang="en-US" sz="1400" dirty="0" smtClean="0">
              <a:solidFill>
                <a:srgbClr val="FFFF00"/>
              </a:solidFill>
            </a:endParaRPr>
          </a:p>
        </p:txBody>
      </p:sp>
      <p:sp>
        <p:nvSpPr>
          <p:cNvPr id="211" name="テキスト ボックス 210"/>
          <p:cNvSpPr txBox="1"/>
          <p:nvPr/>
        </p:nvSpPr>
        <p:spPr>
          <a:xfrm>
            <a:off x="8174239" y="5485159"/>
            <a:ext cx="671979" cy="307777"/>
          </a:xfrm>
          <a:prstGeom prst="rect">
            <a:avLst/>
          </a:prstGeom>
          <a:noFill/>
        </p:spPr>
        <p:txBody>
          <a:bodyPr wrap="none" rtlCol="0">
            <a:spAutoFit/>
          </a:bodyPr>
          <a:lstStyle/>
          <a:p>
            <a:pPr marL="268288" indent="-268288">
              <a:spcBef>
                <a:spcPts val="600"/>
              </a:spcBef>
              <a:buClr>
                <a:schemeClr val="accent2"/>
              </a:buClr>
              <a:buSzPct val="80000"/>
            </a:pPr>
            <a:r>
              <a:rPr lang="en-US" altLang="ja-JP" sz="1400" dirty="0" smtClean="0">
                <a:solidFill>
                  <a:srgbClr val="FFFF00"/>
                </a:solidFill>
              </a:rPr>
              <a:t>DESY </a:t>
            </a:r>
          </a:p>
        </p:txBody>
      </p:sp>
      <p:sp>
        <p:nvSpPr>
          <p:cNvPr id="219" name="正方形/長方形 218"/>
          <p:cNvSpPr/>
          <p:nvPr/>
        </p:nvSpPr>
        <p:spPr>
          <a:xfrm>
            <a:off x="7167923" y="21789"/>
            <a:ext cx="1988337" cy="307777"/>
          </a:xfrm>
          <a:prstGeom prst="rect">
            <a:avLst/>
          </a:prstGeom>
          <a:solidFill>
            <a:srgbClr val="FFFF00"/>
          </a:solidFill>
        </p:spPr>
        <p:txBody>
          <a:bodyPr wrap="square">
            <a:spAutoFit/>
          </a:bodyPr>
          <a:lstStyle/>
          <a:p>
            <a:r>
              <a:rPr lang="en-US" altLang="ja-JP" sz="1400" dirty="0" err="1" smtClean="0"/>
              <a:t>Media.xfel.au</a:t>
            </a:r>
            <a:r>
              <a:rPr lang="en-US" altLang="ja-JP" sz="1400" dirty="0" smtClean="0"/>
              <a:t>, Dec. 2015</a:t>
            </a:r>
            <a:endParaRPr lang="en-US" altLang="ja-JP" sz="1400" dirty="0"/>
          </a:p>
        </p:txBody>
      </p:sp>
      <p:cxnSp>
        <p:nvCxnSpPr>
          <p:cNvPr id="28" name="直線コネクタ 27"/>
          <p:cNvCxnSpPr/>
          <p:nvPr/>
        </p:nvCxnSpPr>
        <p:spPr bwMode="auto">
          <a:xfrm>
            <a:off x="3994919" y="4444028"/>
            <a:ext cx="634954" cy="501518"/>
          </a:xfrm>
          <a:prstGeom prst="line">
            <a:avLst/>
          </a:prstGeom>
          <a:noFill/>
          <a:ln w="12700" cap="flat" cmpd="sng" algn="ctr">
            <a:solidFill>
              <a:schemeClr val="folHlink"/>
            </a:solidFill>
            <a:prstDash val="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22" name="直線コネクタ 221"/>
          <p:cNvCxnSpPr/>
          <p:nvPr/>
        </p:nvCxnSpPr>
        <p:spPr bwMode="auto">
          <a:xfrm flipH="1">
            <a:off x="4782273" y="4483718"/>
            <a:ext cx="2076130" cy="501518"/>
          </a:xfrm>
          <a:prstGeom prst="line">
            <a:avLst/>
          </a:prstGeom>
          <a:noFill/>
          <a:ln w="12700" cap="flat" cmpd="sng" algn="ctr">
            <a:solidFill>
              <a:schemeClr val="folHlink"/>
            </a:solidFill>
            <a:prstDash val="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1" name="テキスト ボックス 30"/>
          <p:cNvSpPr txBox="1"/>
          <p:nvPr/>
        </p:nvSpPr>
        <p:spPr>
          <a:xfrm>
            <a:off x="4934117" y="4665817"/>
            <a:ext cx="1461758" cy="307777"/>
          </a:xfrm>
          <a:prstGeom prst="rect">
            <a:avLst/>
          </a:prstGeom>
          <a:solidFill>
            <a:srgbClr val="CCFFCC"/>
          </a:solidFill>
        </p:spPr>
        <p:txBody>
          <a:bodyPr wrap="none" rtlCol="0">
            <a:spAutoFit/>
          </a:bodyPr>
          <a:lstStyle/>
          <a:p>
            <a:pPr marL="268288" indent="-268288">
              <a:spcBef>
                <a:spcPts val="600"/>
              </a:spcBef>
              <a:buClr>
                <a:schemeClr val="accent2"/>
              </a:buClr>
              <a:buSzPct val="80000"/>
            </a:pPr>
            <a:r>
              <a:rPr lang="en-US" altLang="ja-JP" sz="1400" dirty="0">
                <a:solidFill>
                  <a:schemeClr val="accent3"/>
                </a:solidFill>
              </a:rPr>
              <a:t>1</a:t>
            </a:r>
            <a:r>
              <a:rPr kumimoji="1" lang="en-US" altLang="ja-JP" sz="1400" dirty="0" smtClean="0">
                <a:solidFill>
                  <a:schemeClr val="accent3"/>
                </a:solidFill>
              </a:rPr>
              <a:t> km SRF </a:t>
            </a:r>
            <a:r>
              <a:rPr kumimoji="1" lang="en-US" altLang="ja-JP" sz="1400" dirty="0" err="1" smtClean="0">
                <a:solidFill>
                  <a:schemeClr val="accent3"/>
                </a:solidFill>
              </a:rPr>
              <a:t>Linac</a:t>
            </a:r>
            <a:r>
              <a:rPr kumimoji="1" lang="en-US" altLang="ja-JP" sz="1400" dirty="0" smtClean="0">
                <a:solidFill>
                  <a:schemeClr val="accent3"/>
                </a:solidFill>
              </a:rPr>
              <a:t> </a:t>
            </a:r>
            <a:endParaRPr kumimoji="1" lang="ja-JP" altLang="en-US" sz="1400" dirty="0" smtClean="0">
              <a:solidFill>
                <a:schemeClr val="accent3"/>
              </a:solidFill>
            </a:endParaRPr>
          </a:p>
        </p:txBody>
      </p:sp>
      <p:pic>
        <p:nvPicPr>
          <p:cNvPr id="226" name="Picture 4" descr="tesla9cell.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03549" y="1175442"/>
            <a:ext cx="2445966" cy="752676"/>
          </a:xfrm>
          <a:prstGeom prst="rect">
            <a:avLst/>
          </a:prstGeom>
        </p:spPr>
      </p:pic>
      <p:sp>
        <p:nvSpPr>
          <p:cNvPr id="27" name="スライド番号プレースホルダー 12"/>
          <p:cNvSpPr txBox="1">
            <a:spLocks/>
          </p:cNvSpPr>
          <p:nvPr/>
        </p:nvSpPr>
        <p:spPr>
          <a:xfrm>
            <a:off x="6733870" y="6402030"/>
            <a:ext cx="2133600" cy="365125"/>
          </a:xfrm>
          <a:prstGeom prst="rect">
            <a:avLst/>
          </a:prstGeom>
        </p:spPr>
        <p:txBody>
          <a:bodyPr/>
          <a:ls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pPr algn="r"/>
            <a:fld id="{AAB6FA28-7AEC-3F43-9C2D-3DB969CFEC6A}" type="slidenum">
              <a:rPr lang="en-US" sz="1100" smtClean="0">
                <a:solidFill>
                  <a:srgbClr val="7F7F7F"/>
                </a:solidFill>
                <a:latin typeface="Arial"/>
                <a:ea typeface="Arial Unicode MS"/>
                <a:cs typeface="Arial Unicode MS"/>
              </a:rPr>
              <a:pPr algn="r"/>
              <a:t>10</a:t>
            </a:fld>
            <a:endParaRPr lang="en-US" sz="1100" dirty="0">
              <a:solidFill>
                <a:srgbClr val="7F7F7F"/>
              </a:solidFill>
              <a:latin typeface="Arial"/>
              <a:ea typeface="Arial Unicode MS"/>
              <a:cs typeface="Arial Unicode MS"/>
            </a:endParaRPr>
          </a:p>
        </p:txBody>
      </p:sp>
      <p:sp>
        <p:nvSpPr>
          <p:cNvPr id="2" name="テキスト ボックス 1"/>
          <p:cNvSpPr txBox="1"/>
          <p:nvPr/>
        </p:nvSpPr>
        <p:spPr>
          <a:xfrm>
            <a:off x="1256152" y="6049721"/>
            <a:ext cx="6812932" cy="523220"/>
          </a:xfrm>
          <a:prstGeom prst="rect">
            <a:avLst/>
          </a:prstGeom>
          <a:solidFill>
            <a:srgbClr val="FFFF00"/>
          </a:solidFill>
        </p:spPr>
        <p:txBody>
          <a:bodyPr wrap="none" rtlCol="0">
            <a:spAutoFit/>
          </a:bodyPr>
          <a:lstStyle/>
          <a:p>
            <a:r>
              <a:rPr kumimoji="1" lang="en-US" altLang="ja-JP" sz="2800" i="1" dirty="0" smtClean="0">
                <a:solidFill>
                  <a:srgbClr val="008000"/>
                </a:solidFill>
              </a:rPr>
              <a:t>Nick will present the stepping-stone </a:t>
            </a:r>
            <a:r>
              <a:rPr lang="en-US" altLang="ja-JP" sz="2800" i="1" dirty="0" smtClean="0">
                <a:solidFill>
                  <a:srgbClr val="008000"/>
                </a:solidFill>
              </a:rPr>
              <a:t>progress</a:t>
            </a:r>
            <a:endParaRPr kumimoji="1" lang="ja-JP" altLang="en-US" sz="2800" i="1" dirty="0">
              <a:solidFill>
                <a:srgbClr val="008000"/>
              </a:solidFill>
            </a:endParaRPr>
          </a:p>
        </p:txBody>
      </p:sp>
      <p:sp>
        <p:nvSpPr>
          <p:cNvPr id="3" name="スライド番号プレースホルダー 2"/>
          <p:cNvSpPr>
            <a:spLocks noGrp="1"/>
          </p:cNvSpPr>
          <p:nvPr>
            <p:ph type="sldNum" sz="quarter" idx="10"/>
          </p:nvPr>
        </p:nvSpPr>
        <p:spPr/>
        <p:txBody>
          <a:bodyPr/>
          <a:lstStyle/>
          <a:p>
            <a:pPr defTabSz="914400" fontAlgn="base">
              <a:spcBef>
                <a:spcPct val="20000"/>
              </a:spcBef>
              <a:spcAft>
                <a:spcPct val="0"/>
              </a:spcAft>
              <a:buClr>
                <a:srgbClr val="F8B323"/>
              </a:buClr>
              <a:buFont typeface="Wingdings" pitchFamily="2" charset="2"/>
              <a:buNone/>
              <a:defRPr/>
            </a:pPr>
            <a:endParaRPr kumimoji="0" lang="en-GB" sz="900" dirty="0" smtClean="0">
              <a:solidFill>
                <a:srgbClr val="261748"/>
              </a:solidFill>
              <a:latin typeface="Arial" charset="0"/>
              <a:ea typeface="ＭＳ Ｐゴシック" pitchFamily="112" charset="-128"/>
            </a:endParaRPr>
          </a:p>
        </p:txBody>
      </p:sp>
    </p:spTree>
    <p:extLst>
      <p:ext uri="{BB962C8B-B14F-4D97-AF65-F5344CB8AC3E}">
        <p14:creationId xmlns:p14="http://schemas.microsoft.com/office/powerpoint/2010/main" val="29004807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89777" y="1443698"/>
            <a:ext cx="3642472" cy="2636470"/>
          </a:xfrm>
          <a:solidFill>
            <a:srgbClr val="CCFFCC"/>
          </a:solidFill>
          <a:ln>
            <a:solidFill>
              <a:srgbClr val="008000"/>
            </a:solidFill>
          </a:ln>
        </p:spPr>
        <p:txBody>
          <a:bodyPr>
            <a:noAutofit/>
          </a:bodyPr>
          <a:lstStyle/>
          <a:p>
            <a:pPr marL="0" indent="0">
              <a:buNone/>
            </a:pPr>
            <a:r>
              <a:rPr lang="en-US" altLang="ja-JP" sz="1600" b="1" dirty="0" smtClean="0">
                <a:latin typeface="Helvetica"/>
                <a:cs typeface="Helvetica"/>
              </a:rPr>
              <a:t>SRF cavity production/test </a:t>
            </a:r>
            <a:r>
              <a:rPr lang="ja-JP" altLang="en-US" sz="1600" b="1" dirty="0" smtClean="0">
                <a:latin typeface="Helvetica"/>
                <a:cs typeface="Helvetica"/>
              </a:rPr>
              <a:t>；　</a:t>
            </a:r>
            <a:endParaRPr lang="en-US" altLang="ja-JP" sz="1600" b="1" dirty="0" smtClean="0">
              <a:latin typeface="Helvetica"/>
              <a:cs typeface="Helvetica"/>
            </a:endParaRPr>
          </a:p>
          <a:p>
            <a:pPr marL="0" indent="0">
              <a:buNone/>
            </a:pPr>
            <a:r>
              <a:rPr lang="ja-JP" altLang="en-US" sz="1600" b="1" dirty="0" smtClean="0">
                <a:solidFill>
                  <a:srgbClr val="3366FF"/>
                </a:solidFill>
                <a:latin typeface="Helvetica"/>
                <a:cs typeface="Helvetica"/>
              </a:rPr>
              <a:t>　</a:t>
            </a:r>
            <a:r>
              <a:rPr lang="en-US" altLang="ja-JP" sz="1600" b="1" dirty="0" smtClean="0">
                <a:solidFill>
                  <a:srgbClr val="3366FF"/>
                </a:solidFill>
                <a:latin typeface="Helvetica"/>
                <a:cs typeface="Helvetica"/>
              </a:rPr>
              <a:t>#</a:t>
            </a:r>
            <a:r>
              <a:rPr lang="en-US" altLang="ja-JP" sz="1600" b="1" dirty="0" smtClean="0">
                <a:solidFill>
                  <a:srgbClr val="FF0000"/>
                </a:solidFill>
                <a:latin typeface="Helvetica"/>
                <a:cs typeface="Helvetica"/>
              </a:rPr>
              <a:t> RI </a:t>
            </a:r>
            <a:r>
              <a:rPr lang="en-US" altLang="ja-JP" sz="1600" b="1" dirty="0" smtClean="0">
                <a:solidFill>
                  <a:srgbClr val="3366FF"/>
                </a:solidFill>
                <a:latin typeface="Helvetica"/>
                <a:cs typeface="Helvetica"/>
              </a:rPr>
              <a:t>Cavities</a:t>
            </a:r>
            <a:r>
              <a:rPr lang="en-US" altLang="ja-JP" sz="1600" dirty="0" smtClean="0">
                <a:latin typeface="Helvetica"/>
                <a:cs typeface="Helvetica"/>
              </a:rPr>
              <a:t>, </a:t>
            </a:r>
            <a:r>
              <a:rPr lang="en-US" altLang="ja-JP" sz="1600" dirty="0" smtClean="0">
                <a:solidFill>
                  <a:srgbClr val="FF0000"/>
                </a:solidFill>
                <a:latin typeface="Helvetica"/>
                <a:cs typeface="Helvetica"/>
              </a:rPr>
              <a:t>373 </a:t>
            </a:r>
            <a:r>
              <a:rPr lang="en-US" sz="1600" dirty="0" smtClean="0">
                <a:latin typeface="Helvetica"/>
                <a:cs typeface="Helvetica"/>
              </a:rPr>
              <a:t> (as of Sept. 2015) </a:t>
            </a:r>
          </a:p>
          <a:p>
            <a:pPr lvl="2"/>
            <a:r>
              <a:rPr lang="en-US" sz="1600" dirty="0" smtClean="0">
                <a:latin typeface="Helvetica"/>
                <a:cs typeface="Helvetica"/>
              </a:rPr>
              <a:t>Final process: 40 </a:t>
            </a:r>
            <a:r>
              <a:rPr lang="en-US" sz="1600" dirty="0" smtClean="0">
                <a:latin typeface="Symbol" charset="2"/>
                <a:cs typeface="Symbol" charset="2"/>
              </a:rPr>
              <a:t>m</a:t>
            </a:r>
            <a:r>
              <a:rPr lang="en-US" sz="1600" dirty="0" smtClean="0">
                <a:latin typeface="Helvetica"/>
                <a:cs typeface="Helvetica"/>
              </a:rPr>
              <a:t>m EP. </a:t>
            </a:r>
          </a:p>
          <a:p>
            <a:pPr lvl="3"/>
            <a:r>
              <a:rPr lang="en-US" altLang="ja-JP" sz="1400" dirty="0" smtClean="0">
                <a:latin typeface="Helvetica"/>
                <a:cs typeface="Helvetica"/>
              </a:rPr>
              <a:t>w/ </a:t>
            </a:r>
            <a:r>
              <a:rPr lang="en-US" altLang="ja-JP" sz="1400" dirty="0" smtClean="0">
                <a:solidFill>
                  <a:srgbClr val="FF6600"/>
                </a:solidFill>
                <a:latin typeface="Helvetica"/>
                <a:cs typeface="Helvetica"/>
              </a:rPr>
              <a:t>same </a:t>
            </a:r>
            <a:r>
              <a:rPr lang="en-US" altLang="ja-JP" sz="1400" dirty="0">
                <a:solidFill>
                  <a:srgbClr val="FF6600"/>
                </a:solidFill>
                <a:latin typeface="Helvetica"/>
                <a:cs typeface="Helvetica"/>
              </a:rPr>
              <a:t>recipe </a:t>
            </a:r>
            <a:r>
              <a:rPr lang="en-US" altLang="ja-JP" sz="1400" dirty="0" smtClean="0">
                <a:solidFill>
                  <a:srgbClr val="FF6600"/>
                </a:solidFill>
                <a:latin typeface="Helvetica"/>
                <a:cs typeface="Helvetica"/>
              </a:rPr>
              <a:t>to</a:t>
            </a:r>
            <a:r>
              <a:rPr lang="en-US" altLang="ja-JP" sz="1400" dirty="0" smtClean="0">
                <a:latin typeface="Helvetica"/>
                <a:cs typeface="Helvetica"/>
              </a:rPr>
              <a:t> </a:t>
            </a:r>
            <a:r>
              <a:rPr lang="en-US" altLang="ja-JP" sz="1400" dirty="0">
                <a:solidFill>
                  <a:schemeClr val="accent6">
                    <a:lumMod val="75000"/>
                  </a:schemeClr>
                </a:solidFill>
                <a:latin typeface="Helvetica"/>
                <a:cs typeface="Helvetica"/>
              </a:rPr>
              <a:t>ILC-</a:t>
            </a:r>
            <a:r>
              <a:rPr lang="en-US" altLang="ja-JP" sz="1400" dirty="0" smtClean="0">
                <a:solidFill>
                  <a:schemeClr val="accent6">
                    <a:lumMod val="75000"/>
                  </a:schemeClr>
                </a:solidFill>
                <a:latin typeface="Helvetica"/>
                <a:cs typeface="Helvetica"/>
              </a:rPr>
              <a:t>SRF’s </a:t>
            </a:r>
            <a:endParaRPr lang="en-US" sz="1400" dirty="0" smtClean="0">
              <a:latin typeface="Helvetica"/>
              <a:cs typeface="Helvetica"/>
            </a:endParaRPr>
          </a:p>
          <a:p>
            <a:pPr lvl="2"/>
            <a:r>
              <a:rPr lang="en-US" altLang="ja-JP" sz="1600" dirty="0" smtClean="0">
                <a:latin typeface="Helvetica"/>
                <a:cs typeface="Helvetica"/>
              </a:rPr>
              <a:t>Tested at</a:t>
            </a:r>
            <a:r>
              <a:rPr lang="en-US" altLang="ja-JP" sz="1600" dirty="0">
                <a:latin typeface="Helvetica"/>
                <a:cs typeface="Helvetica"/>
              </a:rPr>
              <a:t> </a:t>
            </a:r>
            <a:r>
              <a:rPr lang="en-US" altLang="ja-JP" sz="1600" dirty="0" smtClean="0">
                <a:latin typeface="Helvetica"/>
                <a:cs typeface="Helvetica"/>
              </a:rPr>
              <a:t>DESY-AMTF</a:t>
            </a:r>
            <a:endParaRPr lang="en-US" altLang="ja-JP" sz="1400" dirty="0" smtClean="0">
              <a:solidFill>
                <a:srgbClr val="FF0000"/>
              </a:solidFill>
              <a:latin typeface="Helvetica"/>
              <a:cs typeface="Helvetica"/>
            </a:endParaRPr>
          </a:p>
          <a:p>
            <a:pPr marL="0" indent="0">
              <a:buNone/>
            </a:pPr>
            <a:r>
              <a:rPr lang="en-US" altLang="ja-JP" sz="1400" dirty="0" smtClean="0">
                <a:latin typeface="Helvetica"/>
                <a:cs typeface="Helvetica"/>
              </a:rPr>
              <a:t>Notes:</a:t>
            </a:r>
            <a:r>
              <a:rPr lang="ja-JP" altLang="en-US" sz="1400" dirty="0" smtClean="0">
                <a:latin typeface="Helvetica"/>
                <a:cs typeface="Helvetica"/>
              </a:rPr>
              <a:t>：</a:t>
            </a:r>
            <a:endParaRPr lang="en-US" altLang="ja-JP" sz="1400" dirty="0" smtClean="0">
              <a:latin typeface="Helvetica"/>
              <a:cs typeface="Helvetica"/>
            </a:endParaRPr>
          </a:p>
          <a:p>
            <a:pPr marL="601649" lvl="2" indent="-285750"/>
            <a:r>
              <a:rPr lang="en-US" sz="1400" dirty="0" smtClean="0">
                <a:latin typeface="Helvetica"/>
                <a:cs typeface="Helvetica"/>
              </a:rPr>
              <a:t>“Ultra-pure water rinsing as the</a:t>
            </a:r>
            <a:r>
              <a:rPr lang="en-US" sz="1400" dirty="0">
                <a:latin typeface="Helvetica"/>
                <a:cs typeface="Helvetica"/>
              </a:rPr>
              <a:t> </a:t>
            </a:r>
            <a:r>
              <a:rPr lang="en-US" sz="1400" dirty="0" smtClean="0">
                <a:latin typeface="Helvetica"/>
                <a:cs typeface="Helvetica"/>
              </a:rPr>
              <a:t>2nd process improving the gradient performance (&gt; ~10%)  for lower-performed cavities (not shown here). </a:t>
            </a:r>
          </a:p>
        </p:txBody>
      </p:sp>
      <p:sp>
        <p:nvSpPr>
          <p:cNvPr id="4" name="Title 3"/>
          <p:cNvSpPr>
            <a:spLocks noGrp="1"/>
          </p:cNvSpPr>
          <p:nvPr>
            <p:ph type="title"/>
          </p:nvPr>
        </p:nvSpPr>
        <p:spPr>
          <a:xfrm>
            <a:off x="172407" y="164134"/>
            <a:ext cx="8401360" cy="701432"/>
          </a:xfrm>
          <a:solidFill>
            <a:srgbClr val="FFFFFF"/>
          </a:solidFill>
        </p:spPr>
        <p:txBody>
          <a:bodyPr>
            <a:normAutofit/>
          </a:bodyPr>
          <a:lstStyle/>
          <a:p>
            <a:r>
              <a:rPr lang="en-US" sz="3600" dirty="0" smtClean="0">
                <a:solidFill>
                  <a:srgbClr val="3366FF"/>
                </a:solidFill>
              </a:rPr>
              <a:t>   E-XFEL: </a:t>
            </a:r>
            <a:r>
              <a:rPr lang="en-US" sz="3600" dirty="0" smtClean="0"/>
              <a:t>SRF Cavity Performance</a:t>
            </a:r>
            <a:r>
              <a:rPr lang="en-US" dirty="0" smtClean="0"/>
              <a:t> </a:t>
            </a:r>
            <a:r>
              <a:rPr lang="en-US" dirty="0" smtClean="0">
                <a:solidFill>
                  <a:srgbClr val="3366FF"/>
                </a:solidFill>
              </a:rPr>
              <a:t>(as received)</a:t>
            </a:r>
            <a:endParaRPr lang="en-US" dirty="0">
              <a:solidFill>
                <a:srgbClr val="3366FF"/>
              </a:solidFill>
            </a:endParaRPr>
          </a:p>
        </p:txBody>
      </p:sp>
      <p:sp>
        <p:nvSpPr>
          <p:cNvPr id="23" name="正方形/長方形 22"/>
          <p:cNvSpPr/>
          <p:nvPr/>
        </p:nvSpPr>
        <p:spPr>
          <a:xfrm>
            <a:off x="6785230" y="2681"/>
            <a:ext cx="2356372" cy="307777"/>
          </a:xfrm>
          <a:prstGeom prst="rect">
            <a:avLst/>
          </a:prstGeom>
          <a:solidFill>
            <a:srgbClr val="FFFF00"/>
          </a:solidFill>
        </p:spPr>
        <p:txBody>
          <a:bodyPr wrap="none">
            <a:spAutoFit/>
          </a:bodyPr>
          <a:lstStyle/>
          <a:p>
            <a:r>
              <a:rPr lang="en-US" altLang="ja-JP" sz="1400" dirty="0" smtClean="0"/>
              <a:t>N. Walker, D. </a:t>
            </a:r>
            <a:r>
              <a:rPr lang="en-US" altLang="ja-JP" sz="1400" dirty="0" err="1" smtClean="0"/>
              <a:t>Reschke</a:t>
            </a:r>
            <a:r>
              <a:rPr lang="en-US" altLang="ja-JP" sz="1400" dirty="0" smtClean="0"/>
              <a:t>, SRF’15</a:t>
            </a:r>
          </a:p>
        </p:txBody>
      </p:sp>
      <p:pic>
        <p:nvPicPr>
          <p:cNvPr id="12" name="Picture 1"/>
          <p:cNvPicPr>
            <a:picLocks noChangeAspect="1"/>
          </p:cNvPicPr>
          <p:nvPr/>
        </p:nvPicPr>
        <p:blipFill rotWithShape="1">
          <a:blip r:embed="rId2"/>
          <a:srcRect r="21327"/>
          <a:stretch/>
        </p:blipFill>
        <p:spPr>
          <a:xfrm>
            <a:off x="38588" y="818526"/>
            <a:ext cx="4704174" cy="3485364"/>
          </a:xfrm>
          <a:prstGeom prst="rect">
            <a:avLst/>
          </a:prstGeom>
        </p:spPr>
      </p:pic>
      <p:pic>
        <p:nvPicPr>
          <p:cNvPr id="9"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829" y="4291932"/>
            <a:ext cx="3268063" cy="1851040"/>
          </a:xfrm>
          <a:prstGeom prst="rect">
            <a:avLst/>
          </a:prstGeom>
          <a:ln>
            <a:solidFill>
              <a:srgbClr val="3366FF"/>
            </a:solidFill>
          </a:ln>
        </p:spPr>
      </p:pic>
      <p:cxnSp>
        <p:nvCxnSpPr>
          <p:cNvPr id="5" name="直線コネクタ 4"/>
          <p:cNvCxnSpPr/>
          <p:nvPr/>
        </p:nvCxnSpPr>
        <p:spPr>
          <a:xfrm flipV="1">
            <a:off x="3004469" y="900061"/>
            <a:ext cx="0" cy="2973036"/>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flipV="1">
            <a:off x="2705313" y="856266"/>
            <a:ext cx="0" cy="3029480"/>
          </a:xfrm>
          <a:prstGeom prst="line">
            <a:avLst/>
          </a:prstGeom>
          <a:ln>
            <a:solidFill>
              <a:srgbClr val="3366FF"/>
            </a:solidFill>
            <a:prstDash val="dash"/>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1066338" y="4929285"/>
            <a:ext cx="1861943" cy="0"/>
          </a:xfrm>
          <a:prstGeom prst="line">
            <a:avLst/>
          </a:prstGeom>
          <a:ln w="38100" cmpd="sng">
            <a:prstDash val="sysDash"/>
          </a:ln>
        </p:spPr>
        <p:style>
          <a:lnRef idx="2">
            <a:schemeClr val="accent1"/>
          </a:lnRef>
          <a:fillRef idx="0">
            <a:schemeClr val="accent1"/>
          </a:fillRef>
          <a:effectRef idx="1">
            <a:schemeClr val="accent1"/>
          </a:effectRef>
          <a:fontRef idx="minor">
            <a:schemeClr val="tx1"/>
          </a:fontRef>
        </p:style>
      </p:cxnSp>
      <p:cxnSp>
        <p:nvCxnSpPr>
          <p:cNvPr id="17" name="直線コネクタ 16"/>
          <p:cNvCxnSpPr/>
          <p:nvPr/>
        </p:nvCxnSpPr>
        <p:spPr>
          <a:xfrm>
            <a:off x="1066338" y="5267528"/>
            <a:ext cx="2237477" cy="12346"/>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8" name="円/楕円 17"/>
          <p:cNvSpPr/>
          <p:nvPr/>
        </p:nvSpPr>
        <p:spPr>
          <a:xfrm>
            <a:off x="2853674" y="4881107"/>
            <a:ext cx="154501" cy="138766"/>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241992" y="5237464"/>
            <a:ext cx="154501" cy="13876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396493" y="2524517"/>
            <a:ext cx="800219" cy="369332"/>
          </a:xfrm>
          <a:prstGeom prst="rect">
            <a:avLst/>
          </a:prstGeom>
          <a:solidFill>
            <a:schemeClr val="accent6">
              <a:lumMod val="60000"/>
              <a:lumOff val="40000"/>
            </a:schemeClr>
          </a:solidFill>
        </p:spPr>
        <p:txBody>
          <a:bodyPr wrap="none" rtlCol="0">
            <a:spAutoFit/>
          </a:bodyPr>
          <a:lstStyle/>
          <a:p>
            <a:r>
              <a:rPr kumimoji="1" lang="en-US" altLang="ja-JP" dirty="0" smtClean="0"/>
              <a:t>G-max</a:t>
            </a:r>
            <a:endParaRPr kumimoji="1" lang="ja-JP" altLang="en-US" dirty="0"/>
          </a:p>
        </p:txBody>
      </p:sp>
      <p:sp>
        <p:nvSpPr>
          <p:cNvPr id="24" name="テキスト ボックス 23"/>
          <p:cNvSpPr txBox="1"/>
          <p:nvPr/>
        </p:nvSpPr>
        <p:spPr>
          <a:xfrm>
            <a:off x="1066338" y="2537557"/>
            <a:ext cx="1012191" cy="369332"/>
          </a:xfrm>
          <a:prstGeom prst="rect">
            <a:avLst/>
          </a:prstGeom>
          <a:solidFill>
            <a:schemeClr val="accent1">
              <a:lumMod val="40000"/>
              <a:lumOff val="60000"/>
            </a:schemeClr>
          </a:solidFill>
        </p:spPr>
        <p:txBody>
          <a:bodyPr wrap="none" rtlCol="0">
            <a:spAutoFit/>
          </a:bodyPr>
          <a:lstStyle/>
          <a:p>
            <a:r>
              <a:rPr kumimoji="1" lang="en-US" altLang="ja-JP" dirty="0" smtClean="0"/>
              <a:t>G-usable</a:t>
            </a:r>
            <a:endParaRPr kumimoji="1" lang="ja-JP" altLang="en-US" dirty="0"/>
          </a:p>
        </p:txBody>
      </p:sp>
      <p:sp>
        <p:nvSpPr>
          <p:cNvPr id="25" name="円/楕円 24"/>
          <p:cNvSpPr/>
          <p:nvPr/>
        </p:nvSpPr>
        <p:spPr>
          <a:xfrm>
            <a:off x="2620646" y="1032155"/>
            <a:ext cx="169334" cy="158609"/>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905999" y="1032155"/>
            <a:ext cx="169334" cy="15860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10" name="Table 9"/>
          <p:cNvGraphicFramePr>
            <a:graphicFrameLocks noGrp="1"/>
          </p:cNvGraphicFramePr>
          <p:nvPr>
            <p:extLst>
              <p:ext uri="{D42A27DB-BD31-4B8C-83A1-F6EECF244321}">
                <p14:modId xmlns:p14="http://schemas.microsoft.com/office/powerpoint/2010/main" val="1325628530"/>
              </p:ext>
            </p:extLst>
          </p:nvPr>
        </p:nvGraphicFramePr>
        <p:xfrm>
          <a:off x="4304898" y="4202336"/>
          <a:ext cx="4368444" cy="1920240"/>
        </p:xfrm>
        <a:graphic>
          <a:graphicData uri="http://schemas.openxmlformats.org/drawingml/2006/table">
            <a:tbl>
              <a:tblPr firstRow="1" bandRow="1">
                <a:tableStyleId>{6E25E649-3F16-4E02-A733-19D2CDBF48F0}</a:tableStyleId>
              </a:tblPr>
              <a:tblGrid>
                <a:gridCol w="1150072"/>
                <a:gridCol w="1198420"/>
                <a:gridCol w="1009976"/>
                <a:gridCol w="1009976"/>
              </a:tblGrid>
              <a:tr h="493674">
                <a:tc>
                  <a:txBody>
                    <a:bodyPr/>
                    <a:lstStyle/>
                    <a:p>
                      <a:endParaRPr lang="en-US" sz="2000" dirty="0"/>
                    </a:p>
                  </a:txBody>
                  <a:tcPr marL="68598" marR="68598"/>
                </a:tc>
                <a:tc>
                  <a:txBody>
                    <a:bodyPr/>
                    <a:lstStyle/>
                    <a:p>
                      <a:pPr algn="ctr"/>
                      <a:r>
                        <a:rPr lang="en-US" dirty="0" smtClean="0">
                          <a:solidFill>
                            <a:schemeClr val="bg1"/>
                          </a:solidFill>
                        </a:rPr>
                        <a:t>G</a:t>
                      </a:r>
                      <a:r>
                        <a:rPr lang="en-US" baseline="0" dirty="0" smtClean="0">
                          <a:solidFill>
                            <a:schemeClr val="bg1"/>
                          </a:solidFill>
                        </a:rPr>
                        <a:t>-usable</a:t>
                      </a:r>
                    </a:p>
                    <a:p>
                      <a:pPr algn="ctr"/>
                      <a:r>
                        <a:rPr lang="en-US" baseline="0" dirty="0" smtClean="0">
                          <a:solidFill>
                            <a:schemeClr val="bg1"/>
                          </a:solidFill>
                        </a:rPr>
                        <a:t>(Q</a:t>
                      </a:r>
                      <a:r>
                        <a:rPr lang="en-US" baseline="-25000" dirty="0" smtClean="0">
                          <a:solidFill>
                            <a:schemeClr val="bg1"/>
                          </a:solidFill>
                        </a:rPr>
                        <a:t>0</a:t>
                      </a:r>
                      <a:r>
                        <a:rPr lang="en-US" baseline="0" dirty="0" smtClean="0">
                          <a:solidFill>
                            <a:schemeClr val="bg1"/>
                          </a:solidFill>
                        </a:rPr>
                        <a:t>&gt; 10</a:t>
                      </a:r>
                      <a:r>
                        <a:rPr lang="en-US" baseline="30000" dirty="0" smtClean="0">
                          <a:solidFill>
                            <a:schemeClr val="bg1"/>
                          </a:solidFill>
                        </a:rPr>
                        <a:t>10</a:t>
                      </a:r>
                      <a:r>
                        <a:rPr lang="en-US" dirty="0" smtClean="0">
                          <a:solidFill>
                            <a:schemeClr val="bg1"/>
                          </a:solidFill>
                        </a:rPr>
                        <a:t> )</a:t>
                      </a:r>
                      <a:endParaRPr lang="en-US" dirty="0">
                        <a:solidFill>
                          <a:schemeClr val="bg1"/>
                        </a:solidFill>
                      </a:endParaRPr>
                    </a:p>
                  </a:txBody>
                  <a:tcPr marL="68598" marR="68598" anchor="ctr"/>
                </a:tc>
                <a:tc>
                  <a:txBody>
                    <a:bodyPr/>
                    <a:lstStyle/>
                    <a:p>
                      <a:pPr algn="ctr"/>
                      <a:r>
                        <a:rPr lang="en-US" dirty="0" smtClean="0"/>
                        <a:t>G-</a:t>
                      </a:r>
                      <a:r>
                        <a:rPr lang="en-US" dirty="0" smtClean="0">
                          <a:solidFill>
                            <a:schemeClr val="accent6">
                              <a:lumMod val="60000"/>
                              <a:lumOff val="40000"/>
                            </a:schemeClr>
                          </a:solidFill>
                        </a:rPr>
                        <a:t>max</a:t>
                      </a:r>
                      <a:endParaRPr lang="en-US" dirty="0">
                        <a:solidFill>
                          <a:schemeClr val="accent6">
                            <a:lumMod val="60000"/>
                            <a:lumOff val="40000"/>
                          </a:schemeClr>
                        </a:solidFill>
                      </a:endParaRPr>
                    </a:p>
                  </a:txBody>
                  <a:tcPr marL="68598" marR="68598" anchor="ctr"/>
                </a:tc>
                <a:tc>
                  <a:txBody>
                    <a:bodyPr/>
                    <a:lstStyle/>
                    <a:p>
                      <a:pPr algn="ctr"/>
                      <a:r>
                        <a:rPr lang="en-US" dirty="0" smtClean="0">
                          <a:solidFill>
                            <a:schemeClr val="accent6">
                              <a:lumMod val="60000"/>
                              <a:lumOff val="40000"/>
                            </a:schemeClr>
                          </a:solidFill>
                        </a:rPr>
                        <a:t>(ILC)</a:t>
                      </a:r>
                      <a:endParaRPr lang="en-US" dirty="0">
                        <a:solidFill>
                          <a:schemeClr val="accent6">
                            <a:lumMod val="60000"/>
                            <a:lumOff val="40000"/>
                          </a:schemeClr>
                        </a:solidFill>
                      </a:endParaRPr>
                    </a:p>
                  </a:txBody>
                  <a:tcPr marL="68598" marR="68598" anchor="ctr"/>
                </a:tc>
              </a:tr>
              <a:tr h="360838">
                <a:tc>
                  <a:txBody>
                    <a:bodyPr/>
                    <a:lstStyle/>
                    <a:p>
                      <a:r>
                        <a:rPr lang="en-US" sz="1800" dirty="0" smtClean="0"/>
                        <a:t>&lt;G&gt; </a:t>
                      </a:r>
                    </a:p>
                    <a:p>
                      <a:r>
                        <a:rPr lang="en-US" sz="1800" dirty="0" smtClean="0"/>
                        <a:t>MV/m</a:t>
                      </a:r>
                      <a:endParaRPr lang="en-US" sz="1800" dirty="0"/>
                    </a:p>
                  </a:txBody>
                  <a:tcPr marL="68598" marR="68598"/>
                </a:tc>
                <a:tc>
                  <a:txBody>
                    <a:bodyPr/>
                    <a:lstStyle/>
                    <a:p>
                      <a:pPr algn="ctr"/>
                      <a:r>
                        <a:rPr lang="en-US" sz="2400" b="1" dirty="0" smtClean="0">
                          <a:solidFill>
                            <a:srgbClr val="3366FF"/>
                          </a:solidFill>
                        </a:rPr>
                        <a:t>29.4</a:t>
                      </a:r>
                      <a:endParaRPr lang="en-US" sz="2400" b="1" dirty="0">
                        <a:solidFill>
                          <a:srgbClr val="3366FF"/>
                        </a:solidFill>
                      </a:endParaRPr>
                    </a:p>
                  </a:txBody>
                  <a:tcPr marL="68598" marR="68598" anchor="ctr"/>
                </a:tc>
                <a:tc>
                  <a:txBody>
                    <a:bodyPr/>
                    <a:lstStyle/>
                    <a:p>
                      <a:pPr algn="ctr"/>
                      <a:r>
                        <a:rPr lang="en-US" sz="2400" b="1" dirty="0" smtClean="0">
                          <a:solidFill>
                            <a:schemeClr val="accent6">
                              <a:lumMod val="75000"/>
                            </a:schemeClr>
                          </a:solidFill>
                        </a:rPr>
                        <a:t>33</a:t>
                      </a:r>
                      <a:endParaRPr lang="en-US" sz="2400" b="1" dirty="0">
                        <a:solidFill>
                          <a:schemeClr val="accent6">
                            <a:lumMod val="75000"/>
                          </a:schemeClr>
                        </a:solidFill>
                      </a:endParaRPr>
                    </a:p>
                  </a:txBody>
                  <a:tcPr marL="68598" marR="68598" anchor="ctr"/>
                </a:tc>
                <a:tc>
                  <a:txBody>
                    <a:bodyPr/>
                    <a:lstStyle/>
                    <a:p>
                      <a:pPr algn="ctr"/>
                      <a:r>
                        <a:rPr lang="en-US" sz="2400" b="1" dirty="0" smtClean="0">
                          <a:solidFill>
                            <a:schemeClr val="accent6">
                              <a:lumMod val="75000"/>
                            </a:schemeClr>
                          </a:solidFill>
                        </a:rPr>
                        <a:t>(35)</a:t>
                      </a:r>
                      <a:endParaRPr lang="en-US" sz="2400" b="1" dirty="0">
                        <a:solidFill>
                          <a:schemeClr val="accent6">
                            <a:lumMod val="75000"/>
                          </a:schemeClr>
                        </a:solidFill>
                      </a:endParaRPr>
                    </a:p>
                  </a:txBody>
                  <a:tcPr marL="68598" marR="68598" anchor="ctr"/>
                </a:tc>
              </a:tr>
              <a:tr h="540690">
                <a:tc>
                  <a:txBody>
                    <a:bodyPr/>
                    <a:lstStyle/>
                    <a:p>
                      <a:r>
                        <a:rPr lang="en-US" sz="1800" dirty="0" smtClean="0"/>
                        <a:t>Yield at </a:t>
                      </a:r>
                    </a:p>
                    <a:p>
                      <a:r>
                        <a:rPr lang="en-US" sz="1800" dirty="0" smtClean="0"/>
                        <a:t>28MV/m</a:t>
                      </a:r>
                      <a:endParaRPr lang="en-US" sz="1800" dirty="0"/>
                    </a:p>
                  </a:txBody>
                  <a:tcPr marL="68598" marR="68598"/>
                </a:tc>
                <a:tc>
                  <a:txBody>
                    <a:bodyPr/>
                    <a:lstStyle/>
                    <a:p>
                      <a:pPr algn="ctr"/>
                      <a:r>
                        <a:rPr lang="en-US" sz="1800" b="1" dirty="0" smtClean="0">
                          <a:solidFill>
                            <a:srgbClr val="000000"/>
                          </a:solidFill>
                        </a:rPr>
                        <a:t>66%</a:t>
                      </a:r>
                      <a:endParaRPr lang="en-US" sz="1800" b="1" dirty="0">
                        <a:solidFill>
                          <a:srgbClr val="000000"/>
                        </a:solidFill>
                      </a:endParaRPr>
                    </a:p>
                  </a:txBody>
                  <a:tcPr marL="68598" marR="68598" anchor="ctr"/>
                </a:tc>
                <a:tc>
                  <a:txBody>
                    <a:bodyPr/>
                    <a:lstStyle/>
                    <a:p>
                      <a:pPr algn="ctr"/>
                      <a:r>
                        <a:rPr lang="en-US" sz="1800" b="1" dirty="0" smtClean="0">
                          <a:solidFill>
                            <a:schemeClr val="tx1"/>
                          </a:solidFill>
                        </a:rPr>
                        <a:t>86%</a:t>
                      </a:r>
                      <a:endParaRPr lang="en-US" sz="1800" b="1" dirty="0">
                        <a:solidFill>
                          <a:schemeClr val="tx1"/>
                        </a:solidFill>
                      </a:endParaRPr>
                    </a:p>
                  </a:txBody>
                  <a:tcPr marL="68598" marR="68598" anchor="ctr"/>
                </a:tc>
                <a:tc>
                  <a:txBody>
                    <a:bodyPr/>
                    <a:lstStyle/>
                    <a:p>
                      <a:pPr algn="ctr"/>
                      <a:r>
                        <a:rPr lang="en-US" sz="1800" b="1" dirty="0" smtClean="0">
                          <a:solidFill>
                            <a:schemeClr val="tx1"/>
                          </a:solidFill>
                        </a:rPr>
                        <a:t>(90%)</a:t>
                      </a:r>
                      <a:endParaRPr lang="en-US" sz="1800" b="1" dirty="0">
                        <a:solidFill>
                          <a:schemeClr val="tx1"/>
                        </a:solidFill>
                      </a:endParaRPr>
                    </a:p>
                  </a:txBody>
                  <a:tcPr marL="68598" marR="68598" anchor="ctr"/>
                </a:tc>
              </a:tr>
            </a:tbl>
          </a:graphicData>
        </a:graphic>
      </p:graphicFrame>
      <p:sp>
        <p:nvSpPr>
          <p:cNvPr id="2" name="日付プレースホルダー 1"/>
          <p:cNvSpPr>
            <a:spLocks noGrp="1"/>
          </p:cNvSpPr>
          <p:nvPr>
            <p:ph type="dt" sz="half" idx="2"/>
          </p:nvPr>
        </p:nvSpPr>
        <p:spPr/>
        <p:txBody>
          <a:bodyPr/>
          <a:lstStyle/>
          <a:p>
            <a:r>
              <a:rPr lang="en-US" smtClean="0">
                <a:latin typeface="Calibri"/>
              </a:rPr>
              <a:t>AY-170209</a:t>
            </a:r>
            <a:endParaRPr lang="en-US" dirty="0">
              <a:latin typeface="Calibri"/>
            </a:endParaRPr>
          </a:p>
        </p:txBody>
      </p:sp>
      <p:sp>
        <p:nvSpPr>
          <p:cNvPr id="6" name="スライド番号プレースホルダー 5"/>
          <p:cNvSpPr>
            <a:spLocks noGrp="1"/>
          </p:cNvSpPr>
          <p:nvPr>
            <p:ph type="sldNum" sz="quarter" idx="4"/>
          </p:nvPr>
        </p:nvSpPr>
        <p:spPr/>
        <p:txBody>
          <a:bodyPr/>
          <a:lstStyle/>
          <a:p>
            <a:pPr algn="r"/>
            <a:fld id="{AAB6FA28-7AEC-3F43-9C2D-3DB969CFEC6A}" type="slidenum">
              <a:rPr lang="en-US" smtClean="0">
                <a:latin typeface="Calibri"/>
              </a:rPr>
              <a:pPr algn="r"/>
              <a:t>11</a:t>
            </a:fld>
            <a:endParaRPr lang="en-US" dirty="0">
              <a:latin typeface="Calibri"/>
            </a:endParaRPr>
          </a:p>
        </p:txBody>
      </p:sp>
      <p:pic>
        <p:nvPicPr>
          <p:cNvPr id="20" name="Picture 4" descr="tesla9cell.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8649" y="703878"/>
            <a:ext cx="2133600" cy="656554"/>
          </a:xfrm>
          <a:prstGeom prst="rect">
            <a:avLst/>
          </a:prstGeom>
        </p:spPr>
      </p:pic>
      <p:sp>
        <p:nvSpPr>
          <p:cNvPr id="22" name="テキスト ボックス 21"/>
          <p:cNvSpPr txBox="1"/>
          <p:nvPr/>
        </p:nvSpPr>
        <p:spPr>
          <a:xfrm>
            <a:off x="1311367" y="6303710"/>
            <a:ext cx="6812932" cy="523220"/>
          </a:xfrm>
          <a:prstGeom prst="rect">
            <a:avLst/>
          </a:prstGeom>
          <a:solidFill>
            <a:srgbClr val="FFFF00"/>
          </a:solidFill>
        </p:spPr>
        <p:txBody>
          <a:bodyPr wrap="none" rtlCol="0">
            <a:spAutoFit/>
          </a:bodyPr>
          <a:lstStyle/>
          <a:p>
            <a:r>
              <a:rPr kumimoji="1" lang="en-US" altLang="ja-JP" sz="2800" i="1" dirty="0" smtClean="0">
                <a:solidFill>
                  <a:srgbClr val="008000"/>
                </a:solidFill>
              </a:rPr>
              <a:t>Nick will present the stepping-stone </a:t>
            </a:r>
            <a:r>
              <a:rPr lang="en-US" altLang="ja-JP" sz="2800" i="1" dirty="0" smtClean="0">
                <a:solidFill>
                  <a:srgbClr val="008000"/>
                </a:solidFill>
              </a:rPr>
              <a:t>progress</a:t>
            </a:r>
            <a:endParaRPr kumimoji="1" lang="ja-JP" altLang="en-US" sz="2800" i="1" dirty="0">
              <a:solidFill>
                <a:srgbClr val="008000"/>
              </a:solidFill>
            </a:endParaRPr>
          </a:p>
        </p:txBody>
      </p:sp>
    </p:spTree>
    <p:extLst>
      <p:ext uri="{BB962C8B-B14F-4D97-AF65-F5344CB8AC3E}">
        <p14:creationId xmlns:p14="http://schemas.microsoft.com/office/powerpoint/2010/main" val="222183266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図形グループ 13"/>
          <p:cNvGrpSpPr/>
          <p:nvPr/>
        </p:nvGrpSpPr>
        <p:grpSpPr>
          <a:xfrm>
            <a:off x="193653" y="235200"/>
            <a:ext cx="8423802" cy="6316550"/>
            <a:chOff x="193653" y="235200"/>
            <a:chExt cx="8423802" cy="6316550"/>
          </a:xfrm>
        </p:grpSpPr>
        <p:pic>
          <p:nvPicPr>
            <p:cNvPr id="4" name="図 3"/>
            <p:cNvPicPr>
              <a:picLocks noChangeAspect="1"/>
            </p:cNvPicPr>
            <p:nvPr/>
          </p:nvPicPr>
          <p:blipFill>
            <a:blip r:embed="rId2"/>
            <a:stretch>
              <a:fillRect/>
            </a:stretch>
          </p:blipFill>
          <p:spPr>
            <a:xfrm>
              <a:off x="193653" y="235200"/>
              <a:ext cx="8423802" cy="6316550"/>
            </a:xfrm>
            <a:prstGeom prst="rect">
              <a:avLst/>
            </a:prstGeom>
            <a:ln>
              <a:solidFill>
                <a:srgbClr val="3366FF"/>
              </a:solidFill>
            </a:ln>
          </p:spPr>
        </p:pic>
        <p:pic>
          <p:nvPicPr>
            <p:cNvPr id="8" name="図 7"/>
            <p:cNvPicPr>
              <a:picLocks noChangeAspect="1"/>
            </p:cNvPicPr>
            <p:nvPr/>
          </p:nvPicPr>
          <p:blipFill>
            <a:blip r:embed="rId3"/>
            <a:stretch>
              <a:fillRect/>
            </a:stretch>
          </p:blipFill>
          <p:spPr>
            <a:xfrm>
              <a:off x="580074" y="1302270"/>
              <a:ext cx="3590186" cy="527931"/>
            </a:xfrm>
            <a:prstGeom prst="rect">
              <a:avLst/>
            </a:prstGeom>
            <a:ln>
              <a:solidFill>
                <a:srgbClr val="3366FF"/>
              </a:solidFill>
            </a:ln>
          </p:spPr>
        </p:pic>
        <p:cxnSp>
          <p:nvCxnSpPr>
            <p:cNvPr id="7" name="直線コネクタ 6"/>
            <p:cNvCxnSpPr/>
            <p:nvPr/>
          </p:nvCxnSpPr>
          <p:spPr>
            <a:xfrm>
              <a:off x="488482" y="2081018"/>
              <a:ext cx="8026128" cy="0"/>
            </a:xfrm>
            <a:prstGeom prst="line">
              <a:avLst/>
            </a:prstGeom>
            <a:ln w="19050" cmpd="sng">
              <a:solidFill>
                <a:schemeClr val="bg2"/>
              </a:solidFill>
              <a:prstDash val="solid"/>
            </a:ln>
          </p:spPr>
          <p:style>
            <a:lnRef idx="2">
              <a:schemeClr val="accent1"/>
            </a:lnRef>
            <a:fillRef idx="0">
              <a:schemeClr val="accent1"/>
            </a:fillRef>
            <a:effectRef idx="1">
              <a:schemeClr val="accent1"/>
            </a:effectRef>
            <a:fontRef idx="minor">
              <a:schemeClr val="tx1"/>
            </a:fontRef>
          </p:style>
        </p:cxnSp>
        <p:cxnSp>
          <p:nvCxnSpPr>
            <p:cNvPr id="10" name="直線コネクタ 9"/>
            <p:cNvCxnSpPr/>
            <p:nvPr/>
          </p:nvCxnSpPr>
          <p:spPr>
            <a:xfrm flipV="1">
              <a:off x="488482" y="1988611"/>
              <a:ext cx="8026128" cy="334716"/>
            </a:xfrm>
            <a:prstGeom prst="line">
              <a:avLst/>
            </a:prstGeom>
            <a:ln w="28575" cmpd="sng">
              <a:solidFill>
                <a:srgbClr val="FFFF00"/>
              </a:solidFill>
              <a:prstDash val="lgDash"/>
            </a:ln>
          </p:spPr>
          <p:style>
            <a:lnRef idx="2">
              <a:schemeClr val="accent1"/>
            </a:lnRef>
            <a:fillRef idx="0">
              <a:schemeClr val="accent1"/>
            </a:fillRef>
            <a:effectRef idx="1">
              <a:schemeClr val="accent1"/>
            </a:effectRef>
            <a:fontRef idx="minor">
              <a:schemeClr val="tx1"/>
            </a:fontRef>
          </p:style>
        </p:cxnSp>
      </p:grpSp>
      <p:sp>
        <p:nvSpPr>
          <p:cNvPr id="13" name="左矢印 12"/>
          <p:cNvSpPr/>
          <p:nvPr/>
        </p:nvSpPr>
        <p:spPr>
          <a:xfrm>
            <a:off x="8614810" y="1988611"/>
            <a:ext cx="388088" cy="18704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779303" y="2669077"/>
            <a:ext cx="3345007" cy="400110"/>
          </a:xfrm>
          <a:prstGeom prst="rect">
            <a:avLst/>
          </a:prstGeom>
          <a:solidFill>
            <a:srgbClr val="FFFF00"/>
          </a:solidFill>
        </p:spPr>
        <p:txBody>
          <a:bodyPr wrap="square" rtlCol="0">
            <a:spAutoFit/>
          </a:bodyPr>
          <a:lstStyle/>
          <a:p>
            <a:r>
              <a:rPr lang="en-US" altLang="ja-JP" sz="2000" i="1" dirty="0" smtClean="0">
                <a:solidFill>
                  <a:srgbClr val="FF0000"/>
                </a:solidFill>
              </a:rPr>
              <a:t>No degradation, after ~ XM54</a:t>
            </a:r>
            <a:endParaRPr kumimoji="1" lang="ja-JP" altLang="en-US" sz="2000" i="1" dirty="0">
              <a:solidFill>
                <a:srgbClr val="FF0000"/>
              </a:solidFill>
            </a:endParaRPr>
          </a:p>
        </p:txBody>
      </p:sp>
      <p:sp>
        <p:nvSpPr>
          <p:cNvPr id="5" name="テキスト ボックス 4"/>
          <p:cNvSpPr txBox="1"/>
          <p:nvPr/>
        </p:nvSpPr>
        <p:spPr>
          <a:xfrm>
            <a:off x="7536167" y="15847"/>
            <a:ext cx="1622885" cy="307777"/>
          </a:xfrm>
          <a:prstGeom prst="rect">
            <a:avLst/>
          </a:prstGeom>
          <a:solidFill>
            <a:srgbClr val="FFFF00"/>
          </a:solidFill>
        </p:spPr>
        <p:txBody>
          <a:bodyPr wrap="none" rtlCol="0">
            <a:spAutoFit/>
          </a:bodyPr>
          <a:lstStyle/>
          <a:p>
            <a:r>
              <a:rPr kumimoji="1" lang="en-US" altLang="ja-JP" sz="1400" dirty="0" smtClean="0"/>
              <a:t>O. </a:t>
            </a:r>
            <a:r>
              <a:rPr kumimoji="1" lang="en-US" altLang="ja-JP" sz="1400" dirty="0" err="1" smtClean="0"/>
              <a:t>Napoly</a:t>
            </a:r>
            <a:r>
              <a:rPr kumimoji="1" lang="en-US" altLang="ja-JP" sz="1400" dirty="0" smtClean="0"/>
              <a:t>, TTC2016</a:t>
            </a:r>
            <a:endParaRPr kumimoji="1" lang="ja-JP" altLang="en-US" sz="1400" dirty="0"/>
          </a:p>
        </p:txBody>
      </p:sp>
      <p:sp>
        <p:nvSpPr>
          <p:cNvPr id="2" name="日付プレースホルダー 1"/>
          <p:cNvSpPr>
            <a:spLocks noGrp="1"/>
          </p:cNvSpPr>
          <p:nvPr>
            <p:ph type="dt" sz="half" idx="2"/>
          </p:nvPr>
        </p:nvSpPr>
        <p:spPr/>
        <p:txBody>
          <a:bodyPr/>
          <a:lstStyle/>
          <a:p>
            <a:r>
              <a:rPr lang="en-US" smtClean="0"/>
              <a:t>AY-170209</a:t>
            </a:r>
            <a:endParaRPr lang="en-US"/>
          </a:p>
        </p:txBody>
      </p:sp>
      <p:sp>
        <p:nvSpPr>
          <p:cNvPr id="9" name="スライド番号プレースホルダー 8"/>
          <p:cNvSpPr>
            <a:spLocks noGrp="1"/>
          </p:cNvSpPr>
          <p:nvPr>
            <p:ph type="sldNum" sz="quarter" idx="4"/>
          </p:nvPr>
        </p:nvSpPr>
        <p:spPr/>
        <p:txBody>
          <a:bodyPr/>
          <a:lstStyle/>
          <a:p>
            <a:fld id="{AAB6FA28-7AEC-3F43-9C2D-3DB969CFEC6A}" type="slidenum">
              <a:rPr lang="en-US" smtClean="0"/>
              <a:pPr/>
              <a:t>12</a:t>
            </a:fld>
            <a:endParaRPr lang="en-US"/>
          </a:p>
        </p:txBody>
      </p:sp>
    </p:spTree>
    <p:extLst>
      <p:ext uri="{BB962C8B-B14F-4D97-AF65-F5344CB8AC3E}">
        <p14:creationId xmlns:p14="http://schemas.microsoft.com/office/powerpoint/2010/main" val="11667076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555992" y="812577"/>
            <a:ext cx="2529144" cy="421524"/>
          </a:xfrm>
          <a:prstGeom prst="rect">
            <a:avLst/>
          </a:prstGeom>
          <a:solidFill>
            <a:srgbClr val="FFFF00"/>
          </a:solidFill>
          <a:ln>
            <a:noFill/>
          </a:ln>
        </p:spPr>
      </p:pic>
      <p:sp>
        <p:nvSpPr>
          <p:cNvPr id="2" name="TextBox 1"/>
          <p:cNvSpPr txBox="1"/>
          <p:nvPr/>
        </p:nvSpPr>
        <p:spPr>
          <a:xfrm>
            <a:off x="762959" y="210278"/>
            <a:ext cx="7595859" cy="646294"/>
          </a:xfrm>
          <a:prstGeom prst="rect">
            <a:avLst/>
          </a:prstGeom>
          <a:solidFill>
            <a:schemeClr val="bg1"/>
          </a:solidFill>
        </p:spPr>
        <p:txBody>
          <a:bodyPr wrap="square" lIns="91404" tIns="45702" rIns="91404" bIns="45702" rtlCol="0">
            <a:spAutoFit/>
          </a:bodyPr>
          <a:lstStyle/>
          <a:p>
            <a:pPr defTabSz="457016"/>
            <a:r>
              <a:rPr kumimoji="0" lang="en-US" sz="3600" b="1" dirty="0" err="1" smtClean="0">
                <a:solidFill>
                  <a:srgbClr val="3366FF"/>
                </a:solidFill>
                <a:latin typeface="Calibri"/>
              </a:rPr>
              <a:t>Fermilab</a:t>
            </a:r>
            <a:r>
              <a:rPr kumimoji="0" lang="ja-JP" altLang="en-US" sz="3600" b="1" dirty="0" smtClean="0">
                <a:solidFill>
                  <a:prstClr val="black"/>
                </a:solidFill>
                <a:latin typeface="Calibri"/>
              </a:rPr>
              <a:t>：</a:t>
            </a:r>
            <a:r>
              <a:rPr kumimoji="0" lang="en-US" sz="3600" b="1" dirty="0" smtClean="0">
                <a:solidFill>
                  <a:prstClr val="black"/>
                </a:solidFill>
                <a:latin typeface="Calibri"/>
              </a:rPr>
              <a:t>CM2 </a:t>
            </a:r>
            <a:r>
              <a:rPr kumimoji="0" lang="en-US" sz="3600" b="1" dirty="0">
                <a:solidFill>
                  <a:prstClr val="black"/>
                </a:solidFill>
                <a:latin typeface="Calibri"/>
              </a:rPr>
              <a:t>reached &lt;31.5 MV/m </a:t>
            </a:r>
            <a:r>
              <a:rPr kumimoji="0" lang="en-US" sz="3600" b="1" dirty="0" smtClean="0">
                <a:solidFill>
                  <a:prstClr val="black"/>
                </a:solidFill>
                <a:latin typeface="Calibri"/>
              </a:rPr>
              <a:t>&gt;</a:t>
            </a:r>
            <a:endParaRPr kumimoji="0" lang="en-US" sz="3600" b="1" dirty="0">
              <a:solidFill>
                <a:prstClr val="black"/>
              </a:solidFill>
              <a:latin typeface="Calibri"/>
            </a:endParaRPr>
          </a:p>
        </p:txBody>
      </p:sp>
      <p:pic>
        <p:nvPicPr>
          <p:cNvPr id="9" name="Content Placeholder 7" descr="CM1_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39625" y="2462638"/>
            <a:ext cx="4963506" cy="3172511"/>
          </a:xfrm>
          <a:prstGeom prst="rect">
            <a:avLst/>
          </a:prstGeom>
          <a:noFill/>
          <a:ln w="9525">
            <a:noFill/>
            <a:miter lim="800000"/>
            <a:headEnd/>
            <a:tailEnd/>
          </a:ln>
        </p:spPr>
      </p:pic>
      <p:sp>
        <p:nvSpPr>
          <p:cNvPr id="4" name="TextBox 3"/>
          <p:cNvSpPr txBox="1"/>
          <p:nvPr/>
        </p:nvSpPr>
        <p:spPr>
          <a:xfrm>
            <a:off x="6004146" y="2326232"/>
            <a:ext cx="2965765" cy="830960"/>
          </a:xfrm>
          <a:prstGeom prst="rect">
            <a:avLst/>
          </a:prstGeom>
          <a:solidFill>
            <a:srgbClr val="FFFF00"/>
          </a:solidFill>
        </p:spPr>
        <p:txBody>
          <a:bodyPr wrap="square" lIns="91404" tIns="45702" rIns="91404" bIns="45702" rtlCol="0">
            <a:spAutoFit/>
          </a:bodyPr>
          <a:lstStyle/>
          <a:p>
            <a:pPr defTabSz="457016"/>
            <a:r>
              <a:rPr kumimoji="0" lang="en-US" sz="1600" dirty="0" err="1">
                <a:solidFill>
                  <a:prstClr val="black"/>
                </a:solidFill>
                <a:latin typeface="Calibri"/>
              </a:rPr>
              <a:t>Cryomodule</a:t>
            </a:r>
            <a:r>
              <a:rPr kumimoji="0" lang="en-US" sz="1600" dirty="0">
                <a:solidFill>
                  <a:prstClr val="black"/>
                </a:solidFill>
                <a:latin typeface="Calibri"/>
              </a:rPr>
              <a:t>  test at </a:t>
            </a:r>
            <a:r>
              <a:rPr kumimoji="0" lang="en-US" sz="1600" dirty="0" err="1">
                <a:solidFill>
                  <a:prstClr val="black"/>
                </a:solidFill>
                <a:latin typeface="Calibri"/>
              </a:rPr>
              <a:t>Fermilab</a:t>
            </a:r>
            <a:r>
              <a:rPr kumimoji="0" lang="en-US" sz="1600" dirty="0">
                <a:solidFill>
                  <a:prstClr val="black"/>
                </a:solidFill>
                <a:latin typeface="Calibri"/>
              </a:rPr>
              <a:t> reached &lt; </a:t>
            </a:r>
            <a:r>
              <a:rPr kumimoji="0" lang="en-US" sz="1600" b="1" dirty="0" smtClean="0">
                <a:solidFill>
                  <a:srgbClr val="FF0000"/>
                </a:solidFill>
                <a:latin typeface="Calibri"/>
              </a:rPr>
              <a:t>31</a:t>
            </a:r>
            <a:r>
              <a:rPr kumimoji="0" lang="ja-JP" altLang="en-US" sz="1600" b="1" dirty="0" smtClean="0">
                <a:solidFill>
                  <a:srgbClr val="FF0000"/>
                </a:solidFill>
                <a:latin typeface="Calibri"/>
              </a:rPr>
              <a:t>。</a:t>
            </a:r>
            <a:r>
              <a:rPr kumimoji="0" lang="en-US" sz="1600" b="1" dirty="0" smtClean="0">
                <a:solidFill>
                  <a:srgbClr val="FF0000"/>
                </a:solidFill>
                <a:latin typeface="Calibri"/>
              </a:rPr>
              <a:t>5 </a:t>
            </a:r>
            <a:r>
              <a:rPr kumimoji="0" lang="en-US" sz="1600" dirty="0">
                <a:solidFill>
                  <a:prstClr val="black"/>
                </a:solidFill>
                <a:latin typeface="Calibri"/>
              </a:rPr>
              <a:t>&gt; MV/m, exceeding ILC specification</a:t>
            </a:r>
          </a:p>
        </p:txBody>
      </p:sp>
      <p:pic>
        <p:nvPicPr>
          <p:cNvPr id="7" name="図 6"/>
          <p:cNvPicPr>
            <a:picLocks noChangeAspect="1"/>
          </p:cNvPicPr>
          <p:nvPr/>
        </p:nvPicPr>
        <p:blipFill rotWithShape="1">
          <a:blip r:embed="rId4" cstate="email">
            <a:extLst>
              <a:ext uri="{28A0092B-C50C-407E-A947-70E740481C1C}">
                <a14:useLocalDpi xmlns:a14="http://schemas.microsoft.com/office/drawing/2010/main"/>
              </a:ext>
            </a:extLst>
          </a:blip>
          <a:srcRect t="7098"/>
          <a:stretch/>
        </p:blipFill>
        <p:spPr>
          <a:xfrm>
            <a:off x="442125" y="1234101"/>
            <a:ext cx="5259038" cy="1048336"/>
          </a:xfrm>
          <a:prstGeom prst="rect">
            <a:avLst/>
          </a:prstGeom>
          <a:ln>
            <a:solidFill>
              <a:srgbClr val="4F81BD"/>
            </a:solidFill>
          </a:ln>
        </p:spPr>
      </p:pic>
      <p:pic>
        <p:nvPicPr>
          <p:cNvPr id="12" name="図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4251" y="4713206"/>
            <a:ext cx="1410590" cy="1610424"/>
          </a:xfrm>
          <a:prstGeom prst="rect">
            <a:avLst/>
          </a:prstGeom>
          <a:ln>
            <a:solidFill>
              <a:srgbClr val="4F81BD"/>
            </a:solidFill>
          </a:ln>
        </p:spPr>
      </p:pic>
      <p:pic>
        <p:nvPicPr>
          <p:cNvPr id="13" name="Picture 5" descr="Screen Shot 2014-07-15 at 4.05.06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04146" y="1234971"/>
            <a:ext cx="2965765" cy="959639"/>
          </a:xfrm>
          <a:prstGeom prst="rect">
            <a:avLst/>
          </a:prstGeom>
          <a:ln>
            <a:solidFill>
              <a:srgbClr val="5B9BD5"/>
            </a:solidFill>
          </a:ln>
        </p:spPr>
      </p:pic>
      <p:sp>
        <p:nvSpPr>
          <p:cNvPr id="3" name="正方形/長方形 2"/>
          <p:cNvSpPr/>
          <p:nvPr/>
        </p:nvSpPr>
        <p:spPr>
          <a:xfrm>
            <a:off x="7385607" y="-4308"/>
            <a:ext cx="1749197" cy="338554"/>
          </a:xfrm>
          <a:prstGeom prst="rect">
            <a:avLst/>
          </a:prstGeom>
          <a:solidFill>
            <a:srgbClr val="FFFF00"/>
          </a:solidFill>
        </p:spPr>
        <p:txBody>
          <a:bodyPr wrap="none">
            <a:spAutoFit/>
          </a:bodyPr>
          <a:lstStyle/>
          <a:p>
            <a:r>
              <a:rPr lang="en-US" altLang="ja-JP" sz="1600" dirty="0" smtClean="0"/>
              <a:t>E. Harms, TTC2014</a:t>
            </a:r>
            <a:endParaRPr lang="ja-JP" altLang="en-US" sz="1600" dirty="0"/>
          </a:p>
        </p:txBody>
      </p:sp>
      <p:grpSp>
        <p:nvGrpSpPr>
          <p:cNvPr id="14" name="Group 7"/>
          <p:cNvGrpSpPr/>
          <p:nvPr/>
        </p:nvGrpSpPr>
        <p:grpSpPr>
          <a:xfrm>
            <a:off x="5381520" y="3402543"/>
            <a:ext cx="3612269" cy="2982182"/>
            <a:chOff x="4207891" y="1289110"/>
            <a:chExt cx="4707509" cy="4823132"/>
          </a:xfrm>
        </p:grpSpPr>
        <p:pic>
          <p:nvPicPr>
            <p:cNvPr id="15" name="Picture 8" descr="CM2 gradients_all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7891" y="1289110"/>
              <a:ext cx="4707509" cy="4823132"/>
            </a:xfrm>
            <a:prstGeom prst="rect">
              <a:avLst/>
            </a:prstGeom>
          </p:spPr>
        </p:pic>
        <p:cxnSp>
          <p:nvCxnSpPr>
            <p:cNvPr id="16" name="Straight Connector 9"/>
            <p:cNvCxnSpPr/>
            <p:nvPr/>
          </p:nvCxnSpPr>
          <p:spPr bwMode="auto">
            <a:xfrm>
              <a:off x="4792778" y="2943016"/>
              <a:ext cx="4108744" cy="0"/>
            </a:xfrm>
            <a:prstGeom prst="line">
              <a:avLst/>
            </a:prstGeom>
            <a:noFill/>
            <a:ln w="38100" cap="flat" cmpd="sng" algn="ctr">
              <a:solidFill>
                <a:srgbClr val="009900"/>
              </a:solidFill>
              <a:prstDash val="sysDash"/>
              <a:round/>
              <a:headEnd type="none" w="med" len="med"/>
              <a:tailEnd type="none" w="med" len="med"/>
            </a:ln>
            <a:effectLst/>
          </p:spPr>
        </p:cxnSp>
        <p:sp>
          <p:nvSpPr>
            <p:cNvPr id="17" name="TextBox 10"/>
            <p:cNvSpPr txBox="1"/>
            <p:nvPr/>
          </p:nvSpPr>
          <p:spPr>
            <a:xfrm>
              <a:off x="6167066" y="3829109"/>
              <a:ext cx="1664123" cy="868168"/>
            </a:xfrm>
            <a:prstGeom prst="rect">
              <a:avLst/>
            </a:prstGeom>
            <a:solidFill>
              <a:srgbClr val="FFFFFF"/>
            </a:solidFill>
          </p:spPr>
          <p:txBody>
            <a:bodyPr wrap="none" rtlCol="0">
              <a:spAutoFit/>
            </a:bodyPr>
            <a:lstStyle/>
            <a:p>
              <a:pPr algn="ctr"/>
              <a:r>
                <a:rPr lang="en-US" sz="1600" dirty="0" smtClean="0">
                  <a:solidFill>
                    <a:srgbClr val="009900"/>
                  </a:solidFill>
                </a:rPr>
                <a:t>ILC Milestone</a:t>
              </a:r>
            </a:p>
            <a:p>
              <a:pPr algn="ctr"/>
              <a:r>
                <a:rPr lang="en-US" sz="1600" dirty="0" smtClean="0">
                  <a:solidFill>
                    <a:srgbClr val="009900"/>
                  </a:solidFill>
                </a:rPr>
                <a:t>31.5 MV/m</a:t>
              </a:r>
              <a:endParaRPr lang="en-US" sz="1600" dirty="0">
                <a:solidFill>
                  <a:srgbClr val="009900"/>
                </a:solidFill>
              </a:endParaRPr>
            </a:p>
          </p:txBody>
        </p:sp>
        <p:cxnSp>
          <p:nvCxnSpPr>
            <p:cNvPr id="18" name="Straight Arrow Connector 11"/>
            <p:cNvCxnSpPr/>
            <p:nvPr/>
          </p:nvCxnSpPr>
          <p:spPr bwMode="auto">
            <a:xfrm flipH="1" flipV="1">
              <a:off x="6760803" y="2910122"/>
              <a:ext cx="86347" cy="918988"/>
            </a:xfrm>
            <a:prstGeom prst="straightConnector1">
              <a:avLst/>
            </a:prstGeom>
            <a:noFill/>
            <a:ln w="38100" cap="flat" cmpd="sng" algn="ctr">
              <a:solidFill>
                <a:srgbClr val="009900"/>
              </a:solidFill>
              <a:prstDash val="solid"/>
              <a:round/>
              <a:headEnd type="none" w="med" len="med"/>
              <a:tailEnd type="arrow"/>
            </a:ln>
            <a:effectLst/>
          </p:spPr>
        </p:cxnSp>
      </p:grpSp>
      <p:pic>
        <p:nvPicPr>
          <p:cNvPr id="19" name="Picture 15"/>
          <p:cNvPicPr>
            <a:picLocks noChangeAspect="1"/>
          </p:cNvPicPr>
          <p:nvPr/>
        </p:nvPicPr>
        <p:blipFill>
          <a:blip r:embed="rId8"/>
          <a:stretch>
            <a:fillRect/>
          </a:stretch>
        </p:blipFill>
        <p:spPr>
          <a:xfrm>
            <a:off x="1680505" y="5221409"/>
            <a:ext cx="1658107" cy="1106787"/>
          </a:xfrm>
          <a:prstGeom prst="rect">
            <a:avLst/>
          </a:prstGeom>
        </p:spPr>
      </p:pic>
      <p:sp>
        <p:nvSpPr>
          <p:cNvPr id="5" name="日付プレースホルダー 4"/>
          <p:cNvSpPr>
            <a:spLocks noGrp="1"/>
          </p:cNvSpPr>
          <p:nvPr>
            <p:ph type="dt" sz="half" idx="10"/>
          </p:nvPr>
        </p:nvSpPr>
        <p:spPr/>
        <p:txBody>
          <a:bodyPr/>
          <a:lstStyle/>
          <a:p>
            <a:r>
              <a:rPr kumimoji="1" lang="en-US" altLang="ja-JP" smtClean="0"/>
              <a:t>AY-170209</a:t>
            </a:r>
            <a:endParaRPr kumimoji="1" lang="ja-JP" altLang="en-US"/>
          </a:p>
        </p:txBody>
      </p:sp>
      <p:sp>
        <p:nvSpPr>
          <p:cNvPr id="8" name="スライド番号プレースホルダー 7"/>
          <p:cNvSpPr>
            <a:spLocks noGrp="1"/>
          </p:cNvSpPr>
          <p:nvPr>
            <p:ph type="sldNum" sz="quarter" idx="12"/>
          </p:nvPr>
        </p:nvSpPr>
        <p:spPr/>
        <p:txBody>
          <a:bodyPr/>
          <a:lstStyle/>
          <a:p>
            <a:fld id="{5E3658BE-5C52-6D47-90A5-230F07DACC76}" type="slidenum">
              <a:rPr kumimoji="1" lang="ja-JP" altLang="en-US" smtClean="0"/>
              <a:t>13</a:t>
            </a:fld>
            <a:endParaRPr kumimoji="1" lang="ja-JP" altLang="en-US"/>
          </a:p>
        </p:txBody>
      </p:sp>
    </p:spTree>
    <p:extLst>
      <p:ext uri="{BB962C8B-B14F-4D97-AF65-F5344CB8AC3E}">
        <p14:creationId xmlns:p14="http://schemas.microsoft.com/office/powerpoint/2010/main" val="4199983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5211" r="2851"/>
          <a:stretch/>
        </p:blipFill>
        <p:spPr>
          <a:xfrm>
            <a:off x="3574225" y="1595766"/>
            <a:ext cx="5511429" cy="4541589"/>
          </a:xfrm>
          <a:prstGeom prst="rect">
            <a:avLst/>
          </a:prstGeom>
        </p:spPr>
      </p:pic>
      <p:sp>
        <p:nvSpPr>
          <p:cNvPr id="2" name="Title 1"/>
          <p:cNvSpPr>
            <a:spLocks noGrp="1"/>
          </p:cNvSpPr>
          <p:nvPr>
            <p:ph type="title"/>
          </p:nvPr>
        </p:nvSpPr>
        <p:spPr>
          <a:xfrm>
            <a:off x="795636" y="307778"/>
            <a:ext cx="7968354" cy="1038312"/>
          </a:xfrm>
          <a:solidFill>
            <a:schemeClr val="bg1"/>
          </a:solidFill>
        </p:spPr>
        <p:txBody>
          <a:bodyPr>
            <a:noAutofit/>
          </a:bodyPr>
          <a:lstStyle/>
          <a:p>
            <a:r>
              <a:rPr lang="en-US" sz="3200" b="1" dirty="0" smtClean="0"/>
              <a:t>New Surface Process recently demonstrated at </a:t>
            </a:r>
            <a:r>
              <a:rPr lang="en-US" sz="3200" b="1" dirty="0" err="1" smtClean="0"/>
              <a:t>Fermilab</a:t>
            </a:r>
            <a:r>
              <a:rPr lang="en-US" sz="3200" b="1" dirty="0" smtClean="0"/>
              <a:t>, “</a:t>
            </a:r>
            <a:r>
              <a:rPr lang="en-US" sz="3200" b="1" dirty="0" smtClean="0">
                <a:solidFill>
                  <a:srgbClr val="FF0000"/>
                </a:solidFill>
              </a:rPr>
              <a:t>N</a:t>
            </a:r>
            <a:r>
              <a:rPr lang="en-US" sz="3200" b="1" baseline="-25000" dirty="0" smtClean="0">
                <a:solidFill>
                  <a:srgbClr val="FF0000"/>
                </a:solidFill>
              </a:rPr>
              <a:t>2</a:t>
            </a:r>
            <a:r>
              <a:rPr lang="en-US" sz="3200" b="1" dirty="0" smtClean="0">
                <a:solidFill>
                  <a:srgbClr val="FF0000"/>
                </a:solidFill>
              </a:rPr>
              <a:t> Infusion </a:t>
            </a:r>
            <a:r>
              <a:rPr lang="en-US" sz="3200" b="1" dirty="0" smtClean="0"/>
              <a:t>at 120 C”  </a:t>
            </a:r>
            <a:endParaRPr lang="en-US" sz="3200" b="1" dirty="0"/>
          </a:p>
        </p:txBody>
      </p:sp>
      <p:sp>
        <p:nvSpPr>
          <p:cNvPr id="8" name="TextBox 7"/>
          <p:cNvSpPr txBox="1"/>
          <p:nvPr/>
        </p:nvSpPr>
        <p:spPr>
          <a:xfrm>
            <a:off x="172684" y="4750753"/>
            <a:ext cx="3332410" cy="1754327"/>
          </a:xfrm>
          <a:prstGeom prst="rect">
            <a:avLst/>
          </a:prstGeom>
          <a:solidFill>
            <a:srgbClr val="FFFF00"/>
          </a:solidFill>
          <a:ln>
            <a:solidFill>
              <a:srgbClr val="008000"/>
            </a:solidFill>
          </a:ln>
        </p:spPr>
        <p:txBody>
          <a:bodyPr wrap="square" rtlCol="0">
            <a:spAutoFit/>
          </a:bodyPr>
          <a:lstStyle/>
          <a:p>
            <a:pPr marL="342900" indent="-342900">
              <a:buFont typeface="Arial"/>
              <a:buChar char="•"/>
            </a:pPr>
            <a:r>
              <a:rPr lang="en-US" dirty="0" smtClean="0">
                <a:solidFill>
                  <a:srgbClr val="FF0000"/>
                </a:solidFill>
                <a:latin typeface="Calibri"/>
              </a:rPr>
              <a:t>N2 infusion at 120 C </a:t>
            </a:r>
            <a:r>
              <a:rPr lang="en-US" dirty="0" smtClean="0">
                <a:solidFill>
                  <a:prstClr val="black"/>
                </a:solidFill>
                <a:latin typeface="Calibri"/>
              </a:rPr>
              <a:t>directly </a:t>
            </a:r>
            <a:r>
              <a:rPr lang="en-US" dirty="0" smtClean="0">
                <a:solidFill>
                  <a:srgbClr val="3366FF"/>
                </a:solidFill>
                <a:latin typeface="Calibri"/>
              </a:rPr>
              <a:t>after heat treatment at 800 C</a:t>
            </a:r>
            <a:r>
              <a:rPr lang="en-US" dirty="0" smtClean="0">
                <a:solidFill>
                  <a:prstClr val="black"/>
                </a:solidFill>
                <a:latin typeface="Calibri"/>
              </a:rPr>
              <a:t>,</a:t>
            </a:r>
          </a:p>
          <a:p>
            <a:pPr marL="342900" indent="-342900">
              <a:buFont typeface="Arial"/>
              <a:buChar char="•"/>
            </a:pPr>
            <a:r>
              <a:rPr lang="en-US" dirty="0" smtClean="0">
                <a:solidFill>
                  <a:prstClr val="black"/>
                </a:solidFill>
                <a:latin typeface="Calibri"/>
              </a:rPr>
              <a:t>Same cavity, sequentially processed, no EP in b/w</a:t>
            </a:r>
          </a:p>
          <a:p>
            <a:pPr marL="342900" indent="-342900">
              <a:buFont typeface="Arial"/>
              <a:buChar char="•"/>
            </a:pPr>
            <a:r>
              <a:rPr lang="en-US" dirty="0" smtClean="0">
                <a:solidFill>
                  <a:prstClr val="black"/>
                </a:solidFill>
                <a:latin typeface="Calibri"/>
              </a:rPr>
              <a:t>Achieved:  45.6 MV/m </a:t>
            </a:r>
            <a:br>
              <a:rPr lang="en-US" dirty="0" smtClean="0">
                <a:solidFill>
                  <a:prstClr val="black"/>
                </a:solidFill>
                <a:latin typeface="Calibri"/>
              </a:rPr>
            </a:br>
            <a:r>
              <a:rPr lang="en-US" dirty="0" smtClean="0">
                <a:solidFill>
                  <a:prstClr val="black"/>
                </a:solidFill>
                <a:latin typeface="Calibri"/>
              </a:rPr>
              <a:t> </a:t>
            </a:r>
            <a:r>
              <a:rPr lang="en-US" dirty="0" smtClean="0">
                <a:solidFill>
                  <a:prstClr val="black"/>
                </a:solidFill>
                <a:latin typeface="Calibri"/>
                <a:sym typeface="Wingdings"/>
              </a:rPr>
              <a:t>Q at ~ 35 MV/m : ~ 2.3e1</a:t>
            </a:r>
            <a:r>
              <a:rPr lang="en-US" sz="1600" dirty="0" smtClean="0">
                <a:solidFill>
                  <a:prstClr val="black"/>
                </a:solidFill>
                <a:latin typeface="Calibri"/>
                <a:sym typeface="Wingdings"/>
              </a:rPr>
              <a:t>0</a:t>
            </a:r>
            <a:endParaRPr lang="en-US" sz="1600" dirty="0">
              <a:solidFill>
                <a:prstClr val="black"/>
              </a:solidFill>
              <a:latin typeface="Calibri"/>
            </a:endParaRPr>
          </a:p>
        </p:txBody>
      </p:sp>
      <p:pic>
        <p:nvPicPr>
          <p:cNvPr id="11"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2750" y="1986315"/>
            <a:ext cx="2963421" cy="2201287"/>
          </a:xfrm>
          <a:prstGeom prst="rect">
            <a:avLst/>
          </a:prstGeom>
          <a:ln>
            <a:solidFill>
              <a:schemeClr val="tx1"/>
            </a:solidFill>
          </a:ln>
        </p:spPr>
      </p:pic>
      <p:sp>
        <p:nvSpPr>
          <p:cNvPr id="6" name="テキスト ボックス 5"/>
          <p:cNvSpPr txBox="1"/>
          <p:nvPr/>
        </p:nvSpPr>
        <p:spPr>
          <a:xfrm>
            <a:off x="5907216" y="0"/>
            <a:ext cx="3236784" cy="307777"/>
          </a:xfrm>
          <a:prstGeom prst="rect">
            <a:avLst/>
          </a:prstGeom>
          <a:solidFill>
            <a:srgbClr val="FFFF00"/>
          </a:solidFill>
        </p:spPr>
        <p:txBody>
          <a:bodyPr wrap="none" rtlCol="0">
            <a:spAutoFit/>
          </a:bodyPr>
          <a:lstStyle/>
          <a:p>
            <a:r>
              <a:rPr lang="en-US" altLang="en-US" sz="1400" dirty="0">
                <a:solidFill>
                  <a:prstClr val="black"/>
                </a:solidFill>
                <a:latin typeface="Helvetica" panose="020B0604020202020204" pitchFamily="34" charset="0"/>
                <a:ea typeface="Geneva" pitchFamily="121" charset="-128"/>
              </a:rPr>
              <a:t>A. </a:t>
            </a:r>
            <a:r>
              <a:rPr lang="en-US" altLang="en-US" sz="1400" dirty="0" err="1">
                <a:solidFill>
                  <a:prstClr val="black"/>
                </a:solidFill>
                <a:latin typeface="Helvetica" panose="020B0604020202020204" pitchFamily="34" charset="0"/>
                <a:ea typeface="Geneva" pitchFamily="121" charset="-128"/>
              </a:rPr>
              <a:t>Grassellino</a:t>
            </a:r>
            <a:r>
              <a:rPr lang="en-US" altLang="en-US" sz="1400" dirty="0">
                <a:solidFill>
                  <a:prstClr val="black"/>
                </a:solidFill>
                <a:latin typeface="Helvetica" panose="020B0604020202020204" pitchFamily="34" charset="0"/>
                <a:ea typeface="Geneva" pitchFamily="121" charset="-128"/>
              </a:rPr>
              <a:t>, S. </a:t>
            </a:r>
            <a:r>
              <a:rPr lang="en-US" altLang="en-US" sz="1400" dirty="0" err="1" smtClean="0">
                <a:solidFill>
                  <a:prstClr val="black"/>
                </a:solidFill>
                <a:latin typeface="Helvetica" panose="020B0604020202020204" pitchFamily="34" charset="0"/>
                <a:ea typeface="Geneva" pitchFamily="121" charset="-128"/>
              </a:rPr>
              <a:t>Aderhold</a:t>
            </a:r>
            <a:r>
              <a:rPr lang="en-US" altLang="en-US" sz="1400" dirty="0" smtClean="0">
                <a:solidFill>
                  <a:prstClr val="black"/>
                </a:solidFill>
                <a:latin typeface="Helvetica" panose="020B0604020202020204" pitchFamily="34" charset="0"/>
                <a:ea typeface="Geneva" pitchFamily="121" charset="-128"/>
              </a:rPr>
              <a:t>, TTC-2016</a:t>
            </a:r>
            <a:endParaRPr lang="en-US" altLang="en-US" sz="1400" dirty="0">
              <a:solidFill>
                <a:prstClr val="black"/>
              </a:solidFill>
              <a:latin typeface="Helvetica" panose="020B0604020202020204" pitchFamily="34" charset="0"/>
              <a:ea typeface="Geneva" pitchFamily="121" charset="-128"/>
            </a:endParaRP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t="11883" r="15033"/>
          <a:stretch/>
        </p:blipFill>
        <p:spPr>
          <a:xfrm>
            <a:off x="118405" y="1074696"/>
            <a:ext cx="1427664" cy="1110440"/>
          </a:xfrm>
          <a:prstGeom prst="rect">
            <a:avLst/>
          </a:prstGeom>
          <a:ln>
            <a:solidFill>
              <a:srgbClr val="3366FF"/>
            </a:solidFill>
          </a:ln>
        </p:spPr>
      </p:pic>
      <p:cxnSp>
        <p:nvCxnSpPr>
          <p:cNvPr id="4" name="直線矢印コネクタ 3"/>
          <p:cNvCxnSpPr/>
          <p:nvPr/>
        </p:nvCxnSpPr>
        <p:spPr>
          <a:xfrm>
            <a:off x="1187853" y="4374790"/>
            <a:ext cx="955242"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上矢印 6"/>
          <p:cNvSpPr/>
          <p:nvPr/>
        </p:nvSpPr>
        <p:spPr>
          <a:xfrm>
            <a:off x="1524359" y="4494200"/>
            <a:ext cx="212445" cy="32566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25831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815237" y="282167"/>
            <a:ext cx="7744770" cy="850679"/>
          </a:xfrm>
          <a:solidFill>
            <a:schemeClr val="accent3">
              <a:lumMod val="20000"/>
              <a:lumOff val="80000"/>
            </a:schemeClr>
          </a:solidFill>
        </p:spPr>
        <p:txBody>
          <a:bodyPr anchor="ctr">
            <a:noAutofit/>
          </a:bodyPr>
          <a:lstStyle/>
          <a:p>
            <a:r>
              <a:rPr kumimoji="1" lang="en-US" altLang="ja-JP" sz="2800" b="1" dirty="0" smtClean="0">
                <a:latin typeface="Helvetica" charset="0"/>
                <a:ea typeface="Helvetica" charset="0"/>
                <a:cs typeface="Helvetica" charset="0"/>
              </a:rPr>
              <a:t>KEK-STF: </a:t>
            </a:r>
            <a:r>
              <a:rPr lang="en-US" altLang="ja-JP" sz="2800" b="1" dirty="0" smtClean="0">
                <a:latin typeface="Helvetica" charset="0"/>
                <a:ea typeface="Helvetica" charset="0"/>
                <a:cs typeface="Helvetica" charset="0"/>
              </a:rPr>
              <a:t>Cavity/CM Performance, and  </a:t>
            </a:r>
            <a:r>
              <a:rPr kumimoji="1" lang="en-US" altLang="ja-JP" sz="2800" b="1" dirty="0" smtClean="0">
                <a:latin typeface="Helvetica" charset="0"/>
                <a:ea typeface="Helvetica" charset="0"/>
                <a:cs typeface="Helvetica" charset="0"/>
              </a:rPr>
              <a:t/>
            </a:r>
            <a:br>
              <a:rPr kumimoji="1" lang="en-US" altLang="ja-JP" sz="2800" b="1" dirty="0" smtClean="0">
                <a:latin typeface="Helvetica" charset="0"/>
                <a:ea typeface="Helvetica" charset="0"/>
                <a:cs typeface="Helvetica" charset="0"/>
              </a:rPr>
            </a:br>
            <a:r>
              <a:rPr lang="en-US" altLang="ja-JP" sz="2800" b="1" dirty="0" smtClean="0">
                <a:latin typeface="Helvetica" charset="0"/>
                <a:ea typeface="Helvetica" charset="0"/>
                <a:cs typeface="Helvetica" charset="0"/>
              </a:rPr>
              <a:t>RF and Beam Test Preparation</a:t>
            </a:r>
            <a:endParaRPr kumimoji="1" lang="ja-JP" altLang="en-US" sz="2800" b="1" dirty="0">
              <a:latin typeface="Helvetica" charset="0"/>
              <a:ea typeface="Helvetica" charset="0"/>
              <a:cs typeface="Helvetica" charset="0"/>
            </a:endParaRPr>
          </a:p>
        </p:txBody>
      </p:sp>
      <p:sp>
        <p:nvSpPr>
          <p:cNvPr id="7" name="角丸四角形 6"/>
          <p:cNvSpPr/>
          <p:nvPr/>
        </p:nvSpPr>
        <p:spPr>
          <a:xfrm>
            <a:off x="2317025" y="1917825"/>
            <a:ext cx="1121103" cy="1489882"/>
          </a:xfrm>
          <a:prstGeom prst="roundRect">
            <a:avLst/>
          </a:prstGeom>
          <a:solidFill>
            <a:schemeClr val="bg1">
              <a:alpha val="56000"/>
            </a:schemeClr>
          </a:solidFill>
          <a:ln w="28575" cmpd="sng">
            <a:solidFill>
              <a:srgbClr val="008000"/>
            </a:solidFill>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3" cstate="email">
            <a:alphaModFix/>
            <a:extLst>
              <a:ext uri="{28A0092B-C50C-407E-A947-70E740481C1C}">
                <a14:useLocalDpi xmlns:a14="http://schemas.microsoft.com/office/drawing/2010/main"/>
              </a:ext>
            </a:extLst>
          </a:blip>
          <a:srcRect l="4715" r="3880" b="33146"/>
          <a:stretch/>
        </p:blipFill>
        <p:spPr>
          <a:xfrm>
            <a:off x="5503236" y="3036299"/>
            <a:ext cx="3429670" cy="742816"/>
          </a:xfrm>
          <a:prstGeom prst="rect">
            <a:avLst/>
          </a:prstGeom>
          <a:ln>
            <a:solidFill>
              <a:schemeClr val="bg1">
                <a:lumMod val="65000"/>
              </a:schemeClr>
            </a:solidFill>
          </a:ln>
        </p:spPr>
      </p:pic>
      <p:pic>
        <p:nvPicPr>
          <p:cNvPr id="12" name="図 11" descr="stf_generalView_A1_130830_low.png"/>
          <p:cNvPicPr>
            <a:picLocks noChangeAspect="1"/>
          </p:cNvPicPr>
          <p:nvPr/>
        </p:nvPicPr>
        <p:blipFill>
          <a:blip r:embed="rId4" cstate="email">
            <a:clrChange>
              <a:clrFrom>
                <a:srgbClr val="FFFFFF"/>
              </a:clrFrom>
              <a:clrTo>
                <a:srgbClr val="FFFFFF">
                  <a:alpha val="0"/>
                </a:srgbClr>
              </a:clrTo>
            </a:clrChange>
            <a:alphaModFix amt="90000"/>
            <a:extLst>
              <a:ext uri="{28A0092B-C50C-407E-A947-70E740481C1C}">
                <a14:useLocalDpi xmlns:a14="http://schemas.microsoft.com/office/drawing/2010/main"/>
              </a:ext>
            </a:extLst>
          </a:blip>
          <a:stretch>
            <a:fillRect/>
          </a:stretch>
        </p:blipFill>
        <p:spPr>
          <a:xfrm>
            <a:off x="1195080" y="3501881"/>
            <a:ext cx="4355756" cy="3090918"/>
          </a:xfrm>
          <a:prstGeom prst="rect">
            <a:avLst/>
          </a:prstGeom>
        </p:spPr>
      </p:pic>
      <p:sp>
        <p:nvSpPr>
          <p:cNvPr id="14" name="テキスト ボックス 13"/>
          <p:cNvSpPr txBox="1"/>
          <p:nvPr/>
        </p:nvSpPr>
        <p:spPr>
          <a:xfrm>
            <a:off x="5469722" y="1278118"/>
            <a:ext cx="3519506" cy="1569660"/>
          </a:xfrm>
          <a:prstGeom prst="rect">
            <a:avLst/>
          </a:prstGeom>
          <a:solidFill>
            <a:srgbClr val="CCFFCC">
              <a:alpha val="78000"/>
            </a:srgbClr>
          </a:solidFill>
          <a:ln>
            <a:solidFill>
              <a:srgbClr val="008000"/>
            </a:solidFill>
          </a:ln>
        </p:spPr>
        <p:txBody>
          <a:bodyPr wrap="square" rtlCol="0">
            <a:spAutoFit/>
          </a:bodyPr>
          <a:lstStyle/>
          <a:p>
            <a:r>
              <a:rPr lang="en-US" altLang="ja-JP" sz="1600" dirty="0" smtClean="0">
                <a:solidFill>
                  <a:srgbClr val="008000"/>
                </a:solidFill>
              </a:rPr>
              <a:t>FY14:</a:t>
            </a:r>
            <a:r>
              <a:rPr lang="en-US" altLang="ja-JP" sz="1600" dirty="0" smtClean="0">
                <a:solidFill>
                  <a:srgbClr val="0000FF"/>
                </a:solidFill>
              </a:rPr>
              <a:t> </a:t>
            </a:r>
            <a:r>
              <a:rPr lang="en-US" altLang="ja-JP" sz="1600" dirty="0" smtClean="0"/>
              <a:t>CM1+CM2a (8+4) assembly  </a:t>
            </a:r>
          </a:p>
          <a:p>
            <a:r>
              <a:rPr lang="en-US" altLang="ja-JP" sz="1600" dirty="0" smtClean="0">
                <a:solidFill>
                  <a:srgbClr val="008000"/>
                </a:solidFill>
              </a:rPr>
              <a:t>FY15: </a:t>
            </a:r>
            <a:r>
              <a:rPr lang="en-US" altLang="ja-JP" sz="1600" dirty="0" smtClean="0"/>
              <a:t>Cavity individually tested in CM</a:t>
            </a:r>
          </a:p>
          <a:p>
            <a:r>
              <a:rPr lang="en-US" altLang="ja-JP" sz="1600" dirty="0"/>
              <a:t> </a:t>
            </a:r>
            <a:r>
              <a:rPr lang="en-US" altLang="ja-JP" sz="1600" dirty="0" smtClean="0"/>
              <a:t>           RF</a:t>
            </a:r>
            <a:r>
              <a:rPr lang="en-US" altLang="ja-JP" sz="1600" dirty="0"/>
              <a:t> </a:t>
            </a:r>
            <a:r>
              <a:rPr lang="en-US" altLang="ja-JP" sz="1600" dirty="0" smtClean="0"/>
              <a:t>power system in preparation</a:t>
            </a:r>
          </a:p>
          <a:p>
            <a:r>
              <a:rPr lang="en-US" altLang="ja-JP" sz="1600" dirty="0" smtClean="0">
                <a:solidFill>
                  <a:srgbClr val="FF0000"/>
                </a:solidFill>
              </a:rPr>
              <a:t>FY16: </a:t>
            </a:r>
            <a:r>
              <a:rPr lang="en-US" altLang="ja-JP" sz="1600" b="1" dirty="0" smtClean="0">
                <a:solidFill>
                  <a:srgbClr val="FF0000"/>
                </a:solidFill>
              </a:rPr>
              <a:t>8-cavity</a:t>
            </a:r>
            <a:r>
              <a:rPr lang="en-US" altLang="ja-JP" sz="1600" dirty="0" smtClean="0">
                <a:solidFill>
                  <a:srgbClr val="FF0000"/>
                </a:solidFill>
              </a:rPr>
              <a:t> string to be RF tested</a:t>
            </a:r>
          </a:p>
          <a:p>
            <a:r>
              <a:rPr lang="en-US" altLang="ja-JP" sz="1600" dirty="0" smtClean="0">
                <a:solidFill>
                  <a:schemeClr val="tx2">
                    <a:lumMod val="60000"/>
                    <a:lumOff val="40000"/>
                  </a:schemeClr>
                </a:solidFill>
              </a:rPr>
              <a:t>FY17: </a:t>
            </a:r>
            <a:r>
              <a:rPr kumimoji="1" lang="en-US" altLang="ja-JP" sz="1600" dirty="0" smtClean="0">
                <a:solidFill>
                  <a:schemeClr val="tx2">
                    <a:lumMod val="60000"/>
                    <a:lumOff val="40000"/>
                  </a:schemeClr>
                </a:solidFill>
              </a:rPr>
              <a:t>Beam Acceleration </a:t>
            </a:r>
            <a:r>
              <a:rPr lang="en-US" altLang="ja-JP" sz="1600" dirty="0" smtClean="0">
                <a:solidFill>
                  <a:schemeClr val="tx2">
                    <a:lumMod val="60000"/>
                    <a:lumOff val="40000"/>
                  </a:schemeClr>
                </a:solidFill>
              </a:rPr>
              <a:t>expected</a:t>
            </a:r>
            <a:r>
              <a:rPr kumimoji="1" lang="en-US" altLang="ja-JP" sz="1600" dirty="0" smtClean="0">
                <a:solidFill>
                  <a:schemeClr val="tx2">
                    <a:lumMod val="60000"/>
                    <a:lumOff val="40000"/>
                  </a:schemeClr>
                </a:solidFill>
              </a:rPr>
              <a:t>  </a:t>
            </a:r>
          </a:p>
          <a:p>
            <a:r>
              <a:rPr lang="en-US" altLang="ja-JP" sz="1600" dirty="0">
                <a:solidFill>
                  <a:schemeClr val="tx2">
                    <a:lumMod val="60000"/>
                    <a:lumOff val="40000"/>
                  </a:schemeClr>
                </a:solidFill>
              </a:rPr>
              <a:t> </a:t>
            </a:r>
            <a:r>
              <a:rPr lang="en-US" altLang="ja-JP" sz="1600" dirty="0" smtClean="0">
                <a:solidFill>
                  <a:schemeClr val="tx2">
                    <a:lumMod val="60000"/>
                    <a:lumOff val="40000"/>
                  </a:schemeClr>
                </a:solidFill>
              </a:rPr>
              <a:t>         </a:t>
            </a:r>
            <a:r>
              <a:rPr kumimoji="1" lang="ja-JP" altLang="en-US" sz="1600" dirty="0" smtClean="0">
                <a:solidFill>
                  <a:schemeClr val="tx2">
                    <a:lumMod val="60000"/>
                    <a:lumOff val="40000"/>
                  </a:schemeClr>
                </a:solidFill>
              </a:rPr>
              <a:t>（</a:t>
            </a:r>
            <a:r>
              <a:rPr lang="en-US" altLang="ja-JP" sz="1600" dirty="0" smtClean="0">
                <a:solidFill>
                  <a:schemeClr val="tx2">
                    <a:lumMod val="60000"/>
                    <a:lumOff val="40000"/>
                  </a:schemeClr>
                </a:solidFill>
              </a:rPr>
              <a:t>to reach  &gt; 250 MeV ) </a:t>
            </a:r>
            <a:endParaRPr kumimoji="1" lang="ja-JP" altLang="en-US" sz="1600" dirty="0">
              <a:solidFill>
                <a:schemeClr val="tx2">
                  <a:lumMod val="60000"/>
                  <a:lumOff val="40000"/>
                </a:schemeClr>
              </a:solidFill>
            </a:endParaRPr>
          </a:p>
        </p:txBody>
      </p:sp>
      <p:graphicFrame>
        <p:nvGraphicFramePr>
          <p:cNvPr id="13" name="表 12"/>
          <p:cNvGraphicFramePr>
            <a:graphicFrameLocks noGrp="1"/>
          </p:cNvGraphicFramePr>
          <p:nvPr>
            <p:extLst>
              <p:ext uri="{D42A27DB-BD31-4B8C-83A1-F6EECF244321}">
                <p14:modId xmlns:p14="http://schemas.microsoft.com/office/powerpoint/2010/main" val="3259248464"/>
              </p:ext>
            </p:extLst>
          </p:nvPr>
        </p:nvGraphicFramePr>
        <p:xfrm>
          <a:off x="105646" y="1278118"/>
          <a:ext cx="5188476" cy="2129589"/>
        </p:xfrm>
        <a:graphic>
          <a:graphicData uri="http://schemas.openxmlformats.org/drawingml/2006/table">
            <a:tbl>
              <a:tblPr firstRow="1" bandRow="1">
                <a:tableStyleId>{B301B821-A1FF-4177-AEE7-76D212191A09}</a:tableStyleId>
              </a:tblPr>
              <a:tblGrid>
                <a:gridCol w="691716"/>
                <a:gridCol w="380950"/>
                <a:gridCol w="370926"/>
                <a:gridCol w="390975"/>
                <a:gridCol w="379059"/>
                <a:gridCol w="382843"/>
                <a:gridCol w="311211"/>
                <a:gridCol w="410589"/>
                <a:gridCol w="350877"/>
                <a:gridCol w="390975"/>
                <a:gridCol w="370926"/>
                <a:gridCol w="380950"/>
                <a:gridCol w="376479"/>
              </a:tblGrid>
              <a:tr h="283897">
                <a:tc gridSpan="13">
                  <a:txBody>
                    <a:bodyPr/>
                    <a:lstStyle/>
                    <a:p>
                      <a:pPr algn="ctr"/>
                      <a:r>
                        <a:rPr kumimoji="1" lang="en-US" altLang="ja-JP" sz="1600" dirty="0" smtClean="0">
                          <a:solidFill>
                            <a:schemeClr val="bg1"/>
                          </a:solidFill>
                          <a:latin typeface="+mn-lt"/>
                          <a:cs typeface="Times New Roman" panose="02020603050405020304" pitchFamily="18" charset="0"/>
                        </a:rPr>
                        <a:t>SRF</a:t>
                      </a:r>
                      <a:r>
                        <a:rPr kumimoji="1" lang="en-US" altLang="ja-JP" sz="1600" baseline="0" dirty="0" smtClean="0">
                          <a:solidFill>
                            <a:schemeClr val="bg1"/>
                          </a:solidFill>
                          <a:latin typeface="+mn-lt"/>
                          <a:cs typeface="Times New Roman" panose="02020603050405020304" pitchFamily="18" charset="0"/>
                        </a:rPr>
                        <a:t> cavity Gradient (MV/m) before/after CM Assembly</a:t>
                      </a:r>
                      <a:endParaRPr kumimoji="1" lang="ja-JP" altLang="en-US" sz="1600" dirty="0">
                        <a:solidFill>
                          <a:schemeClr val="bg1"/>
                        </a:solidFill>
                        <a:latin typeface="+mn-lt"/>
                        <a:cs typeface="Times New Roman" panose="02020603050405020304" pitchFamily="18" charset="0"/>
                      </a:endParaRPr>
                    </a:p>
                  </a:txBody>
                  <a:tcPr marL="51448" marR="51448" marT="34290" marB="34290" anchor="ctr"/>
                </a:tc>
                <a:tc hMerge="1">
                  <a:txBody>
                    <a:bodyPr/>
                    <a:lstStyle/>
                    <a:p>
                      <a:pPr algn="ct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400" dirty="0">
                        <a:solidFill>
                          <a:schemeClr val="bg1"/>
                        </a:solidFill>
                        <a:latin typeface="+mn-lt"/>
                        <a:cs typeface="Times New Roman" panose="02020603050405020304" pitchFamily="18" charset="0"/>
                      </a:endParaRPr>
                    </a:p>
                  </a:txBody>
                  <a:tcPr marL="51448" marR="51448" marT="34290" marB="3429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83897">
                <a:tc>
                  <a:txBody>
                    <a:bodyPr/>
                    <a:lstStyle/>
                    <a:p>
                      <a:pPr algn="ctr"/>
                      <a:r>
                        <a:rPr kumimoji="1" lang="en-US" altLang="ja-JP" sz="1400" dirty="0" smtClean="0"/>
                        <a:t>Module</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tx2">
                        <a:lumMod val="20000"/>
                        <a:lumOff val="80000"/>
                      </a:schemeClr>
                    </a:solidFill>
                  </a:tcPr>
                </a:tc>
                <a:tc gridSpan="4">
                  <a:txBody>
                    <a:bodyPr/>
                    <a:lstStyle/>
                    <a:p>
                      <a:pPr algn="ctr"/>
                      <a:r>
                        <a:rPr kumimoji="1" lang="en-US" altLang="ja-JP" sz="1400" dirty="0" smtClean="0"/>
                        <a:t>CM1a</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tx2">
                        <a:lumMod val="20000"/>
                        <a:lumOff val="80000"/>
                      </a:schemeClr>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gridSpan="4">
                  <a:txBody>
                    <a:bodyPr/>
                    <a:lstStyle/>
                    <a:p>
                      <a:pPr algn="ctr"/>
                      <a:r>
                        <a:rPr kumimoji="1" lang="en-US" altLang="ja-JP" sz="1400" dirty="0" smtClean="0">
                          <a:solidFill>
                            <a:srgbClr val="3366FF"/>
                          </a:solidFill>
                          <a:latin typeface="+mn-lt"/>
                          <a:cs typeface="Times New Roman" panose="02020603050405020304" pitchFamily="18" charset="0"/>
                        </a:rPr>
                        <a:t>CM1b</a:t>
                      </a:r>
                      <a:endParaRPr kumimoji="1" lang="ja-JP" altLang="en-US" sz="1400" dirty="0">
                        <a:solidFill>
                          <a:srgbClr val="3366FF"/>
                        </a:solidFill>
                        <a:latin typeface="+mn-lt"/>
                        <a:cs typeface="Times New Roman" panose="02020603050405020304" pitchFamily="18" charset="0"/>
                      </a:endParaRPr>
                    </a:p>
                  </a:txBody>
                  <a:tcPr marL="51448" marR="51448" marT="34290" marB="34290" anchor="ctr">
                    <a:solidFill>
                      <a:schemeClr val="tx2">
                        <a:lumMod val="20000"/>
                        <a:lumOff val="80000"/>
                      </a:schemeClr>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gridSpan="4">
                  <a:txBody>
                    <a:bodyPr/>
                    <a:lstStyle/>
                    <a:p>
                      <a:pPr algn="ctr"/>
                      <a:r>
                        <a:rPr kumimoji="1" lang="en-US" altLang="ja-JP" sz="1400" dirty="0" smtClean="0"/>
                        <a:t>CM2a</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tx2">
                        <a:lumMod val="20000"/>
                        <a:lumOff val="80000"/>
                      </a:schemeClr>
                    </a:solidFill>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c hMerge="1">
                  <a:txBody>
                    <a:bodyPr/>
                    <a:lstStyle/>
                    <a:p>
                      <a:pPr algn="ctr"/>
                      <a:endParaRPr kumimoji="1" lang="ja-JP" altLang="en-US" sz="1600" dirty="0">
                        <a:latin typeface="Times New Roman" panose="02020603050405020304" pitchFamily="18" charset="0"/>
                        <a:cs typeface="Times New Roman" panose="02020603050405020304" pitchFamily="18" charset="0"/>
                      </a:endParaRPr>
                    </a:p>
                  </a:txBody>
                  <a:tcPr/>
                </a:tc>
              </a:tr>
              <a:tr h="249103">
                <a:tc>
                  <a:txBody>
                    <a:bodyPr/>
                    <a:lstStyle/>
                    <a:p>
                      <a:pPr algn="ctr"/>
                      <a:r>
                        <a:rPr kumimoji="1" lang="en-US" altLang="ja-JP" sz="1400" dirty="0" smtClean="0"/>
                        <a:t>Cav. #</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tc>
                <a:tc>
                  <a:txBody>
                    <a:bodyPr/>
                    <a:lstStyle/>
                    <a:p>
                      <a:pPr algn="ctr"/>
                      <a:r>
                        <a:rPr kumimoji="1" lang="en-US" altLang="ja-JP" sz="1400" dirty="0" smtClean="0"/>
                        <a:t>1</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60000"/>
                        <a:lumOff val="40000"/>
                      </a:schemeClr>
                    </a:solidFill>
                  </a:tcPr>
                </a:tc>
                <a:tc>
                  <a:txBody>
                    <a:bodyPr/>
                    <a:lstStyle/>
                    <a:p>
                      <a:pPr algn="ctr"/>
                      <a:r>
                        <a:rPr kumimoji="1" lang="en-US" altLang="ja-JP" sz="1400" dirty="0" smtClean="0"/>
                        <a:t>2</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60000"/>
                        <a:lumOff val="40000"/>
                      </a:schemeClr>
                    </a:solidFill>
                  </a:tcPr>
                </a:tc>
                <a:tc>
                  <a:txBody>
                    <a:bodyPr/>
                    <a:lstStyle/>
                    <a:p>
                      <a:pPr algn="ctr"/>
                      <a:r>
                        <a:rPr kumimoji="1" lang="en-US" altLang="ja-JP" sz="1400" dirty="0" smtClean="0"/>
                        <a:t>3</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60000"/>
                        <a:lumOff val="40000"/>
                      </a:schemeClr>
                    </a:solidFill>
                  </a:tcPr>
                </a:tc>
                <a:tc>
                  <a:txBody>
                    <a:bodyPr/>
                    <a:lstStyle/>
                    <a:p>
                      <a:pPr algn="ctr"/>
                      <a:r>
                        <a:rPr kumimoji="1" lang="en-US" altLang="ja-JP" sz="1400" dirty="0" smtClean="0"/>
                        <a:t>4</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60000"/>
                        <a:lumOff val="40000"/>
                      </a:schemeClr>
                    </a:solidFill>
                  </a:tcPr>
                </a:tc>
                <a:tc>
                  <a:txBody>
                    <a:bodyPr/>
                    <a:lstStyle/>
                    <a:p>
                      <a:pPr algn="ctr"/>
                      <a:r>
                        <a:rPr kumimoji="1" lang="en-US" altLang="ja-JP" sz="1400" dirty="0" smtClean="0"/>
                        <a:t>5</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20000"/>
                        <a:lumOff val="80000"/>
                      </a:schemeClr>
                    </a:solidFill>
                  </a:tcPr>
                </a:tc>
                <a:tc>
                  <a:txBody>
                    <a:bodyPr/>
                    <a:lstStyle/>
                    <a:p>
                      <a:pPr algn="ctr"/>
                      <a:r>
                        <a:rPr kumimoji="1" lang="en-US" altLang="ja-JP" sz="1400" dirty="0" smtClean="0"/>
                        <a:t>6</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20000"/>
                        <a:lumOff val="80000"/>
                      </a:schemeClr>
                    </a:solidFill>
                  </a:tcPr>
                </a:tc>
                <a:tc>
                  <a:txBody>
                    <a:bodyPr/>
                    <a:lstStyle/>
                    <a:p>
                      <a:pPr algn="ctr"/>
                      <a:r>
                        <a:rPr kumimoji="1" lang="en-US" altLang="ja-JP" sz="1400" dirty="0" smtClean="0"/>
                        <a:t>7</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20000"/>
                        <a:lumOff val="80000"/>
                      </a:schemeClr>
                    </a:solidFill>
                  </a:tcPr>
                </a:tc>
                <a:tc>
                  <a:txBody>
                    <a:bodyPr/>
                    <a:lstStyle/>
                    <a:p>
                      <a:pPr algn="ctr"/>
                      <a:r>
                        <a:rPr kumimoji="1" lang="en-US" altLang="ja-JP" sz="1400" dirty="0" smtClean="0"/>
                        <a:t>8</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6">
                        <a:lumMod val="20000"/>
                        <a:lumOff val="80000"/>
                      </a:schemeClr>
                    </a:solidFill>
                  </a:tcPr>
                </a:tc>
                <a:tc>
                  <a:txBody>
                    <a:bodyPr/>
                    <a:lstStyle/>
                    <a:p>
                      <a:pPr algn="ctr"/>
                      <a:r>
                        <a:rPr kumimoji="1" lang="en-US" altLang="ja-JP" sz="1400" dirty="0" smtClean="0"/>
                        <a:t>9</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3">
                        <a:lumMod val="40000"/>
                        <a:lumOff val="60000"/>
                      </a:schemeClr>
                    </a:solidFill>
                  </a:tcPr>
                </a:tc>
                <a:tc>
                  <a:txBody>
                    <a:bodyPr/>
                    <a:lstStyle/>
                    <a:p>
                      <a:pPr algn="ctr"/>
                      <a:r>
                        <a:rPr kumimoji="1" lang="en-US" altLang="ja-JP" sz="1400" dirty="0" smtClean="0"/>
                        <a:t>10</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3">
                        <a:lumMod val="40000"/>
                        <a:lumOff val="60000"/>
                      </a:schemeClr>
                    </a:solidFill>
                  </a:tcPr>
                </a:tc>
                <a:tc>
                  <a:txBody>
                    <a:bodyPr/>
                    <a:lstStyle/>
                    <a:p>
                      <a:pPr algn="ctr"/>
                      <a:r>
                        <a:rPr kumimoji="1" lang="en-US" altLang="ja-JP" sz="1400" dirty="0" smtClean="0"/>
                        <a:t>11</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3">
                        <a:lumMod val="40000"/>
                        <a:lumOff val="60000"/>
                      </a:schemeClr>
                    </a:solidFill>
                  </a:tcPr>
                </a:tc>
                <a:tc>
                  <a:txBody>
                    <a:bodyPr/>
                    <a:lstStyle/>
                    <a:p>
                      <a:pPr algn="ctr"/>
                      <a:r>
                        <a:rPr kumimoji="1" lang="en-US" altLang="ja-JP" sz="1400" dirty="0" smtClean="0"/>
                        <a:t>12</a:t>
                      </a:r>
                      <a:endParaRPr kumimoji="1" lang="ja-JP" altLang="en-US" sz="1400" dirty="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solidFill>
                      <a:schemeClr val="accent3">
                        <a:lumMod val="40000"/>
                        <a:lumOff val="60000"/>
                      </a:schemeClr>
                    </a:solidFill>
                  </a:tcPr>
                </a:tc>
              </a:tr>
              <a:tr h="460545">
                <a:tc>
                  <a:txBody>
                    <a:bodyPr/>
                    <a:lstStyle/>
                    <a:p>
                      <a:pPr algn="ctr"/>
                      <a:r>
                        <a:rPr kumimoji="1" lang="en-US" altLang="ja-JP" sz="1100" baseline="0" dirty="0" smtClean="0"/>
                        <a:t>V. Test</a:t>
                      </a:r>
                    </a:p>
                    <a:p>
                      <a:pPr algn="ctr"/>
                      <a:r>
                        <a:rPr kumimoji="1" lang="en-US" altLang="ja-JP" sz="1100" baseline="0" dirty="0" smtClean="0"/>
                        <a:t>(CW)</a:t>
                      </a:r>
                    </a:p>
                  </a:txBody>
                  <a:tcPr marL="51448" marR="51448" marT="34290" marB="34290" anchor="ctr"/>
                </a:tc>
                <a:tc>
                  <a:txBody>
                    <a:bodyPr/>
                    <a:lstStyle/>
                    <a:p>
                      <a:pPr algn="ctr"/>
                      <a:r>
                        <a:rPr kumimoji="1" lang="en-US" altLang="ja-JP" sz="1600" dirty="0" smtClean="0">
                          <a:solidFill>
                            <a:schemeClr val="tx1"/>
                          </a:solidFill>
                        </a:rPr>
                        <a:t>37</a:t>
                      </a:r>
                    </a:p>
                  </a:txBody>
                  <a:tcPr marL="51448" marR="51448" marT="34290" marB="34290" anchor="ctr"/>
                </a:tc>
                <a:tc>
                  <a:txBody>
                    <a:bodyPr/>
                    <a:lstStyle/>
                    <a:p>
                      <a:pPr algn="ctr"/>
                      <a:r>
                        <a:rPr kumimoji="1" lang="en-US" altLang="ja-JP" sz="1600" dirty="0" smtClean="0">
                          <a:solidFill>
                            <a:schemeClr val="tx1"/>
                          </a:solidFill>
                        </a:rPr>
                        <a:t>36</a:t>
                      </a:r>
                    </a:p>
                  </a:txBody>
                  <a:tcPr marL="51448" marR="51448" marT="34290" marB="34290" anchor="ctr"/>
                </a:tc>
                <a:tc>
                  <a:txBody>
                    <a:bodyPr/>
                    <a:lstStyle/>
                    <a:p>
                      <a:pPr algn="ctr"/>
                      <a:r>
                        <a:rPr kumimoji="1" lang="en-US" altLang="ja-JP" sz="1600" dirty="0" smtClean="0">
                          <a:solidFill>
                            <a:schemeClr val="tx1"/>
                          </a:solidFill>
                        </a:rPr>
                        <a:t>38</a:t>
                      </a:r>
                    </a:p>
                  </a:txBody>
                  <a:tcPr marL="51448" marR="51448" marT="34290" marB="34290" anchor="ctr"/>
                </a:tc>
                <a:tc>
                  <a:txBody>
                    <a:bodyPr/>
                    <a:lstStyle/>
                    <a:p>
                      <a:pPr algn="ctr"/>
                      <a:r>
                        <a:rPr kumimoji="1" lang="en-US" altLang="ja-JP" sz="1600" dirty="0" smtClean="0">
                          <a:solidFill>
                            <a:schemeClr val="tx1"/>
                          </a:solidFill>
                        </a:rPr>
                        <a:t>36</a:t>
                      </a:r>
                    </a:p>
                  </a:txBody>
                  <a:tcPr marL="51448" marR="51448" marT="34290" marB="34290" anchor="ctr"/>
                </a:tc>
                <a:tc>
                  <a:txBody>
                    <a:bodyPr/>
                    <a:lstStyle/>
                    <a:p>
                      <a:pPr algn="ctr"/>
                      <a:r>
                        <a:rPr kumimoji="1" lang="en-US" altLang="ja-JP" sz="1600" dirty="0" smtClean="0">
                          <a:solidFill>
                            <a:schemeClr val="tx1"/>
                          </a:solidFill>
                        </a:rPr>
                        <a:t>37</a:t>
                      </a:r>
                    </a:p>
                  </a:txBody>
                  <a:tcPr marL="51448" marR="51448" marT="34290" marB="34290" anchor="ctr"/>
                </a:tc>
                <a:tc>
                  <a:txBody>
                    <a:bodyPr/>
                    <a:lstStyle/>
                    <a:p>
                      <a:pPr algn="ctr"/>
                      <a:r>
                        <a:rPr kumimoji="1" lang="en-US" altLang="ja-JP" sz="1600" dirty="0" smtClean="0">
                          <a:solidFill>
                            <a:schemeClr val="tx1"/>
                          </a:solidFill>
                        </a:rPr>
                        <a:t>35</a:t>
                      </a:r>
                    </a:p>
                  </a:txBody>
                  <a:tcPr marL="51448" marR="51448" marT="34290" marB="34290" anchor="ctr"/>
                </a:tc>
                <a:tc>
                  <a:txBody>
                    <a:bodyPr/>
                    <a:lstStyle/>
                    <a:p>
                      <a:pPr algn="ctr"/>
                      <a:r>
                        <a:rPr kumimoji="1" lang="en-US" altLang="ja-JP" sz="1600" dirty="0" smtClean="0">
                          <a:solidFill>
                            <a:schemeClr val="tx1"/>
                          </a:solidFill>
                        </a:rPr>
                        <a:t>39</a:t>
                      </a:r>
                    </a:p>
                  </a:txBody>
                  <a:tcPr marL="51448" marR="51448" marT="34290" marB="34290" anchor="ctr"/>
                </a:tc>
                <a:tc>
                  <a:txBody>
                    <a:bodyPr/>
                    <a:lstStyle/>
                    <a:p>
                      <a:pPr algn="ctr"/>
                      <a:r>
                        <a:rPr kumimoji="1" lang="en-US" altLang="ja-JP" sz="1600" dirty="0" smtClean="0">
                          <a:solidFill>
                            <a:schemeClr val="tx1"/>
                          </a:solidFill>
                        </a:rPr>
                        <a:t>36</a:t>
                      </a:r>
                    </a:p>
                  </a:txBody>
                  <a:tcPr marL="51448" marR="51448" marT="34290" marB="34290" anchor="ctr"/>
                </a:tc>
                <a:tc>
                  <a:txBody>
                    <a:bodyPr/>
                    <a:lstStyle/>
                    <a:p>
                      <a:pPr algn="ctr"/>
                      <a:r>
                        <a:rPr kumimoji="1" lang="en-US" altLang="ja-JP" sz="1600" dirty="0" smtClean="0">
                          <a:solidFill>
                            <a:schemeClr val="bg1">
                              <a:lumMod val="50000"/>
                            </a:schemeClr>
                          </a:solidFill>
                        </a:rPr>
                        <a:t>12</a:t>
                      </a:r>
                    </a:p>
                  </a:txBody>
                  <a:tcPr marL="51448" marR="51448" marT="34290" marB="34290" anchor="ctr"/>
                </a:tc>
                <a:tc>
                  <a:txBody>
                    <a:bodyPr/>
                    <a:lstStyle/>
                    <a:p>
                      <a:pPr algn="ctr"/>
                      <a:r>
                        <a:rPr kumimoji="1" lang="en-US" altLang="ja-JP" sz="1600" dirty="0" smtClean="0">
                          <a:solidFill>
                            <a:schemeClr val="tx1"/>
                          </a:solidFill>
                        </a:rPr>
                        <a:t>36</a:t>
                      </a:r>
                    </a:p>
                  </a:txBody>
                  <a:tcPr marL="51448" marR="51448" marT="34290" marB="34290" anchor="ctr"/>
                </a:tc>
                <a:tc>
                  <a:txBody>
                    <a:bodyPr/>
                    <a:lstStyle/>
                    <a:p>
                      <a:pPr algn="ctr"/>
                      <a:r>
                        <a:rPr kumimoji="1" lang="en-US" altLang="ja-JP" sz="1600" dirty="0" smtClean="0">
                          <a:solidFill>
                            <a:schemeClr val="tx1"/>
                          </a:solidFill>
                        </a:rPr>
                        <a:t>32</a:t>
                      </a:r>
                    </a:p>
                  </a:txBody>
                  <a:tcPr marL="51448" marR="51448" marT="34290" marB="34290" anchor="ctr"/>
                </a:tc>
                <a:tc>
                  <a:txBody>
                    <a:bodyPr/>
                    <a:lstStyle/>
                    <a:p>
                      <a:pPr algn="ctr"/>
                      <a:r>
                        <a:rPr kumimoji="1" lang="en-US" altLang="ja-JP" sz="1600" dirty="0" smtClean="0">
                          <a:solidFill>
                            <a:schemeClr val="tx1"/>
                          </a:solidFill>
                        </a:rPr>
                        <a:t>32</a:t>
                      </a:r>
                    </a:p>
                  </a:txBody>
                  <a:tcPr marL="51448" marR="51448" marT="34290" marB="34290" anchor="ctr"/>
                </a:tc>
              </a:tr>
              <a:tr h="508848">
                <a:tc>
                  <a:txBody>
                    <a:bodyPr/>
                    <a:lstStyle/>
                    <a:p>
                      <a:pPr algn="ctr"/>
                      <a:r>
                        <a:rPr kumimoji="1" lang="en-US" altLang="ja-JP" sz="1400" baseline="0" dirty="0" smtClean="0"/>
                        <a:t>in CM</a:t>
                      </a:r>
                    </a:p>
                    <a:p>
                      <a:pPr algn="ctr"/>
                      <a:r>
                        <a:rPr kumimoji="1" lang="en-US" altLang="ja-JP" sz="1400" baseline="0" dirty="0" smtClean="0"/>
                        <a:t>(pulse)</a:t>
                      </a:r>
                    </a:p>
                  </a:txBody>
                  <a:tcPr marL="51448" marR="51448" marT="34290" marB="34290" anchor="ctr"/>
                </a:tc>
                <a:tc>
                  <a:txBody>
                    <a:bodyPr/>
                    <a:lstStyle/>
                    <a:p>
                      <a:pPr algn="ctr"/>
                      <a:r>
                        <a:rPr lang="en-US" altLang="ja-JP" sz="1600" b="1" dirty="0" smtClean="0">
                          <a:solidFill>
                            <a:srgbClr val="FF0000"/>
                          </a:solidFill>
                          <a:latin typeface="+mn-lt"/>
                        </a:rPr>
                        <a:t>39</a:t>
                      </a:r>
                    </a:p>
                  </a:txBody>
                  <a:tcPr marL="51448" marR="51448"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none" strike="noStrike" kern="1200" cap="none" spc="0" normalizeH="0" baseline="0" noProof="0" dirty="0" smtClean="0">
                          <a:ln>
                            <a:noFill/>
                          </a:ln>
                          <a:solidFill>
                            <a:srgbClr val="FF0000"/>
                          </a:solidFill>
                          <a:effectLst/>
                          <a:uLnTx/>
                          <a:uFillTx/>
                          <a:latin typeface="+mn-lt"/>
                        </a:rPr>
                        <a:t>37</a:t>
                      </a:r>
                    </a:p>
                  </a:txBody>
                  <a:tcPr marL="51448" marR="51448"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u="none" strike="noStrike" kern="1200" cap="none" spc="0" normalizeH="0" baseline="0" noProof="0" dirty="0" smtClean="0">
                          <a:ln>
                            <a:noFill/>
                          </a:ln>
                          <a:solidFill>
                            <a:srgbClr val="FF0000"/>
                          </a:solidFill>
                          <a:effectLst/>
                          <a:uLnTx/>
                          <a:uFillTx/>
                          <a:latin typeface="+mn-lt"/>
                        </a:rPr>
                        <a:t>35</a:t>
                      </a:r>
                    </a:p>
                  </a:txBody>
                  <a:tcPr marL="51448" marR="51448" marT="34290" marB="3429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u="none" strike="noStrike" kern="1200" cap="none" spc="0" normalizeH="0" baseline="0" noProof="0" dirty="0" smtClean="0">
                          <a:ln>
                            <a:noFill/>
                          </a:ln>
                          <a:solidFill>
                            <a:srgbClr val="FF0000"/>
                          </a:solidFill>
                          <a:effectLst/>
                          <a:uLnTx/>
                          <a:uFillTx/>
                          <a:latin typeface="+mn-lt"/>
                        </a:rPr>
                        <a:t>36</a:t>
                      </a:r>
                    </a:p>
                  </a:txBody>
                  <a:tcPr marL="51448" marR="51448" marT="34290" marB="34290" anchor="ctr"/>
                </a:tc>
                <a:tc>
                  <a:txBody>
                    <a:bodyPr/>
                    <a:lstStyle/>
                    <a:p>
                      <a:pPr algn="ctr"/>
                      <a:r>
                        <a:rPr lang="en-US" altLang="ja-JP" sz="1600" b="1" dirty="0" smtClean="0">
                          <a:solidFill>
                            <a:schemeClr val="bg1">
                              <a:lumMod val="50000"/>
                            </a:schemeClr>
                          </a:solidFill>
                          <a:latin typeface="+mn-lt"/>
                          <a:cs typeface="Times New Roman" panose="02020603050405020304" pitchFamily="18" charset="0"/>
                        </a:rPr>
                        <a:t>26</a:t>
                      </a:r>
                      <a:endParaRPr lang="ja-JP" altLang="en-US" sz="1600" b="1" dirty="0">
                        <a:solidFill>
                          <a:schemeClr val="bg1">
                            <a:lumMod val="50000"/>
                          </a:schemeClr>
                        </a:solidFill>
                        <a:latin typeface="+mn-lt"/>
                        <a:cs typeface="Times New Roman" panose="02020603050405020304" pitchFamily="18" charset="0"/>
                      </a:endParaRPr>
                    </a:p>
                  </a:txBody>
                  <a:tcPr marL="51448" marR="51448" marT="34290" marB="34290" anchor="ctr"/>
                </a:tc>
                <a:tc>
                  <a:txBody>
                    <a:bodyPr/>
                    <a:lstStyle/>
                    <a:p>
                      <a:pPr algn="ctr"/>
                      <a:r>
                        <a:rPr lang="en-US" altLang="ja-JP" sz="1600" b="1" dirty="0" smtClean="0">
                          <a:solidFill>
                            <a:schemeClr val="bg1">
                              <a:lumMod val="50000"/>
                            </a:schemeClr>
                          </a:solidFill>
                          <a:latin typeface="+mn-lt"/>
                          <a:cs typeface="Times New Roman" panose="02020603050405020304" pitchFamily="18" charset="0"/>
                        </a:rPr>
                        <a:t>16</a:t>
                      </a:r>
                      <a:endParaRPr lang="ja-JP" altLang="en-US" sz="1600" b="1" dirty="0">
                        <a:solidFill>
                          <a:schemeClr val="bg1">
                            <a:lumMod val="50000"/>
                          </a:schemeClr>
                        </a:solidFill>
                        <a:latin typeface="+mn-lt"/>
                        <a:cs typeface="Times New Roman" panose="02020603050405020304" pitchFamily="18" charset="0"/>
                      </a:endParaRPr>
                    </a:p>
                  </a:txBody>
                  <a:tcPr marL="51448" marR="51448" marT="34290" marB="34290" anchor="ctr"/>
                </a:tc>
                <a:tc>
                  <a:txBody>
                    <a:bodyPr/>
                    <a:lstStyle/>
                    <a:p>
                      <a:pPr algn="ctr"/>
                      <a:r>
                        <a:rPr lang="en-US" altLang="ja-JP" sz="1600" b="1" dirty="0" smtClean="0">
                          <a:solidFill>
                            <a:schemeClr val="bg1">
                              <a:lumMod val="50000"/>
                            </a:schemeClr>
                          </a:solidFill>
                          <a:latin typeface="+mn-lt"/>
                          <a:cs typeface="Times New Roman" panose="02020603050405020304" pitchFamily="18" charset="0"/>
                        </a:rPr>
                        <a:t>26</a:t>
                      </a:r>
                      <a:endParaRPr lang="ja-JP" altLang="en-US" sz="1600" b="1" dirty="0">
                        <a:solidFill>
                          <a:schemeClr val="bg1">
                            <a:lumMod val="50000"/>
                          </a:schemeClr>
                        </a:solidFill>
                        <a:latin typeface="+mn-lt"/>
                        <a:cs typeface="Times New Roman" panose="02020603050405020304" pitchFamily="18" charset="0"/>
                      </a:endParaRPr>
                    </a:p>
                  </a:txBody>
                  <a:tcPr marL="51448" marR="51448" marT="34290" marB="34290" anchor="ctr"/>
                </a:tc>
                <a:tc>
                  <a:txBody>
                    <a:bodyPr/>
                    <a:lstStyle/>
                    <a:p>
                      <a:pPr algn="ctr"/>
                      <a:r>
                        <a:rPr lang="en-US" altLang="ja-JP" sz="1600" b="1" dirty="0" smtClean="0">
                          <a:solidFill>
                            <a:srgbClr val="FF0000"/>
                          </a:solidFill>
                          <a:latin typeface="+mn-lt"/>
                          <a:cs typeface="Times New Roman" panose="02020603050405020304" pitchFamily="18" charset="0"/>
                        </a:rPr>
                        <a:t>32</a:t>
                      </a:r>
                      <a:endParaRPr lang="ja-JP" altLang="en-US" sz="1600" b="1" dirty="0">
                        <a:solidFill>
                          <a:srgbClr val="FF0000"/>
                        </a:solidFill>
                        <a:latin typeface="+mn-lt"/>
                        <a:cs typeface="Times New Roman" panose="02020603050405020304" pitchFamily="18" charset="0"/>
                      </a:endParaRPr>
                    </a:p>
                  </a:txBody>
                  <a:tcPr marL="51448" marR="51448" marT="34290" marB="34290" anchor="ctr"/>
                </a:tc>
                <a:tc>
                  <a:txBody>
                    <a:bodyPr/>
                    <a:lstStyle/>
                    <a:p>
                      <a:pPr algn="ctr"/>
                      <a:r>
                        <a:rPr lang="en-US" altLang="ja-JP" sz="1600" b="1" dirty="0" smtClean="0">
                          <a:solidFill>
                            <a:schemeClr val="bg1">
                              <a:lumMod val="50000"/>
                            </a:schemeClr>
                          </a:solidFill>
                          <a:latin typeface="+mn-lt"/>
                          <a:cs typeface="Times New Roman" panose="02020603050405020304" pitchFamily="18" charset="0"/>
                        </a:rPr>
                        <a:t>18</a:t>
                      </a:r>
                      <a:endParaRPr lang="ja-JP" altLang="en-US" sz="1600" b="1" dirty="0">
                        <a:solidFill>
                          <a:schemeClr val="bg1">
                            <a:lumMod val="50000"/>
                          </a:schemeClr>
                        </a:solidFill>
                        <a:latin typeface="+mn-lt"/>
                        <a:cs typeface="Times New Roman" panose="02020603050405020304" pitchFamily="18" charset="0"/>
                      </a:endParaRPr>
                    </a:p>
                  </a:txBody>
                  <a:tcPr marL="51448" marR="51448" marT="34290" marB="34290" anchor="ctr"/>
                </a:tc>
                <a:tc>
                  <a:txBody>
                    <a:bodyPr/>
                    <a:lstStyle/>
                    <a:p>
                      <a:pPr algn="ctr"/>
                      <a:r>
                        <a:rPr lang="en-US" altLang="ja-JP" sz="1600" b="1" dirty="0" smtClean="0">
                          <a:solidFill>
                            <a:srgbClr val="FF0000"/>
                          </a:solidFill>
                          <a:latin typeface="+mn-lt"/>
                          <a:cs typeface="Times New Roman" panose="02020603050405020304" pitchFamily="18" charset="0"/>
                        </a:rPr>
                        <a:t>34</a:t>
                      </a:r>
                      <a:endParaRPr lang="ja-JP" altLang="en-US" sz="1600" b="1" dirty="0">
                        <a:solidFill>
                          <a:srgbClr val="FF0000"/>
                        </a:solidFill>
                        <a:latin typeface="+mn-lt"/>
                        <a:cs typeface="Times New Roman" panose="02020603050405020304" pitchFamily="18" charset="0"/>
                      </a:endParaRPr>
                    </a:p>
                  </a:txBody>
                  <a:tcPr marL="51448" marR="51448" marT="34290" marB="34290" anchor="ctr"/>
                </a:tc>
                <a:tc>
                  <a:txBody>
                    <a:bodyPr/>
                    <a:lstStyle/>
                    <a:p>
                      <a:pPr algn="ctr"/>
                      <a:r>
                        <a:rPr lang="en-US" altLang="ja-JP" sz="1600" b="1" dirty="0" smtClean="0">
                          <a:solidFill>
                            <a:srgbClr val="FF0000"/>
                          </a:solidFill>
                          <a:latin typeface="+mn-lt"/>
                          <a:cs typeface="Times New Roman" panose="02020603050405020304" pitchFamily="18" charset="0"/>
                        </a:rPr>
                        <a:t>33</a:t>
                      </a:r>
                      <a:endParaRPr lang="ja-JP" altLang="en-US" sz="1600" b="1" dirty="0">
                        <a:solidFill>
                          <a:srgbClr val="FF0000"/>
                        </a:solidFill>
                        <a:latin typeface="+mn-lt"/>
                        <a:cs typeface="Times New Roman" panose="02020603050405020304" pitchFamily="18" charset="0"/>
                      </a:endParaRPr>
                    </a:p>
                  </a:txBody>
                  <a:tcPr marL="51448" marR="51448" marT="34290" marB="34290" anchor="ctr"/>
                </a:tc>
                <a:tc>
                  <a:txBody>
                    <a:bodyPr/>
                    <a:lstStyle/>
                    <a:p>
                      <a:pPr algn="ctr"/>
                      <a:r>
                        <a:rPr lang="en-US" altLang="ja-JP" sz="1600" b="1" dirty="0" smtClean="0">
                          <a:solidFill>
                            <a:srgbClr val="FF0000"/>
                          </a:solidFill>
                          <a:latin typeface="+mn-lt"/>
                          <a:cs typeface="Times New Roman" panose="02020603050405020304" pitchFamily="18" charset="0"/>
                        </a:rPr>
                        <a:t>32</a:t>
                      </a:r>
                      <a:endParaRPr lang="ja-JP" altLang="en-US" sz="1600" b="1" dirty="0">
                        <a:solidFill>
                          <a:srgbClr val="FF0000"/>
                        </a:solidFill>
                        <a:latin typeface="+mn-lt"/>
                        <a:cs typeface="Times New Roman" panose="02020603050405020304" pitchFamily="18" charset="0"/>
                      </a:endParaRPr>
                    </a:p>
                  </a:txBody>
                  <a:tcPr marL="51448" marR="51448" marT="34290" marB="34290" anchor="ctr"/>
                </a:tc>
              </a:tr>
              <a:tr h="280275">
                <a:tc>
                  <a:txBody>
                    <a:bodyPr/>
                    <a:lstStyle/>
                    <a:p>
                      <a:pPr algn="ctr"/>
                      <a:endParaRPr kumimoji="1" lang="ja-JP" altLang="en-US" sz="1400" dirty="0" smtClean="0">
                        <a:solidFill>
                          <a:schemeClr val="tx1"/>
                        </a:solidFill>
                        <a:latin typeface="Times New Roman" panose="02020603050405020304" pitchFamily="18" charset="0"/>
                        <a:cs typeface="Times New Roman" panose="02020603050405020304" pitchFamily="18" charset="0"/>
                      </a:endParaRPr>
                    </a:p>
                  </a:txBody>
                  <a:tcPr marL="51448" marR="51448" marT="34290" marB="34290" anchor="ctr"/>
                </a:tc>
                <a:tc gridSpan="4">
                  <a:txBody>
                    <a:bodyPr/>
                    <a:lstStyle/>
                    <a:p>
                      <a:pPr algn="ctr"/>
                      <a:r>
                        <a:rPr lang="en-US" altLang="ja-JP" sz="1400" dirty="0" smtClean="0">
                          <a:solidFill>
                            <a:srgbClr val="FF6600"/>
                          </a:solidFill>
                          <a:latin typeface="+mn-lt"/>
                          <a:cs typeface="Times New Roman" panose="02020603050405020304" pitchFamily="18" charset="0"/>
                        </a:rPr>
                        <a:t>Gradient</a:t>
                      </a:r>
                      <a:r>
                        <a:rPr lang="en-US" altLang="ja-JP" sz="1400" baseline="0" dirty="0" smtClean="0">
                          <a:solidFill>
                            <a:srgbClr val="FF6600"/>
                          </a:solidFill>
                          <a:latin typeface="+mn-lt"/>
                          <a:cs typeface="Times New Roman" panose="02020603050405020304" pitchFamily="18" charset="0"/>
                        </a:rPr>
                        <a:t> stable</a:t>
                      </a:r>
                      <a:endParaRPr lang="ja-JP" altLang="en-US" sz="1400" dirty="0">
                        <a:solidFill>
                          <a:srgbClr val="FF6600"/>
                        </a:solidFill>
                        <a:latin typeface="+mn-lt"/>
                        <a:cs typeface="Times New Roman" panose="02020603050405020304" pitchFamily="18" charset="0"/>
                      </a:endParaRPr>
                    </a:p>
                  </a:txBody>
                  <a:tcPr marL="51448" marR="51448"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u="none" strike="noStrike" kern="1200" cap="none" spc="0" normalizeH="0" baseline="0" noProof="0" dirty="0" smtClean="0">
                        <a:ln>
                          <a:noFill/>
                        </a:ln>
                        <a:solidFill>
                          <a:srgbClr val="FF0000"/>
                        </a:solidFill>
                        <a:effectLst/>
                        <a:uLnTx/>
                        <a:uFillTx/>
                        <a:latin typeface="+mn-lt"/>
                      </a:endParaRPr>
                    </a:p>
                  </a:txBody>
                  <a:tcPr marL="51448" marR="51448" marT="34290" marB="3429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000" u="none" strike="noStrike" kern="1200" cap="none" spc="0" normalizeH="0" baseline="0" noProof="0" dirty="0" smtClean="0">
                        <a:ln>
                          <a:noFill/>
                        </a:ln>
                        <a:solidFill>
                          <a:srgbClr val="FF0000"/>
                        </a:solidFill>
                        <a:effectLst/>
                        <a:uLnTx/>
                        <a:uFillTx/>
                        <a:latin typeface="+mn-lt"/>
                      </a:endParaRPr>
                    </a:p>
                  </a:txBody>
                  <a:tcPr marL="51448" marR="51448" marT="34290" marB="34290" anchor="ct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000" u="none" strike="noStrike" kern="1200" cap="none" spc="0" normalizeH="0" baseline="0" noProof="0" dirty="0" smtClean="0">
                        <a:ln>
                          <a:noFill/>
                        </a:ln>
                        <a:solidFill>
                          <a:srgbClr val="FF0000"/>
                        </a:solidFill>
                        <a:effectLst/>
                        <a:uLnTx/>
                        <a:uFillTx/>
                        <a:latin typeface="+mn-lt"/>
                      </a:endParaRPr>
                    </a:p>
                  </a:txBody>
                  <a:tcPr marL="51448" marR="51448" marT="34290" marB="34290" anchor="ctr"/>
                </a:tc>
                <a:tc gridSpan="4">
                  <a:txBody>
                    <a:bodyPr/>
                    <a:lstStyle/>
                    <a:p>
                      <a:pPr algn="l"/>
                      <a:r>
                        <a:rPr lang="en-US" altLang="ja-JP" sz="1400" dirty="0" smtClean="0">
                          <a:solidFill>
                            <a:schemeClr val="bg1">
                              <a:lumMod val="50000"/>
                            </a:schemeClr>
                          </a:solidFill>
                          <a:latin typeface="+mn-lt"/>
                          <a:cs typeface="Times New Roman" panose="02020603050405020304" pitchFamily="18" charset="0"/>
                        </a:rPr>
                        <a:t>   Degraded </a:t>
                      </a:r>
                      <a:endParaRPr lang="ja-JP" altLang="en-US" sz="1400" dirty="0">
                        <a:solidFill>
                          <a:schemeClr val="bg1">
                            <a:lumMod val="50000"/>
                          </a:schemeClr>
                        </a:solidFill>
                        <a:latin typeface="+mn-lt"/>
                        <a:cs typeface="Times New Roman" panose="02020603050405020304" pitchFamily="18" charset="0"/>
                      </a:endParaRPr>
                    </a:p>
                  </a:txBody>
                  <a:tcPr marL="51448" marR="51448" marT="34290" marB="34290" anchor="ctr"/>
                </a:tc>
                <a:tc hMerge="1">
                  <a:txBody>
                    <a:bodyPr/>
                    <a:lstStyle/>
                    <a:p>
                      <a:pPr algn="ctr"/>
                      <a:endParaRPr lang="ja-JP" altLang="en-US" sz="2000" dirty="0">
                        <a:solidFill>
                          <a:schemeClr val="tx1"/>
                        </a:solidFill>
                        <a:latin typeface="+mn-lt"/>
                        <a:cs typeface="Times New Roman" panose="02020603050405020304" pitchFamily="18" charset="0"/>
                      </a:endParaRPr>
                    </a:p>
                  </a:txBody>
                  <a:tcPr marL="51448" marR="51448" marT="34290" marB="34290" anchor="ctr"/>
                </a:tc>
                <a:tc hMerge="1">
                  <a:txBody>
                    <a:bodyPr/>
                    <a:lstStyle/>
                    <a:p>
                      <a:pPr algn="ctr"/>
                      <a:endParaRPr lang="ja-JP" altLang="en-US" sz="2000" dirty="0">
                        <a:solidFill>
                          <a:schemeClr val="tx1"/>
                        </a:solidFill>
                        <a:latin typeface="+mn-lt"/>
                        <a:cs typeface="Times New Roman" panose="02020603050405020304" pitchFamily="18" charset="0"/>
                      </a:endParaRPr>
                    </a:p>
                  </a:txBody>
                  <a:tcPr marL="51448" marR="51448" marT="34290" marB="34290" anchor="ctr"/>
                </a:tc>
                <a:tc hMerge="1">
                  <a:txBody>
                    <a:bodyPr/>
                    <a:lstStyle/>
                    <a:p>
                      <a:pPr algn="ctr"/>
                      <a:endParaRPr lang="ja-JP" altLang="en-US" sz="2000" dirty="0">
                        <a:solidFill>
                          <a:srgbClr val="FF0000"/>
                        </a:solidFill>
                        <a:latin typeface="+mn-lt"/>
                        <a:cs typeface="Times New Roman" panose="02020603050405020304" pitchFamily="18" charset="0"/>
                      </a:endParaRPr>
                    </a:p>
                  </a:txBody>
                  <a:tcPr marL="51448" marR="51448" marT="34290" marB="34290" anchor="ctr"/>
                </a:tc>
                <a:tc gridSpan="4">
                  <a:txBody>
                    <a:bodyPr/>
                    <a:lstStyle/>
                    <a:p>
                      <a:pPr algn="ctr"/>
                      <a:r>
                        <a:rPr lang="en-US" altLang="ja-JP" sz="1400" dirty="0" smtClean="0">
                          <a:solidFill>
                            <a:srgbClr val="FF6600"/>
                          </a:solidFill>
                          <a:latin typeface="+mn-lt"/>
                          <a:cs typeface="Times New Roman" panose="02020603050405020304" pitchFamily="18" charset="0"/>
                        </a:rPr>
                        <a:t>Gradient stable</a:t>
                      </a:r>
                      <a:endParaRPr lang="ja-JP" altLang="en-US" sz="1400" dirty="0">
                        <a:solidFill>
                          <a:srgbClr val="FF6600"/>
                        </a:solidFill>
                        <a:latin typeface="+mn-lt"/>
                        <a:cs typeface="Times New Roman" panose="02020603050405020304" pitchFamily="18" charset="0"/>
                      </a:endParaRPr>
                    </a:p>
                  </a:txBody>
                  <a:tcPr marL="51448" marR="51448" marT="34290" marB="34290" anchor="ctr"/>
                </a:tc>
                <a:tc hMerge="1">
                  <a:txBody>
                    <a:bodyPr/>
                    <a:lstStyle/>
                    <a:p>
                      <a:pPr algn="ctr"/>
                      <a:endParaRPr lang="ja-JP" altLang="en-US" sz="2000" dirty="0">
                        <a:solidFill>
                          <a:srgbClr val="FF0000"/>
                        </a:solidFill>
                        <a:latin typeface="+mn-lt"/>
                        <a:cs typeface="Times New Roman" panose="02020603050405020304" pitchFamily="18" charset="0"/>
                      </a:endParaRPr>
                    </a:p>
                  </a:txBody>
                  <a:tcPr marL="51448" marR="51448" marT="34290" marB="34290" anchor="ctr"/>
                </a:tc>
                <a:tc hMerge="1">
                  <a:txBody>
                    <a:bodyPr/>
                    <a:lstStyle/>
                    <a:p>
                      <a:pPr algn="ctr"/>
                      <a:endParaRPr lang="ja-JP" altLang="en-US" sz="2000" dirty="0">
                        <a:solidFill>
                          <a:srgbClr val="FF0000"/>
                        </a:solidFill>
                        <a:latin typeface="+mn-lt"/>
                        <a:cs typeface="Times New Roman" panose="02020603050405020304" pitchFamily="18" charset="0"/>
                      </a:endParaRPr>
                    </a:p>
                  </a:txBody>
                  <a:tcPr marL="51448" marR="51448" marT="34290" marB="34290" anchor="ctr"/>
                </a:tc>
                <a:tc hMerge="1">
                  <a:txBody>
                    <a:bodyPr/>
                    <a:lstStyle/>
                    <a:p>
                      <a:pPr algn="ctr"/>
                      <a:endParaRPr lang="ja-JP" altLang="en-US" sz="2000" dirty="0">
                        <a:solidFill>
                          <a:srgbClr val="FF0000"/>
                        </a:solidFill>
                        <a:latin typeface="+mn-lt"/>
                        <a:cs typeface="Times New Roman" panose="02020603050405020304" pitchFamily="18" charset="0"/>
                      </a:endParaRPr>
                    </a:p>
                  </a:txBody>
                  <a:tcPr marL="51448" marR="51448" marT="34290" marB="34290" anchor="ctr"/>
                </a:tc>
              </a:tr>
            </a:tbl>
          </a:graphicData>
        </a:graphic>
      </p:graphicFrame>
      <p:pic>
        <p:nvPicPr>
          <p:cNvPr id="17" name="図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6787" y="3968748"/>
            <a:ext cx="2200237" cy="1538008"/>
          </a:xfrm>
          <a:prstGeom prst="rect">
            <a:avLst/>
          </a:prstGeom>
          <a:ln>
            <a:solidFill>
              <a:schemeClr val="bg1"/>
            </a:solidFill>
          </a:ln>
        </p:spPr>
      </p:pic>
      <p:pic>
        <p:nvPicPr>
          <p:cNvPr id="9" name="図 8" descr="DSC03873.jpg"/>
          <p:cNvPicPr>
            <a:picLocks noChangeAspect="1"/>
          </p:cNvPicPr>
          <p:nvPr/>
        </p:nvPicPr>
        <p:blipFill rotWithShape="1">
          <a:blip r:embed="rId6">
            <a:extLst>
              <a:ext uri="{28A0092B-C50C-407E-A947-70E740481C1C}">
                <a14:useLocalDpi xmlns:a14="http://schemas.microsoft.com/office/drawing/2010/main" val="0"/>
              </a:ext>
            </a:extLst>
          </a:blip>
          <a:srcRect l="5223" t="18462" r="12266" b="10454"/>
          <a:stretch/>
        </p:blipFill>
        <p:spPr>
          <a:xfrm>
            <a:off x="5488072" y="3947218"/>
            <a:ext cx="3416853" cy="2207728"/>
          </a:xfrm>
          <a:prstGeom prst="rect">
            <a:avLst/>
          </a:prstGeom>
          <a:ln>
            <a:solidFill>
              <a:schemeClr val="bg1"/>
            </a:solidFill>
          </a:ln>
        </p:spPr>
      </p:pic>
      <p:sp>
        <p:nvSpPr>
          <p:cNvPr id="15" name="テキスト ボックス 14"/>
          <p:cNvSpPr txBox="1"/>
          <p:nvPr/>
        </p:nvSpPr>
        <p:spPr>
          <a:xfrm>
            <a:off x="121164" y="3472597"/>
            <a:ext cx="4546927" cy="369332"/>
          </a:xfrm>
          <a:prstGeom prst="rect">
            <a:avLst/>
          </a:prstGeom>
          <a:solidFill>
            <a:srgbClr val="FFFF00"/>
          </a:solidFill>
          <a:ln>
            <a:solidFill>
              <a:schemeClr val="accent3">
                <a:lumMod val="75000"/>
              </a:schemeClr>
            </a:solidFill>
          </a:ln>
        </p:spPr>
        <p:txBody>
          <a:bodyPr wrap="square" rtlCol="0">
            <a:spAutoFit/>
          </a:bodyPr>
          <a:lstStyle/>
          <a:p>
            <a:r>
              <a:rPr kumimoji="1" lang="en-US" altLang="ja-JP" dirty="0" smtClean="0">
                <a:solidFill>
                  <a:srgbClr val="3366FF"/>
                </a:solidFill>
              </a:rPr>
              <a:t>*&lt;G&gt; </a:t>
            </a:r>
            <a:r>
              <a:rPr kumimoji="1" lang="ja-JP" altLang="en-US" dirty="0" smtClean="0">
                <a:solidFill>
                  <a:srgbClr val="3366FF"/>
                </a:solidFill>
              </a:rPr>
              <a:t>：</a:t>
            </a:r>
            <a:r>
              <a:rPr lang="en-US" altLang="ja-JP" dirty="0" smtClean="0">
                <a:solidFill>
                  <a:srgbClr val="3366FF"/>
                </a:solidFill>
              </a:rPr>
              <a:t> </a:t>
            </a:r>
            <a:r>
              <a:rPr kumimoji="1" lang="en-US" altLang="ja-JP" dirty="0" smtClean="0">
                <a:solidFill>
                  <a:srgbClr val="3366FF"/>
                </a:solidFill>
              </a:rPr>
              <a:t>30 MV /m (12 Cav.)</a:t>
            </a:r>
            <a:r>
              <a:rPr kumimoji="1" lang="en-US" altLang="ja-JP" dirty="0" smtClean="0">
                <a:solidFill>
                  <a:srgbClr val="FF0000"/>
                </a:solidFill>
              </a:rPr>
              <a:t> </a:t>
            </a:r>
            <a:r>
              <a:rPr lang="en-US" altLang="ja-JP" dirty="0" smtClean="0">
                <a:solidFill>
                  <a:srgbClr val="FF0000"/>
                </a:solidFill>
              </a:rPr>
              <a:t>,  </a:t>
            </a:r>
            <a:r>
              <a:rPr kumimoji="1" lang="en-US" altLang="ja-JP" dirty="0" smtClean="0">
                <a:solidFill>
                  <a:srgbClr val="FF0000"/>
                </a:solidFill>
              </a:rPr>
              <a:t>3</a:t>
            </a:r>
            <a:r>
              <a:rPr lang="en-US" altLang="ja-JP" dirty="0" smtClean="0">
                <a:solidFill>
                  <a:srgbClr val="FF0000"/>
                </a:solidFill>
              </a:rPr>
              <a:t>5</a:t>
            </a:r>
            <a:r>
              <a:rPr kumimoji="1" lang="en-US" altLang="ja-JP" dirty="0" smtClean="0">
                <a:solidFill>
                  <a:srgbClr val="FF0000"/>
                </a:solidFill>
              </a:rPr>
              <a:t> MV/m (best 8)</a:t>
            </a:r>
            <a:endParaRPr kumimoji="1" lang="ja-JP" altLang="en-US" dirty="0">
              <a:solidFill>
                <a:srgbClr val="FF0000"/>
              </a:solidFill>
            </a:endParaRPr>
          </a:p>
        </p:txBody>
      </p:sp>
      <p:sp>
        <p:nvSpPr>
          <p:cNvPr id="4" name="テキスト ボックス 3"/>
          <p:cNvSpPr txBox="1"/>
          <p:nvPr/>
        </p:nvSpPr>
        <p:spPr>
          <a:xfrm>
            <a:off x="6197479" y="-73"/>
            <a:ext cx="2951549" cy="338554"/>
          </a:xfrm>
          <a:prstGeom prst="rect">
            <a:avLst/>
          </a:prstGeom>
          <a:solidFill>
            <a:srgbClr val="FFFF00"/>
          </a:solidFill>
        </p:spPr>
        <p:txBody>
          <a:bodyPr wrap="none" rtlCol="0">
            <a:spAutoFit/>
          </a:bodyPr>
          <a:lstStyle/>
          <a:p>
            <a:r>
              <a:rPr kumimoji="1" lang="en-US" altLang="ja-JP" sz="1600" dirty="0" smtClean="0"/>
              <a:t>Y. Yamamoto, E. </a:t>
            </a:r>
            <a:r>
              <a:rPr kumimoji="1" lang="en-US" altLang="ja-JP" sz="1600" dirty="0" err="1" smtClean="0"/>
              <a:t>Kako</a:t>
            </a:r>
            <a:r>
              <a:rPr kumimoji="1" lang="en-US" altLang="ja-JP" sz="1600" dirty="0" smtClean="0"/>
              <a:t>, H. </a:t>
            </a:r>
            <a:r>
              <a:rPr kumimoji="1" lang="en-US" altLang="ja-JP" sz="1600" dirty="0" err="1" smtClean="0"/>
              <a:t>Hayano</a:t>
            </a:r>
            <a:endParaRPr kumimoji="1" lang="ja-JP" altLang="en-US" sz="1600" dirty="0"/>
          </a:p>
        </p:txBody>
      </p:sp>
      <p:sp>
        <p:nvSpPr>
          <p:cNvPr id="2" name="日付プレースホルダー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pPr algn="r"/>
            <a:fld id="{9C160A97-9B2A-0F4A-BCBE-D36BB53832FD}" type="slidenum">
              <a:rPr lang="ja-JP" altLang="en-US" smtClean="0">
                <a:solidFill>
                  <a:prstClr val="black">
                    <a:tint val="75000"/>
                  </a:prstClr>
                </a:solidFill>
                <a:latin typeface="Calibri"/>
                <a:ea typeface="ＭＳ Ｐゴシック"/>
              </a:rPr>
              <a:pPr algn="r"/>
              <a:t>15</a:t>
            </a:fld>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57015761"/>
      </p:ext>
    </p:extLst>
  </p:cSld>
  <p:clrMapOvr>
    <a:masterClrMapping/>
  </p:clrMapOvr>
  <mc:AlternateContent xmlns:mc="http://schemas.openxmlformats.org/markup-compatibility/2006" xmlns:p14="http://schemas.microsoft.com/office/powerpoint/2010/main">
    <mc:Choice Requires="p14">
      <p:transition spd="med" p14:dur="700" advTm="29013">
        <p:fade/>
      </p:transition>
    </mc:Choice>
    <mc:Fallback xmlns="">
      <p:transition xmlns:p14="http://schemas.microsoft.com/office/powerpoint/2010/main" spd="med" advTm="29013">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AY-170209</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9C160A97-9B2A-0F4A-BCBE-D36BB53832FD}" type="slidenum">
              <a:rPr lang="ja-JP" altLang="en-US" smtClean="0">
                <a:solidFill>
                  <a:prstClr val="black">
                    <a:tint val="75000"/>
                  </a:prstClr>
                </a:solidFill>
                <a:latin typeface="Calibri"/>
                <a:ea typeface="ＭＳ Ｐゴシック"/>
              </a:rPr>
              <a:pPr/>
              <a:t>16</a:t>
            </a:fld>
            <a:endParaRPr lang="ja-JP" altLang="en-US">
              <a:solidFill>
                <a:prstClr val="black">
                  <a:tint val="75000"/>
                </a:prstClr>
              </a:solidFill>
              <a:latin typeface="Calibri"/>
              <a:ea typeface="ＭＳ Ｐゴシック"/>
            </a:endParaRPr>
          </a:p>
        </p:txBody>
      </p:sp>
      <p:pic>
        <p:nvPicPr>
          <p:cNvPr id="7" name="図 6"/>
          <p:cNvPicPr>
            <a:picLocks noChangeAspect="1"/>
          </p:cNvPicPr>
          <p:nvPr/>
        </p:nvPicPr>
        <p:blipFill>
          <a:blip r:embed="rId2"/>
          <a:stretch>
            <a:fillRect/>
          </a:stretch>
        </p:blipFill>
        <p:spPr>
          <a:xfrm>
            <a:off x="214263" y="695739"/>
            <a:ext cx="6986090" cy="4862904"/>
          </a:xfrm>
          <a:prstGeom prst="rect">
            <a:avLst/>
          </a:prstGeom>
          <a:ln>
            <a:solidFill>
              <a:srgbClr val="3366FF"/>
            </a:solidFill>
          </a:ln>
        </p:spPr>
      </p:pic>
      <p:sp>
        <p:nvSpPr>
          <p:cNvPr id="8" name="object 7"/>
          <p:cNvSpPr/>
          <p:nvPr/>
        </p:nvSpPr>
        <p:spPr>
          <a:xfrm>
            <a:off x="6692346" y="3787913"/>
            <a:ext cx="2363304" cy="2215045"/>
          </a:xfrm>
          <a:prstGeom prst="rect">
            <a:avLst/>
          </a:prstGeom>
          <a:blipFill>
            <a:blip r:embed="rId3" cstate="print"/>
            <a:stretch>
              <a:fillRect/>
            </a:stretch>
          </a:blipFill>
          <a:ln>
            <a:solidFill>
              <a:srgbClr val="3366FF"/>
            </a:solidFill>
          </a:ln>
        </p:spPr>
        <p:txBody>
          <a:bodyPr wrap="square" lIns="0" tIns="0" rIns="0" bIns="0" rtlCol="0"/>
          <a:lstStyle/>
          <a:p>
            <a:endParaRPr/>
          </a:p>
        </p:txBody>
      </p:sp>
      <p:sp>
        <p:nvSpPr>
          <p:cNvPr id="9" name="object 5"/>
          <p:cNvSpPr txBox="1"/>
          <p:nvPr/>
        </p:nvSpPr>
        <p:spPr>
          <a:xfrm>
            <a:off x="1468619" y="5681936"/>
            <a:ext cx="4860399" cy="674414"/>
          </a:xfrm>
          <a:prstGeom prst="rect">
            <a:avLst/>
          </a:prstGeom>
          <a:solidFill>
            <a:srgbClr val="FFFFCC"/>
          </a:solidFill>
          <a:ln w="19812">
            <a:noFill/>
          </a:ln>
        </p:spPr>
        <p:txBody>
          <a:bodyPr vert="horz" wrap="square" lIns="0" tIns="29209" rIns="0" bIns="0" rtlCol="0">
            <a:spAutoFit/>
          </a:bodyPr>
          <a:lstStyle/>
          <a:p>
            <a:pPr marL="120650">
              <a:lnSpc>
                <a:spcPct val="100000"/>
              </a:lnSpc>
              <a:spcBef>
                <a:spcPts val="229"/>
              </a:spcBef>
            </a:pPr>
            <a:r>
              <a:rPr sz="2000" spc="-5" dirty="0">
                <a:latin typeface="Times New Roman"/>
                <a:cs typeface="Times New Roman"/>
              </a:rPr>
              <a:t>8 Cavities </a:t>
            </a:r>
            <a:r>
              <a:rPr sz="2000" dirty="0" smtClean="0">
                <a:latin typeface="Times New Roman"/>
                <a:cs typeface="Times New Roman"/>
              </a:rPr>
              <a:t>tuned </a:t>
            </a:r>
            <a:r>
              <a:rPr sz="2000" spc="-5" dirty="0">
                <a:latin typeface="Times New Roman"/>
                <a:cs typeface="Times New Roman"/>
              </a:rPr>
              <a:t>on resonance by </a:t>
            </a:r>
            <a:r>
              <a:rPr sz="2000" spc="-5" dirty="0" smtClean="0">
                <a:latin typeface="Times New Roman"/>
                <a:cs typeface="Times New Roman"/>
              </a:rPr>
              <a:t>piezo</a:t>
            </a:r>
            <a:r>
              <a:rPr lang="en-US" sz="2000" spc="-5" dirty="0">
                <a:latin typeface="Times New Roman"/>
                <a:cs typeface="Times New Roman"/>
              </a:rPr>
              <a:t> </a:t>
            </a:r>
            <a:r>
              <a:rPr lang="en-US" sz="2000" spc="-5" dirty="0" smtClean="0">
                <a:latin typeface="Times New Roman"/>
                <a:cs typeface="Times New Roman"/>
              </a:rPr>
              <a:t>with</a:t>
            </a:r>
            <a:r>
              <a:rPr sz="2000" spc="-5" dirty="0" smtClean="0">
                <a:latin typeface="Times New Roman"/>
                <a:cs typeface="Times New Roman"/>
              </a:rPr>
              <a:t> </a:t>
            </a:r>
            <a:endParaRPr lang="en-US" sz="2000" spc="-5" dirty="0" smtClean="0">
              <a:latin typeface="Times New Roman"/>
              <a:cs typeface="Times New Roman"/>
            </a:endParaRPr>
          </a:p>
          <a:p>
            <a:pPr marL="120650">
              <a:lnSpc>
                <a:spcPct val="100000"/>
              </a:lnSpc>
              <a:spcBef>
                <a:spcPts val="229"/>
              </a:spcBef>
            </a:pPr>
            <a:r>
              <a:rPr sz="2000" spc="-5" dirty="0" smtClean="0">
                <a:latin typeface="Times New Roman"/>
                <a:cs typeface="Times New Roman"/>
              </a:rPr>
              <a:t>vector</a:t>
            </a:r>
            <a:r>
              <a:rPr sz="2000" spc="-5" dirty="0">
                <a:latin typeface="Times New Roman"/>
                <a:cs typeface="Times New Roman"/>
              </a:rPr>
              <a:t>-sum </a:t>
            </a:r>
            <a:r>
              <a:rPr sz="2000" spc="-5" dirty="0" smtClean="0">
                <a:latin typeface="Times New Roman"/>
                <a:cs typeface="Times New Roman"/>
              </a:rPr>
              <a:t>operation </a:t>
            </a:r>
            <a:r>
              <a:rPr sz="2000" spc="-5" dirty="0">
                <a:latin typeface="Times New Roman"/>
                <a:cs typeface="Times New Roman"/>
              </a:rPr>
              <a:t>at</a:t>
            </a:r>
            <a:r>
              <a:rPr sz="2000" spc="290" dirty="0">
                <a:latin typeface="Times New Roman"/>
                <a:cs typeface="Times New Roman"/>
              </a:rPr>
              <a:t> </a:t>
            </a:r>
            <a:r>
              <a:rPr sz="2000" spc="-10" dirty="0">
                <a:latin typeface="Times New Roman"/>
                <a:cs typeface="Times New Roman"/>
              </a:rPr>
              <a:t>31MV/m.</a:t>
            </a:r>
            <a:endParaRPr sz="2000" dirty="0">
              <a:latin typeface="Times New Roman"/>
              <a:cs typeface="Times New Roman"/>
            </a:endParaRPr>
          </a:p>
        </p:txBody>
      </p:sp>
      <p:sp>
        <p:nvSpPr>
          <p:cNvPr id="10" name="object 4"/>
          <p:cNvSpPr txBox="1">
            <a:spLocks/>
          </p:cNvSpPr>
          <p:nvPr/>
        </p:nvSpPr>
        <p:spPr>
          <a:xfrm>
            <a:off x="551945" y="129285"/>
            <a:ext cx="7938770" cy="445134"/>
          </a:xfrm>
          <a:prstGeom prst="rect">
            <a:avLst/>
          </a:prstGeom>
          <a:solidFill>
            <a:schemeClr val="bg1"/>
          </a:solidFill>
        </p:spPr>
        <p:txBody>
          <a:bodyPr vert="horz" wrap="square" lIns="0" tIns="0" rIns="0" bIns="0" rtlCol="0">
            <a:sp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marL="12700"/>
            <a:r>
              <a:rPr lang="en-US" sz="2800" b="1" spc="-5" dirty="0" smtClean="0">
                <a:solidFill>
                  <a:srgbClr val="000000"/>
                </a:solidFill>
                <a:cs typeface="Times New Roman"/>
              </a:rPr>
              <a:t>8 Cavities Operation by </a:t>
            </a:r>
            <a:r>
              <a:rPr lang="en-US" sz="2800" b="1" spc="-40" dirty="0" smtClean="0">
                <a:solidFill>
                  <a:srgbClr val="000000"/>
                </a:solidFill>
                <a:cs typeface="Times New Roman"/>
              </a:rPr>
              <a:t>Vector-Sum </a:t>
            </a:r>
            <a:r>
              <a:rPr lang="en-US" sz="2800" b="1" spc="-5" dirty="0" smtClean="0">
                <a:solidFill>
                  <a:srgbClr val="000000"/>
                </a:solidFill>
                <a:cs typeface="Times New Roman"/>
              </a:rPr>
              <a:t>@31MV/m</a:t>
            </a:r>
            <a:r>
              <a:rPr lang="en-US" sz="2800" b="1" spc="15" dirty="0" smtClean="0">
                <a:solidFill>
                  <a:srgbClr val="000000"/>
                </a:solidFill>
                <a:cs typeface="Times New Roman"/>
              </a:rPr>
              <a:t> </a:t>
            </a:r>
            <a:r>
              <a:rPr lang="en-US" sz="2800" b="1" spc="-5" dirty="0" smtClean="0">
                <a:solidFill>
                  <a:srgbClr val="000000"/>
                </a:solidFill>
                <a:cs typeface="Times New Roman"/>
              </a:rPr>
              <a:t>(2016</a:t>
            </a:r>
            <a:r>
              <a:rPr lang="en-US" sz="2800" b="1" spc="-5" dirty="0" smtClean="0">
                <a:solidFill>
                  <a:srgbClr val="000000"/>
                </a:solidFill>
                <a:latin typeface="Times New Roman"/>
                <a:cs typeface="Times New Roman"/>
              </a:rPr>
              <a:t>)</a:t>
            </a:r>
            <a:endParaRPr lang="en-US" sz="2800" b="1" dirty="0">
              <a:latin typeface="Times New Roman"/>
              <a:cs typeface="Times New Roman"/>
            </a:endParaRPr>
          </a:p>
        </p:txBody>
      </p:sp>
    </p:spTree>
    <p:extLst>
      <p:ext uri="{BB962C8B-B14F-4D97-AF65-F5344CB8AC3E}">
        <p14:creationId xmlns:p14="http://schemas.microsoft.com/office/powerpoint/2010/main" val="856525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descr="13040051_595.jpg"/>
          <p:cNvPicPr>
            <a:picLocks noGrp="1" noChangeAspect="1"/>
          </p:cNvPicPr>
          <p:nvPr>
            <p:ph idx="13"/>
          </p:nvPr>
        </p:nvPicPr>
        <p:blipFill rotWithShape="1">
          <a:blip r:embed="rId2" cstate="email">
            <a:extLst>
              <a:ext uri="{28A0092B-C50C-407E-A947-70E740481C1C}">
                <a14:useLocalDpi xmlns:a14="http://schemas.microsoft.com/office/drawing/2010/main"/>
              </a:ext>
            </a:extLst>
          </a:blip>
          <a:srcRect l="56" r="56"/>
          <a:stretch/>
        </p:blipFill>
        <p:spPr>
          <a:xfrm>
            <a:off x="381000" y="1036638"/>
            <a:ext cx="3529013" cy="1443037"/>
          </a:xfrm>
          <a:ln>
            <a:solidFill>
              <a:srgbClr val="3366FF"/>
            </a:solidFill>
          </a:ln>
        </p:spPr>
      </p:pic>
      <p:pic>
        <p:nvPicPr>
          <p:cNvPr id="10" name="コンテンツ プレースホルダー 7" descr="P3040009_59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974319" y="4233472"/>
            <a:ext cx="2468044" cy="164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4" name="タイトル 3"/>
          <p:cNvSpPr>
            <a:spLocks noGrp="1"/>
          </p:cNvSpPr>
          <p:nvPr>
            <p:ph type="title"/>
          </p:nvPr>
        </p:nvSpPr>
        <p:spPr>
          <a:xfrm>
            <a:off x="966379" y="104127"/>
            <a:ext cx="7879896" cy="491142"/>
          </a:xfrm>
          <a:solidFill>
            <a:schemeClr val="bg1"/>
          </a:solidFill>
        </p:spPr>
        <p:txBody>
          <a:bodyPr/>
          <a:lstStyle/>
          <a:p>
            <a:r>
              <a:rPr kumimoji="1" lang="en-US" altLang="ja-JP" dirty="0" smtClean="0"/>
              <a:t>KEK</a:t>
            </a:r>
            <a:r>
              <a:rPr kumimoji="1" lang="en-US" altLang="ja-JP" dirty="0"/>
              <a:t> </a:t>
            </a:r>
            <a:r>
              <a:rPr kumimoji="1" lang="en-US" altLang="ja-JP" dirty="0" smtClean="0"/>
              <a:t>9</a:t>
            </a:r>
            <a:r>
              <a:rPr kumimoji="1" lang="en-US" altLang="ja-JP" dirty="0"/>
              <a:t>-Cell Cavity (KEK-</a:t>
            </a:r>
            <a:r>
              <a:rPr kumimoji="1" lang="en-US" altLang="ja-JP" dirty="0" smtClean="0"/>
              <a:t>01/02)reached 36/38 MV/m </a:t>
            </a:r>
            <a:endParaRPr kumimoji="1" lang="ja-JP" altLang="en-US" dirty="0"/>
          </a:p>
        </p:txBody>
      </p:sp>
      <p:sp>
        <p:nvSpPr>
          <p:cNvPr id="12" name="テキスト ボックス 11"/>
          <p:cNvSpPr txBox="1"/>
          <p:nvPr/>
        </p:nvSpPr>
        <p:spPr>
          <a:xfrm>
            <a:off x="4748574" y="4944173"/>
            <a:ext cx="4181593" cy="830997"/>
          </a:xfrm>
          <a:prstGeom prst="rect">
            <a:avLst/>
          </a:prstGeom>
          <a:solidFill>
            <a:srgbClr val="FFFF00">
              <a:alpha val="88000"/>
            </a:srgbClr>
          </a:solidFill>
          <a:ln>
            <a:solidFill>
              <a:srgbClr val="3366FF"/>
            </a:solidFill>
          </a:ln>
        </p:spPr>
        <p:txBody>
          <a:bodyPr wrap="square" rtlCol="0">
            <a:spAutoFit/>
          </a:bodyPr>
          <a:lstStyle/>
          <a:p>
            <a:r>
              <a:rPr lang="en-US" altLang="ja-JP" sz="1600" dirty="0" smtClean="0">
                <a:ln>
                  <a:solidFill>
                    <a:srgbClr val="3366FF"/>
                  </a:solidFill>
                </a:ln>
                <a:solidFill>
                  <a:prstClr val="black"/>
                </a:solidFill>
                <a:latin typeface="Calibri"/>
                <a:ea typeface="ＭＳ Ｐゴシック"/>
              </a:rPr>
              <a:t>KEK-01 (Rolled, FG, 2014): </a:t>
            </a:r>
            <a:r>
              <a:rPr lang="en-US" altLang="ja-JP" sz="1600" dirty="0" smtClean="0">
                <a:ln>
                  <a:solidFill>
                    <a:srgbClr val="3366FF"/>
                  </a:solidFill>
                </a:ln>
                <a:latin typeface="Calibri"/>
                <a:ea typeface="ＭＳ Ｐゴシック"/>
              </a:rPr>
              <a:t>Reached </a:t>
            </a:r>
            <a:r>
              <a:rPr lang="en-US" altLang="ja-JP" sz="1600" dirty="0" smtClean="0">
                <a:solidFill>
                  <a:srgbClr val="FF0000"/>
                </a:solidFill>
                <a:latin typeface="Calibri"/>
                <a:ea typeface="ＭＳ Ｐゴシック"/>
              </a:rPr>
              <a:t>36 MV/m </a:t>
            </a:r>
            <a:r>
              <a:rPr lang="en-US" altLang="ja-JP" sz="1600" dirty="0" smtClean="0">
                <a:ln>
                  <a:solidFill>
                    <a:srgbClr val="3366FF"/>
                  </a:solidFill>
                </a:ln>
                <a:solidFill>
                  <a:srgbClr val="3366FF"/>
                </a:solidFill>
                <a:latin typeface="Calibri"/>
                <a:ea typeface="ＭＳ Ｐゴシック"/>
              </a:rPr>
              <a:t> </a:t>
            </a:r>
            <a:endParaRPr lang="en-US" altLang="ja-JP" sz="1600" dirty="0">
              <a:ln>
                <a:solidFill>
                  <a:srgbClr val="3366FF"/>
                </a:solidFill>
              </a:ln>
              <a:solidFill>
                <a:prstClr val="black"/>
              </a:solidFill>
              <a:latin typeface="Calibri"/>
              <a:ea typeface="ＭＳ Ｐゴシック"/>
            </a:endParaRPr>
          </a:p>
          <a:p>
            <a:r>
              <a:rPr lang="en-US" altLang="ja-JP" sz="1600" dirty="0" smtClean="0">
                <a:ln>
                  <a:solidFill>
                    <a:srgbClr val="3366FF"/>
                  </a:solidFill>
                </a:ln>
                <a:solidFill>
                  <a:prstClr val="black"/>
                </a:solidFill>
                <a:latin typeface="Calibri"/>
                <a:ea typeface="ＭＳ Ｐゴシック"/>
              </a:rPr>
              <a:t>KEK-02 (Ingot-sliced, LG, 2016): Reached </a:t>
            </a:r>
            <a:r>
              <a:rPr lang="en-US" altLang="ja-JP" sz="1600" dirty="0" smtClean="0">
                <a:solidFill>
                  <a:srgbClr val="FF0000"/>
                </a:solidFill>
              </a:rPr>
              <a:t>38 </a:t>
            </a:r>
            <a:r>
              <a:rPr lang="en-US" altLang="ja-JP" sz="1600" dirty="0">
                <a:solidFill>
                  <a:srgbClr val="FF0000"/>
                </a:solidFill>
              </a:rPr>
              <a:t>MV/</a:t>
            </a:r>
            <a:r>
              <a:rPr lang="en-US" altLang="ja-JP" sz="1600" dirty="0" smtClean="0">
                <a:solidFill>
                  <a:srgbClr val="FF0000"/>
                </a:solidFill>
              </a:rPr>
              <a:t>m</a:t>
            </a:r>
            <a:endParaRPr lang="en-US" altLang="ja-JP" sz="1600" dirty="0" smtClean="0">
              <a:ln>
                <a:solidFill>
                  <a:srgbClr val="3366FF"/>
                </a:solidFill>
              </a:ln>
              <a:solidFill>
                <a:srgbClr val="FF0000"/>
              </a:solidFill>
              <a:latin typeface="Calibri"/>
              <a:ea typeface="ＭＳ Ｐゴシック"/>
            </a:endParaRPr>
          </a:p>
        </p:txBody>
      </p:sp>
      <p:graphicFrame>
        <p:nvGraphicFramePr>
          <p:cNvPr id="7" name="グラフ 6"/>
          <p:cNvGraphicFramePr>
            <a:graphicFrameLocks/>
          </p:cNvGraphicFramePr>
          <p:nvPr>
            <p:extLst>
              <p:ext uri="{D42A27DB-BD31-4B8C-83A1-F6EECF244321}">
                <p14:modId xmlns:p14="http://schemas.microsoft.com/office/powerpoint/2010/main" val="578909181"/>
              </p:ext>
            </p:extLst>
          </p:nvPr>
        </p:nvGraphicFramePr>
        <p:xfrm>
          <a:off x="4025971" y="958078"/>
          <a:ext cx="5018955" cy="3635690"/>
        </p:xfrm>
        <a:graphic>
          <a:graphicData uri="http://schemas.openxmlformats.org/drawingml/2006/chart">
            <c:chart xmlns:c="http://schemas.openxmlformats.org/drawingml/2006/chart" xmlns:r="http://schemas.openxmlformats.org/officeDocument/2006/relationships" r:id="rId4"/>
          </a:graphicData>
        </a:graphic>
      </p:graphicFrame>
      <p:pic>
        <p:nvPicPr>
          <p:cNvPr id="2" name="図 1" descr="2gouk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572" y="2691215"/>
            <a:ext cx="3529667" cy="1265907"/>
          </a:xfrm>
          <a:prstGeom prst="rect">
            <a:avLst/>
          </a:prstGeom>
        </p:spPr>
      </p:pic>
      <p:sp>
        <p:nvSpPr>
          <p:cNvPr id="3" name="日付プレースホルダー 2"/>
          <p:cNvSpPr>
            <a:spLocks noGrp="1"/>
          </p:cNvSpPr>
          <p:nvPr>
            <p:ph type="dt" sz="half" idx="2"/>
          </p:nvPr>
        </p:nvSpPr>
        <p:spPr/>
        <p:txBody>
          <a:bodyPr/>
          <a:lstStyle/>
          <a:p>
            <a:r>
              <a:rPr lang="en-US" smtClean="0">
                <a:latin typeface="Calibri"/>
              </a:rPr>
              <a:t>AY-170209</a:t>
            </a:r>
            <a:endParaRPr lang="en-US" dirty="0">
              <a:latin typeface="Calibri"/>
            </a:endParaRPr>
          </a:p>
        </p:txBody>
      </p:sp>
      <p:sp>
        <p:nvSpPr>
          <p:cNvPr id="6" name="スライド番号プレースホルダー 5"/>
          <p:cNvSpPr>
            <a:spLocks noGrp="1"/>
          </p:cNvSpPr>
          <p:nvPr>
            <p:ph type="sldNum" sz="quarter" idx="4"/>
          </p:nvPr>
        </p:nvSpPr>
        <p:spPr/>
        <p:txBody>
          <a:bodyPr/>
          <a:lstStyle/>
          <a:p>
            <a:pPr algn="r"/>
            <a:fld id="{AAB6FA28-7AEC-3F43-9C2D-3DB969CFEC6A}" type="slidenum">
              <a:rPr lang="en-US" smtClean="0"/>
              <a:pPr algn="r"/>
              <a:t>17</a:t>
            </a:fld>
            <a:endParaRPr lang="en-US" dirty="0"/>
          </a:p>
        </p:txBody>
      </p:sp>
    </p:spTree>
    <p:extLst>
      <p:ext uri="{BB962C8B-B14F-4D97-AF65-F5344CB8AC3E}">
        <p14:creationId xmlns:p14="http://schemas.microsoft.com/office/powerpoint/2010/main" val="27060722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31273" y="1789546"/>
            <a:ext cx="8113437" cy="4005107"/>
          </a:xfrm>
        </p:spPr>
        <p:txBody>
          <a:bodyPr/>
          <a:lstStyle/>
          <a:p>
            <a:r>
              <a:rPr kumimoji="1" lang="en-US" altLang="ja-JP" dirty="0" smtClean="0"/>
              <a:t>Introduction</a:t>
            </a:r>
          </a:p>
          <a:p>
            <a:endParaRPr kumimoji="1" lang="en-US" altLang="ja-JP" dirty="0" smtClean="0"/>
          </a:p>
          <a:p>
            <a:r>
              <a:rPr kumimoji="1" lang="en-US" altLang="ja-JP" dirty="0" smtClean="0"/>
              <a:t>Technical Design and Advancement (~ 2016)</a:t>
            </a:r>
            <a:endParaRPr kumimoji="1" lang="en-US" altLang="ja-JP" dirty="0" smtClean="0"/>
          </a:p>
          <a:p>
            <a:pPr marL="0" indent="0">
              <a:buNone/>
            </a:pPr>
            <a:endParaRPr kumimoji="1" lang="en-US" altLang="ja-JP" dirty="0" smtClean="0"/>
          </a:p>
          <a:p>
            <a:r>
              <a:rPr kumimoji="1" lang="en-US" altLang="ja-JP" dirty="0" smtClean="0">
                <a:solidFill>
                  <a:srgbClr val="FF0000"/>
                </a:solidFill>
              </a:rPr>
              <a:t>Plans toward Realization of the ILC (2017 ~) </a:t>
            </a:r>
            <a:endParaRPr kumimoji="1" lang="en-US" altLang="ja-JP" dirty="0" smtClean="0">
              <a:solidFill>
                <a:srgbClr val="FF0000"/>
              </a:solidFill>
            </a:endParaRPr>
          </a:p>
          <a:p>
            <a:endParaRPr kumimoji="1" lang="en-US" altLang="ja-JP" dirty="0" smtClean="0"/>
          </a:p>
          <a:p>
            <a:r>
              <a:rPr kumimoji="1" lang="en-US" altLang="ja-JP" dirty="0" smtClean="0"/>
              <a:t>Summary</a:t>
            </a:r>
            <a:endParaRPr kumimoji="1" lang="ja-JP" altLang="en-US" dirty="0"/>
          </a:p>
        </p:txBody>
      </p:sp>
      <p:sp>
        <p:nvSpPr>
          <p:cNvPr id="3" name="タイトル 2"/>
          <p:cNvSpPr>
            <a:spLocks noGrp="1"/>
          </p:cNvSpPr>
          <p:nvPr>
            <p:ph type="title"/>
          </p:nvPr>
        </p:nvSpPr>
        <p:spPr/>
        <p:txBody>
          <a:bodyPr/>
          <a:lstStyle/>
          <a:p>
            <a:pPr algn="ctr"/>
            <a:r>
              <a:rPr kumimoji="1" lang="en-US" altLang="ja-JP" sz="3200" dirty="0" smtClean="0"/>
              <a:t>Outline</a:t>
            </a:r>
            <a:endParaRPr kumimoji="1" lang="ja-JP" altLang="en-US" sz="3200" dirty="0"/>
          </a:p>
        </p:txBody>
      </p:sp>
      <p:sp>
        <p:nvSpPr>
          <p:cNvPr id="5" name="スライド番号プレースホルダー 4"/>
          <p:cNvSpPr>
            <a:spLocks noGrp="1"/>
          </p:cNvSpPr>
          <p:nvPr>
            <p:ph type="sldNum" sz="quarter" idx="4294967295"/>
          </p:nvPr>
        </p:nvSpPr>
        <p:spPr>
          <a:xfrm>
            <a:off x="6811687" y="6352330"/>
            <a:ext cx="2133023" cy="365125"/>
          </a:xfrm>
          <a:prstGeom prst="rect">
            <a:avLst/>
          </a:prstGeom>
        </p:spPr>
        <p:txBody>
          <a:bodyPr/>
          <a:lstStyle/>
          <a:p>
            <a:pPr algn="r"/>
            <a:fld id="{431C99DD-1DF2-B246-B80C-C27435E6E1B8}" type="slidenum">
              <a:rPr lang="en-US" altLang="ja-JP" smtClean="0">
                <a:latin typeface="Calibri"/>
                <a:ea typeface="ＭＳ Ｐゴシック"/>
              </a:rPr>
              <a:pPr algn="r"/>
              <a:t>18</a:t>
            </a:fld>
            <a:endParaRPr lang="en-US" altLang="ja-JP">
              <a:latin typeface="Calibri"/>
              <a:ea typeface="ＭＳ Ｐゴシック"/>
            </a:endParaRPr>
          </a:p>
        </p:txBody>
      </p:sp>
      <p:sp>
        <p:nvSpPr>
          <p:cNvPr id="6" name="日付プレースホルダー 3"/>
          <p:cNvSpPr txBox="1">
            <a:spLocks/>
          </p:cNvSpPr>
          <p:nvPr/>
        </p:nvSpPr>
        <p:spPr>
          <a:xfrm>
            <a:off x="142011" y="6382446"/>
            <a:ext cx="1794417" cy="365125"/>
          </a:xfrm>
          <a:prstGeom prst="rect">
            <a:avLst/>
          </a:prstGeom>
        </p:spPr>
        <p:txBody>
          <a:bodyPr vert="horz" wrap="square" lIns="0" tIns="0" rIns="0" bIns="0" numCol="1" anchor="ctr" anchorCtr="0" compatLnSpc="1">
            <a:prstTxWarp prst="textNoShape">
              <a:avLst/>
            </a:prstTxWarp>
          </a:bodyPr>
          <a:lstStyle>
            <a:defPPr>
              <a:defRPr lang="ja-JP"/>
            </a:defPPr>
            <a:lvl1pPr marL="0" algn="l" defTabSz="457200" rtl="0" eaLnBrk="1" latinLnBrk="0" hangingPunct="1">
              <a:defRPr kumimoji="1" sz="900" b="1" kern="1200">
                <a:solidFill>
                  <a:srgbClr val="630822"/>
                </a:solidFill>
                <a:effectLst>
                  <a:outerShdw blurRad="38100" dist="38100" dir="2700000" algn="tl">
                    <a:srgbClr val="DDDDDD"/>
                  </a:outerShdw>
                </a:effectLst>
                <a:latin typeface="+mn-lt"/>
                <a:ea typeface="+mn-ea"/>
                <a:cs typeface="Arial" charset="0"/>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en-US" altLang="ja-JP" dirty="0" smtClean="0">
                <a:latin typeface="Calibri"/>
                <a:ea typeface="ＭＳ Ｐゴシック"/>
              </a:rPr>
              <a:t>AY-170209</a:t>
            </a:r>
            <a:endParaRPr lang="en-US" altLang="ja-JP" dirty="0">
              <a:latin typeface="Calibri"/>
              <a:ea typeface="ＭＳ Ｐゴシック"/>
            </a:endParaRPr>
          </a:p>
        </p:txBody>
      </p:sp>
      <p:sp>
        <p:nvSpPr>
          <p:cNvPr id="4" name="日付プレースホルダー 3"/>
          <p:cNvSpPr>
            <a:spLocks noGrp="1"/>
          </p:cNvSpPr>
          <p:nvPr>
            <p:ph type="dt" sz="half" idx="2"/>
          </p:nvPr>
        </p:nvSpPr>
        <p:spPr/>
        <p:txBody>
          <a:bodyPr/>
          <a:lstStyle/>
          <a:p>
            <a:r>
              <a:rPr lang="en-US" smtClean="0">
                <a:latin typeface="Calibri"/>
              </a:rPr>
              <a:t>AY-170209</a:t>
            </a:r>
            <a:endParaRPr lang="en-US" dirty="0">
              <a:latin typeface="Calibri"/>
            </a:endParaRPr>
          </a:p>
        </p:txBody>
      </p:sp>
    </p:spTree>
    <p:extLst>
      <p:ext uri="{BB962C8B-B14F-4D97-AF65-F5344CB8AC3E}">
        <p14:creationId xmlns:p14="http://schemas.microsoft.com/office/powerpoint/2010/main" val="22205491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lang="en-US" smtClean="0"/>
              <a:t>AY-170209</a:t>
            </a:r>
            <a:endParaRPr lang="en-US"/>
          </a:p>
        </p:txBody>
      </p:sp>
      <p:sp>
        <p:nvSpPr>
          <p:cNvPr id="3" name="スライド番号プレースホルダー 2"/>
          <p:cNvSpPr>
            <a:spLocks noGrp="1"/>
          </p:cNvSpPr>
          <p:nvPr>
            <p:ph type="sldNum" sz="quarter" idx="12"/>
          </p:nvPr>
        </p:nvSpPr>
        <p:spPr/>
        <p:txBody>
          <a:bodyPr/>
          <a:lstStyle/>
          <a:p>
            <a:fld id="{AAB6FA28-7AEC-3F43-9C2D-3DB969CFEC6A}" type="slidenum">
              <a:rPr lang="en-US" smtClean="0"/>
              <a:pPr/>
              <a:t>19</a:t>
            </a:fld>
            <a:endParaRPr lang="en-US"/>
          </a:p>
        </p:txBody>
      </p:sp>
      <p:pic>
        <p:nvPicPr>
          <p:cNvPr id="6" name="図 5"/>
          <p:cNvPicPr>
            <a:picLocks noChangeAspect="1"/>
          </p:cNvPicPr>
          <p:nvPr/>
        </p:nvPicPr>
        <p:blipFill>
          <a:blip r:embed="rId2"/>
          <a:stretch>
            <a:fillRect/>
          </a:stretch>
        </p:blipFill>
        <p:spPr>
          <a:xfrm>
            <a:off x="0" y="0"/>
            <a:ext cx="9144000" cy="6855866"/>
          </a:xfrm>
          <a:prstGeom prst="rect">
            <a:avLst/>
          </a:prstGeom>
        </p:spPr>
      </p:pic>
    </p:spTree>
    <p:extLst>
      <p:ext uri="{BB962C8B-B14F-4D97-AF65-F5344CB8AC3E}">
        <p14:creationId xmlns:p14="http://schemas.microsoft.com/office/powerpoint/2010/main" val="21218245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31273" y="1789546"/>
            <a:ext cx="8113437" cy="4005107"/>
          </a:xfrm>
        </p:spPr>
        <p:txBody>
          <a:bodyPr/>
          <a:lstStyle/>
          <a:p>
            <a:r>
              <a:rPr kumimoji="1" lang="en-US" altLang="ja-JP" dirty="0" smtClean="0"/>
              <a:t>Introduction</a:t>
            </a:r>
          </a:p>
          <a:p>
            <a:endParaRPr kumimoji="1" lang="en-US" altLang="ja-JP" dirty="0" smtClean="0"/>
          </a:p>
          <a:p>
            <a:r>
              <a:rPr kumimoji="1" lang="en-US" altLang="ja-JP" dirty="0" smtClean="0"/>
              <a:t>Technical Design and Advancement (~ 2016)</a:t>
            </a:r>
            <a:endParaRPr kumimoji="1" lang="en-US" altLang="ja-JP" dirty="0" smtClean="0"/>
          </a:p>
          <a:p>
            <a:pPr marL="0" indent="0">
              <a:buNone/>
            </a:pPr>
            <a:endParaRPr kumimoji="1" lang="en-US" altLang="ja-JP" dirty="0" smtClean="0"/>
          </a:p>
          <a:p>
            <a:r>
              <a:rPr kumimoji="1" lang="en-US" altLang="ja-JP" dirty="0" smtClean="0"/>
              <a:t>Plans toward Realization of the ILC (2017 ~) </a:t>
            </a:r>
            <a:endParaRPr kumimoji="1" lang="en-US" altLang="ja-JP" dirty="0" smtClean="0"/>
          </a:p>
          <a:p>
            <a:endParaRPr kumimoji="1" lang="en-US" altLang="ja-JP" dirty="0" smtClean="0"/>
          </a:p>
          <a:p>
            <a:r>
              <a:rPr kumimoji="1" lang="en-US" altLang="ja-JP" dirty="0" smtClean="0"/>
              <a:t>Summary</a:t>
            </a:r>
            <a:endParaRPr kumimoji="1" lang="ja-JP" altLang="en-US" dirty="0"/>
          </a:p>
        </p:txBody>
      </p:sp>
      <p:sp>
        <p:nvSpPr>
          <p:cNvPr id="3" name="タイトル 2"/>
          <p:cNvSpPr>
            <a:spLocks noGrp="1"/>
          </p:cNvSpPr>
          <p:nvPr>
            <p:ph type="title"/>
          </p:nvPr>
        </p:nvSpPr>
        <p:spPr/>
        <p:txBody>
          <a:bodyPr/>
          <a:lstStyle/>
          <a:p>
            <a:pPr algn="ctr"/>
            <a:r>
              <a:rPr kumimoji="1" lang="en-US" altLang="ja-JP" sz="3200" dirty="0" smtClean="0"/>
              <a:t>Outline</a:t>
            </a:r>
            <a:endParaRPr kumimoji="1" lang="ja-JP" altLang="en-US" sz="3200" dirty="0"/>
          </a:p>
        </p:txBody>
      </p:sp>
      <p:sp>
        <p:nvSpPr>
          <p:cNvPr id="5" name="スライド番号プレースホルダー 4"/>
          <p:cNvSpPr>
            <a:spLocks noGrp="1"/>
          </p:cNvSpPr>
          <p:nvPr>
            <p:ph type="sldNum" sz="quarter" idx="11"/>
          </p:nvPr>
        </p:nvSpPr>
        <p:spPr>
          <a:xfrm>
            <a:off x="6811687" y="6352330"/>
            <a:ext cx="2133023" cy="365125"/>
          </a:xfrm>
        </p:spPr>
        <p:txBody>
          <a:bodyPr/>
          <a:lstStyle/>
          <a:p>
            <a:pPr algn="r"/>
            <a:fld id="{431C99DD-1DF2-B246-B80C-C27435E6E1B8}" type="slidenum">
              <a:rPr lang="en-US" altLang="ja-JP" smtClean="0">
                <a:latin typeface="Calibri"/>
                <a:ea typeface="ＭＳ Ｐゴシック"/>
              </a:rPr>
              <a:pPr algn="r"/>
              <a:t>2</a:t>
            </a:fld>
            <a:endParaRPr lang="en-US" altLang="ja-JP">
              <a:latin typeface="Calibri"/>
              <a:ea typeface="ＭＳ Ｐゴシック"/>
            </a:endParaRPr>
          </a:p>
        </p:txBody>
      </p:sp>
      <p:sp>
        <p:nvSpPr>
          <p:cNvPr id="6" name="日付プレースホルダー 3"/>
          <p:cNvSpPr txBox="1">
            <a:spLocks/>
          </p:cNvSpPr>
          <p:nvPr/>
        </p:nvSpPr>
        <p:spPr>
          <a:xfrm>
            <a:off x="142011" y="6382446"/>
            <a:ext cx="1794417" cy="365125"/>
          </a:xfrm>
          <a:prstGeom prst="rect">
            <a:avLst/>
          </a:prstGeom>
        </p:spPr>
        <p:txBody>
          <a:bodyPr vert="horz" wrap="square" lIns="0" tIns="0" rIns="0" bIns="0" numCol="1" anchor="ctr" anchorCtr="0" compatLnSpc="1">
            <a:prstTxWarp prst="textNoShape">
              <a:avLst/>
            </a:prstTxWarp>
          </a:bodyPr>
          <a:lstStyle>
            <a:defPPr>
              <a:defRPr lang="ja-JP"/>
            </a:defPPr>
            <a:lvl1pPr marL="0" algn="l" defTabSz="457200" rtl="0" eaLnBrk="1" latinLnBrk="0" hangingPunct="1">
              <a:defRPr kumimoji="1" sz="900" b="1" kern="1200">
                <a:solidFill>
                  <a:srgbClr val="630822"/>
                </a:solidFill>
                <a:effectLst>
                  <a:outerShdw blurRad="38100" dist="38100" dir="2700000" algn="tl">
                    <a:srgbClr val="DDDDDD"/>
                  </a:outerShdw>
                </a:effectLst>
                <a:latin typeface="+mn-lt"/>
                <a:ea typeface="+mn-ea"/>
                <a:cs typeface="Arial" charset="0"/>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r>
              <a:rPr lang="en-US" altLang="ja-JP" dirty="0" smtClean="0">
                <a:latin typeface="Calibri"/>
                <a:ea typeface="ＭＳ Ｐゴシック"/>
              </a:rPr>
              <a:t>AY-170209</a:t>
            </a:r>
            <a:endParaRPr lang="en-US" altLang="ja-JP" dirty="0">
              <a:latin typeface="Calibri"/>
              <a:ea typeface="ＭＳ Ｐゴシック"/>
            </a:endParaRPr>
          </a:p>
        </p:txBody>
      </p:sp>
    </p:spTree>
    <p:extLst>
      <p:ext uri="{BB962C8B-B14F-4D97-AF65-F5344CB8AC3E}">
        <p14:creationId xmlns:p14="http://schemas.microsoft.com/office/powerpoint/2010/main" val="404837284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83881" y="-6571"/>
            <a:ext cx="8138082" cy="544512"/>
          </a:xfrm>
          <a:solidFill>
            <a:schemeClr val="bg1"/>
          </a:solidFill>
        </p:spPr>
        <p:txBody>
          <a:bodyPr>
            <a:normAutofit fontScale="90000"/>
          </a:bodyPr>
          <a:lstStyle/>
          <a:p>
            <a:r>
              <a:rPr lang="en-US" altLang="ja-JP" sz="4000" b="1" dirty="0" smtClean="0"/>
              <a:t>KEK-ILC Action Plan Issued, in Jan. 2016 </a:t>
            </a:r>
            <a:r>
              <a:rPr lang="en-US" altLang="ja-JP" sz="2000" b="1" dirty="0"/>
              <a:t/>
            </a:r>
            <a:br>
              <a:rPr lang="en-US" altLang="ja-JP" sz="2000" b="1" dirty="0"/>
            </a:br>
            <a:r>
              <a:rPr lang="en-US" altLang="ja-JP" sz="2200" b="1" dirty="0"/>
              <a:t>  </a:t>
            </a:r>
            <a:r>
              <a:rPr lang="en-US" altLang="ja-JP" sz="2000" b="1" dirty="0">
                <a:solidFill>
                  <a:srgbClr val="3366FF"/>
                </a:solidFill>
              </a:rPr>
              <a:t>https://</a:t>
            </a:r>
            <a:r>
              <a:rPr lang="en-US" altLang="ja-JP" sz="2000" b="1" dirty="0" err="1">
                <a:solidFill>
                  <a:srgbClr val="3366FF"/>
                </a:solidFill>
              </a:rPr>
              <a:t>www.kek.jp</a:t>
            </a:r>
            <a:r>
              <a:rPr lang="en-US" altLang="ja-JP" sz="2000" b="1" dirty="0">
                <a:solidFill>
                  <a:srgbClr val="3366FF"/>
                </a:solidFill>
              </a:rPr>
              <a:t>/en/</a:t>
            </a:r>
            <a:r>
              <a:rPr lang="en-US" altLang="ja-JP" sz="2000" b="1" dirty="0" err="1">
                <a:solidFill>
                  <a:srgbClr val="3366FF"/>
                </a:solidFill>
              </a:rPr>
              <a:t>NewsRoom</a:t>
            </a:r>
            <a:r>
              <a:rPr lang="en-US" altLang="ja-JP" sz="2000" b="1" dirty="0">
                <a:solidFill>
                  <a:srgbClr val="3366FF"/>
                </a:solidFill>
              </a:rPr>
              <a:t>/Release/20160106140000/</a:t>
            </a:r>
            <a:endParaRPr kumimoji="1" lang="ja-JP" altLang="en-US" sz="2000" b="1" dirty="0">
              <a:solidFill>
                <a:srgbClr val="3366FF"/>
              </a:solidFill>
            </a:endParaRPr>
          </a:p>
        </p:txBody>
      </p:sp>
      <p:pic>
        <p:nvPicPr>
          <p:cNvPr id="7" name="コンテンツ プレースホルダー 6"/>
          <p:cNvPicPr>
            <a:picLocks noGrp="1" noChangeAspect="1"/>
          </p:cNvPicPr>
          <p:nvPr>
            <p:ph idx="1"/>
          </p:nvPr>
        </p:nvPicPr>
        <p:blipFill rotWithShape="1">
          <a:blip r:embed="rId2"/>
          <a:srcRect l="146" t="2822" r="1065" b="80461"/>
          <a:stretch/>
        </p:blipFill>
        <p:spPr>
          <a:xfrm>
            <a:off x="298697" y="1232811"/>
            <a:ext cx="8682509" cy="1181161"/>
          </a:xfrm>
          <a:ln>
            <a:solidFill>
              <a:srgbClr val="3366FF"/>
            </a:solidFill>
          </a:ln>
        </p:spPr>
      </p:pic>
      <p:graphicFrame>
        <p:nvGraphicFramePr>
          <p:cNvPr id="11" name="コンテンツ プレースホルダー 6"/>
          <p:cNvGraphicFramePr>
            <a:graphicFrameLocks/>
          </p:cNvGraphicFramePr>
          <p:nvPr>
            <p:extLst>
              <p:ext uri="{D42A27DB-BD31-4B8C-83A1-F6EECF244321}">
                <p14:modId xmlns:p14="http://schemas.microsoft.com/office/powerpoint/2010/main" val="4103564828"/>
              </p:ext>
            </p:extLst>
          </p:nvPr>
        </p:nvGraphicFramePr>
        <p:xfrm>
          <a:off x="197106" y="2578915"/>
          <a:ext cx="8763043" cy="3492744"/>
        </p:xfrm>
        <a:graphic>
          <a:graphicData uri="http://schemas.openxmlformats.org/drawingml/2006/table">
            <a:tbl>
              <a:tblPr firstRow="1" bandRow="1">
                <a:tableStyleId>{5C22544A-7EE6-4342-B048-85BDC9FD1C3A}</a:tableStyleId>
              </a:tblPr>
              <a:tblGrid>
                <a:gridCol w="1107758"/>
                <a:gridCol w="3162131"/>
                <a:gridCol w="1123288"/>
                <a:gridCol w="1123289"/>
                <a:gridCol w="1123289"/>
                <a:gridCol w="1123288"/>
              </a:tblGrid>
              <a:tr h="417329">
                <a:tc>
                  <a:txBody>
                    <a:bodyPr/>
                    <a:lstStyle/>
                    <a:p>
                      <a:pPr algn="l">
                        <a:spcAft>
                          <a:spcPts val="0"/>
                        </a:spcAft>
                      </a:pPr>
                      <a:r>
                        <a:rPr lang="en-US" sz="1600" kern="100" dirty="0">
                          <a:effectLst/>
                          <a:latin typeface="+mn-ea"/>
                          <a:ea typeface="+mn-ea"/>
                          <a:cs typeface="Times New Roman"/>
                        </a:rPr>
                        <a:t> </a:t>
                      </a:r>
                      <a:endParaRPr lang="ja-JP" sz="1600" kern="100" dirty="0">
                        <a:effectLst/>
                        <a:latin typeface="+mn-ea"/>
                        <a:ea typeface="+mn-ea"/>
                        <a:cs typeface="Times New Roman"/>
                      </a:endParaRPr>
                    </a:p>
                  </a:txBody>
                  <a:tcPr marL="68580" marR="68580" marT="0" marB="0" anchor="ctr">
                    <a:solidFill>
                      <a:srgbClr val="17375E"/>
                    </a:solidFill>
                  </a:tcPr>
                </a:tc>
                <a:tc>
                  <a:txBody>
                    <a:bodyPr/>
                    <a:lstStyle/>
                    <a:p>
                      <a:pPr algn="ctr">
                        <a:spcAft>
                          <a:spcPts val="0"/>
                        </a:spcAft>
                      </a:pPr>
                      <a:r>
                        <a:rPr lang="en-US" altLang="ja-JP" sz="2000" kern="100" dirty="0" smtClean="0">
                          <a:effectLst/>
                          <a:latin typeface="+mn-ea"/>
                          <a:ea typeface="+mn-ea"/>
                          <a:cs typeface="Times New Roman"/>
                        </a:rPr>
                        <a:t>Pre-Preparation</a:t>
                      </a:r>
                      <a:r>
                        <a:rPr lang="en-US" altLang="ja-JP" sz="2000" kern="100" baseline="0" dirty="0" smtClean="0">
                          <a:effectLst/>
                          <a:latin typeface="+mn-ea"/>
                          <a:ea typeface="+mn-ea"/>
                          <a:cs typeface="Times New Roman"/>
                        </a:rPr>
                        <a:t> Stage</a:t>
                      </a:r>
                      <a:endParaRPr lang="ja-JP" sz="2000" kern="100" dirty="0">
                        <a:effectLst/>
                        <a:latin typeface="+mn-ea"/>
                        <a:ea typeface="+mn-ea"/>
                        <a:cs typeface="Times New Roman"/>
                      </a:endParaRPr>
                    </a:p>
                  </a:txBody>
                  <a:tcPr marL="68580" marR="68580" marT="0" marB="0" anchor="ctr">
                    <a:solidFill>
                      <a:srgbClr val="17375E"/>
                    </a:solidFill>
                  </a:tcPr>
                </a:tc>
                <a:tc gridSpan="4">
                  <a:txBody>
                    <a:bodyPr/>
                    <a:lstStyle/>
                    <a:p>
                      <a:pPr algn="ctr">
                        <a:spcAft>
                          <a:spcPts val="0"/>
                        </a:spcAft>
                      </a:pPr>
                      <a:r>
                        <a:rPr lang="en-US" altLang="ja-JP" sz="2000" kern="100" dirty="0" smtClean="0">
                          <a:solidFill>
                            <a:srgbClr val="FFFF00"/>
                          </a:solidFill>
                          <a:effectLst/>
                          <a:latin typeface="+mn-ea"/>
                          <a:ea typeface="+mn-ea"/>
                          <a:cs typeface="Times New Roman"/>
                        </a:rPr>
                        <a:t>Main</a:t>
                      </a:r>
                      <a:r>
                        <a:rPr lang="en-US" altLang="ja-JP" sz="2000" kern="100" baseline="0" dirty="0" smtClean="0">
                          <a:solidFill>
                            <a:srgbClr val="FFFF00"/>
                          </a:solidFill>
                          <a:effectLst/>
                          <a:latin typeface="+mn-ea"/>
                          <a:ea typeface="+mn-ea"/>
                          <a:cs typeface="Times New Roman"/>
                        </a:rPr>
                        <a:t> Preparation Stage</a:t>
                      </a:r>
                      <a:endParaRPr lang="ja-JP" sz="2000" kern="100" dirty="0">
                        <a:solidFill>
                          <a:srgbClr val="FFFF00"/>
                        </a:solidFill>
                        <a:effectLst/>
                        <a:latin typeface="+mn-ea"/>
                        <a:ea typeface="+mn-ea"/>
                        <a:cs typeface="Times New Roman"/>
                      </a:endParaRPr>
                    </a:p>
                  </a:txBody>
                  <a:tcPr marL="68580" marR="68580" marT="0" marB="0" anchor="ctr">
                    <a:solidFill>
                      <a:srgbClr val="17375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417329">
                <a:tc>
                  <a:txBody>
                    <a:bodyPr/>
                    <a:lstStyle/>
                    <a:p>
                      <a:endParaRPr kumimoji="1" lang="ja-JP" altLang="en-US" sz="1400" b="1" dirty="0">
                        <a:latin typeface="+mn-lt"/>
                        <a:ea typeface="+mn-ea"/>
                      </a:endParaRPr>
                    </a:p>
                  </a:txBody>
                  <a:tcPr anchor="ctr"/>
                </a:tc>
                <a:tc>
                  <a:txBody>
                    <a:bodyPr/>
                    <a:lstStyle/>
                    <a:p>
                      <a:pPr marR="2540" algn="ctr">
                        <a:spcBef>
                          <a:spcPts val="190"/>
                        </a:spcBef>
                        <a:spcAft>
                          <a:spcPts val="0"/>
                        </a:spcAft>
                      </a:pPr>
                      <a:r>
                        <a:rPr lang="en-US" sz="1800" dirty="0" smtClean="0">
                          <a:solidFill>
                            <a:srgbClr val="3366FF"/>
                          </a:solidFill>
                          <a:effectLst/>
                          <a:latin typeface="Helvetica"/>
                          <a:ea typeface="ＭＳ 明朝"/>
                          <a:cs typeface="Helvetica"/>
                        </a:rPr>
                        <a:t>present (we are here)</a:t>
                      </a:r>
                      <a:endParaRPr lang="en-US" sz="1800" dirty="0">
                        <a:solidFill>
                          <a:srgbClr val="3366FF"/>
                        </a:solidFill>
                        <a:effectLst/>
                        <a:latin typeface="Helvetica"/>
                        <a:ea typeface="ＭＳ 明朝"/>
                        <a:cs typeface="Helvetica"/>
                      </a:endParaRPr>
                    </a:p>
                  </a:txBody>
                  <a:tcPr marL="0" marR="0" marT="0" marB="0" anchor="ctr"/>
                </a:tc>
                <a:tc>
                  <a:txBody>
                    <a:bodyPr/>
                    <a:lstStyle/>
                    <a:p>
                      <a:pPr algn="ctr">
                        <a:spcBef>
                          <a:spcPts val="190"/>
                        </a:spcBef>
                        <a:spcAft>
                          <a:spcPts val="0"/>
                        </a:spcAft>
                      </a:pPr>
                      <a:r>
                        <a:rPr lang="en-US" sz="1400" dirty="0">
                          <a:effectLst/>
                          <a:latin typeface="Helvetica"/>
                          <a:ea typeface="ＭＳ 明朝"/>
                          <a:cs typeface="Helvetica"/>
                        </a:rPr>
                        <a:t>P1</a:t>
                      </a:r>
                    </a:p>
                  </a:txBody>
                  <a:tcPr marL="0" marR="0" marT="0" marB="0" anchor="ctr">
                    <a:solidFill>
                      <a:srgbClr val="FFFF00"/>
                    </a:solidFill>
                  </a:tcPr>
                </a:tc>
                <a:tc>
                  <a:txBody>
                    <a:bodyPr/>
                    <a:lstStyle/>
                    <a:p>
                      <a:pPr algn="ctr">
                        <a:spcBef>
                          <a:spcPts val="190"/>
                        </a:spcBef>
                        <a:spcAft>
                          <a:spcPts val="0"/>
                        </a:spcAft>
                      </a:pPr>
                      <a:r>
                        <a:rPr lang="en-US" sz="1400" dirty="0">
                          <a:effectLst/>
                          <a:latin typeface="Helvetica"/>
                          <a:ea typeface="ＭＳ 明朝"/>
                          <a:cs typeface="Helvetica"/>
                        </a:rPr>
                        <a:t>P2</a:t>
                      </a:r>
                    </a:p>
                  </a:txBody>
                  <a:tcPr marL="0" marR="0" marT="0" marB="0" anchor="ctr">
                    <a:solidFill>
                      <a:srgbClr val="FFFF00"/>
                    </a:solidFill>
                  </a:tcPr>
                </a:tc>
                <a:tc>
                  <a:txBody>
                    <a:bodyPr/>
                    <a:lstStyle/>
                    <a:p>
                      <a:pPr algn="ctr">
                        <a:spcBef>
                          <a:spcPts val="190"/>
                        </a:spcBef>
                        <a:spcAft>
                          <a:spcPts val="0"/>
                        </a:spcAft>
                      </a:pPr>
                      <a:r>
                        <a:rPr lang="en-US" sz="1200" dirty="0">
                          <a:effectLst/>
                          <a:latin typeface="Helvetica"/>
                          <a:ea typeface="ＭＳ 明朝"/>
                          <a:cs typeface="Helvetica"/>
                        </a:rPr>
                        <a:t>P3</a:t>
                      </a:r>
                    </a:p>
                  </a:txBody>
                  <a:tcPr marL="0" marR="0" marT="0" marB="0" anchor="ctr">
                    <a:solidFill>
                      <a:srgbClr val="FFFF00"/>
                    </a:solidFill>
                  </a:tcPr>
                </a:tc>
                <a:tc>
                  <a:txBody>
                    <a:bodyPr/>
                    <a:lstStyle/>
                    <a:p>
                      <a:pPr algn="ctr">
                        <a:spcBef>
                          <a:spcPts val="190"/>
                        </a:spcBef>
                        <a:spcAft>
                          <a:spcPts val="0"/>
                        </a:spcAft>
                      </a:pPr>
                      <a:r>
                        <a:rPr lang="en-US" sz="1200" dirty="0">
                          <a:effectLst/>
                          <a:latin typeface="Helvetica"/>
                          <a:ea typeface="ＭＳ 明朝"/>
                          <a:cs typeface="Helvetica"/>
                        </a:rPr>
                        <a:t>P4</a:t>
                      </a:r>
                    </a:p>
                  </a:txBody>
                  <a:tcPr marL="0" marR="0" marT="0" marB="0" anchor="ctr">
                    <a:solidFill>
                      <a:srgbClr val="FFFF00"/>
                    </a:solidFill>
                  </a:tcPr>
                </a:tc>
              </a:tr>
              <a:tr h="417329">
                <a:tc>
                  <a:txBody>
                    <a:bodyPr/>
                    <a:lstStyle/>
                    <a:p>
                      <a:pPr algn="l">
                        <a:spcAft>
                          <a:spcPts val="0"/>
                        </a:spcAft>
                      </a:pPr>
                      <a:r>
                        <a:rPr lang="en-US" sz="2000" b="1" kern="100" dirty="0" smtClean="0">
                          <a:solidFill>
                            <a:schemeClr val="bg1">
                              <a:lumMod val="50000"/>
                            </a:schemeClr>
                          </a:solidFill>
                          <a:effectLst/>
                          <a:latin typeface="+mn-lt"/>
                          <a:ea typeface="+mn-ea"/>
                          <a:cs typeface="Times New Roman"/>
                        </a:rPr>
                        <a:t>ADI</a:t>
                      </a:r>
                    </a:p>
                  </a:txBody>
                  <a:tcPr marL="68580" marR="68580" marT="0" marB="0" anchor="ctr"/>
                </a:tc>
                <a:tc>
                  <a:txBody>
                    <a:bodyPr/>
                    <a:lstStyle/>
                    <a:p>
                      <a:pPr marL="63500">
                        <a:spcBef>
                          <a:spcPts val="190"/>
                        </a:spcBef>
                        <a:spcAft>
                          <a:spcPts val="0"/>
                        </a:spcAft>
                      </a:pPr>
                      <a:r>
                        <a:rPr lang="en-US" sz="1400" dirty="0">
                          <a:solidFill>
                            <a:schemeClr val="bg1">
                              <a:lumMod val="50000"/>
                            </a:schemeClr>
                          </a:solidFill>
                          <a:effectLst/>
                          <a:latin typeface="Helvetica"/>
                          <a:ea typeface="ＭＳ 明朝"/>
                          <a:cs typeface="Helvetica"/>
                        </a:rPr>
                        <a:t>Establish main</a:t>
                      </a:r>
                      <a:r>
                        <a:rPr lang="en-US" sz="1400" spc="-5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parameters</a:t>
                      </a:r>
                    </a:p>
                  </a:txBody>
                  <a:tcPr marL="0" marR="0" marT="0" marB="0" anchor="ctr"/>
                </a:tc>
                <a:tc gridSpan="4">
                  <a:txBody>
                    <a:bodyPr/>
                    <a:lstStyle/>
                    <a:p>
                      <a:pPr marL="65405">
                        <a:spcBef>
                          <a:spcPts val="190"/>
                        </a:spcBef>
                        <a:spcAft>
                          <a:spcPts val="0"/>
                        </a:spcAft>
                      </a:pPr>
                      <a:r>
                        <a:rPr lang="en-US" sz="1400" spc="-20" dirty="0">
                          <a:solidFill>
                            <a:schemeClr val="bg1">
                              <a:lumMod val="50000"/>
                            </a:schemeClr>
                          </a:solidFill>
                          <a:effectLst/>
                          <a:latin typeface="Helvetica"/>
                          <a:ea typeface="ＭＳ 明朝"/>
                          <a:cs typeface="Helvetica"/>
                        </a:rPr>
                        <a:t>Verify </a:t>
                      </a:r>
                      <a:r>
                        <a:rPr lang="en-US" sz="1400" dirty="0">
                          <a:solidFill>
                            <a:schemeClr val="bg1">
                              <a:lumMod val="50000"/>
                            </a:schemeClr>
                          </a:solidFill>
                          <a:effectLst/>
                          <a:latin typeface="Helvetica"/>
                          <a:ea typeface="ＭＳ 明朝"/>
                          <a:cs typeface="Helvetica"/>
                        </a:rPr>
                        <a:t>parameters w/</a:t>
                      </a:r>
                      <a:r>
                        <a:rPr lang="en-US" sz="1400" spc="-2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simulations</a:t>
                      </a: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613089">
                <a:tc>
                  <a:txBody>
                    <a:bodyPr/>
                    <a:lstStyle/>
                    <a:p>
                      <a:pPr algn="l">
                        <a:spcAft>
                          <a:spcPts val="0"/>
                        </a:spcAft>
                      </a:pPr>
                      <a:r>
                        <a:rPr lang="en-US" sz="2000" b="1" kern="100" dirty="0">
                          <a:solidFill>
                            <a:srgbClr val="FF0000"/>
                          </a:solidFill>
                          <a:effectLst/>
                          <a:latin typeface="+mn-lt"/>
                          <a:ea typeface="+mn-ea"/>
                          <a:cs typeface="Times New Roman"/>
                        </a:rPr>
                        <a:t>SRF</a:t>
                      </a:r>
                      <a:endParaRPr lang="ja-JP" sz="2000" b="1" kern="100" dirty="0">
                        <a:solidFill>
                          <a:srgbClr val="FF0000"/>
                        </a:solidFill>
                        <a:effectLst/>
                        <a:latin typeface="+mn-lt"/>
                        <a:ea typeface="+mn-ea"/>
                        <a:cs typeface="Times New Roman"/>
                      </a:endParaRPr>
                    </a:p>
                  </a:txBody>
                  <a:tcPr marL="68580" marR="68580" marT="0" marB="0" anchor="ctr"/>
                </a:tc>
                <a:tc>
                  <a:txBody>
                    <a:bodyPr/>
                    <a:lstStyle/>
                    <a:p>
                      <a:pPr marL="63500" marR="182245">
                        <a:lnSpc>
                          <a:spcPct val="113000"/>
                        </a:lnSpc>
                        <a:spcAft>
                          <a:spcPts val="0"/>
                        </a:spcAft>
                      </a:pPr>
                      <a:r>
                        <a:rPr lang="en-US" sz="1400" dirty="0" smtClean="0">
                          <a:effectLst/>
                          <a:latin typeface="Helvetica"/>
                          <a:ea typeface="ＭＳ 明朝"/>
                          <a:cs typeface="Helvetica"/>
                        </a:rPr>
                        <a:t>Beam acc. with </a:t>
                      </a:r>
                      <a:r>
                        <a:rPr lang="en-US" sz="1400" dirty="0">
                          <a:effectLst/>
                          <a:latin typeface="Helvetica"/>
                          <a:ea typeface="ＭＳ 明朝"/>
                          <a:cs typeface="Helvetica"/>
                        </a:rPr>
                        <a:t>SRF cavity </a:t>
                      </a:r>
                      <a:r>
                        <a:rPr lang="en-US" sz="1400" dirty="0" smtClean="0">
                          <a:effectLst/>
                          <a:latin typeface="Helvetica"/>
                          <a:ea typeface="ＭＳ 明朝"/>
                          <a:cs typeface="Helvetica"/>
                        </a:rPr>
                        <a:t>string</a:t>
                      </a:r>
                      <a:r>
                        <a:rPr lang="en-US" sz="1400" spc="-95" dirty="0" smtClean="0">
                          <a:effectLst/>
                          <a:latin typeface="Helvetica"/>
                          <a:ea typeface="ＭＳ 明朝"/>
                          <a:cs typeface="Helvetica"/>
                        </a:rPr>
                        <a:t>,</a:t>
                      </a:r>
                      <a:endParaRPr lang="en-US" sz="1400" dirty="0" smtClean="0">
                        <a:effectLst/>
                        <a:latin typeface="Helvetica"/>
                        <a:ea typeface="ＭＳ 明朝"/>
                        <a:cs typeface="Helvetica"/>
                      </a:endParaRPr>
                    </a:p>
                    <a:p>
                      <a:pPr marL="63500" marR="182245">
                        <a:lnSpc>
                          <a:spcPct val="113000"/>
                        </a:lnSpc>
                        <a:spcAft>
                          <a:spcPts val="0"/>
                        </a:spcAft>
                      </a:pPr>
                      <a:r>
                        <a:rPr lang="en-US" sz="1400" b="1" dirty="0" smtClean="0">
                          <a:solidFill>
                            <a:srgbClr val="FF0000"/>
                          </a:solidFill>
                          <a:effectLst/>
                          <a:latin typeface="Helvetica"/>
                          <a:ea typeface="ＭＳ 明朝"/>
                          <a:cs typeface="Helvetica"/>
                        </a:rPr>
                        <a:t>Cost Reduction R&amp;D </a:t>
                      </a:r>
                      <a:r>
                        <a:rPr lang="en-US" sz="1400" b="1" dirty="0" smtClean="0">
                          <a:solidFill>
                            <a:srgbClr val="FF0000"/>
                          </a:solidFill>
                          <a:effectLst/>
                          <a:latin typeface="Helvetica"/>
                          <a:ea typeface="ＭＳ 明朝"/>
                          <a:cs typeface="Helvetica"/>
                        </a:rPr>
                        <a:t> </a:t>
                      </a:r>
                      <a:endParaRPr lang="en-US" sz="1400" b="1" dirty="0">
                        <a:solidFill>
                          <a:srgbClr val="FF0000"/>
                        </a:solidFill>
                        <a:effectLst/>
                        <a:latin typeface="Helvetica"/>
                        <a:ea typeface="ＭＳ 明朝"/>
                        <a:cs typeface="Helvetica"/>
                      </a:endParaRPr>
                    </a:p>
                  </a:txBody>
                  <a:tcPr marL="0" marR="0" marT="0" marB="0" anchor="ctr"/>
                </a:tc>
                <a:tc gridSpan="4">
                  <a:txBody>
                    <a:bodyPr/>
                    <a:lstStyle/>
                    <a:p>
                      <a:pPr marL="65405" marR="518795">
                        <a:lnSpc>
                          <a:spcPct val="113000"/>
                        </a:lnSpc>
                        <a:spcAft>
                          <a:spcPts val="0"/>
                        </a:spcAft>
                      </a:pPr>
                      <a:r>
                        <a:rPr lang="en-US" sz="1400" dirty="0">
                          <a:effectLst/>
                          <a:latin typeface="Helvetica"/>
                          <a:ea typeface="ＭＳ 明朝"/>
                          <a:cs typeface="Helvetica"/>
                        </a:rPr>
                        <a:t>Demonstrate mass-production </a:t>
                      </a:r>
                      <a:r>
                        <a:rPr lang="en-US" sz="1400" dirty="0" smtClean="0">
                          <a:effectLst/>
                          <a:latin typeface="Helvetica"/>
                          <a:ea typeface="ＭＳ 明朝"/>
                          <a:cs typeface="Helvetica"/>
                        </a:rPr>
                        <a:t>technology, stability, hub</a:t>
                      </a:r>
                      <a:r>
                        <a:rPr lang="en-US" sz="1400" dirty="0">
                          <a:effectLst/>
                          <a:latin typeface="Helvetica"/>
                          <a:ea typeface="ＭＳ 明朝"/>
                          <a:cs typeface="Helvetica"/>
                        </a:rPr>
                        <a:t>-lab </a:t>
                      </a:r>
                      <a:r>
                        <a:rPr lang="en-US" sz="1400" dirty="0" smtClean="0">
                          <a:effectLst/>
                          <a:latin typeface="Helvetica"/>
                          <a:ea typeface="ＭＳ 明朝"/>
                          <a:cs typeface="Helvetica"/>
                        </a:rPr>
                        <a:t>functioning, </a:t>
                      </a:r>
                      <a:r>
                        <a:rPr lang="en-US" sz="1400" dirty="0">
                          <a:effectLst/>
                          <a:latin typeface="Helvetica"/>
                          <a:ea typeface="ＭＳ 明朝"/>
                          <a:cs typeface="Helvetica"/>
                        </a:rPr>
                        <a:t>and global</a:t>
                      </a:r>
                      <a:r>
                        <a:rPr lang="en-US" sz="1400" spc="-135" dirty="0">
                          <a:effectLst/>
                          <a:latin typeface="Helvetica"/>
                          <a:ea typeface="ＭＳ 明朝"/>
                          <a:cs typeface="Helvetica"/>
                        </a:rPr>
                        <a:t> </a:t>
                      </a:r>
                      <a:r>
                        <a:rPr lang="en-US" sz="1400" dirty="0">
                          <a:effectLst/>
                          <a:latin typeface="Helvetica"/>
                          <a:ea typeface="ＭＳ 明朝"/>
                          <a:cs typeface="Helvetica"/>
                        </a:rPr>
                        <a:t>sharing</a:t>
                      </a: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542556">
                <a:tc>
                  <a:txBody>
                    <a:bodyPr/>
                    <a:lstStyle/>
                    <a:p>
                      <a:pPr algn="l">
                        <a:spcAft>
                          <a:spcPts val="0"/>
                        </a:spcAft>
                      </a:pPr>
                      <a:r>
                        <a:rPr lang="en-US" sz="1400" b="1" kern="100" dirty="0">
                          <a:solidFill>
                            <a:schemeClr val="bg1">
                              <a:lumMod val="50000"/>
                            </a:schemeClr>
                          </a:solidFill>
                          <a:effectLst/>
                          <a:latin typeface="+mn-lt"/>
                          <a:ea typeface="+mn-ea"/>
                          <a:cs typeface="Times New Roman"/>
                        </a:rPr>
                        <a:t>Nano-</a:t>
                      </a:r>
                      <a:r>
                        <a:rPr lang="en-US" sz="1400" b="1" kern="100" dirty="0" smtClean="0">
                          <a:solidFill>
                            <a:schemeClr val="bg1">
                              <a:lumMod val="50000"/>
                            </a:schemeClr>
                          </a:solidFill>
                          <a:effectLst/>
                          <a:latin typeface="+mn-lt"/>
                          <a:ea typeface="+mn-ea"/>
                          <a:cs typeface="Times New Roman"/>
                        </a:rPr>
                        <a:t>beam</a:t>
                      </a:r>
                    </a:p>
                  </a:txBody>
                  <a:tcPr marL="68580" marR="68580" marT="0" marB="0" anchor="ctr"/>
                </a:tc>
                <a:tc>
                  <a:txBody>
                    <a:bodyPr/>
                    <a:lstStyle/>
                    <a:p>
                      <a:pPr marL="63500">
                        <a:spcBef>
                          <a:spcPts val="155"/>
                        </a:spcBef>
                        <a:spcAft>
                          <a:spcPts val="0"/>
                        </a:spcAft>
                      </a:pPr>
                      <a:r>
                        <a:rPr lang="en-US" sz="1400" dirty="0">
                          <a:solidFill>
                            <a:schemeClr val="bg1">
                              <a:lumMod val="50000"/>
                            </a:schemeClr>
                          </a:solidFill>
                          <a:effectLst/>
                          <a:latin typeface="Helvetica"/>
                          <a:ea typeface="ＭＳ 明朝"/>
                          <a:cs typeface="Helvetica"/>
                        </a:rPr>
                        <a:t>Achieve the ILC beam-size</a:t>
                      </a:r>
                      <a:r>
                        <a:rPr lang="en-US" sz="1400" spc="-70"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goal</a:t>
                      </a:r>
                    </a:p>
                  </a:txBody>
                  <a:tcPr marL="0" marR="0" marT="0" marB="0" anchor="ctr"/>
                </a:tc>
                <a:tc gridSpan="4">
                  <a:txBody>
                    <a:bodyPr/>
                    <a:lstStyle/>
                    <a:p>
                      <a:pPr marL="65405">
                        <a:spcBef>
                          <a:spcPts val="155"/>
                        </a:spcBef>
                        <a:spcAft>
                          <a:spcPts val="0"/>
                        </a:spcAft>
                      </a:pPr>
                      <a:r>
                        <a:rPr lang="en-US" sz="1400" dirty="0">
                          <a:solidFill>
                            <a:schemeClr val="bg1">
                              <a:lumMod val="50000"/>
                            </a:schemeClr>
                          </a:solidFill>
                          <a:effectLst/>
                          <a:latin typeface="Helvetica"/>
                          <a:ea typeface="ＭＳ 明朝"/>
                          <a:cs typeface="Helvetica"/>
                        </a:rPr>
                        <a:t>Demonstrate the </a:t>
                      </a:r>
                      <a:r>
                        <a:rPr lang="en-US" sz="1400" dirty="0" err="1">
                          <a:solidFill>
                            <a:schemeClr val="bg1">
                              <a:lumMod val="50000"/>
                            </a:schemeClr>
                          </a:solidFill>
                          <a:effectLst/>
                          <a:latin typeface="Helvetica"/>
                          <a:ea typeface="ＭＳ 明朝"/>
                          <a:cs typeface="Helvetica"/>
                        </a:rPr>
                        <a:t>nanobeam</a:t>
                      </a:r>
                      <a:r>
                        <a:rPr lang="en-US" sz="1400" dirty="0">
                          <a:solidFill>
                            <a:schemeClr val="bg1">
                              <a:lumMod val="50000"/>
                            </a:schemeClr>
                          </a:solidFill>
                          <a:effectLst/>
                          <a:latin typeface="Helvetica"/>
                          <a:ea typeface="ＭＳ 明朝"/>
                          <a:cs typeface="Helvetica"/>
                        </a:rPr>
                        <a:t> size and stabilize the beam</a:t>
                      </a:r>
                      <a:r>
                        <a:rPr lang="en-US" sz="1400" spc="-13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position</a:t>
                      </a: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542556">
                <a:tc>
                  <a:txBody>
                    <a:bodyPr/>
                    <a:lstStyle/>
                    <a:p>
                      <a:pPr algn="l">
                        <a:spcAft>
                          <a:spcPts val="0"/>
                        </a:spcAft>
                      </a:pPr>
                      <a:r>
                        <a:rPr lang="en-US" sz="1800" b="1" kern="100" dirty="0">
                          <a:solidFill>
                            <a:schemeClr val="bg1">
                              <a:lumMod val="50000"/>
                            </a:schemeClr>
                          </a:solidFill>
                          <a:effectLst/>
                          <a:latin typeface="+mn-lt"/>
                          <a:ea typeface="+mn-ea"/>
                          <a:cs typeface="Times New Roman"/>
                        </a:rPr>
                        <a:t>e+ </a:t>
                      </a:r>
                      <a:endParaRPr lang="en-US" sz="1800" b="1" kern="100" dirty="0" smtClean="0">
                        <a:solidFill>
                          <a:schemeClr val="bg1">
                            <a:lumMod val="50000"/>
                          </a:schemeClr>
                        </a:solidFill>
                        <a:effectLst/>
                        <a:latin typeface="+mn-lt"/>
                        <a:ea typeface="+mn-ea"/>
                        <a:cs typeface="Times New Roman"/>
                      </a:endParaRPr>
                    </a:p>
                  </a:txBody>
                  <a:tcPr marL="68580" marR="68580" marT="0" marB="0" anchor="ctr"/>
                </a:tc>
                <a:tc>
                  <a:txBody>
                    <a:bodyPr/>
                    <a:lstStyle/>
                    <a:p>
                      <a:pPr marL="63500">
                        <a:spcBef>
                          <a:spcPts val="190"/>
                        </a:spcBef>
                        <a:spcAft>
                          <a:spcPts val="0"/>
                        </a:spcAft>
                      </a:pPr>
                      <a:r>
                        <a:rPr lang="en-US" sz="1400" dirty="0">
                          <a:solidFill>
                            <a:schemeClr val="bg1">
                              <a:lumMod val="50000"/>
                            </a:schemeClr>
                          </a:solidFill>
                          <a:effectLst/>
                          <a:latin typeface="Helvetica"/>
                          <a:ea typeface="ＭＳ 明朝"/>
                          <a:cs typeface="Helvetica"/>
                        </a:rPr>
                        <a:t>Demonstrate technological</a:t>
                      </a:r>
                      <a:r>
                        <a:rPr lang="en-US" sz="1400" spc="-90"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feasibility</a:t>
                      </a:r>
                    </a:p>
                  </a:txBody>
                  <a:tcPr marL="0" marR="0" marT="0" marB="0" anchor="ctr"/>
                </a:tc>
                <a:tc gridSpan="4">
                  <a:txBody>
                    <a:bodyPr/>
                    <a:lstStyle/>
                    <a:p>
                      <a:pPr marL="65405">
                        <a:spcBef>
                          <a:spcPts val="190"/>
                        </a:spcBef>
                        <a:spcAft>
                          <a:spcPts val="0"/>
                        </a:spcAft>
                      </a:pPr>
                      <a:r>
                        <a:rPr lang="en-US" sz="1400" dirty="0">
                          <a:solidFill>
                            <a:schemeClr val="bg1">
                              <a:lumMod val="50000"/>
                            </a:schemeClr>
                          </a:solidFill>
                          <a:effectLst/>
                          <a:latin typeface="Helvetica"/>
                          <a:ea typeface="ＭＳ 明朝"/>
                          <a:cs typeface="Helvetica"/>
                        </a:rPr>
                        <a:t>Demonstrate</a:t>
                      </a:r>
                      <a:r>
                        <a:rPr lang="en-US" sz="1400" spc="-3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both</a:t>
                      </a:r>
                      <a:r>
                        <a:rPr lang="en-US" sz="1400" spc="-2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the</a:t>
                      </a:r>
                      <a:r>
                        <a:rPr lang="en-US" sz="1400" spc="-25" dirty="0">
                          <a:solidFill>
                            <a:schemeClr val="bg1">
                              <a:lumMod val="50000"/>
                            </a:schemeClr>
                          </a:solidFill>
                          <a:effectLst/>
                          <a:latin typeface="Helvetica"/>
                          <a:ea typeface="ＭＳ 明朝"/>
                          <a:cs typeface="Helvetica"/>
                        </a:rPr>
                        <a:t> </a:t>
                      </a:r>
                      <a:r>
                        <a:rPr lang="en-US" sz="1400" dirty="0" err="1">
                          <a:solidFill>
                            <a:schemeClr val="bg1">
                              <a:lumMod val="50000"/>
                            </a:schemeClr>
                          </a:solidFill>
                          <a:effectLst/>
                          <a:latin typeface="Helvetica"/>
                          <a:ea typeface="ＭＳ 明朝"/>
                          <a:cs typeface="Helvetica"/>
                        </a:rPr>
                        <a:t>undulator</a:t>
                      </a:r>
                      <a:r>
                        <a:rPr lang="en-US" sz="1400" spc="-1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and</a:t>
                      </a:r>
                      <a:r>
                        <a:rPr lang="en-US" sz="1400" spc="-2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e-driven</a:t>
                      </a:r>
                      <a:r>
                        <a:rPr lang="en-US" sz="1400" spc="-2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e+</a:t>
                      </a:r>
                      <a:r>
                        <a:rPr lang="en-US" sz="1400" spc="-20"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sources</a:t>
                      </a: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542556">
                <a:tc>
                  <a:txBody>
                    <a:bodyPr/>
                    <a:lstStyle/>
                    <a:p>
                      <a:pPr algn="l">
                        <a:spcAft>
                          <a:spcPts val="0"/>
                        </a:spcAft>
                      </a:pPr>
                      <a:r>
                        <a:rPr lang="en-US" sz="1800" b="1" kern="100" dirty="0" smtClean="0">
                          <a:solidFill>
                            <a:schemeClr val="bg1">
                              <a:lumMod val="50000"/>
                            </a:schemeClr>
                          </a:solidFill>
                          <a:effectLst/>
                          <a:latin typeface="+mn-lt"/>
                          <a:ea typeface="+mn-ea"/>
                          <a:cs typeface="Times New Roman"/>
                        </a:rPr>
                        <a:t>CFS</a:t>
                      </a:r>
                    </a:p>
                  </a:txBody>
                  <a:tcPr marL="68580" marR="68580" marT="0" marB="0" anchor="ctr"/>
                </a:tc>
                <a:tc>
                  <a:txBody>
                    <a:bodyPr/>
                    <a:lstStyle/>
                    <a:p>
                      <a:pPr marL="63500">
                        <a:spcBef>
                          <a:spcPts val="190"/>
                        </a:spcBef>
                        <a:spcAft>
                          <a:spcPts val="0"/>
                        </a:spcAft>
                      </a:pPr>
                      <a:r>
                        <a:rPr lang="en-US" sz="1400" dirty="0">
                          <a:solidFill>
                            <a:schemeClr val="bg1">
                              <a:lumMod val="50000"/>
                            </a:schemeClr>
                          </a:solidFill>
                          <a:effectLst/>
                          <a:latin typeface="Helvetica"/>
                          <a:ea typeface="ＭＳ 明朝"/>
                          <a:cs typeface="Helvetica"/>
                        </a:rPr>
                        <a:t>Pre-survey and basic</a:t>
                      </a:r>
                      <a:r>
                        <a:rPr lang="en-US" sz="1400" spc="-70"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design</a:t>
                      </a:r>
                    </a:p>
                  </a:txBody>
                  <a:tcPr marL="0" marR="0" marT="0" marB="0" anchor="ctr"/>
                </a:tc>
                <a:tc gridSpan="4">
                  <a:txBody>
                    <a:bodyPr/>
                    <a:lstStyle/>
                    <a:p>
                      <a:pPr marL="65405">
                        <a:spcBef>
                          <a:spcPts val="190"/>
                        </a:spcBef>
                        <a:spcAft>
                          <a:spcPts val="0"/>
                        </a:spcAft>
                      </a:pPr>
                      <a:r>
                        <a:rPr lang="en-US" sz="1400" dirty="0">
                          <a:solidFill>
                            <a:schemeClr val="bg1">
                              <a:lumMod val="50000"/>
                            </a:schemeClr>
                          </a:solidFill>
                          <a:effectLst/>
                          <a:latin typeface="Helvetica"/>
                          <a:ea typeface="ＭＳ 明朝"/>
                          <a:cs typeface="Helvetica"/>
                        </a:rPr>
                        <a:t>Geology </a:t>
                      </a:r>
                      <a:r>
                        <a:rPr lang="en-US" sz="1400" spc="-15" dirty="0">
                          <a:solidFill>
                            <a:schemeClr val="bg1">
                              <a:lumMod val="50000"/>
                            </a:schemeClr>
                          </a:solidFill>
                          <a:effectLst/>
                          <a:latin typeface="Helvetica"/>
                          <a:ea typeface="ＭＳ 明朝"/>
                          <a:cs typeface="Helvetica"/>
                        </a:rPr>
                        <a:t>survey, </a:t>
                      </a:r>
                      <a:r>
                        <a:rPr lang="en-US" sz="1400" dirty="0">
                          <a:solidFill>
                            <a:schemeClr val="bg1">
                              <a:lumMod val="50000"/>
                            </a:schemeClr>
                          </a:solidFill>
                          <a:effectLst/>
                          <a:latin typeface="Helvetica"/>
                          <a:ea typeface="ＭＳ 明朝"/>
                          <a:cs typeface="Helvetica"/>
                        </a:rPr>
                        <a:t>engineering design, specification, and</a:t>
                      </a:r>
                      <a:r>
                        <a:rPr lang="en-US" sz="1400" spc="-105" dirty="0">
                          <a:solidFill>
                            <a:schemeClr val="bg1">
                              <a:lumMod val="50000"/>
                            </a:schemeClr>
                          </a:solidFill>
                          <a:effectLst/>
                          <a:latin typeface="Helvetica"/>
                          <a:ea typeface="ＭＳ 明朝"/>
                          <a:cs typeface="Helvetica"/>
                        </a:rPr>
                        <a:t> </a:t>
                      </a:r>
                      <a:r>
                        <a:rPr lang="en-US" sz="1400" dirty="0">
                          <a:solidFill>
                            <a:schemeClr val="bg1">
                              <a:lumMod val="50000"/>
                            </a:schemeClr>
                          </a:solidFill>
                          <a:effectLst/>
                          <a:latin typeface="Helvetica"/>
                          <a:ea typeface="ＭＳ 明朝"/>
                          <a:cs typeface="Helvetica"/>
                        </a:rPr>
                        <a:t>drawings</a:t>
                      </a:r>
                    </a:p>
                  </a:txBody>
                  <a:tcPr marL="0" marR="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9" name="角丸四角形 8"/>
          <p:cNvSpPr/>
          <p:nvPr/>
        </p:nvSpPr>
        <p:spPr>
          <a:xfrm>
            <a:off x="179608" y="3785413"/>
            <a:ext cx="8778720" cy="658557"/>
          </a:xfrm>
          <a:prstGeom prst="round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68062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4"/>
          </p:nvPr>
        </p:nvSpPr>
        <p:spPr>
          <a:prstGeom prst="rect">
            <a:avLst/>
          </a:prstGeom>
        </p:spPr>
        <p:txBody>
          <a:bodyPr/>
          <a:lstStyle/>
          <a:p>
            <a:fld id="{AAB6FA28-7AEC-3F43-9C2D-3DB969CFEC6A}" type="slidenum">
              <a:rPr lang="en-US" smtClean="0">
                <a:solidFill>
                  <a:srgbClr val="000000"/>
                </a:solidFill>
                <a:latin typeface="Arial"/>
                <a:ea typeface="Arial Unicode MS"/>
                <a:cs typeface="Arial Unicode MS"/>
              </a:rPr>
              <a:pPr/>
              <a:t>21</a:t>
            </a:fld>
            <a:endParaRPr lang="en-US">
              <a:solidFill>
                <a:srgbClr val="000000"/>
              </a:solidFill>
              <a:latin typeface="Arial"/>
              <a:ea typeface="Arial Unicode MS"/>
              <a:cs typeface="Arial Unicode MS"/>
            </a:endParaRPr>
          </a:p>
        </p:txBody>
      </p:sp>
      <p:sp>
        <p:nvSpPr>
          <p:cNvPr id="4" name="日付プレースホルダー 3"/>
          <p:cNvSpPr>
            <a:spLocks noGrp="1"/>
          </p:cNvSpPr>
          <p:nvPr>
            <p:ph type="dt" sz="half" idx="2"/>
          </p:nvPr>
        </p:nvSpPr>
        <p:spPr>
          <a:prstGeom prst="rect">
            <a:avLst/>
          </a:prstGeom>
        </p:spPr>
        <p:txBody>
          <a:bodyPr/>
          <a:lstStyle/>
          <a:p>
            <a:r>
              <a:rPr lang="en-US" altLang="ja-JP" smtClean="0">
                <a:solidFill>
                  <a:srgbClr val="000000"/>
                </a:solidFill>
                <a:latin typeface="Arial"/>
                <a:ea typeface="Arial Unicode MS"/>
                <a:cs typeface="Arial Unicode MS"/>
              </a:rPr>
              <a:t>AY-170209</a:t>
            </a:r>
            <a:endParaRPr lang="en-US">
              <a:solidFill>
                <a:srgbClr val="000000"/>
              </a:solidFill>
              <a:latin typeface="Arial"/>
              <a:ea typeface="Arial Unicode MS"/>
              <a:cs typeface="Arial Unicode MS"/>
            </a:endParaRPr>
          </a:p>
        </p:txBody>
      </p:sp>
      <p:sp>
        <p:nvSpPr>
          <p:cNvPr id="2" name="タイトル 1"/>
          <p:cNvSpPr>
            <a:spLocks noGrp="1"/>
          </p:cNvSpPr>
          <p:nvPr>
            <p:ph type="title" idx="4294967295"/>
          </p:nvPr>
        </p:nvSpPr>
        <p:spPr>
          <a:xfrm>
            <a:off x="805001" y="54112"/>
            <a:ext cx="7554912" cy="520148"/>
          </a:xfrm>
          <a:prstGeom prst="rect">
            <a:avLst/>
          </a:prstGeom>
          <a:solidFill>
            <a:schemeClr val="bg1"/>
          </a:solidFill>
        </p:spPr>
        <p:txBody>
          <a:bodyPr anchor="ctr"/>
          <a:lstStyle/>
          <a:p>
            <a:r>
              <a:rPr kumimoji="1" lang="en-US" altLang="ja-JP" sz="3600" b="1" dirty="0" smtClean="0"/>
              <a:t>Fraction of SCRF Cavity and CMs </a:t>
            </a:r>
            <a:endParaRPr kumimoji="1" lang="ja-JP" altLang="en-US" sz="3600" b="1" dirty="0"/>
          </a:p>
        </p:txBody>
      </p:sp>
      <p:pic>
        <p:nvPicPr>
          <p:cNvPr id="6" name="Content Placeholder 5"/>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l="-359" r="-232"/>
          <a:stretch/>
        </p:blipFill>
        <p:spPr>
          <a:xfrm>
            <a:off x="508000" y="800452"/>
            <a:ext cx="5383213" cy="5308600"/>
          </a:xfrm>
          <a:prstGeom prst="rect">
            <a:avLst/>
          </a:prstGeom>
          <a:ln>
            <a:solidFill>
              <a:srgbClr val="0000FF"/>
            </a:solidFill>
          </a:ln>
        </p:spPr>
      </p:pic>
      <p:sp>
        <p:nvSpPr>
          <p:cNvPr id="8" name="テキスト ボックス 7"/>
          <p:cNvSpPr txBox="1"/>
          <p:nvPr/>
        </p:nvSpPr>
        <p:spPr>
          <a:xfrm>
            <a:off x="6556630" y="3572520"/>
            <a:ext cx="1905000" cy="2308324"/>
          </a:xfrm>
          <a:prstGeom prst="rect">
            <a:avLst/>
          </a:prstGeom>
          <a:solidFill>
            <a:srgbClr val="FFFF00"/>
          </a:solidFill>
          <a:ln>
            <a:solidFill>
              <a:srgbClr val="3366FF"/>
            </a:solidFill>
          </a:ln>
        </p:spPr>
        <p:txBody>
          <a:bodyPr wrap="square" rtlCol="0">
            <a:spAutoFit/>
          </a:bodyPr>
          <a:lstStyle/>
          <a:p>
            <a:r>
              <a:rPr lang="en-US" altLang="ja-JP" dirty="0" smtClean="0">
                <a:solidFill>
                  <a:srgbClr val="000000"/>
                </a:solidFill>
                <a:latin typeface="Arial"/>
                <a:ea typeface="Arial Unicode MS"/>
                <a:cs typeface="Arial Unicode MS"/>
              </a:rPr>
              <a:t>Cavity and CM :</a:t>
            </a:r>
          </a:p>
          <a:p>
            <a:pPr marL="285750" indent="-285750">
              <a:buFont typeface="Wingdings" charset="0"/>
              <a:buChar char="à"/>
            </a:pPr>
            <a:r>
              <a:rPr lang="en-US" altLang="ja-JP" dirty="0" smtClean="0">
                <a:solidFill>
                  <a:srgbClr val="3366FF"/>
                </a:solidFill>
                <a:latin typeface="Arial"/>
                <a:ea typeface="Arial Unicode MS"/>
                <a:cs typeface="Arial Unicode MS"/>
                <a:sym typeface="Wingdings"/>
              </a:rPr>
              <a:t>35 </a:t>
            </a:r>
            <a:r>
              <a:rPr lang="en-US" altLang="ja-JP" dirty="0" smtClean="0">
                <a:solidFill>
                  <a:srgbClr val="3366FF"/>
                </a:solidFill>
                <a:latin typeface="Arial"/>
                <a:ea typeface="Arial Unicode MS"/>
                <a:cs typeface="Arial Unicode MS"/>
                <a:sym typeface="Wingdings"/>
              </a:rPr>
              <a:t>% </a:t>
            </a:r>
            <a:endParaRPr lang="en-US" altLang="ja-JP" dirty="0" smtClean="0">
              <a:solidFill>
                <a:srgbClr val="3366FF"/>
              </a:solidFill>
              <a:latin typeface="Arial"/>
              <a:ea typeface="Arial Unicode MS"/>
              <a:cs typeface="Arial Unicode MS"/>
              <a:sym typeface="Wingdings"/>
            </a:endParaRPr>
          </a:p>
          <a:p>
            <a:pPr marL="285750" indent="-285750">
              <a:buFont typeface="Wingdings" charset="0"/>
              <a:buChar char="à"/>
            </a:pPr>
            <a:endParaRPr lang="en-US" altLang="ja-JP" dirty="0" smtClean="0">
              <a:solidFill>
                <a:srgbClr val="3366FF"/>
              </a:solidFill>
              <a:latin typeface="Arial"/>
              <a:ea typeface="Arial Unicode MS"/>
              <a:cs typeface="Arial Unicode MS"/>
              <a:sym typeface="Wingdings"/>
            </a:endParaRPr>
          </a:p>
          <a:p>
            <a:pPr marL="285750" indent="-285750">
              <a:buFont typeface="Wingdings" charset="0"/>
              <a:buChar char="à"/>
            </a:pPr>
            <a:r>
              <a:rPr lang="en-US" altLang="ja-JP" dirty="0" smtClean="0">
                <a:solidFill>
                  <a:srgbClr val="000090"/>
                </a:solidFill>
                <a:latin typeface="Arial"/>
                <a:ea typeface="Arial Unicode MS"/>
                <a:cs typeface="Arial Unicode MS"/>
                <a:sym typeface="Wingdings"/>
              </a:rPr>
              <a:t>Cryogenics</a:t>
            </a:r>
            <a:r>
              <a:rPr lang="en-US" altLang="ja-JP" dirty="0" smtClean="0">
                <a:solidFill>
                  <a:srgbClr val="000090"/>
                </a:solidFill>
                <a:latin typeface="Arial"/>
                <a:ea typeface="Arial Unicode MS"/>
                <a:cs typeface="Arial Unicode MS"/>
                <a:sym typeface="Wingdings"/>
              </a:rPr>
              <a:t>:</a:t>
            </a:r>
          </a:p>
          <a:p>
            <a:pPr marL="285750" indent="-285750">
              <a:buFont typeface="Wingdings" charset="0"/>
              <a:buChar char="à"/>
            </a:pPr>
            <a:r>
              <a:rPr lang="en-US" altLang="ja-JP" dirty="0" smtClean="0">
                <a:solidFill>
                  <a:srgbClr val="3366FF"/>
                </a:solidFill>
                <a:latin typeface="Arial"/>
                <a:ea typeface="Arial Unicode MS"/>
                <a:cs typeface="Arial Unicode MS"/>
                <a:sym typeface="Wingdings"/>
              </a:rPr>
              <a:t>8 % </a:t>
            </a:r>
            <a:endParaRPr lang="en-US" altLang="ja-JP" dirty="0" smtClean="0">
              <a:solidFill>
                <a:srgbClr val="3366FF"/>
              </a:solidFill>
              <a:latin typeface="Arial"/>
              <a:ea typeface="Arial Unicode MS"/>
              <a:cs typeface="Arial Unicode MS"/>
              <a:sym typeface="Wingdings"/>
            </a:endParaRPr>
          </a:p>
          <a:p>
            <a:pPr marL="285750" indent="-285750">
              <a:buFont typeface="Wingdings" charset="0"/>
              <a:buChar char="à"/>
            </a:pPr>
            <a:endParaRPr lang="en-US" altLang="ja-JP" dirty="0" smtClean="0">
              <a:solidFill>
                <a:srgbClr val="3366FF"/>
              </a:solidFill>
              <a:latin typeface="Arial"/>
              <a:ea typeface="Arial Unicode MS"/>
              <a:cs typeface="Arial Unicode MS"/>
              <a:sym typeface="Wingdings"/>
            </a:endParaRPr>
          </a:p>
          <a:p>
            <a:r>
              <a:rPr lang="en-US" altLang="ja-JP" dirty="0" smtClean="0">
                <a:latin typeface="Arial"/>
                <a:ea typeface="Arial Unicode MS"/>
                <a:cs typeface="Arial Unicode MS"/>
                <a:sym typeface="Wingdings"/>
              </a:rPr>
              <a:t>HLRF</a:t>
            </a:r>
            <a:endParaRPr lang="en-US" altLang="ja-JP" dirty="0" smtClean="0">
              <a:latin typeface="Arial"/>
              <a:ea typeface="Arial Unicode MS"/>
              <a:cs typeface="Arial Unicode MS"/>
              <a:sym typeface="Wingdings"/>
            </a:endParaRPr>
          </a:p>
          <a:p>
            <a:pPr marL="285750" indent="-285750">
              <a:buFont typeface="Wingdings" charset="0"/>
              <a:buChar char="à"/>
            </a:pPr>
            <a:r>
              <a:rPr lang="en-US" altLang="ja-JP" dirty="0" smtClean="0">
                <a:solidFill>
                  <a:srgbClr val="3366FF"/>
                </a:solidFill>
                <a:latin typeface="Arial"/>
                <a:ea typeface="Arial Unicode MS"/>
                <a:cs typeface="Arial Unicode MS"/>
                <a:sym typeface="Wingdings"/>
              </a:rPr>
              <a:t>10 </a:t>
            </a:r>
            <a:r>
              <a:rPr lang="en-US" altLang="ja-JP" dirty="0" smtClean="0">
                <a:solidFill>
                  <a:srgbClr val="3366FF"/>
                </a:solidFill>
                <a:latin typeface="Arial"/>
                <a:ea typeface="Arial Unicode MS"/>
                <a:cs typeface="Arial Unicode MS"/>
                <a:sym typeface="Wingdings"/>
              </a:rPr>
              <a:t>%</a:t>
            </a:r>
            <a:endParaRPr lang="en-US" altLang="ja-JP" dirty="0" smtClean="0">
              <a:solidFill>
                <a:srgbClr val="3366FF"/>
              </a:solidFill>
              <a:latin typeface="Arial"/>
              <a:ea typeface="Arial Unicode MS"/>
              <a:cs typeface="Arial Unicode MS"/>
              <a:sym typeface="Wingdings"/>
            </a:endParaRPr>
          </a:p>
        </p:txBody>
      </p:sp>
      <p:sp>
        <p:nvSpPr>
          <p:cNvPr id="11" name="object 4"/>
          <p:cNvSpPr/>
          <p:nvPr/>
        </p:nvSpPr>
        <p:spPr>
          <a:xfrm>
            <a:off x="5553429" y="1038084"/>
            <a:ext cx="3469098" cy="2274956"/>
          </a:xfrm>
          <a:prstGeom prst="rect">
            <a:avLst/>
          </a:prstGeom>
          <a:blipFill>
            <a:blip r:embed="rId3" cstate="print"/>
            <a:stretch>
              <a:fillRect/>
            </a:stretch>
          </a:blipFill>
          <a:ln>
            <a:solidFill>
              <a:srgbClr val="3366FF"/>
            </a:solidFill>
          </a:ln>
        </p:spPr>
        <p:txBody>
          <a:bodyPr wrap="square" lIns="0" tIns="0" rIns="0" bIns="0" rtlCol="0"/>
          <a:lstStyle/>
          <a:p>
            <a:endParaRPr smtClean="0">
              <a:solidFill>
                <a:prstClr val="black"/>
              </a:solidFill>
              <a:latin typeface="Calibri"/>
            </a:endParaRPr>
          </a:p>
        </p:txBody>
      </p:sp>
    </p:spTree>
    <p:extLst>
      <p:ext uri="{BB962C8B-B14F-4D97-AF65-F5344CB8AC3E}">
        <p14:creationId xmlns:p14="http://schemas.microsoft.com/office/powerpoint/2010/main" val="30204875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1195" y="108987"/>
            <a:ext cx="8229600" cy="476317"/>
          </a:xfrm>
          <a:solidFill>
            <a:srgbClr val="FFFFFF"/>
          </a:solidFill>
        </p:spPr>
        <p:txBody>
          <a:bodyPr>
            <a:normAutofit fontScale="90000"/>
          </a:bodyPr>
          <a:lstStyle/>
          <a:p>
            <a:pPr algn="just"/>
            <a:r>
              <a:rPr lang="en-US" altLang="ja-JP" sz="3600" dirty="0" smtClean="0"/>
              <a:t>                </a:t>
            </a:r>
            <a:r>
              <a:rPr lang="en-US" altLang="ja-JP" sz="3600" b="1" dirty="0" smtClean="0"/>
              <a:t>SRF </a:t>
            </a:r>
            <a:r>
              <a:rPr lang="en-US" altLang="ja-JP" sz="3600" b="1" dirty="0"/>
              <a:t>Mini-Workshop, 6 Dec. </a:t>
            </a:r>
            <a:r>
              <a:rPr lang="en-US" altLang="ja-JP" sz="3600" b="1" dirty="0" smtClean="0"/>
              <a:t>2016</a:t>
            </a:r>
            <a:br>
              <a:rPr lang="en-US" altLang="ja-JP" sz="3600" b="1" dirty="0" smtClean="0"/>
            </a:br>
            <a:r>
              <a:rPr lang="sk-SK" altLang="ja-JP" sz="3600" dirty="0" smtClean="0"/>
              <a:t>Motivation</a:t>
            </a:r>
            <a:br>
              <a:rPr lang="sk-SK" altLang="ja-JP" sz="3600" dirty="0" smtClean="0"/>
            </a:br>
            <a:r>
              <a:rPr lang="sk-SK" altLang="ja-JP" sz="2000" dirty="0" smtClean="0"/>
              <a:t>In </a:t>
            </a:r>
            <a:r>
              <a:rPr lang="sk-SK" altLang="ja-JP" sz="2000" dirty="0"/>
              <a:t>view of the worldwide interest and the limited resources available for R&amp;D on SCRF and its associated technologies, </a:t>
            </a:r>
            <a:r>
              <a:rPr lang="sk-SK" altLang="ja-JP" sz="2000" dirty="0">
                <a:solidFill>
                  <a:srgbClr val="3366FF"/>
                </a:solidFill>
              </a:rPr>
              <a:t>it is important to have a clear view of the priorities in each of the laboratories participating in SCRF R&amp;D on a timescale of the next 2-3 years.</a:t>
            </a:r>
            <a:br>
              <a:rPr lang="sk-SK" altLang="ja-JP" sz="2000" dirty="0">
                <a:solidFill>
                  <a:srgbClr val="3366FF"/>
                </a:solidFill>
              </a:rPr>
            </a:br>
            <a:endParaRPr lang="ja-JP" altLang="en-US" sz="2000" b="1" dirty="0"/>
          </a:p>
        </p:txBody>
      </p:sp>
      <p:sp>
        <p:nvSpPr>
          <p:cNvPr id="4" name="コンテンツ プレースホルダー 3"/>
          <p:cNvSpPr>
            <a:spLocks noGrp="1"/>
          </p:cNvSpPr>
          <p:nvPr>
            <p:ph sz="half" idx="1"/>
          </p:nvPr>
        </p:nvSpPr>
        <p:spPr>
          <a:xfrm>
            <a:off x="303816" y="2455595"/>
            <a:ext cx="4038600" cy="3554723"/>
          </a:xfrm>
          <a:ln>
            <a:solidFill>
              <a:srgbClr val="5B9BD5"/>
            </a:solidFill>
          </a:ln>
        </p:spPr>
        <p:txBody>
          <a:bodyPr>
            <a:normAutofit fontScale="92500" lnSpcReduction="20000"/>
          </a:bodyPr>
          <a:lstStyle/>
          <a:p>
            <a:pPr marL="0" indent="0">
              <a:buNone/>
            </a:pPr>
            <a:r>
              <a:rPr lang="en-US" altLang="ja-JP" sz="2000" dirty="0"/>
              <a:t>Introduction			L. </a:t>
            </a:r>
            <a:r>
              <a:rPr lang="en-US" altLang="ja-JP" sz="2000" dirty="0" smtClean="0"/>
              <a:t>Evans</a:t>
            </a:r>
            <a:endParaRPr lang="en-US" altLang="ja-JP" sz="2000" dirty="0"/>
          </a:p>
          <a:p>
            <a:pPr marL="0" indent="0">
              <a:buNone/>
            </a:pPr>
            <a:r>
              <a:rPr lang="en-US" altLang="ja-JP" sz="2000" u="sng" dirty="0"/>
              <a:t>Plans at: </a:t>
            </a:r>
            <a:endParaRPr lang="en-US" altLang="ja-JP" sz="2000" dirty="0"/>
          </a:p>
          <a:p>
            <a:pPr marL="0" indent="0">
              <a:buNone/>
            </a:pPr>
            <a:r>
              <a:rPr lang="en-US" altLang="ja-JP" sz="2000" dirty="0"/>
              <a:t> </a:t>
            </a:r>
            <a:r>
              <a:rPr lang="en-US" altLang="ja-JP" sz="2000" dirty="0">
                <a:solidFill>
                  <a:srgbClr val="3366FF"/>
                </a:solidFill>
              </a:rPr>
              <a:t> </a:t>
            </a:r>
            <a:r>
              <a:rPr lang="en-US" altLang="ja-JP" sz="2000" b="0" dirty="0" err="1">
                <a:solidFill>
                  <a:srgbClr val="3366FF"/>
                </a:solidFill>
              </a:rPr>
              <a:t>Fermilab</a:t>
            </a:r>
            <a:r>
              <a:rPr lang="en-US" altLang="ja-JP" sz="2000" b="0" dirty="0">
                <a:solidFill>
                  <a:srgbClr val="3366FF"/>
                </a:solidFill>
              </a:rPr>
              <a:t>			</a:t>
            </a:r>
            <a:r>
              <a:rPr lang="en-US" altLang="ja-JP" sz="2000" b="0" dirty="0" smtClean="0">
                <a:solidFill>
                  <a:srgbClr val="3366FF"/>
                </a:solidFill>
              </a:rPr>
              <a:t> N</a:t>
            </a:r>
            <a:r>
              <a:rPr lang="en-US" altLang="ja-JP" sz="2000" b="0" dirty="0">
                <a:solidFill>
                  <a:srgbClr val="3366FF"/>
                </a:solidFill>
              </a:rPr>
              <a:t>. </a:t>
            </a:r>
            <a:r>
              <a:rPr lang="en-US" altLang="ja-JP" sz="2000" b="0" dirty="0" err="1">
                <a:solidFill>
                  <a:srgbClr val="3366FF"/>
                </a:solidFill>
              </a:rPr>
              <a:t>Solyak</a:t>
            </a:r>
            <a:endParaRPr lang="en-US" altLang="ja-JP" sz="2000" b="0" dirty="0">
              <a:solidFill>
                <a:srgbClr val="3366FF"/>
              </a:solidFill>
            </a:endParaRPr>
          </a:p>
          <a:p>
            <a:pPr marL="0" indent="0">
              <a:buNone/>
            </a:pPr>
            <a:r>
              <a:rPr lang="en-US" altLang="ja-JP" sz="2000" b="0" dirty="0">
                <a:solidFill>
                  <a:srgbClr val="3366FF"/>
                </a:solidFill>
              </a:rPr>
              <a:t>  </a:t>
            </a:r>
            <a:r>
              <a:rPr lang="en-US" altLang="ja-JP" sz="2000" b="0" dirty="0" err="1">
                <a:solidFill>
                  <a:srgbClr val="3366FF"/>
                </a:solidFill>
              </a:rPr>
              <a:t>JLab</a:t>
            </a:r>
            <a:r>
              <a:rPr lang="en-US" altLang="ja-JP" sz="2000" b="0" dirty="0">
                <a:solidFill>
                  <a:srgbClr val="3366FF"/>
                </a:solidFill>
              </a:rPr>
              <a:t>				B. </a:t>
            </a:r>
            <a:r>
              <a:rPr lang="en-US" altLang="ja-JP" sz="2000" b="0" dirty="0" err="1">
                <a:solidFill>
                  <a:srgbClr val="3366FF"/>
                </a:solidFill>
              </a:rPr>
              <a:t>Rimmer</a:t>
            </a:r>
            <a:endParaRPr lang="en-US" altLang="ja-JP" sz="2000" b="0" dirty="0">
              <a:solidFill>
                <a:srgbClr val="3366FF"/>
              </a:solidFill>
            </a:endParaRPr>
          </a:p>
          <a:p>
            <a:pPr marL="0" indent="0">
              <a:buNone/>
            </a:pPr>
            <a:r>
              <a:rPr lang="en-US" altLang="ja-JP" sz="2000" b="0" dirty="0">
                <a:solidFill>
                  <a:srgbClr val="3366FF"/>
                </a:solidFill>
              </a:rPr>
              <a:t>  DESY				W-D. Moeller </a:t>
            </a:r>
          </a:p>
          <a:p>
            <a:pPr marL="0" indent="0">
              <a:buNone/>
            </a:pPr>
            <a:r>
              <a:rPr lang="en-US" altLang="ja-JP" sz="2000" b="0" dirty="0">
                <a:solidFill>
                  <a:srgbClr val="3366FF"/>
                </a:solidFill>
              </a:rPr>
              <a:t>  INFN-LASA			C. </a:t>
            </a:r>
            <a:r>
              <a:rPr lang="en-US" altLang="ja-JP" sz="2000" b="0" dirty="0" err="1">
                <a:solidFill>
                  <a:srgbClr val="3366FF"/>
                </a:solidFill>
              </a:rPr>
              <a:t>Pagani</a:t>
            </a:r>
            <a:endParaRPr lang="en-US" altLang="ja-JP" sz="2000" b="0" dirty="0">
              <a:solidFill>
                <a:srgbClr val="3366FF"/>
              </a:solidFill>
            </a:endParaRPr>
          </a:p>
          <a:p>
            <a:pPr marL="0" indent="0">
              <a:buNone/>
            </a:pPr>
            <a:r>
              <a:rPr lang="en-US" altLang="ja-JP" sz="2000" b="0" dirty="0">
                <a:solidFill>
                  <a:srgbClr val="3366FF"/>
                </a:solidFill>
              </a:rPr>
              <a:t>  CEA-CNRS			O. </a:t>
            </a:r>
            <a:r>
              <a:rPr lang="en-US" altLang="ja-JP" sz="2000" b="0" dirty="0" err="1">
                <a:solidFill>
                  <a:srgbClr val="3366FF"/>
                </a:solidFill>
              </a:rPr>
              <a:t>Napoly</a:t>
            </a:r>
            <a:r>
              <a:rPr lang="en-US" altLang="ja-JP" sz="2000" b="0" dirty="0">
                <a:solidFill>
                  <a:srgbClr val="3366FF"/>
                </a:solidFill>
              </a:rPr>
              <a:t> </a:t>
            </a:r>
          </a:p>
          <a:p>
            <a:pPr marL="0" indent="0">
              <a:buNone/>
            </a:pPr>
            <a:r>
              <a:rPr lang="en-US" altLang="ja-JP" sz="2000" b="0" dirty="0">
                <a:solidFill>
                  <a:srgbClr val="3366FF"/>
                </a:solidFill>
              </a:rPr>
              <a:t>  KEK				</a:t>
            </a:r>
            <a:r>
              <a:rPr lang="en-US" altLang="ja-JP" sz="2000" b="0" dirty="0" smtClean="0">
                <a:solidFill>
                  <a:srgbClr val="3366FF"/>
                </a:solidFill>
              </a:rPr>
              <a:t>S</a:t>
            </a:r>
            <a:r>
              <a:rPr lang="en-US" altLang="ja-JP" sz="2000" b="0" dirty="0">
                <a:solidFill>
                  <a:srgbClr val="3366FF"/>
                </a:solidFill>
              </a:rPr>
              <a:t>. </a:t>
            </a:r>
            <a:r>
              <a:rPr lang="en-US" altLang="ja-JP" sz="2000" b="0" dirty="0" err="1">
                <a:solidFill>
                  <a:srgbClr val="3366FF"/>
                </a:solidFill>
              </a:rPr>
              <a:t>Michizono</a:t>
            </a:r>
            <a:endParaRPr lang="en-US" altLang="ja-JP" sz="2000" b="0" dirty="0">
              <a:solidFill>
                <a:srgbClr val="3366FF"/>
              </a:solidFill>
            </a:endParaRPr>
          </a:p>
          <a:p>
            <a:pPr marL="0" indent="0">
              <a:buNone/>
            </a:pPr>
            <a:r>
              <a:rPr lang="en-US" altLang="ja-JP" sz="2000" b="0" dirty="0">
                <a:solidFill>
                  <a:srgbClr val="3366FF"/>
                </a:solidFill>
              </a:rPr>
              <a:t>  IHEP				J. </a:t>
            </a:r>
            <a:r>
              <a:rPr lang="en-US" altLang="ja-JP" sz="2000" b="0" dirty="0" err="1">
                <a:solidFill>
                  <a:srgbClr val="3366FF"/>
                </a:solidFill>
              </a:rPr>
              <a:t>Zhai</a:t>
            </a:r>
            <a:endParaRPr lang="en-US" altLang="ja-JP" sz="2000" b="0" dirty="0">
              <a:solidFill>
                <a:srgbClr val="3366FF"/>
              </a:solidFill>
            </a:endParaRPr>
          </a:p>
          <a:p>
            <a:pPr marL="0" indent="0">
              <a:buNone/>
            </a:pPr>
            <a:r>
              <a:rPr lang="en-US" altLang="ja-JP" sz="2000" b="0" dirty="0">
                <a:solidFill>
                  <a:srgbClr val="3366FF"/>
                </a:solidFill>
              </a:rPr>
              <a:t>  CERN				E. Jensen</a:t>
            </a:r>
          </a:p>
          <a:p>
            <a:pPr marL="0" indent="0">
              <a:buNone/>
            </a:pPr>
            <a:r>
              <a:rPr lang="en-US" altLang="ja-JP" sz="2000" b="0" dirty="0">
                <a:solidFill>
                  <a:srgbClr val="3366FF"/>
                </a:solidFill>
              </a:rPr>
              <a:t>  TRIUMF 			</a:t>
            </a:r>
            <a:r>
              <a:rPr lang="en-US" altLang="ja-JP" sz="2000" b="0" dirty="0" smtClean="0">
                <a:solidFill>
                  <a:srgbClr val="3366FF"/>
                </a:solidFill>
              </a:rPr>
              <a:t>B</a:t>
            </a:r>
            <a:r>
              <a:rPr lang="en-US" altLang="ja-JP" sz="2000" b="0" dirty="0">
                <a:solidFill>
                  <a:srgbClr val="3366FF"/>
                </a:solidFill>
              </a:rPr>
              <a:t>. </a:t>
            </a:r>
            <a:r>
              <a:rPr lang="en-US" altLang="ja-JP" sz="2000" b="0" dirty="0" err="1">
                <a:solidFill>
                  <a:srgbClr val="3366FF"/>
                </a:solidFill>
              </a:rPr>
              <a:t>Laxdal</a:t>
            </a:r>
            <a:endParaRPr lang="en-US" altLang="ja-JP" sz="2000" b="0" dirty="0">
              <a:solidFill>
                <a:srgbClr val="3366FF"/>
              </a:solidFill>
            </a:endParaRPr>
          </a:p>
          <a:p>
            <a:pPr marL="0" indent="0">
              <a:buNone/>
            </a:pPr>
            <a:r>
              <a:rPr lang="en-US" altLang="ja-JP" sz="2000" b="0" dirty="0">
                <a:solidFill>
                  <a:srgbClr val="3366FF"/>
                </a:solidFill>
              </a:rPr>
              <a:t>  (Cornell) 			</a:t>
            </a:r>
            <a:r>
              <a:rPr lang="en-US" altLang="ja-JP" sz="2000" b="0" dirty="0" smtClean="0">
                <a:solidFill>
                  <a:srgbClr val="3366FF"/>
                </a:solidFill>
              </a:rPr>
              <a:t>(</a:t>
            </a:r>
            <a:r>
              <a:rPr lang="en-US" altLang="ja-JP" sz="2000" b="0" dirty="0">
                <a:solidFill>
                  <a:srgbClr val="3366FF"/>
                </a:solidFill>
              </a:rPr>
              <a:t>F. </a:t>
            </a:r>
            <a:r>
              <a:rPr lang="en-US" altLang="ja-JP" sz="2000" b="0" dirty="0" err="1" smtClean="0">
                <a:solidFill>
                  <a:srgbClr val="3366FF"/>
                </a:solidFill>
              </a:rPr>
              <a:t>Furuta</a:t>
            </a:r>
            <a:r>
              <a:rPr lang="en-US" altLang="ja-JP" sz="2000" b="0" dirty="0">
                <a:solidFill>
                  <a:srgbClr val="3366FF"/>
                </a:solidFill>
              </a:rPr>
              <a:t>)</a:t>
            </a:r>
            <a:endParaRPr lang="en-US" altLang="ja-JP" sz="2000" b="0" dirty="0"/>
          </a:p>
          <a:p>
            <a:pPr marL="0" indent="0">
              <a:buNone/>
            </a:pPr>
            <a:endParaRPr lang="en-US" altLang="ja-JP" sz="2000" dirty="0"/>
          </a:p>
          <a:p>
            <a:pPr marL="0" indent="0">
              <a:buNone/>
            </a:pPr>
            <a:endParaRPr lang="en-US" altLang="ja-JP" sz="2000" dirty="0"/>
          </a:p>
          <a:p>
            <a:pPr marL="0" indent="0">
              <a:buNone/>
            </a:pPr>
            <a:endParaRPr lang="ja-JP" altLang="en-US" sz="2000" dirty="0"/>
          </a:p>
        </p:txBody>
      </p:sp>
      <p:sp>
        <p:nvSpPr>
          <p:cNvPr id="5" name="コンテンツ プレースホルダー 4"/>
          <p:cNvSpPr>
            <a:spLocks noGrp="1"/>
          </p:cNvSpPr>
          <p:nvPr>
            <p:ph sz="half" idx="2"/>
          </p:nvPr>
        </p:nvSpPr>
        <p:spPr>
          <a:xfrm>
            <a:off x="4605224" y="2455595"/>
            <a:ext cx="4335571" cy="3554723"/>
          </a:xfrm>
          <a:ln>
            <a:solidFill>
              <a:srgbClr val="5B9BD5"/>
            </a:solidFill>
          </a:ln>
        </p:spPr>
        <p:txBody>
          <a:bodyPr>
            <a:normAutofit fontScale="92500" lnSpcReduction="20000"/>
          </a:bodyPr>
          <a:lstStyle/>
          <a:p>
            <a:pPr marL="0" indent="0">
              <a:buNone/>
            </a:pPr>
            <a:r>
              <a:rPr lang="en-US" altLang="ja-JP" sz="2200" u="sng" dirty="0" smtClean="0"/>
              <a:t>Plans </a:t>
            </a:r>
            <a:r>
              <a:rPr lang="en-US" altLang="ja-JP" sz="2200" u="sng" dirty="0"/>
              <a:t>for Associated Systems: </a:t>
            </a:r>
          </a:p>
          <a:p>
            <a:pPr marL="0" indent="0">
              <a:buNone/>
            </a:pPr>
            <a:r>
              <a:rPr lang="en-US" altLang="ja-JP" sz="2200" dirty="0"/>
              <a:t> </a:t>
            </a:r>
          </a:p>
          <a:p>
            <a:pPr marL="0" indent="0">
              <a:buNone/>
            </a:pPr>
            <a:r>
              <a:rPr lang="en-US" altLang="ja-JP" sz="2200" dirty="0">
                <a:solidFill>
                  <a:srgbClr val="008000"/>
                </a:solidFill>
              </a:rPr>
              <a:t>  </a:t>
            </a:r>
            <a:r>
              <a:rPr lang="en-US" altLang="ja-JP" sz="1900" b="0" dirty="0">
                <a:solidFill>
                  <a:srgbClr val="660066"/>
                </a:solidFill>
              </a:rPr>
              <a:t>Input-coupler R&amp;D		Y. Yamamoto</a:t>
            </a:r>
          </a:p>
          <a:p>
            <a:pPr marL="0" indent="0">
              <a:buNone/>
            </a:pPr>
            <a:r>
              <a:rPr lang="en-US" altLang="ja-JP" sz="1900" b="0" dirty="0">
                <a:solidFill>
                  <a:srgbClr val="660066"/>
                </a:solidFill>
              </a:rPr>
              <a:t>  Tuner R&amp;D				M. Yamanaka</a:t>
            </a:r>
          </a:p>
          <a:p>
            <a:pPr marL="0" indent="0">
              <a:buNone/>
            </a:pPr>
            <a:r>
              <a:rPr lang="en-US" altLang="ja-JP" sz="1900" b="0" dirty="0">
                <a:solidFill>
                  <a:srgbClr val="660066"/>
                </a:solidFill>
              </a:rPr>
              <a:t>						(Y. </a:t>
            </a:r>
            <a:r>
              <a:rPr lang="en-US" altLang="ja-JP" sz="1900" b="0" dirty="0" err="1">
                <a:solidFill>
                  <a:srgbClr val="660066"/>
                </a:solidFill>
              </a:rPr>
              <a:t>Psichalnikov</a:t>
            </a:r>
            <a:r>
              <a:rPr lang="en-US" altLang="ja-JP" sz="1900" b="0" dirty="0">
                <a:solidFill>
                  <a:srgbClr val="660066"/>
                </a:solidFill>
              </a:rPr>
              <a:t>)</a:t>
            </a:r>
          </a:p>
          <a:p>
            <a:pPr marL="0" indent="0">
              <a:buNone/>
            </a:pPr>
            <a:r>
              <a:rPr lang="en-US" altLang="ja-JP" sz="1900" b="0" dirty="0">
                <a:solidFill>
                  <a:srgbClr val="660066"/>
                </a:solidFill>
              </a:rPr>
              <a:t>  Crab-cavity R&amp;D			Y. Yamamoto</a:t>
            </a:r>
          </a:p>
          <a:p>
            <a:pPr marL="0" indent="0">
              <a:buNone/>
            </a:pPr>
            <a:r>
              <a:rPr lang="en-US" altLang="ja-JP" sz="1900" b="0" dirty="0">
                <a:solidFill>
                  <a:srgbClr val="660066"/>
                </a:solidFill>
              </a:rPr>
              <a:t>  Marx-Modulator R&amp;D	</a:t>
            </a:r>
            <a:r>
              <a:rPr lang="en-US" altLang="ja-JP" sz="1900" b="0" dirty="0" smtClean="0">
                <a:solidFill>
                  <a:srgbClr val="660066"/>
                </a:solidFill>
              </a:rPr>
              <a:t>	M</a:t>
            </a:r>
            <a:r>
              <a:rPr lang="en-US" altLang="ja-JP" sz="1900" b="0" dirty="0">
                <a:solidFill>
                  <a:srgbClr val="660066"/>
                </a:solidFill>
              </a:rPr>
              <a:t>. </a:t>
            </a:r>
            <a:r>
              <a:rPr lang="en-US" altLang="ja-JP" sz="1900" b="0" dirty="0" err="1">
                <a:solidFill>
                  <a:srgbClr val="660066"/>
                </a:solidFill>
              </a:rPr>
              <a:t>Akemoto</a:t>
            </a:r>
            <a:endParaRPr lang="en-US" altLang="ja-JP" sz="1900" b="0" dirty="0">
              <a:solidFill>
                <a:srgbClr val="660066"/>
              </a:solidFill>
            </a:endParaRPr>
          </a:p>
          <a:p>
            <a:pPr marL="0" indent="0">
              <a:buNone/>
            </a:pPr>
            <a:r>
              <a:rPr lang="en-US" altLang="ja-JP" sz="1900" b="0" dirty="0">
                <a:solidFill>
                  <a:srgbClr val="660066"/>
                </a:solidFill>
              </a:rPr>
              <a:t>  Klystron R&amp;D 			(I. </a:t>
            </a:r>
            <a:r>
              <a:rPr lang="en-US" altLang="ja-JP" sz="1900" b="0" dirty="0" err="1">
                <a:solidFill>
                  <a:srgbClr val="660066"/>
                </a:solidFill>
              </a:rPr>
              <a:t>Syratchev</a:t>
            </a:r>
            <a:r>
              <a:rPr lang="en-US" altLang="ja-JP" sz="1900" b="0" dirty="0">
                <a:solidFill>
                  <a:srgbClr val="660066"/>
                </a:solidFill>
              </a:rPr>
              <a:t>/</a:t>
            </a:r>
          </a:p>
          <a:p>
            <a:pPr marL="0" indent="0">
              <a:buNone/>
            </a:pPr>
            <a:r>
              <a:rPr lang="en-US" altLang="ja-JP" sz="1900" b="0" dirty="0">
                <a:solidFill>
                  <a:srgbClr val="660066"/>
                </a:solidFill>
              </a:rPr>
              <a:t>						E. Jensen)</a:t>
            </a:r>
          </a:p>
          <a:p>
            <a:pPr marL="0" indent="0">
              <a:buNone/>
            </a:pPr>
            <a:endParaRPr lang="en-US" altLang="ja-JP" sz="1900" b="0" dirty="0"/>
          </a:p>
          <a:p>
            <a:pPr marL="0" indent="0">
              <a:buNone/>
            </a:pPr>
            <a:r>
              <a:rPr lang="en-US" altLang="ja-JP" sz="1900" b="0" dirty="0"/>
              <a:t>Discussions: 			</a:t>
            </a:r>
            <a:r>
              <a:rPr lang="en-US" altLang="ja-JP" sz="1900" b="0" dirty="0" smtClean="0"/>
              <a:t>	All</a:t>
            </a:r>
            <a:endParaRPr lang="en-US" altLang="ja-JP" sz="1900" b="0" dirty="0"/>
          </a:p>
          <a:p>
            <a:pPr marL="0" indent="0">
              <a:buNone/>
            </a:pPr>
            <a:endParaRPr lang="en-US" altLang="ja-JP" sz="1900" b="0" dirty="0"/>
          </a:p>
          <a:p>
            <a:pPr marL="0" indent="0">
              <a:buNone/>
            </a:pPr>
            <a:endParaRPr kumimoji="1" lang="en-US" altLang="ja-JP" dirty="0" smtClean="0"/>
          </a:p>
          <a:p>
            <a:pPr marL="0" indent="0">
              <a:buNone/>
            </a:pPr>
            <a:endParaRPr kumimoji="1" lang="en-US" altLang="ja-JP" dirty="0"/>
          </a:p>
          <a:p>
            <a:pPr marL="0" indent="0">
              <a:buNone/>
            </a:pPr>
            <a:endParaRPr lang="en-US" altLang="ja-JP" dirty="0" smtClean="0"/>
          </a:p>
          <a:p>
            <a:pPr marL="0" indent="0">
              <a:buNone/>
            </a:pPr>
            <a:endParaRPr kumimoji="1" lang="ja-JP" altLang="en-US" dirty="0"/>
          </a:p>
        </p:txBody>
      </p:sp>
      <p:sp>
        <p:nvSpPr>
          <p:cNvPr id="3" name="テキスト ボックス 2"/>
          <p:cNvSpPr txBox="1"/>
          <p:nvPr/>
        </p:nvSpPr>
        <p:spPr>
          <a:xfrm>
            <a:off x="508000" y="1281043"/>
            <a:ext cx="184666" cy="369332"/>
          </a:xfrm>
          <a:prstGeom prst="rect">
            <a:avLst/>
          </a:prstGeom>
          <a:noFill/>
        </p:spPr>
        <p:txBody>
          <a:bodyPr wrap="none" rtlCol="0">
            <a:spAutoFit/>
          </a:bodyPr>
          <a:lstStyle/>
          <a:p>
            <a:endParaRPr kumimoji="1" lang="ja-JP" altLang="en-US" dirty="0"/>
          </a:p>
        </p:txBody>
      </p:sp>
      <p:sp>
        <p:nvSpPr>
          <p:cNvPr id="6" name="日付プレースホルダー 5"/>
          <p:cNvSpPr>
            <a:spLocks noGrp="1"/>
          </p:cNvSpPr>
          <p:nvPr>
            <p:ph type="dt" sz="half" idx="10"/>
          </p:nvPr>
        </p:nvSpPr>
        <p:spPr/>
        <p:txBody>
          <a:bodyPr/>
          <a:lstStyle/>
          <a:p>
            <a:r>
              <a:rPr kumimoji="1" lang="en-US" altLang="ja-JP" smtClean="0"/>
              <a:t>AY-170209</a:t>
            </a:r>
            <a:endParaRPr kumimoji="1" lang="ja-JP" altLang="en-US"/>
          </a:p>
        </p:txBody>
      </p:sp>
      <p:sp>
        <p:nvSpPr>
          <p:cNvPr id="7" name="スライド番号プレースホルダー 6"/>
          <p:cNvSpPr>
            <a:spLocks noGrp="1"/>
          </p:cNvSpPr>
          <p:nvPr>
            <p:ph type="sldNum" sz="quarter" idx="12"/>
          </p:nvPr>
        </p:nvSpPr>
        <p:spPr/>
        <p:txBody>
          <a:bodyPr/>
          <a:lstStyle/>
          <a:p>
            <a:fld id="{BB572061-4B90-1448-93A9-946BC3C8D326}" type="slidenum">
              <a:rPr kumimoji="1" lang="ja-JP" altLang="en-US" smtClean="0"/>
              <a:t>22</a:t>
            </a:fld>
            <a:endParaRPr kumimoji="1" lang="ja-JP" altLang="en-US"/>
          </a:p>
        </p:txBody>
      </p:sp>
    </p:spTree>
    <p:extLst>
      <p:ext uri="{BB962C8B-B14F-4D97-AF65-F5344CB8AC3E}">
        <p14:creationId xmlns:p14="http://schemas.microsoft.com/office/powerpoint/2010/main" val="249901730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821556" y="58066"/>
            <a:ext cx="8203661" cy="450370"/>
          </a:xfrm>
          <a:solidFill>
            <a:schemeClr val="bg1"/>
          </a:solidFill>
        </p:spPr>
        <p:txBody>
          <a:bodyPr anchor="ctr">
            <a:noAutofit/>
          </a:bodyPr>
          <a:lstStyle/>
          <a:p>
            <a:r>
              <a:rPr lang="en-US" altLang="ja-JP" sz="3200" b="1" dirty="0" smtClean="0"/>
              <a:t>World-wide </a:t>
            </a:r>
            <a:r>
              <a:rPr lang="en-US" altLang="ja-JP" sz="3200" b="1" dirty="0" smtClean="0"/>
              <a:t>R&amp;D Plans in a few </a:t>
            </a:r>
            <a:r>
              <a:rPr lang="en-US" altLang="ja-JP" sz="3200" b="1" dirty="0" smtClean="0"/>
              <a:t>years</a:t>
            </a:r>
            <a:br>
              <a:rPr lang="en-US" altLang="ja-JP" sz="3200" b="1" dirty="0" smtClean="0"/>
            </a:br>
            <a:r>
              <a:rPr lang="en-US" altLang="ja-JP" sz="2000" b="1" dirty="0" smtClean="0">
                <a:solidFill>
                  <a:srgbClr val="3366FF"/>
                </a:solidFill>
              </a:rPr>
              <a:t>Discussed in Mini-WS. LCWS2016, Morioka</a:t>
            </a:r>
            <a:endParaRPr kumimoji="1" lang="ja-JP" altLang="en-US" sz="3200" b="1" dirty="0">
              <a:solidFill>
                <a:srgbClr val="3366FF"/>
              </a:solidFill>
            </a:endParaRPr>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387623797"/>
              </p:ext>
            </p:extLst>
          </p:nvPr>
        </p:nvGraphicFramePr>
        <p:xfrm>
          <a:off x="282103" y="766256"/>
          <a:ext cx="8486194" cy="5870277"/>
        </p:xfrm>
        <a:graphic>
          <a:graphicData uri="http://schemas.openxmlformats.org/drawingml/2006/table">
            <a:tbl>
              <a:tblPr firstRow="1" bandRow="1">
                <a:tableStyleId>{5C22544A-7EE6-4342-B048-85BDC9FD1C3A}</a:tableStyleId>
              </a:tblPr>
              <a:tblGrid>
                <a:gridCol w="1129076"/>
                <a:gridCol w="987826"/>
                <a:gridCol w="2497025"/>
                <a:gridCol w="1119121"/>
                <a:gridCol w="1499378"/>
                <a:gridCol w="1253768"/>
              </a:tblGrid>
              <a:tr h="533195">
                <a:tc>
                  <a:txBody>
                    <a:bodyPr/>
                    <a:lstStyle/>
                    <a:p>
                      <a:pPr algn="ctr"/>
                      <a:endParaRPr kumimoji="1" lang="ja-JP" altLang="en-US" sz="1600" b="1" dirty="0"/>
                    </a:p>
                  </a:txBody>
                  <a:tcPr marL="84406" marR="84406"/>
                </a:tc>
                <a:tc>
                  <a:txBody>
                    <a:bodyPr/>
                    <a:lstStyle/>
                    <a:p>
                      <a:pPr algn="ctr"/>
                      <a:r>
                        <a:rPr kumimoji="1" lang="en-US" altLang="ja-JP" sz="1600" b="1" dirty="0" smtClean="0"/>
                        <a:t>Project</a:t>
                      </a:r>
                      <a:endParaRPr kumimoji="1" lang="ja-JP" altLang="en-US" sz="1600" b="1" dirty="0"/>
                    </a:p>
                  </a:txBody>
                  <a:tcPr marL="84406" marR="84406"/>
                </a:tc>
                <a:tc>
                  <a:txBody>
                    <a:bodyPr/>
                    <a:lstStyle/>
                    <a:p>
                      <a:pPr algn="ctr"/>
                      <a:r>
                        <a:rPr kumimoji="1" lang="en-US" altLang="ja-JP" sz="1600" b="1" dirty="0" smtClean="0"/>
                        <a:t>SRF Cavity  </a:t>
                      </a:r>
                      <a:endParaRPr kumimoji="1" lang="ja-JP" altLang="en-US" sz="1600" b="1" dirty="0"/>
                    </a:p>
                  </a:txBody>
                  <a:tcPr marL="84406" marR="84406"/>
                </a:tc>
                <a:tc>
                  <a:txBody>
                    <a:bodyPr/>
                    <a:lstStyle/>
                    <a:p>
                      <a:pPr algn="ctr"/>
                      <a:r>
                        <a:rPr kumimoji="1" lang="en-US" altLang="ja-JP" sz="1600" b="1" dirty="0" smtClean="0"/>
                        <a:t>Assoc.</a:t>
                      </a:r>
                      <a:r>
                        <a:rPr kumimoji="1" lang="en-US" altLang="ja-JP" sz="1600" b="1" baseline="0" dirty="0" smtClean="0"/>
                        <a:t> </a:t>
                      </a:r>
                      <a:endParaRPr kumimoji="1" lang="ja-JP" altLang="en-US" sz="1600" b="1" dirty="0"/>
                    </a:p>
                  </a:txBody>
                  <a:tcPr marL="84406" marR="84406"/>
                </a:tc>
                <a:tc>
                  <a:txBody>
                    <a:bodyPr/>
                    <a:lstStyle/>
                    <a:p>
                      <a:pPr algn="ctr"/>
                      <a:r>
                        <a:rPr kumimoji="1" lang="en-US" altLang="ja-JP" sz="1600" b="1" dirty="0" smtClean="0"/>
                        <a:t>CM</a:t>
                      </a:r>
                      <a:endParaRPr kumimoji="1" lang="ja-JP" altLang="en-US" sz="1600" b="1" dirty="0"/>
                    </a:p>
                  </a:txBody>
                  <a:tcPr marL="84406" marR="84406"/>
                </a:tc>
                <a:tc>
                  <a:txBody>
                    <a:bodyPr/>
                    <a:lstStyle/>
                    <a:p>
                      <a:pPr algn="ctr"/>
                      <a:r>
                        <a:rPr kumimoji="1" lang="en-US" altLang="ja-JP" sz="1600" b="1" dirty="0" smtClean="0"/>
                        <a:t>RF</a:t>
                      </a:r>
                      <a:endParaRPr kumimoji="1" lang="ja-JP" altLang="en-US" sz="1600" b="1" dirty="0"/>
                    </a:p>
                  </a:txBody>
                  <a:tcPr marL="84406" marR="84406"/>
                </a:tc>
              </a:tr>
              <a:tr h="352061">
                <a:tc>
                  <a:txBody>
                    <a:bodyPr/>
                    <a:lstStyle/>
                    <a:p>
                      <a:r>
                        <a:rPr kumimoji="1" lang="en-US" altLang="ja-JP" sz="1600" b="1" dirty="0" err="1" smtClean="0"/>
                        <a:t>Fermilab</a:t>
                      </a:r>
                      <a:endParaRPr kumimoji="1" lang="ja-JP" altLang="en-US" sz="1600" b="1" dirty="0"/>
                    </a:p>
                  </a:txBody>
                  <a:tcPr marL="84406" marR="84406"/>
                </a:tc>
                <a:tc>
                  <a:txBody>
                    <a:bodyPr/>
                    <a:lstStyle/>
                    <a:p>
                      <a:r>
                        <a:rPr kumimoji="1" lang="en-US" altLang="ja-JP" sz="1600" b="1" dirty="0" smtClean="0"/>
                        <a:t>LCLS-II</a:t>
                      </a:r>
                      <a:endParaRPr kumimoji="1" lang="ja-JP" altLang="en-US" sz="1600" b="1" dirty="0"/>
                    </a:p>
                  </a:txBody>
                  <a:tcPr marL="84406" marR="84406"/>
                </a:tc>
                <a:tc>
                  <a:txBody>
                    <a:bodyPr/>
                    <a:lstStyle/>
                    <a:p>
                      <a:r>
                        <a:rPr kumimoji="1" lang="en-US" altLang="ja-JP" sz="1600" b="1" baseline="0" dirty="0" smtClean="0">
                          <a:solidFill>
                            <a:srgbClr val="FF0000"/>
                          </a:solidFill>
                        </a:rPr>
                        <a:t>N</a:t>
                      </a:r>
                      <a:r>
                        <a:rPr kumimoji="1" lang="en-US" altLang="ja-JP" sz="1600" b="1" baseline="-25000" dirty="0" smtClean="0">
                          <a:solidFill>
                            <a:srgbClr val="FF0000"/>
                          </a:solidFill>
                        </a:rPr>
                        <a:t>2</a:t>
                      </a:r>
                      <a:r>
                        <a:rPr kumimoji="1" lang="en-US" altLang="ja-JP" sz="1600" b="1" baseline="0" dirty="0" smtClean="0">
                          <a:solidFill>
                            <a:srgbClr val="FF0000"/>
                          </a:solidFill>
                        </a:rPr>
                        <a:t>-infusion </a:t>
                      </a:r>
                      <a:r>
                        <a:rPr kumimoji="1" lang="en-US" altLang="ja-JP" sz="1600" b="1" baseline="0" dirty="0" smtClean="0">
                          <a:solidFill>
                            <a:srgbClr val="000000"/>
                          </a:solidFill>
                        </a:rPr>
                        <a:t>(HQ-HG)</a:t>
                      </a:r>
                      <a:endParaRPr kumimoji="1" lang="ja-JP" altLang="en-US" sz="1600" b="1" dirty="0">
                        <a:solidFill>
                          <a:srgbClr val="000000"/>
                        </a:solidFill>
                      </a:endParaRPr>
                    </a:p>
                  </a:txBody>
                  <a:tcPr marL="84406" marR="84406"/>
                </a:tc>
                <a:tc>
                  <a:txBody>
                    <a:bodyPr/>
                    <a:lstStyle/>
                    <a:p>
                      <a:r>
                        <a:rPr kumimoji="1" lang="en-US" altLang="ja-JP" sz="1600" b="1" dirty="0" smtClean="0">
                          <a:solidFill>
                            <a:srgbClr val="3366FF"/>
                          </a:solidFill>
                        </a:rPr>
                        <a:t>Coupler </a:t>
                      </a:r>
                      <a:endParaRPr kumimoji="1" lang="ja-JP" altLang="en-US" sz="1600" b="1" dirty="0">
                        <a:solidFill>
                          <a:srgbClr val="3366FF"/>
                        </a:solidFill>
                      </a:endParaRPr>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r>
              <a:tr h="533195">
                <a:tc>
                  <a:txBody>
                    <a:bodyPr/>
                    <a:lstStyle/>
                    <a:p>
                      <a:r>
                        <a:rPr kumimoji="1" lang="en-US" altLang="ja-JP" sz="1600" b="1" dirty="0" err="1" smtClean="0"/>
                        <a:t>JLab</a:t>
                      </a:r>
                      <a:endParaRPr kumimoji="1" lang="ja-JP" altLang="en-US" sz="1600" b="1" dirty="0"/>
                    </a:p>
                  </a:txBody>
                  <a:tcPr marL="84406" marR="84406"/>
                </a:tc>
                <a:tc>
                  <a:txBody>
                    <a:bodyPr/>
                    <a:lstStyle/>
                    <a:p>
                      <a:r>
                        <a:rPr kumimoji="1" lang="en-US" altLang="ja-JP" sz="1600" b="1" dirty="0" smtClean="0"/>
                        <a:t>LCLS-II</a:t>
                      </a:r>
                      <a:endParaRPr kumimoji="1" lang="ja-JP" altLang="en-US" sz="1600" b="1" dirty="0"/>
                    </a:p>
                  </a:txBody>
                  <a:tcPr marL="84406" marR="84406"/>
                </a:tc>
                <a:tc>
                  <a:txBody>
                    <a:bodyPr/>
                    <a:lstStyle/>
                    <a:p>
                      <a:r>
                        <a:rPr kumimoji="1" lang="en-US" altLang="ja-JP" sz="1600" b="1" dirty="0" err="1" smtClean="0">
                          <a:solidFill>
                            <a:srgbClr val="3366FF"/>
                          </a:solidFill>
                        </a:rPr>
                        <a:t>Nb</a:t>
                      </a:r>
                      <a:r>
                        <a:rPr kumimoji="1" lang="en-US" altLang="ja-JP" sz="1600" b="1" dirty="0" smtClean="0">
                          <a:solidFill>
                            <a:srgbClr val="3366FF"/>
                          </a:solidFill>
                        </a:rPr>
                        <a:t>-LG/FG </a:t>
                      </a:r>
                      <a:r>
                        <a:rPr kumimoji="1" lang="en-US" altLang="ja-JP" sz="1600" b="1" baseline="0" dirty="0" smtClean="0">
                          <a:solidFill>
                            <a:srgbClr val="3366FF"/>
                          </a:solidFill>
                        </a:rPr>
                        <a:t>(sliced/rolled) </a:t>
                      </a:r>
                      <a:r>
                        <a:rPr kumimoji="1" lang="en-US" altLang="ja-JP" sz="1600" b="1" dirty="0" smtClean="0"/>
                        <a:t>,</a:t>
                      </a:r>
                      <a:r>
                        <a:rPr kumimoji="1" lang="en-US" altLang="ja-JP" sz="1600" b="1" baseline="0" dirty="0" smtClean="0"/>
                        <a:t> </a:t>
                      </a:r>
                    </a:p>
                    <a:p>
                      <a:r>
                        <a:rPr kumimoji="1" lang="en-US" altLang="ja-JP" sz="1600" b="1" dirty="0" smtClean="0">
                          <a:solidFill>
                            <a:srgbClr val="FF0000"/>
                          </a:solidFill>
                        </a:rPr>
                        <a:t>N</a:t>
                      </a:r>
                      <a:r>
                        <a:rPr kumimoji="1" lang="en-US" altLang="ja-JP" sz="1600" b="1" baseline="-25000" dirty="0" smtClean="0">
                          <a:solidFill>
                            <a:srgbClr val="FF0000"/>
                          </a:solidFill>
                        </a:rPr>
                        <a:t>2</a:t>
                      </a:r>
                      <a:r>
                        <a:rPr kumimoji="1" lang="en-US" altLang="ja-JP" sz="1600" b="1" dirty="0" smtClean="0">
                          <a:solidFill>
                            <a:srgbClr val="FF0000"/>
                          </a:solidFill>
                        </a:rPr>
                        <a:t>-infusion</a:t>
                      </a:r>
                      <a:r>
                        <a:rPr kumimoji="1" lang="en-US" altLang="ja-JP" sz="1600" b="1" baseline="0" dirty="0" smtClean="0">
                          <a:solidFill>
                            <a:srgbClr val="FF0000"/>
                          </a:solidFill>
                        </a:rPr>
                        <a:t> </a:t>
                      </a:r>
                      <a:endParaRPr kumimoji="1" lang="ja-JP" altLang="en-US" sz="1600" b="1" dirty="0">
                        <a:solidFill>
                          <a:srgbClr val="FF0000"/>
                        </a:solidFill>
                      </a:endParaRPr>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r>
              <a:tr h="433183">
                <a:tc>
                  <a:txBody>
                    <a:bodyPr/>
                    <a:lstStyle/>
                    <a:p>
                      <a:r>
                        <a:rPr kumimoji="1" lang="en-US" altLang="ja-JP" sz="1600" b="1" dirty="0" smtClean="0"/>
                        <a:t>DESY</a:t>
                      </a:r>
                      <a:endParaRPr kumimoji="1" lang="ja-JP" altLang="en-US" sz="1600" b="1" dirty="0"/>
                    </a:p>
                  </a:txBody>
                  <a:tcPr marL="84406" marR="84406"/>
                </a:tc>
                <a:tc>
                  <a:txBody>
                    <a:bodyPr/>
                    <a:lstStyle/>
                    <a:p>
                      <a:r>
                        <a:rPr kumimoji="1" lang="en-US" altLang="ja-JP" sz="1600" b="1" dirty="0" smtClean="0"/>
                        <a:t>EXFEL</a:t>
                      </a:r>
                      <a:endParaRPr kumimoji="1" lang="ja-JP" altLang="en-US" sz="1600" b="1" dirty="0"/>
                    </a:p>
                  </a:txBody>
                  <a:tcPr marL="84406" marR="8440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600" b="1" dirty="0" smtClean="0">
                          <a:solidFill>
                            <a:srgbClr val="FF0000"/>
                          </a:solidFill>
                        </a:rPr>
                        <a:t>N</a:t>
                      </a:r>
                      <a:r>
                        <a:rPr kumimoji="1" lang="en-US" altLang="ja-JP" sz="1600" b="1" baseline="-25000" dirty="0" smtClean="0">
                          <a:solidFill>
                            <a:srgbClr val="FF0000"/>
                          </a:solidFill>
                        </a:rPr>
                        <a:t>2</a:t>
                      </a:r>
                      <a:r>
                        <a:rPr kumimoji="1" lang="en-US" altLang="ja-JP" sz="1600" b="1" dirty="0" smtClean="0">
                          <a:solidFill>
                            <a:srgbClr val="FF0000"/>
                          </a:solidFill>
                        </a:rPr>
                        <a:t>-infusion</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600" b="1" dirty="0" smtClean="0"/>
                        <a:t>Nano-Lab</a:t>
                      </a:r>
                      <a:r>
                        <a:rPr kumimoji="1" lang="en-US" altLang="ja-JP" sz="1600" b="1" baseline="0" dirty="0" smtClean="0"/>
                        <a:t> study</a:t>
                      </a:r>
                      <a:endParaRPr kumimoji="1" lang="ja-JP" altLang="en-US" sz="1600" b="1" dirty="0" smtClean="0"/>
                    </a:p>
                  </a:txBody>
                  <a:tcPr marL="84406" marR="8440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dirty="0" smtClean="0"/>
                    </a:p>
                  </a:txBody>
                  <a:tcPr marL="84406" marR="8440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600" b="1" dirty="0" smtClean="0"/>
                        <a:t>High-perform. CM</a:t>
                      </a:r>
                      <a:endParaRPr kumimoji="1" lang="ja-JP" altLang="en-US" sz="1600" b="1" dirty="0" smtClean="0"/>
                    </a:p>
                  </a:txBody>
                  <a:tcPr marL="84406" marR="8440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en-US" sz="1600" b="1" dirty="0" smtClean="0"/>
                    </a:p>
                  </a:txBody>
                  <a:tcPr marL="84406" marR="84406"/>
                </a:tc>
              </a:tr>
              <a:tr h="224527">
                <a:tc>
                  <a:txBody>
                    <a:bodyPr/>
                    <a:lstStyle/>
                    <a:p>
                      <a:r>
                        <a:rPr kumimoji="1" lang="en-US" altLang="ja-JP" sz="1600" b="1" dirty="0" smtClean="0"/>
                        <a:t>INFN-LASA</a:t>
                      </a:r>
                      <a:endParaRPr kumimoji="1" lang="ja-JP" altLang="en-US" sz="1600" b="1" dirty="0"/>
                    </a:p>
                  </a:txBody>
                  <a:tcPr marL="84406" marR="84406"/>
                </a:tc>
                <a:tc>
                  <a:txBody>
                    <a:bodyPr/>
                    <a:lstStyle/>
                    <a:p>
                      <a:r>
                        <a:rPr kumimoji="1" lang="en-US" altLang="ja-JP" sz="1600" b="1" dirty="0" smtClean="0"/>
                        <a:t>ESS</a:t>
                      </a:r>
                      <a:endParaRPr kumimoji="1" lang="ja-JP" altLang="en-US" sz="1600" b="1" dirty="0"/>
                    </a:p>
                  </a:txBody>
                  <a:tcPr marL="84406" marR="84406"/>
                </a:tc>
                <a:tc>
                  <a:txBody>
                    <a:bodyPr/>
                    <a:lstStyle/>
                    <a:p>
                      <a:r>
                        <a:rPr kumimoji="1" lang="en-US" altLang="ja-JP" sz="1600" b="1" dirty="0" err="1" smtClean="0">
                          <a:solidFill>
                            <a:srgbClr val="3366FF"/>
                          </a:solidFill>
                        </a:rPr>
                        <a:t>Nb</a:t>
                      </a:r>
                      <a:r>
                        <a:rPr kumimoji="1" lang="en-US" altLang="ja-JP" sz="1600" b="1" dirty="0" smtClean="0">
                          <a:solidFill>
                            <a:srgbClr val="3366FF"/>
                          </a:solidFill>
                        </a:rPr>
                        <a:t>-LG/FG</a:t>
                      </a:r>
                      <a:r>
                        <a:rPr kumimoji="1" lang="en-US" altLang="ja-JP" sz="1600" b="1" baseline="0" dirty="0" smtClean="0">
                          <a:solidFill>
                            <a:srgbClr val="3366FF"/>
                          </a:solidFill>
                        </a:rPr>
                        <a:t> </a:t>
                      </a:r>
                      <a:r>
                        <a:rPr kumimoji="1" lang="en-US" altLang="ja-JP" sz="1600" b="1" baseline="0" dirty="0" smtClean="0"/>
                        <a:t>study for ESS  </a:t>
                      </a:r>
                      <a:endParaRPr kumimoji="1" lang="ja-JP" altLang="en-US" sz="1600" b="1" dirty="0"/>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r>
              <a:tr h="757698">
                <a:tc>
                  <a:txBody>
                    <a:bodyPr/>
                    <a:lstStyle/>
                    <a:p>
                      <a:r>
                        <a:rPr kumimoji="1" lang="en-US" altLang="ja-JP" sz="1600" b="1" dirty="0" smtClean="0"/>
                        <a:t>CEA</a:t>
                      </a:r>
                    </a:p>
                    <a:p>
                      <a:r>
                        <a:rPr kumimoji="1" lang="en-US" altLang="ja-JP" sz="1600" b="1" dirty="0" smtClean="0"/>
                        <a:t>CNRS-LAL</a:t>
                      </a:r>
                      <a:endParaRPr kumimoji="1" lang="ja-JP" altLang="en-US" sz="1600" b="1" dirty="0"/>
                    </a:p>
                  </a:txBody>
                  <a:tcPr marL="84406" marR="84406"/>
                </a:tc>
                <a:tc>
                  <a:txBody>
                    <a:bodyPr/>
                    <a:lstStyle/>
                    <a:p>
                      <a:r>
                        <a:rPr kumimoji="1" lang="en-US" altLang="ja-JP" sz="1600" b="1" dirty="0" smtClean="0"/>
                        <a:t>IFMIF</a:t>
                      </a:r>
                    </a:p>
                    <a:p>
                      <a:r>
                        <a:rPr kumimoji="1" lang="en-US" altLang="ja-JP" sz="1600" b="1" dirty="0" smtClean="0"/>
                        <a:t>ESS, </a:t>
                      </a:r>
                    </a:p>
                    <a:p>
                      <a:r>
                        <a:rPr kumimoji="1" lang="en-US" altLang="ja-JP" sz="1600" b="1" dirty="0" smtClean="0"/>
                        <a:t>SARAF</a:t>
                      </a:r>
                      <a:endParaRPr kumimoji="1" lang="ja-JP" altLang="en-US" sz="1600" b="1" dirty="0"/>
                    </a:p>
                  </a:txBody>
                  <a:tcPr marL="84406" marR="84406"/>
                </a:tc>
                <a:tc>
                  <a:txBody>
                    <a:bodyPr/>
                    <a:lstStyle/>
                    <a:p>
                      <a:r>
                        <a:rPr kumimoji="1" lang="en-US" altLang="ja-JP" sz="1600" b="1" dirty="0" smtClean="0"/>
                        <a:t>Vertical</a:t>
                      </a:r>
                      <a:r>
                        <a:rPr kumimoji="1" lang="en-US" altLang="ja-JP" sz="1600" b="1" baseline="0" dirty="0" smtClean="0"/>
                        <a:t> EP (VEP), </a:t>
                      </a:r>
                    </a:p>
                    <a:p>
                      <a:r>
                        <a:rPr kumimoji="1" lang="en-US" altLang="ja-JP" sz="1600" b="1" baseline="0" dirty="0" smtClean="0">
                          <a:solidFill>
                            <a:srgbClr val="FF0000"/>
                          </a:solidFill>
                        </a:rPr>
                        <a:t>N</a:t>
                      </a:r>
                      <a:r>
                        <a:rPr kumimoji="1" lang="en-US" altLang="ja-JP" sz="1600" b="1" baseline="-25000" dirty="0" smtClean="0">
                          <a:solidFill>
                            <a:srgbClr val="FF0000"/>
                          </a:solidFill>
                        </a:rPr>
                        <a:t>2</a:t>
                      </a:r>
                      <a:r>
                        <a:rPr kumimoji="1" lang="en-US" altLang="ja-JP" sz="1600" b="1" baseline="0" dirty="0" smtClean="0">
                          <a:solidFill>
                            <a:srgbClr val="FF0000"/>
                          </a:solidFill>
                        </a:rPr>
                        <a:t>-Infusion</a:t>
                      </a:r>
                      <a:endParaRPr kumimoji="1" lang="ja-JP" altLang="en-US" sz="1600" b="1" dirty="0">
                        <a:solidFill>
                          <a:srgbClr val="FF0000"/>
                        </a:solidFill>
                      </a:endParaRPr>
                    </a:p>
                  </a:txBody>
                  <a:tcPr marL="84406" marR="84406"/>
                </a:tc>
                <a:tc>
                  <a:txBody>
                    <a:bodyPr/>
                    <a:lstStyle/>
                    <a:p>
                      <a:r>
                        <a:rPr kumimoji="1" lang="en-US" altLang="ja-JP" sz="1600" b="1" dirty="0" err="1" smtClean="0"/>
                        <a:t>Mag.shield</a:t>
                      </a:r>
                      <a:endParaRPr kumimoji="1" lang="en-US" altLang="ja-JP" sz="1600" b="1" dirty="0" smtClean="0"/>
                    </a:p>
                    <a:p>
                      <a:r>
                        <a:rPr kumimoji="1" lang="en-US" altLang="ja-JP" sz="1600" b="1" dirty="0" smtClean="0"/>
                        <a:t>Coupler</a:t>
                      </a:r>
                      <a:endParaRPr kumimoji="1" lang="ja-JP" altLang="en-US" sz="1600" b="1" dirty="0"/>
                    </a:p>
                  </a:txBody>
                  <a:tcPr marL="84406" marR="84406"/>
                </a:tc>
                <a:tc>
                  <a:txBody>
                    <a:bodyPr/>
                    <a:lstStyle/>
                    <a:p>
                      <a:pPr marL="0" marR="0" indent="0" algn="l" defTabSz="456812" rtl="0" eaLnBrk="1" fontAlgn="auto" latinLnBrk="0" hangingPunct="1">
                        <a:lnSpc>
                          <a:spcPct val="100000"/>
                        </a:lnSpc>
                        <a:spcBef>
                          <a:spcPts val="0"/>
                        </a:spcBef>
                        <a:spcAft>
                          <a:spcPts val="0"/>
                        </a:spcAft>
                        <a:buClrTx/>
                        <a:buSzTx/>
                        <a:buFontTx/>
                        <a:buNone/>
                        <a:tabLst/>
                        <a:defRPr/>
                      </a:pPr>
                      <a:r>
                        <a:rPr kumimoji="1" lang="en-US" altLang="ja-JP" sz="1600" b="1" baseline="0" dirty="0" smtClean="0"/>
                        <a:t>Assembly robotizing </a:t>
                      </a:r>
                      <a:endParaRPr kumimoji="1" lang="ja-JP" altLang="en-US" sz="1600" b="1" dirty="0" smtClean="0"/>
                    </a:p>
                    <a:p>
                      <a:endParaRPr kumimoji="1" lang="ja-JP" altLang="en-US" sz="1600" b="1" dirty="0"/>
                    </a:p>
                  </a:txBody>
                  <a:tcPr marL="84406" marR="84406"/>
                </a:tc>
                <a:tc>
                  <a:txBody>
                    <a:bodyPr/>
                    <a:lstStyle/>
                    <a:p>
                      <a:endParaRPr kumimoji="1" lang="ja-JP" altLang="en-US" sz="1600" b="1" dirty="0"/>
                    </a:p>
                  </a:txBody>
                  <a:tcPr marL="84406" marR="84406"/>
                </a:tc>
              </a:tr>
              <a:tr h="529777">
                <a:tc>
                  <a:txBody>
                    <a:bodyPr/>
                    <a:lstStyle/>
                    <a:p>
                      <a:r>
                        <a:rPr kumimoji="1" lang="en-US" altLang="ja-JP" sz="1600" b="1" dirty="0" smtClean="0"/>
                        <a:t>KEK</a:t>
                      </a:r>
                      <a:endParaRPr kumimoji="1" lang="ja-JP" altLang="en-US" sz="1600" b="1" dirty="0"/>
                    </a:p>
                  </a:txBody>
                  <a:tcPr marL="84406" marR="84406"/>
                </a:tc>
                <a:tc>
                  <a:txBody>
                    <a:bodyPr/>
                    <a:lstStyle/>
                    <a:p>
                      <a:r>
                        <a:rPr kumimoji="1" lang="en-US" altLang="ja-JP" sz="1600" b="1" dirty="0" smtClean="0"/>
                        <a:t>STF</a:t>
                      </a:r>
                      <a:endParaRPr kumimoji="1" lang="ja-JP" altLang="en-US" sz="1600" b="1" dirty="0"/>
                    </a:p>
                  </a:txBody>
                  <a:tcPr marL="84406" marR="84406"/>
                </a:tc>
                <a:tc>
                  <a:txBody>
                    <a:bodyPr/>
                    <a:lstStyle/>
                    <a:p>
                      <a:pPr marL="0" marR="0" indent="0" algn="l" defTabSz="456812" rtl="0" eaLnBrk="1" fontAlgn="auto" latinLnBrk="0" hangingPunct="1">
                        <a:lnSpc>
                          <a:spcPct val="100000"/>
                        </a:lnSpc>
                        <a:spcBef>
                          <a:spcPts val="0"/>
                        </a:spcBef>
                        <a:spcAft>
                          <a:spcPts val="0"/>
                        </a:spcAft>
                        <a:buClrTx/>
                        <a:buSzTx/>
                        <a:buFontTx/>
                        <a:buNone/>
                        <a:tabLst/>
                        <a:defRPr/>
                      </a:pPr>
                      <a:r>
                        <a:rPr kumimoji="1" lang="en-US" altLang="ja-JP" sz="1600" b="1" dirty="0" err="1" smtClean="0">
                          <a:solidFill>
                            <a:srgbClr val="3366FF"/>
                          </a:solidFill>
                        </a:rPr>
                        <a:t>Nb</a:t>
                      </a:r>
                      <a:r>
                        <a:rPr kumimoji="1" lang="en-US" altLang="ja-JP" sz="1600" b="1" dirty="0" smtClean="0">
                          <a:solidFill>
                            <a:srgbClr val="3366FF"/>
                          </a:solidFill>
                        </a:rPr>
                        <a:t>-LG/FG</a:t>
                      </a:r>
                    </a:p>
                    <a:p>
                      <a:r>
                        <a:rPr kumimoji="1" lang="en-US" altLang="ja-JP" sz="1600" b="1" dirty="0" smtClean="0">
                          <a:solidFill>
                            <a:srgbClr val="FF0000"/>
                          </a:solidFill>
                        </a:rPr>
                        <a:t>N</a:t>
                      </a:r>
                      <a:r>
                        <a:rPr kumimoji="1" lang="en-US" altLang="ja-JP" sz="1600" b="1" baseline="-25000" dirty="0" smtClean="0">
                          <a:solidFill>
                            <a:srgbClr val="FF0000"/>
                          </a:solidFill>
                        </a:rPr>
                        <a:t>2</a:t>
                      </a:r>
                      <a:r>
                        <a:rPr kumimoji="1" lang="en-US" altLang="ja-JP" sz="1600" b="1" dirty="0" smtClean="0">
                          <a:solidFill>
                            <a:srgbClr val="FF0000"/>
                          </a:solidFill>
                        </a:rPr>
                        <a:t>-infusion</a:t>
                      </a:r>
                    </a:p>
                  </a:txBody>
                  <a:tcPr marL="84406" marR="84406"/>
                </a:tc>
                <a:tc>
                  <a:txBody>
                    <a:bodyPr/>
                    <a:lstStyle/>
                    <a:p>
                      <a:r>
                        <a:rPr kumimoji="1" lang="en-US" altLang="ja-JP" sz="1600" b="1" dirty="0" smtClean="0">
                          <a:solidFill>
                            <a:srgbClr val="3366FF"/>
                          </a:solidFill>
                        </a:rPr>
                        <a:t>Coupler,</a:t>
                      </a:r>
                      <a:r>
                        <a:rPr kumimoji="1" lang="en-US" altLang="ja-JP" sz="1600" b="1" baseline="0" dirty="0" smtClean="0">
                          <a:solidFill>
                            <a:srgbClr val="3366FF"/>
                          </a:solidFill>
                        </a:rPr>
                        <a:t> </a:t>
                      </a:r>
                      <a:r>
                        <a:rPr kumimoji="1" lang="en-US" altLang="ja-JP" sz="1600" b="1" dirty="0" smtClean="0">
                          <a:solidFill>
                            <a:srgbClr val="3366FF"/>
                          </a:solidFill>
                        </a:rPr>
                        <a:t>Tuner,</a:t>
                      </a:r>
                      <a:r>
                        <a:rPr kumimoji="1" lang="en-US" altLang="ja-JP" sz="1600" b="1" baseline="0" dirty="0" smtClean="0">
                          <a:solidFill>
                            <a:srgbClr val="3366FF"/>
                          </a:solidFill>
                        </a:rPr>
                        <a:t> </a:t>
                      </a:r>
                      <a:r>
                        <a:rPr kumimoji="1" lang="en-US" altLang="ja-JP" sz="1600" b="1" dirty="0" smtClean="0"/>
                        <a:t>C</a:t>
                      </a:r>
                      <a:r>
                        <a:rPr kumimoji="1" lang="en-US" altLang="ja-JP" sz="1600" b="1" baseline="0" dirty="0" smtClean="0"/>
                        <a:t> C.</a:t>
                      </a:r>
                      <a:endParaRPr kumimoji="1" lang="ja-JP" altLang="en-US" sz="1600" b="1" dirty="0"/>
                    </a:p>
                  </a:txBody>
                  <a:tcPr marL="84406" marR="84406"/>
                </a:tc>
                <a:tc>
                  <a:txBody>
                    <a:bodyPr/>
                    <a:lstStyle/>
                    <a:p>
                      <a:endParaRPr kumimoji="1" lang="ja-JP" altLang="en-US" sz="1600" b="1" dirty="0"/>
                    </a:p>
                  </a:txBody>
                  <a:tcPr marL="84406" marR="84406"/>
                </a:tc>
                <a:tc>
                  <a:txBody>
                    <a:bodyPr/>
                    <a:lstStyle/>
                    <a:p>
                      <a:r>
                        <a:rPr kumimoji="1" lang="en-US" altLang="ja-JP" sz="1600" b="1" dirty="0" smtClean="0"/>
                        <a:t>Marx M.</a:t>
                      </a:r>
                      <a:endParaRPr kumimoji="1" lang="ja-JP" altLang="en-US" sz="1600" b="1" dirty="0"/>
                    </a:p>
                  </a:txBody>
                  <a:tcPr marL="84406" marR="84406"/>
                </a:tc>
              </a:tr>
              <a:tr h="356404">
                <a:tc>
                  <a:txBody>
                    <a:bodyPr/>
                    <a:lstStyle/>
                    <a:p>
                      <a:r>
                        <a:rPr kumimoji="1" lang="en-US" altLang="ja-JP" sz="1600" b="1" dirty="0" smtClean="0"/>
                        <a:t>IHEP</a:t>
                      </a:r>
                      <a:endParaRPr kumimoji="1" lang="ja-JP" altLang="en-US" sz="1600" b="1" dirty="0"/>
                    </a:p>
                  </a:txBody>
                  <a:tcPr marL="84406" marR="84406"/>
                </a:tc>
                <a:tc>
                  <a:txBody>
                    <a:bodyPr/>
                    <a:lstStyle/>
                    <a:p>
                      <a:r>
                        <a:rPr kumimoji="1" lang="en-US" altLang="ja-JP" sz="1600" b="1" dirty="0" smtClean="0"/>
                        <a:t>ADS</a:t>
                      </a:r>
                      <a:endParaRPr kumimoji="1" lang="ja-JP" altLang="en-US" sz="1600" b="1" dirty="0"/>
                    </a:p>
                  </a:txBody>
                  <a:tcPr marL="84406" marR="84406"/>
                </a:tc>
                <a:tc>
                  <a:txBody>
                    <a:bodyPr/>
                    <a:lstStyle/>
                    <a:p>
                      <a:r>
                        <a:rPr kumimoji="1" lang="en-US" altLang="ja-JP" sz="1600" b="1" dirty="0" smtClean="0">
                          <a:solidFill>
                            <a:srgbClr val="FF0000"/>
                          </a:solidFill>
                        </a:rPr>
                        <a:t>N</a:t>
                      </a:r>
                      <a:r>
                        <a:rPr kumimoji="1" lang="en-US" altLang="ja-JP" sz="1600" b="1" baseline="-25000" dirty="0" smtClean="0">
                          <a:solidFill>
                            <a:srgbClr val="FF0000"/>
                          </a:solidFill>
                        </a:rPr>
                        <a:t>2</a:t>
                      </a:r>
                      <a:r>
                        <a:rPr kumimoji="1" lang="en-US" altLang="ja-JP" sz="1600" b="1" dirty="0" smtClean="0">
                          <a:solidFill>
                            <a:srgbClr val="FF0000"/>
                          </a:solidFill>
                        </a:rPr>
                        <a:t>-infusion, </a:t>
                      </a:r>
                      <a:r>
                        <a:rPr kumimoji="1" lang="en-US" altLang="ja-JP" sz="1600" b="1" dirty="0" smtClean="0">
                          <a:solidFill>
                            <a:schemeClr val="tx1"/>
                          </a:solidFill>
                        </a:rPr>
                        <a:t>In</a:t>
                      </a:r>
                      <a:r>
                        <a:rPr kumimoji="1" lang="en-US" altLang="ja-JP" sz="1600" b="1" baseline="0" dirty="0" smtClean="0">
                          <a:solidFill>
                            <a:schemeClr val="tx1"/>
                          </a:solidFill>
                        </a:rPr>
                        <a:t> </a:t>
                      </a:r>
                      <a:r>
                        <a:rPr kumimoji="1" lang="en-US" altLang="ja-JP" sz="1600" b="1" baseline="0" dirty="0" err="1" smtClean="0">
                          <a:solidFill>
                            <a:schemeClr val="tx1"/>
                          </a:solidFill>
                        </a:rPr>
                        <a:t>dustrialization</a:t>
                      </a:r>
                      <a:endParaRPr kumimoji="1" lang="ja-JP" altLang="en-US" sz="1600" b="1" dirty="0">
                        <a:solidFill>
                          <a:schemeClr val="tx1"/>
                        </a:solidFill>
                      </a:endParaRPr>
                    </a:p>
                  </a:txBody>
                  <a:tcPr marL="84406" marR="84406"/>
                </a:tc>
                <a:tc>
                  <a:txBody>
                    <a:bodyPr/>
                    <a:lstStyle/>
                    <a:p>
                      <a:endParaRPr kumimoji="1" lang="ja-JP" altLang="en-US" sz="1600" b="1" dirty="0"/>
                    </a:p>
                  </a:txBody>
                  <a:tcPr marL="84406" marR="84406"/>
                </a:tc>
                <a:tc>
                  <a:txBody>
                    <a:bodyPr/>
                    <a:lstStyle/>
                    <a:p>
                      <a:r>
                        <a:rPr kumimoji="1" lang="en-US" altLang="ja-JP" sz="1600" b="1" dirty="0" smtClean="0"/>
                        <a:t>Industrial.</a:t>
                      </a:r>
                      <a:endParaRPr kumimoji="1" lang="ja-JP" altLang="en-US" sz="1600" b="1" dirty="0"/>
                    </a:p>
                  </a:txBody>
                  <a:tcPr marL="84406" marR="84406"/>
                </a:tc>
                <a:tc>
                  <a:txBody>
                    <a:bodyPr/>
                    <a:lstStyle/>
                    <a:p>
                      <a:r>
                        <a:rPr kumimoji="1" lang="en-US" altLang="ja-JP" sz="1600" b="1" dirty="0" smtClean="0"/>
                        <a:t>Marx M. </a:t>
                      </a:r>
                    </a:p>
                    <a:p>
                      <a:r>
                        <a:rPr kumimoji="1" lang="en-US" altLang="ja-JP" sz="1600" b="1" dirty="0" err="1" smtClean="0"/>
                        <a:t>h.e.</a:t>
                      </a:r>
                      <a:r>
                        <a:rPr kumimoji="1" lang="en-US" altLang="ja-JP" sz="1600" b="1" baseline="0" dirty="0" smtClean="0"/>
                        <a:t> </a:t>
                      </a:r>
                      <a:r>
                        <a:rPr kumimoji="1" lang="en-US" altLang="ja-JP" sz="1600" b="1" dirty="0" smtClean="0"/>
                        <a:t>Klystron</a:t>
                      </a:r>
                      <a:endParaRPr kumimoji="1" lang="ja-JP" altLang="en-US" sz="1600" b="1" dirty="0"/>
                    </a:p>
                  </a:txBody>
                  <a:tcPr marL="84406" marR="84406"/>
                </a:tc>
              </a:tr>
              <a:tr h="410199">
                <a:tc>
                  <a:txBody>
                    <a:bodyPr/>
                    <a:lstStyle/>
                    <a:p>
                      <a:r>
                        <a:rPr kumimoji="1" lang="en-US" altLang="ja-JP" sz="1600" b="1" dirty="0" smtClean="0"/>
                        <a:t>CERN</a:t>
                      </a:r>
                      <a:endParaRPr kumimoji="1" lang="ja-JP" altLang="en-US" sz="1600" b="1" dirty="0"/>
                    </a:p>
                  </a:txBody>
                  <a:tcPr marL="84406" marR="84406"/>
                </a:tc>
                <a:tc>
                  <a:txBody>
                    <a:bodyPr/>
                    <a:lstStyle/>
                    <a:p>
                      <a:r>
                        <a:rPr kumimoji="1" lang="en-US" altLang="ja-JP" sz="1600" b="1" dirty="0" smtClean="0"/>
                        <a:t>HL-LHC</a:t>
                      </a:r>
                    </a:p>
                    <a:p>
                      <a:r>
                        <a:rPr kumimoji="1" lang="en-US" altLang="ja-JP" sz="1600" b="1" dirty="0" smtClean="0"/>
                        <a:t>Hi-</a:t>
                      </a:r>
                      <a:r>
                        <a:rPr kumimoji="1" lang="en-US" altLang="ja-JP" sz="1600" b="1" dirty="0" err="1" smtClean="0"/>
                        <a:t>Isolde</a:t>
                      </a:r>
                      <a:endParaRPr kumimoji="1" lang="ja-JP" altLang="en-US" sz="1600" b="1" dirty="0"/>
                    </a:p>
                  </a:txBody>
                  <a:tcPr marL="84406" marR="84406"/>
                </a:tc>
                <a:tc>
                  <a:txBody>
                    <a:bodyPr/>
                    <a:lstStyle/>
                    <a:p>
                      <a:r>
                        <a:rPr kumimoji="1" lang="en-US" altLang="ja-JP" sz="1600" b="1" dirty="0" smtClean="0"/>
                        <a:t>Thin-film (</a:t>
                      </a:r>
                      <a:r>
                        <a:rPr kumimoji="1" lang="en-US" altLang="ja-JP" sz="1600" b="1" dirty="0" err="1" smtClean="0"/>
                        <a:t>Nb</a:t>
                      </a:r>
                      <a:r>
                        <a:rPr kumimoji="1" lang="en-US" altLang="ja-JP" sz="1600" b="1" baseline="0" dirty="0" smtClean="0"/>
                        <a:t> on </a:t>
                      </a:r>
                      <a:r>
                        <a:rPr kumimoji="1" lang="en-US" altLang="ja-JP" sz="1600" b="1" dirty="0" smtClean="0"/>
                        <a:t>Cu)</a:t>
                      </a:r>
                      <a:r>
                        <a:rPr kumimoji="1" lang="en-US" altLang="ja-JP" sz="1600" b="1" baseline="0" dirty="0" smtClean="0"/>
                        <a:t> </a:t>
                      </a:r>
                      <a:endParaRPr kumimoji="1" lang="ja-JP" altLang="en-US" sz="1600" b="1" dirty="0"/>
                    </a:p>
                  </a:txBody>
                  <a:tcPr marL="84406" marR="84406"/>
                </a:tc>
                <a:tc>
                  <a:txBody>
                    <a:bodyPr/>
                    <a:lstStyle/>
                    <a:p>
                      <a:r>
                        <a:rPr kumimoji="1" lang="en-US" altLang="ja-JP" sz="1600" b="1" dirty="0" smtClean="0"/>
                        <a:t>Coupler</a:t>
                      </a:r>
                      <a:endParaRPr kumimoji="1" lang="ja-JP" altLang="en-US" sz="1600" b="1" dirty="0"/>
                    </a:p>
                  </a:txBody>
                  <a:tcPr marL="84406" marR="84406"/>
                </a:tc>
                <a:tc>
                  <a:txBody>
                    <a:bodyPr/>
                    <a:lstStyle/>
                    <a:p>
                      <a:endParaRPr kumimoji="1" lang="ja-JP" altLang="en-US" sz="1600" b="1" dirty="0"/>
                    </a:p>
                  </a:txBody>
                  <a:tcPr marL="84406" marR="84406"/>
                </a:tc>
                <a:tc>
                  <a:txBody>
                    <a:bodyPr/>
                    <a:lstStyle/>
                    <a:p>
                      <a:r>
                        <a:rPr kumimoji="1" lang="en-US" altLang="ja-JP" sz="1600" b="1" dirty="0" err="1" smtClean="0"/>
                        <a:t>h.e.</a:t>
                      </a:r>
                      <a:r>
                        <a:rPr kumimoji="1" lang="en-US" altLang="ja-JP" sz="1600" b="1" baseline="0" dirty="0" smtClean="0"/>
                        <a:t> </a:t>
                      </a:r>
                      <a:r>
                        <a:rPr kumimoji="1" lang="en-US" altLang="ja-JP" sz="1600" b="1" dirty="0" smtClean="0"/>
                        <a:t>Klystron</a:t>
                      </a:r>
                      <a:endParaRPr kumimoji="1" lang="ja-JP" altLang="en-US" sz="1600" b="1" dirty="0"/>
                    </a:p>
                  </a:txBody>
                  <a:tcPr marL="84406" marR="84406"/>
                </a:tc>
              </a:tr>
              <a:tr h="533195">
                <a:tc>
                  <a:txBody>
                    <a:bodyPr/>
                    <a:lstStyle/>
                    <a:p>
                      <a:r>
                        <a:rPr kumimoji="1" lang="en-US" altLang="ja-JP" sz="1600" b="1" dirty="0" smtClean="0"/>
                        <a:t>TRIUMF</a:t>
                      </a:r>
                      <a:endParaRPr kumimoji="1" lang="ja-JP" altLang="en-US" sz="1600" b="1" dirty="0"/>
                    </a:p>
                  </a:txBody>
                  <a:tcPr marL="84406" marR="84406"/>
                </a:tc>
                <a:tc>
                  <a:txBody>
                    <a:bodyPr/>
                    <a:lstStyle/>
                    <a:p>
                      <a:r>
                        <a:rPr kumimoji="1" lang="en-US" altLang="ja-JP" sz="1600" b="1" dirty="0" smtClean="0"/>
                        <a:t>ISAS-II, ARIEL</a:t>
                      </a:r>
                      <a:endParaRPr kumimoji="1" lang="ja-JP" altLang="en-US" sz="1600" b="1" dirty="0"/>
                    </a:p>
                  </a:txBody>
                  <a:tcPr marL="84406" marR="84406"/>
                </a:tc>
                <a:tc>
                  <a:txBody>
                    <a:bodyPr/>
                    <a:lstStyle/>
                    <a:p>
                      <a:r>
                        <a:rPr kumimoji="1" lang="en-US" altLang="ja-JP" sz="1600" b="1" dirty="0" smtClean="0"/>
                        <a:t>VEP, </a:t>
                      </a:r>
                      <a:r>
                        <a:rPr kumimoji="1" lang="en-US" altLang="ja-JP" sz="1600" b="1" dirty="0" err="1" smtClean="0"/>
                        <a:t>muSR</a:t>
                      </a:r>
                      <a:endParaRPr kumimoji="1" lang="ja-JP" altLang="en-US" sz="1600" b="1" dirty="0"/>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r>
              <a:tr h="352061">
                <a:tc>
                  <a:txBody>
                    <a:bodyPr/>
                    <a:lstStyle/>
                    <a:p>
                      <a:r>
                        <a:rPr kumimoji="1" lang="en-US" altLang="ja-JP" sz="1600" b="1" dirty="0" smtClean="0"/>
                        <a:t>(Cornell)</a:t>
                      </a:r>
                      <a:endParaRPr kumimoji="1" lang="ja-JP" altLang="en-US" sz="1600" b="1" dirty="0"/>
                    </a:p>
                  </a:txBody>
                  <a:tcPr marL="84406" marR="84406"/>
                </a:tc>
                <a:tc>
                  <a:txBody>
                    <a:bodyPr/>
                    <a:lstStyle/>
                    <a:p>
                      <a:endParaRPr kumimoji="1" lang="ja-JP" altLang="en-US" sz="1600" b="1" dirty="0"/>
                    </a:p>
                  </a:txBody>
                  <a:tcPr marL="84406" marR="84406"/>
                </a:tc>
                <a:tc>
                  <a:txBody>
                    <a:bodyPr/>
                    <a:lstStyle/>
                    <a:p>
                      <a:r>
                        <a:rPr kumimoji="1" lang="en-US" altLang="ja-JP" sz="1600" b="1" dirty="0" smtClean="0">
                          <a:solidFill>
                            <a:srgbClr val="FF0000"/>
                          </a:solidFill>
                        </a:rPr>
                        <a:t>N</a:t>
                      </a:r>
                      <a:r>
                        <a:rPr kumimoji="1" lang="en-US" altLang="ja-JP" sz="1600" b="1" baseline="-25000" dirty="0" smtClean="0">
                          <a:solidFill>
                            <a:srgbClr val="FF0000"/>
                          </a:solidFill>
                        </a:rPr>
                        <a:t>2</a:t>
                      </a:r>
                      <a:r>
                        <a:rPr kumimoji="1" lang="en-US" altLang="ja-JP" sz="1600" b="1" dirty="0" smtClean="0">
                          <a:solidFill>
                            <a:srgbClr val="FF0000"/>
                          </a:solidFill>
                        </a:rPr>
                        <a:t>-infusion</a:t>
                      </a:r>
                      <a:r>
                        <a:rPr kumimoji="1" lang="en-US" altLang="ja-JP" sz="1600" b="1" dirty="0" smtClean="0"/>
                        <a:t>, VEP</a:t>
                      </a:r>
                      <a:endParaRPr kumimoji="1" lang="ja-JP" altLang="en-US" sz="1600" b="1" dirty="0"/>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c>
                  <a:txBody>
                    <a:bodyPr/>
                    <a:lstStyle/>
                    <a:p>
                      <a:endParaRPr kumimoji="1" lang="ja-JP" altLang="en-US" sz="1600" b="1" dirty="0"/>
                    </a:p>
                  </a:txBody>
                  <a:tcPr marL="84406" marR="84406"/>
                </a:tc>
              </a:tr>
            </a:tbl>
          </a:graphicData>
        </a:graphic>
      </p:graphicFrame>
      <p:sp>
        <p:nvSpPr>
          <p:cNvPr id="4" name="スライド番号プレースホルダー 3"/>
          <p:cNvSpPr>
            <a:spLocks noGrp="1"/>
          </p:cNvSpPr>
          <p:nvPr>
            <p:ph type="sldNum" sz="quarter" idx="12"/>
          </p:nvPr>
        </p:nvSpPr>
        <p:spPr/>
        <p:txBody>
          <a:bodyPr/>
          <a:lstStyle/>
          <a:p>
            <a:pPr algn="r"/>
            <a:fld id="{F44D870D-10EF-614D-A0D4-F1C942B786C3}" type="slidenum">
              <a:rPr kumimoji="1" lang="ja-JP" altLang="en-US" smtClean="0"/>
              <a:pPr algn="r"/>
              <a:t>23</a:t>
            </a:fld>
            <a:endParaRPr kumimoji="1" lang="ja-JP" altLang="en-US" dirty="0"/>
          </a:p>
        </p:txBody>
      </p:sp>
      <p:sp>
        <p:nvSpPr>
          <p:cNvPr id="2" name="日付プレースホルダー 1"/>
          <p:cNvSpPr>
            <a:spLocks noGrp="1"/>
          </p:cNvSpPr>
          <p:nvPr>
            <p:ph type="dt" sz="half" idx="10"/>
          </p:nvPr>
        </p:nvSpPr>
        <p:spPr/>
        <p:txBody>
          <a:bodyPr/>
          <a:lstStyle/>
          <a:p>
            <a:r>
              <a:rPr kumimoji="1" lang="en-US" altLang="ja-JP" smtClean="0"/>
              <a:t>AY-170209</a:t>
            </a:r>
            <a:endParaRPr kumimoji="1" lang="ja-JP" altLang="en-US"/>
          </a:p>
        </p:txBody>
      </p:sp>
    </p:spTree>
    <p:extLst>
      <p:ext uri="{BB962C8B-B14F-4D97-AF65-F5344CB8AC3E}">
        <p14:creationId xmlns:p14="http://schemas.microsoft.com/office/powerpoint/2010/main" val="226938783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8247" y="284084"/>
            <a:ext cx="8148750" cy="1086523"/>
          </a:xfrm>
          <a:solidFill>
            <a:schemeClr val="bg1">
              <a:lumMod val="95000"/>
            </a:schemeClr>
          </a:solidFill>
        </p:spPr>
        <p:txBody>
          <a:bodyPr>
            <a:normAutofit/>
          </a:bodyPr>
          <a:lstStyle/>
          <a:p>
            <a:r>
              <a:rPr lang="en-US" altLang="ja-JP" sz="2800" b="1" dirty="0" smtClean="0"/>
              <a:t>A plan for ILC </a:t>
            </a:r>
            <a:r>
              <a:rPr lang="en-US" altLang="ja-JP" sz="2800" b="1" dirty="0"/>
              <a:t>Cost-Reduction R&amp;</a:t>
            </a:r>
            <a:r>
              <a:rPr lang="en-US" altLang="ja-JP" sz="2800" b="1" dirty="0" smtClean="0"/>
              <a:t>D in Japan and US</a:t>
            </a:r>
            <a:r>
              <a:rPr lang="en-US" altLang="ja-JP" sz="2800" b="1" dirty="0"/>
              <a:t/>
            </a:r>
            <a:br>
              <a:rPr lang="en-US" altLang="ja-JP" sz="2800" b="1" dirty="0"/>
            </a:br>
            <a:r>
              <a:rPr lang="en-US" altLang="ja-JP" sz="2800" b="1" dirty="0"/>
              <a:t> focusing on </a:t>
            </a:r>
            <a:r>
              <a:rPr lang="en-US" altLang="ja-JP" sz="2800" b="1" dirty="0" smtClean="0"/>
              <a:t>SRF Technology, in 2~3 years</a:t>
            </a:r>
            <a:endParaRPr kumimoji="1" lang="ja-JP" altLang="en-US" sz="3600" dirty="0"/>
          </a:p>
        </p:txBody>
      </p:sp>
      <p:sp>
        <p:nvSpPr>
          <p:cNvPr id="3" name="コンテンツ プレースホルダー 2"/>
          <p:cNvSpPr>
            <a:spLocks noGrp="1"/>
          </p:cNvSpPr>
          <p:nvPr>
            <p:ph idx="1"/>
          </p:nvPr>
        </p:nvSpPr>
        <p:spPr>
          <a:xfrm>
            <a:off x="176759" y="1656804"/>
            <a:ext cx="7575591" cy="4509684"/>
          </a:xfrm>
        </p:spPr>
        <p:txBody>
          <a:bodyPr>
            <a:normAutofit/>
          </a:bodyPr>
          <a:lstStyle/>
          <a:p>
            <a:pPr marL="0" indent="0">
              <a:buNone/>
            </a:pPr>
            <a:r>
              <a:rPr lang="en-US" altLang="ja-JP" sz="2400" dirty="0"/>
              <a:t>B</a:t>
            </a:r>
            <a:r>
              <a:rPr lang="en-US" altLang="ja-JP" sz="2400" dirty="0" smtClean="0"/>
              <a:t>ased on recent advances in technologies;</a:t>
            </a:r>
          </a:p>
          <a:p>
            <a:pPr marL="800100" lvl="1" indent="-342900"/>
            <a:r>
              <a:rPr lang="en-US" altLang="ja-JP" sz="2400" dirty="0" smtClean="0"/>
              <a:t>A1: </a:t>
            </a:r>
            <a:r>
              <a:rPr lang="en-US" altLang="ja-JP" sz="2400" dirty="0" err="1" smtClean="0"/>
              <a:t>Nb</a:t>
            </a:r>
            <a:r>
              <a:rPr lang="en-US" altLang="ja-JP" sz="2400" dirty="0" smtClean="0">
                <a:solidFill>
                  <a:srgbClr val="008000"/>
                </a:solidFill>
              </a:rPr>
              <a:t> </a:t>
            </a:r>
            <a:r>
              <a:rPr lang="en-US" altLang="ja-JP" sz="2400" dirty="0">
                <a:solidFill>
                  <a:srgbClr val="008000"/>
                </a:solidFill>
              </a:rPr>
              <a:t>material </a:t>
            </a:r>
            <a:r>
              <a:rPr lang="en-US" altLang="ja-JP" sz="2400" dirty="0" smtClean="0"/>
              <a:t>preparation  </a:t>
            </a:r>
            <a:r>
              <a:rPr lang="en-US" altLang="ja-JP" sz="2400" b="1" dirty="0" smtClean="0"/>
              <a:t>(2~3%)</a:t>
            </a:r>
            <a:endParaRPr lang="en-US" altLang="ja-JP" sz="2400" b="1" dirty="0" smtClean="0"/>
          </a:p>
          <a:p>
            <a:pPr marL="457200" lvl="1" indent="0">
              <a:buNone/>
            </a:pPr>
            <a:r>
              <a:rPr lang="en-US" altLang="ja-JP" sz="2400" dirty="0" smtClean="0"/>
              <a:t>	</a:t>
            </a:r>
            <a:r>
              <a:rPr lang="en-US" altLang="ja-JP" sz="2000" dirty="0" smtClean="0">
                <a:solidFill>
                  <a:schemeClr val="bg1">
                    <a:lumMod val="50000"/>
                  </a:schemeClr>
                </a:solidFill>
              </a:rPr>
              <a:t>- w/ optimum RRR and clean surface </a:t>
            </a:r>
            <a:endParaRPr lang="en-US" altLang="ja-JP" sz="2400" dirty="0">
              <a:solidFill>
                <a:schemeClr val="bg1">
                  <a:lumMod val="50000"/>
                </a:schemeClr>
              </a:solidFill>
            </a:endParaRPr>
          </a:p>
          <a:p>
            <a:pPr marL="800100" lvl="1" indent="-342900"/>
            <a:r>
              <a:rPr lang="en-US" altLang="ja-JP" sz="2400" dirty="0" smtClean="0"/>
              <a:t>A2: SRF </a:t>
            </a:r>
            <a:r>
              <a:rPr lang="en-US" altLang="ja-JP" sz="2400" dirty="0">
                <a:solidFill>
                  <a:srgbClr val="FF0000"/>
                </a:solidFill>
              </a:rPr>
              <a:t>cavity fabrication</a:t>
            </a:r>
            <a:r>
              <a:rPr lang="en-US" altLang="ja-JP" sz="2400" dirty="0"/>
              <a:t> for </a:t>
            </a:r>
            <a:r>
              <a:rPr lang="en-US" altLang="ja-JP" sz="2400" dirty="0" smtClean="0">
                <a:solidFill>
                  <a:srgbClr val="3366FF"/>
                </a:solidFill>
              </a:rPr>
              <a:t>high-Q </a:t>
            </a:r>
            <a:r>
              <a:rPr lang="en-US" altLang="ja-JP" sz="2400" dirty="0">
                <a:solidFill>
                  <a:srgbClr val="3366FF"/>
                </a:solidFill>
              </a:rPr>
              <a:t>/</a:t>
            </a:r>
            <a:r>
              <a:rPr lang="en-US" altLang="ja-JP" sz="2400" dirty="0" smtClean="0">
                <a:solidFill>
                  <a:srgbClr val="3366FF"/>
                </a:solidFill>
              </a:rPr>
              <a:t>G </a:t>
            </a:r>
            <a:r>
              <a:rPr lang="en-US" altLang="ja-JP" sz="2400" b="1" dirty="0" smtClean="0"/>
              <a:t>(8~9%)</a:t>
            </a:r>
            <a:endParaRPr lang="en-US" altLang="ja-JP" sz="2400" b="1" dirty="0" smtClean="0"/>
          </a:p>
          <a:p>
            <a:pPr marL="457200" lvl="1" indent="0">
              <a:buNone/>
            </a:pPr>
            <a:r>
              <a:rPr lang="en-US" altLang="ja-JP" sz="2400" dirty="0"/>
              <a:t>	</a:t>
            </a:r>
            <a:r>
              <a:rPr lang="en-US" altLang="ja-JP" sz="2000" dirty="0" smtClean="0">
                <a:solidFill>
                  <a:srgbClr val="7F7F7F"/>
                </a:solidFill>
              </a:rPr>
              <a:t>-w/ a </a:t>
            </a:r>
            <a:r>
              <a:rPr lang="en-US" altLang="ja-JP" sz="2000" dirty="0">
                <a:solidFill>
                  <a:srgbClr val="7F7F7F"/>
                </a:solidFill>
              </a:rPr>
              <a:t>new </a:t>
            </a:r>
            <a:r>
              <a:rPr lang="en-US" altLang="ja-JP" sz="2000" dirty="0" smtClean="0">
                <a:solidFill>
                  <a:srgbClr val="7F7F7F"/>
                </a:solidFill>
              </a:rPr>
              <a:t>baking recipe provided </a:t>
            </a:r>
            <a:r>
              <a:rPr lang="en-US" altLang="ja-JP" sz="2000" dirty="0">
                <a:solidFill>
                  <a:srgbClr val="7F7F7F"/>
                </a:solidFill>
              </a:rPr>
              <a:t>by </a:t>
            </a:r>
            <a:r>
              <a:rPr lang="en-US" altLang="ja-JP" sz="2000" b="1" dirty="0" err="1" smtClean="0">
                <a:solidFill>
                  <a:srgbClr val="FF0000"/>
                </a:solidFill>
              </a:rPr>
              <a:t>Fermilab</a:t>
            </a:r>
            <a:endParaRPr lang="en-US" altLang="ja-JP" sz="2000" b="1" dirty="0">
              <a:solidFill>
                <a:srgbClr val="FF0000"/>
              </a:solidFill>
            </a:endParaRPr>
          </a:p>
          <a:p>
            <a:pPr marL="800100" lvl="1" indent="-342900"/>
            <a:r>
              <a:rPr lang="en-US" altLang="ja-JP" sz="2400" dirty="0" smtClean="0"/>
              <a:t>A3: Power </a:t>
            </a:r>
            <a:r>
              <a:rPr lang="en-US" altLang="ja-JP" sz="2400" dirty="0"/>
              <a:t>input </a:t>
            </a:r>
            <a:r>
              <a:rPr lang="en-US" altLang="ja-JP" sz="2400" dirty="0">
                <a:solidFill>
                  <a:srgbClr val="008000"/>
                </a:solidFill>
              </a:rPr>
              <a:t>coupler</a:t>
            </a:r>
            <a:r>
              <a:rPr lang="en-US" altLang="ja-JP" sz="2400" dirty="0"/>
              <a:t> </a:t>
            </a:r>
            <a:r>
              <a:rPr lang="en-US" altLang="ja-JP" sz="2400" dirty="0" smtClean="0"/>
              <a:t>fabrication </a:t>
            </a:r>
            <a:r>
              <a:rPr lang="en-US" altLang="ja-JP" sz="2400" dirty="0" smtClean="0">
                <a:solidFill>
                  <a:schemeClr val="bg1">
                    <a:lumMod val="65000"/>
                  </a:schemeClr>
                </a:solidFill>
              </a:rPr>
              <a:t>(~1.5%)</a:t>
            </a:r>
            <a:endParaRPr lang="en-US" altLang="ja-JP" sz="2400" dirty="0" smtClean="0">
              <a:solidFill>
                <a:schemeClr val="bg1">
                  <a:lumMod val="65000"/>
                </a:schemeClr>
              </a:solidFill>
            </a:endParaRPr>
          </a:p>
          <a:p>
            <a:pPr marL="457200" lvl="1" indent="0">
              <a:buNone/>
            </a:pPr>
            <a:r>
              <a:rPr lang="en-US" altLang="ja-JP" sz="2400" dirty="0"/>
              <a:t>	</a:t>
            </a:r>
            <a:r>
              <a:rPr lang="en-US" altLang="ja-JP" sz="2000" dirty="0" smtClean="0">
                <a:solidFill>
                  <a:srgbClr val="7F7F7F"/>
                </a:solidFill>
              </a:rPr>
              <a:t>- w/ new (low SEE) ceramic without coating  </a:t>
            </a:r>
            <a:endParaRPr lang="en-US" altLang="ja-JP" sz="2400" dirty="0">
              <a:solidFill>
                <a:srgbClr val="7F7F7F"/>
              </a:solidFill>
            </a:endParaRPr>
          </a:p>
          <a:p>
            <a:pPr marL="800100" lvl="1" indent="-342900"/>
            <a:r>
              <a:rPr lang="en-US" altLang="ja-JP" sz="2400" dirty="0" smtClean="0"/>
              <a:t>A4: Cavity </a:t>
            </a:r>
            <a:r>
              <a:rPr lang="en-US" altLang="ja-JP" sz="2400" dirty="0">
                <a:solidFill>
                  <a:srgbClr val="008000"/>
                </a:solidFill>
              </a:rPr>
              <a:t>chemical </a:t>
            </a:r>
            <a:r>
              <a:rPr lang="en-US" altLang="ja-JP" sz="2400" dirty="0" smtClean="0">
                <a:solidFill>
                  <a:srgbClr val="008000"/>
                </a:solidFill>
              </a:rPr>
              <a:t>process </a:t>
            </a:r>
            <a:r>
              <a:rPr lang="en-US" altLang="ja-JP" sz="2400" dirty="0" smtClean="0">
                <a:solidFill>
                  <a:srgbClr val="A6A6A6"/>
                </a:solidFill>
              </a:rPr>
              <a:t>(~1.5%)</a:t>
            </a:r>
            <a:endParaRPr lang="en-US" altLang="ja-JP" sz="2400" dirty="0" smtClean="0">
              <a:solidFill>
                <a:srgbClr val="A6A6A6"/>
              </a:solidFill>
            </a:endParaRPr>
          </a:p>
          <a:p>
            <a:pPr marL="457200" lvl="1" indent="0">
              <a:buNone/>
            </a:pPr>
            <a:r>
              <a:rPr lang="en-US" altLang="ja-JP" sz="2400" dirty="0"/>
              <a:t>	</a:t>
            </a:r>
            <a:r>
              <a:rPr lang="en-US" altLang="ja-JP" sz="2000" dirty="0" smtClean="0">
                <a:solidFill>
                  <a:srgbClr val="7F7F7F"/>
                </a:solidFill>
              </a:rPr>
              <a:t>- w/ vertical EP and new chemical (non HF) solution </a:t>
            </a:r>
          </a:p>
          <a:p>
            <a:pPr marL="800100" lvl="1" indent="-342900"/>
            <a:r>
              <a:rPr lang="en-US" altLang="ja-JP" sz="2400" dirty="0" smtClean="0"/>
              <a:t>Others</a:t>
            </a:r>
            <a:r>
              <a:rPr lang="en-US" altLang="ja-JP" sz="2400" dirty="0" smtClean="0">
                <a:solidFill>
                  <a:schemeClr val="bg1">
                    <a:lumMod val="50000"/>
                  </a:schemeClr>
                </a:solidFill>
              </a:rPr>
              <a:t> (Tuner Optimization to be discussed, </a:t>
            </a:r>
            <a:r>
              <a:rPr lang="is-IS" altLang="ja-JP" sz="2400" dirty="0" smtClean="0">
                <a:solidFill>
                  <a:schemeClr val="bg1">
                    <a:lumMod val="50000"/>
                  </a:schemeClr>
                </a:solidFill>
              </a:rPr>
              <a:t>…</a:t>
            </a:r>
            <a:r>
              <a:rPr lang="en-US" altLang="ja-JP" sz="2400" dirty="0" smtClean="0">
                <a:solidFill>
                  <a:schemeClr val="bg1">
                    <a:lumMod val="50000"/>
                  </a:schemeClr>
                </a:solidFill>
              </a:rPr>
              <a:t>) </a:t>
            </a:r>
            <a:endParaRPr lang="en-US" altLang="ja-JP" sz="2400" dirty="0">
              <a:solidFill>
                <a:schemeClr val="bg1">
                  <a:lumMod val="50000"/>
                </a:schemeClr>
              </a:solidFill>
            </a:endParaRPr>
          </a:p>
          <a:p>
            <a:pPr lvl="1"/>
            <a:endParaRPr kumimoji="1" lang="ja-JP" altLang="en-US" dirty="0"/>
          </a:p>
        </p:txBody>
      </p:sp>
      <p:pic>
        <p:nvPicPr>
          <p:cNvPr id="7" name="図 6"/>
          <p:cNvPicPr/>
          <p:nvPr/>
        </p:nvPicPr>
        <p:blipFill>
          <a:blip r:embed="rId2" cstate="email">
            <a:extLst>
              <a:ext uri="{28A0092B-C50C-407E-A947-70E740481C1C}">
                <a14:useLocalDpi xmlns:a14="http://schemas.microsoft.com/office/drawing/2010/main"/>
              </a:ext>
            </a:extLst>
          </a:blip>
          <a:srcRect/>
          <a:stretch>
            <a:fillRect/>
          </a:stretch>
        </p:blipFill>
        <p:spPr bwMode="auto">
          <a:xfrm>
            <a:off x="7331554" y="1656804"/>
            <a:ext cx="1307610" cy="951873"/>
          </a:xfrm>
          <a:prstGeom prst="rect">
            <a:avLst/>
          </a:prstGeom>
          <a:noFill/>
          <a:ln>
            <a:solidFill>
              <a:srgbClr val="4F81BD"/>
            </a:solidFill>
          </a:ln>
        </p:spPr>
      </p:pic>
      <p:pic>
        <p:nvPicPr>
          <p:cNvPr id="8" name="Picture 9"/>
          <p:cNvPicPr>
            <a:picLocks noChangeAspect="1"/>
          </p:cNvPicPr>
          <p:nvPr/>
        </p:nvPicPr>
        <p:blipFill>
          <a:blip r:embed="rId3"/>
          <a:stretch>
            <a:fillRect/>
          </a:stretch>
        </p:blipFill>
        <p:spPr>
          <a:xfrm>
            <a:off x="6594153" y="2720333"/>
            <a:ext cx="2059351" cy="1436739"/>
          </a:xfrm>
          <a:prstGeom prst="rect">
            <a:avLst/>
          </a:prstGeom>
          <a:ln>
            <a:solidFill>
              <a:srgbClr val="4F81BD"/>
            </a:solidFill>
          </a:ln>
        </p:spPr>
      </p:pic>
      <p:pic>
        <p:nvPicPr>
          <p:cNvPr id="9" name="図 8"/>
          <p:cNvPicPr>
            <a:picLocks noChangeAspect="1"/>
          </p:cNvPicPr>
          <p:nvPr/>
        </p:nvPicPr>
        <p:blipFill rotWithShape="1">
          <a:blip r:embed="rId4"/>
          <a:srcRect r="59330" b="54868"/>
          <a:stretch/>
        </p:blipFill>
        <p:spPr>
          <a:xfrm>
            <a:off x="7208789" y="4337451"/>
            <a:ext cx="1426013" cy="643241"/>
          </a:xfrm>
          <a:prstGeom prst="rect">
            <a:avLst/>
          </a:prstGeom>
          <a:ln>
            <a:solidFill>
              <a:srgbClr val="4F81BD"/>
            </a:solidFill>
          </a:ln>
        </p:spPr>
      </p:pic>
      <p:pic>
        <p:nvPicPr>
          <p:cNvPr id="10" name="図 9"/>
          <p:cNvPicPr/>
          <p:nvPr/>
        </p:nvPicPr>
        <p:blipFill>
          <a:blip r:embed="rId5" cstate="email">
            <a:extLst>
              <a:ext uri="{28A0092B-C50C-407E-A947-70E740481C1C}">
                <a14:useLocalDpi xmlns:a14="http://schemas.microsoft.com/office/drawing/2010/main"/>
              </a:ext>
            </a:extLst>
          </a:blip>
          <a:stretch>
            <a:fillRect/>
          </a:stretch>
        </p:blipFill>
        <p:spPr>
          <a:xfrm>
            <a:off x="6936065" y="5050208"/>
            <a:ext cx="790977" cy="508595"/>
          </a:xfrm>
          <a:prstGeom prst="rect">
            <a:avLst/>
          </a:prstGeom>
          <a:ln>
            <a:solidFill>
              <a:srgbClr val="4F81BD"/>
            </a:solidFill>
          </a:ln>
        </p:spPr>
      </p:pic>
      <p:sp>
        <p:nvSpPr>
          <p:cNvPr id="5" name="テキスト ボックス 4"/>
          <p:cNvSpPr txBox="1"/>
          <p:nvPr/>
        </p:nvSpPr>
        <p:spPr>
          <a:xfrm>
            <a:off x="6104473" y="19504"/>
            <a:ext cx="3039527" cy="369332"/>
          </a:xfrm>
          <a:prstGeom prst="rect">
            <a:avLst/>
          </a:prstGeom>
          <a:solidFill>
            <a:srgbClr val="FFFF00"/>
          </a:solidFill>
        </p:spPr>
        <p:txBody>
          <a:bodyPr wrap="none" rtlCol="0">
            <a:spAutoFit/>
          </a:bodyPr>
          <a:lstStyle/>
          <a:p>
            <a:r>
              <a:rPr kumimoji="1" lang="en-US" altLang="ja-JP" dirty="0" smtClean="0"/>
              <a:t>S. </a:t>
            </a:r>
            <a:r>
              <a:rPr kumimoji="1" lang="en-US" altLang="ja-JP" dirty="0" err="1" smtClean="0"/>
              <a:t>Michizono</a:t>
            </a:r>
            <a:r>
              <a:rPr kumimoji="1" lang="en-US" altLang="ja-JP" dirty="0" smtClean="0"/>
              <a:t>, S. </a:t>
            </a:r>
            <a:r>
              <a:rPr kumimoji="1" lang="en-US" altLang="ja-JP" dirty="0" err="1" smtClean="0"/>
              <a:t>Belomestnykh</a:t>
            </a:r>
            <a:endParaRPr kumimoji="1" lang="ja-JP" altLang="en-US" dirty="0"/>
          </a:p>
        </p:txBody>
      </p:sp>
      <p:pic>
        <p:nvPicPr>
          <p:cNvPr id="11" name="Picture 4"/>
          <p:cNvPicPr>
            <a:picLocks noChangeAspect="1"/>
          </p:cNvPicPr>
          <p:nvPr/>
        </p:nvPicPr>
        <p:blipFill>
          <a:blip r:embed="rId6">
            <a:alphaModFix amt="44000"/>
          </a:blip>
          <a:stretch>
            <a:fillRect/>
          </a:stretch>
        </p:blipFill>
        <p:spPr>
          <a:xfrm>
            <a:off x="7804174" y="5211238"/>
            <a:ext cx="1204854" cy="916605"/>
          </a:xfrm>
          <a:prstGeom prst="rect">
            <a:avLst/>
          </a:prstGeom>
        </p:spPr>
      </p:pic>
    </p:spTree>
    <p:extLst>
      <p:ext uri="{BB962C8B-B14F-4D97-AF65-F5344CB8AC3E}">
        <p14:creationId xmlns:p14="http://schemas.microsoft.com/office/powerpoint/2010/main" val="163630362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195" y="274638"/>
            <a:ext cx="8693800" cy="701515"/>
          </a:xfrm>
        </p:spPr>
        <p:txBody>
          <a:bodyPr>
            <a:normAutofit fontScale="90000"/>
          </a:bodyPr>
          <a:lstStyle/>
          <a:p>
            <a:r>
              <a:rPr lang="en-US" altLang="ja-JP" sz="3100" b="1" dirty="0" smtClean="0"/>
              <a:t>Cost Reduction Estimate w/ </a:t>
            </a:r>
            <a:r>
              <a:rPr lang="en-US" altLang="ja-JP" sz="3100" b="1" dirty="0" err="1" smtClean="0"/>
              <a:t>Nb</a:t>
            </a:r>
            <a:r>
              <a:rPr lang="en-US" altLang="ja-JP" sz="3100" b="1" dirty="0" smtClean="0"/>
              <a:t> and High-Q&amp;G (at KEK) </a:t>
            </a:r>
            <a:r>
              <a:rPr kumimoji="1" lang="en-US" altLang="ja-JP" sz="3100" b="1" dirty="0" smtClean="0"/>
              <a:t> </a:t>
            </a:r>
            <a:endParaRPr kumimoji="1" lang="ja-JP" altLang="en-US" sz="3100" b="1"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28910329"/>
              </p:ext>
            </p:extLst>
          </p:nvPr>
        </p:nvGraphicFramePr>
        <p:xfrm>
          <a:off x="345908" y="998299"/>
          <a:ext cx="8400807" cy="5455919"/>
        </p:xfrm>
        <a:graphic>
          <a:graphicData uri="http://schemas.openxmlformats.org/drawingml/2006/table">
            <a:tbl>
              <a:tblPr firstRow="1" bandRow="1">
                <a:tableStyleId>{5C22544A-7EE6-4342-B048-85BDC9FD1C3A}</a:tableStyleId>
              </a:tblPr>
              <a:tblGrid>
                <a:gridCol w="2198105"/>
                <a:gridCol w="1301413"/>
                <a:gridCol w="1322403"/>
                <a:gridCol w="944574"/>
                <a:gridCol w="1133489"/>
                <a:gridCol w="1500823"/>
              </a:tblGrid>
              <a:tr h="370840">
                <a:tc>
                  <a:txBody>
                    <a:bodyPr/>
                    <a:lstStyle/>
                    <a:p>
                      <a:r>
                        <a:rPr kumimoji="1" lang="en-US" altLang="ja-JP" sz="1200" dirty="0" smtClean="0"/>
                        <a:t>Cost Fraction</a:t>
                      </a:r>
                      <a:endParaRPr kumimoji="1" lang="ja-JP" altLang="en-US" sz="1200" dirty="0"/>
                    </a:p>
                  </a:txBody>
                  <a:tcPr/>
                </a:tc>
                <a:tc>
                  <a:txBody>
                    <a:bodyPr/>
                    <a:lstStyle/>
                    <a:p>
                      <a:r>
                        <a:rPr kumimoji="1" lang="en-US" altLang="ja-JP" sz="1200" dirty="0" smtClean="0"/>
                        <a:t>Cavity-CM</a:t>
                      </a:r>
                    </a:p>
                    <a:p>
                      <a:r>
                        <a:rPr kumimoji="1" lang="en-US" altLang="ja-JP" sz="1200" dirty="0" smtClean="0"/>
                        <a:t>(reduced to 90%)</a:t>
                      </a:r>
                      <a:endParaRPr kumimoji="1" lang="ja-JP" altLang="en-US" sz="1200" dirty="0"/>
                    </a:p>
                  </a:txBody>
                  <a:tcPr/>
                </a:tc>
                <a:tc>
                  <a:txBody>
                    <a:bodyPr/>
                    <a:lstStyle/>
                    <a:p>
                      <a:r>
                        <a:rPr kumimoji="1" lang="en-US" altLang="ja-JP" sz="1200" dirty="0" smtClean="0"/>
                        <a:t>CFS-tunnel</a:t>
                      </a:r>
                    </a:p>
                    <a:p>
                      <a:r>
                        <a:rPr kumimoji="1" lang="en-US" altLang="ja-JP" sz="1200" dirty="0" smtClean="0"/>
                        <a:t>(reduced to 90%)</a:t>
                      </a:r>
                      <a:endParaRPr kumimoji="1" lang="ja-JP" altLang="en-US" sz="1200" dirty="0"/>
                    </a:p>
                  </a:txBody>
                  <a:tcPr/>
                </a:tc>
                <a:tc>
                  <a:txBody>
                    <a:bodyPr/>
                    <a:lstStyle/>
                    <a:p>
                      <a:r>
                        <a:rPr kumimoji="1" lang="en-US" altLang="ja-JP" sz="1200" dirty="0" smtClean="0"/>
                        <a:t>HLRF</a:t>
                      </a:r>
                    </a:p>
                    <a:p>
                      <a:r>
                        <a:rPr kumimoji="1" lang="en-US" altLang="ja-JP" sz="1200" dirty="0" smtClean="0"/>
                        <a:t>(~ const.)</a:t>
                      </a:r>
                      <a:endParaRPr kumimoji="1" lang="ja-JP" altLang="en-US" sz="1200" dirty="0"/>
                    </a:p>
                  </a:txBody>
                  <a:tcPr/>
                </a:tc>
                <a:tc>
                  <a:txBody>
                    <a:bodyPr/>
                    <a:lstStyle/>
                    <a:p>
                      <a:r>
                        <a:rPr kumimoji="1" lang="en-US" altLang="ja-JP" sz="1200" dirty="0" err="1" smtClean="0"/>
                        <a:t>Cryog</a:t>
                      </a:r>
                      <a:r>
                        <a:rPr kumimoji="1" lang="en-US" altLang="ja-JP" sz="1200" dirty="0" smtClean="0"/>
                        <a:t>.</a:t>
                      </a:r>
                    </a:p>
                    <a:p>
                      <a:r>
                        <a:rPr kumimoji="1" lang="en-US" altLang="ja-JP" sz="1200" dirty="0" smtClean="0"/>
                        <a:t>(see note)</a:t>
                      </a:r>
                      <a:endParaRPr kumimoji="1" lang="ja-JP" altLang="en-US" sz="1200" dirty="0"/>
                    </a:p>
                  </a:txBody>
                  <a:tcPr/>
                </a:tc>
                <a:tc>
                  <a:txBody>
                    <a:bodyPr/>
                    <a:lstStyle/>
                    <a:p>
                      <a:r>
                        <a:rPr kumimoji="1" lang="en-US" altLang="ja-JP" sz="1200" dirty="0" smtClean="0"/>
                        <a:t>Fraction </a:t>
                      </a:r>
                    </a:p>
                    <a:p>
                      <a:r>
                        <a:rPr kumimoji="1" lang="en-US" altLang="ja-JP" sz="1200" dirty="0" smtClean="0"/>
                        <a:t>to ILC total Cost</a:t>
                      </a:r>
                      <a:endParaRPr kumimoji="1" lang="ja-JP" altLang="en-US" sz="1200" dirty="0"/>
                    </a:p>
                  </a:txBody>
                  <a:tcPr/>
                </a:tc>
              </a:tr>
              <a:tr h="370840">
                <a:tc>
                  <a:txBody>
                    <a:bodyPr/>
                    <a:lstStyle/>
                    <a:p>
                      <a:r>
                        <a:rPr kumimoji="1" lang="en-US" altLang="ja-JP" sz="1600" b="1" dirty="0" smtClean="0">
                          <a:solidFill>
                            <a:srgbClr val="3366FF"/>
                          </a:solidFill>
                        </a:rPr>
                        <a:t>Cost </a:t>
                      </a:r>
                      <a:r>
                        <a:rPr kumimoji="1" lang="en-US" altLang="ja-JP" sz="1600" b="1" dirty="0" smtClean="0">
                          <a:solidFill>
                            <a:srgbClr val="FF0000"/>
                          </a:solidFill>
                        </a:rPr>
                        <a:t>Reduction</a:t>
                      </a:r>
                      <a:r>
                        <a:rPr kumimoji="1" lang="en-US" altLang="ja-JP" sz="1600" b="1" dirty="0" smtClean="0">
                          <a:solidFill>
                            <a:srgbClr val="3366FF"/>
                          </a:solidFill>
                        </a:rPr>
                        <a:t> Fraction</a:t>
                      </a:r>
                    </a:p>
                    <a:p>
                      <a:r>
                        <a:rPr kumimoji="1" lang="en-US" altLang="ja-JP" sz="1600" b="1" dirty="0" smtClean="0">
                          <a:solidFill>
                            <a:srgbClr val="000000"/>
                          </a:solidFill>
                        </a:rPr>
                        <a:t>  </a:t>
                      </a:r>
                      <a:r>
                        <a:rPr kumimoji="1" lang="en-US" altLang="ja-JP" sz="1600" b="1" dirty="0" err="1" smtClean="0">
                          <a:solidFill>
                            <a:srgbClr val="000000"/>
                          </a:solidFill>
                        </a:rPr>
                        <a:t>Nb</a:t>
                      </a:r>
                      <a:r>
                        <a:rPr kumimoji="1" lang="en-US" altLang="ja-JP" sz="1600" b="1" dirty="0" smtClean="0">
                          <a:solidFill>
                            <a:srgbClr val="000000"/>
                          </a:solidFill>
                        </a:rPr>
                        <a:t>-Material: </a:t>
                      </a:r>
                    </a:p>
                    <a:p>
                      <a:r>
                        <a:rPr kumimoji="1" lang="en-US" altLang="ja-JP" sz="1600" b="1" dirty="0" smtClean="0">
                          <a:solidFill>
                            <a:srgbClr val="000000"/>
                          </a:solidFill>
                        </a:rPr>
                        <a:t>  Surface</a:t>
                      </a:r>
                      <a:r>
                        <a:rPr kumimoji="1" lang="en-US" altLang="ja-JP" sz="1600" b="1" baseline="0" dirty="0" smtClean="0">
                          <a:solidFill>
                            <a:srgbClr val="000000"/>
                          </a:solidFill>
                        </a:rPr>
                        <a:t> Process</a:t>
                      </a:r>
                      <a:r>
                        <a:rPr kumimoji="1" lang="en-US" altLang="ja-JP" sz="1600" b="1" dirty="0" smtClean="0">
                          <a:solidFill>
                            <a:srgbClr val="000000"/>
                          </a:solidFill>
                        </a:rPr>
                        <a:t> </a:t>
                      </a:r>
                      <a:endParaRPr kumimoji="1" lang="ja-JP" altLang="en-US" sz="1600" b="1" dirty="0" smtClean="0">
                        <a:solidFill>
                          <a:srgbClr val="000000"/>
                        </a:solidFill>
                      </a:endParaRPr>
                    </a:p>
                  </a:txBody>
                  <a:tcPr/>
                </a:tc>
                <a:tc>
                  <a:txBody>
                    <a:bodyPr/>
                    <a:lstStyle/>
                    <a:p>
                      <a:endParaRPr kumimoji="1" lang="ja-JP" altLang="en-US" sz="1400" b="1" dirty="0">
                        <a:solidFill>
                          <a:srgbClr val="3366FF"/>
                        </a:solidFill>
                      </a:endParaRPr>
                    </a:p>
                  </a:txBody>
                  <a:tcPr/>
                </a:tc>
                <a:tc>
                  <a:txBody>
                    <a:bodyPr/>
                    <a:lstStyle/>
                    <a:p>
                      <a:endParaRPr kumimoji="1" lang="ja-JP" altLang="en-US" sz="1400" b="1" dirty="0">
                        <a:solidFill>
                          <a:srgbClr val="3366FF"/>
                        </a:solidFill>
                      </a:endParaRPr>
                    </a:p>
                  </a:txBody>
                  <a:tcPr/>
                </a:tc>
                <a:tc>
                  <a:txBody>
                    <a:bodyPr/>
                    <a:lstStyle/>
                    <a:p>
                      <a:endParaRPr kumimoji="1" lang="ja-JP" altLang="en-US" sz="1400" b="1" dirty="0">
                        <a:solidFill>
                          <a:srgbClr val="3366FF"/>
                        </a:solidFill>
                      </a:endParaRPr>
                    </a:p>
                  </a:txBody>
                  <a:tcPr/>
                </a:tc>
                <a:tc>
                  <a:txBody>
                    <a:bodyPr/>
                    <a:lstStyle/>
                    <a:p>
                      <a:endParaRPr kumimoji="1" lang="ja-JP" altLang="en-US" sz="1600" b="1" dirty="0">
                        <a:solidFill>
                          <a:srgbClr val="3366FF"/>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600" b="0" dirty="0" smtClean="0">
                          <a:solidFill>
                            <a:srgbClr val="FF0000"/>
                          </a:solidFill>
                        </a:rPr>
                        <a:t>2 ~ 3 </a:t>
                      </a:r>
                      <a:r>
                        <a:rPr kumimoji="1" lang="en-US" altLang="ja-JP" sz="1600" b="0" dirty="0" smtClean="0">
                          <a:solidFill>
                            <a:schemeClr val="tx1"/>
                          </a:solidFill>
                        </a:rPr>
                        <a:t>%</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600" b="0" dirty="0" smtClean="0">
                          <a:solidFill>
                            <a:srgbClr val="FF0000"/>
                          </a:solidFill>
                        </a:rPr>
                        <a:t>8 ~ 9</a:t>
                      </a:r>
                      <a:r>
                        <a:rPr kumimoji="1" lang="en-US" altLang="ja-JP" sz="1600" b="0" baseline="0" dirty="0" smtClean="0">
                          <a:solidFill>
                            <a:schemeClr val="dk1"/>
                          </a:solidFill>
                          <a:latin typeface="Symbol" charset="2"/>
                          <a:cs typeface="Symbol" charset="2"/>
                        </a:rPr>
                        <a:t> </a:t>
                      </a:r>
                      <a:r>
                        <a:rPr kumimoji="1" lang="en-US" altLang="ja-JP" sz="1600" b="0" baseline="0" dirty="0" smtClean="0">
                          <a:solidFill>
                            <a:schemeClr val="dk1"/>
                          </a:solidFill>
                          <a:latin typeface="+mn-lt"/>
                          <a:cs typeface="Symbol" charset="2"/>
                        </a:rPr>
                        <a:t>%-</a:t>
                      </a:r>
                      <a:r>
                        <a:rPr kumimoji="1" lang="en-US" altLang="ja-JP" sz="1600" b="0" dirty="0" smtClean="0">
                          <a:latin typeface="Symbol" charset="2"/>
                          <a:cs typeface="Symbol" charset="2"/>
                        </a:rPr>
                        <a:t>a</a:t>
                      </a:r>
                      <a:r>
                        <a:rPr kumimoji="1" lang="en-US" altLang="ja-JP" sz="1600" b="0" baseline="0" dirty="0" smtClean="0">
                          <a:solidFill>
                            <a:srgbClr val="FF0000"/>
                          </a:solidFill>
                          <a:latin typeface="Symbol" charset="2"/>
                          <a:cs typeface="Symbol" charset="2"/>
                        </a:rPr>
                        <a:t> </a:t>
                      </a:r>
                      <a:endParaRPr kumimoji="1" lang="ja-JP" altLang="en-US" sz="1600" b="0" dirty="0">
                        <a:solidFill>
                          <a:srgbClr val="FF0000"/>
                        </a:solidFill>
                        <a:latin typeface="Symbol" charset="2"/>
                        <a:cs typeface="Symbol" charset="2"/>
                      </a:endParaRPr>
                    </a:p>
                  </a:txBody>
                  <a:tcPr/>
                </a:tc>
              </a:tr>
              <a:tr h="0">
                <a:tc>
                  <a:txBody>
                    <a:bodyPr/>
                    <a:lstStyle/>
                    <a:p>
                      <a:endParaRPr kumimoji="1" lang="ja-JP" altLang="en-US" sz="600" dirty="0">
                        <a:solidFill>
                          <a:srgbClr val="008000"/>
                        </a:solidFill>
                      </a:endParaRPr>
                    </a:p>
                  </a:txBody>
                  <a:tcPr/>
                </a:tc>
                <a:tc>
                  <a:txBody>
                    <a:bodyPr/>
                    <a:lstStyle/>
                    <a:p>
                      <a:endParaRPr kumimoji="1" lang="ja-JP" altLang="en-US" sz="600" b="0" dirty="0"/>
                    </a:p>
                  </a:txBody>
                  <a:tcPr/>
                </a:tc>
                <a:tc>
                  <a:txBody>
                    <a:bodyPr/>
                    <a:lstStyle/>
                    <a:p>
                      <a:endParaRPr kumimoji="1" lang="ja-JP" altLang="en-US" sz="600" b="0" dirty="0"/>
                    </a:p>
                  </a:txBody>
                  <a:tcPr/>
                </a:tc>
                <a:tc>
                  <a:txBody>
                    <a:bodyPr/>
                    <a:lstStyle/>
                    <a:p>
                      <a:endParaRPr kumimoji="1" lang="ja-JP" altLang="en-US" sz="600" b="0" dirty="0"/>
                    </a:p>
                  </a:txBody>
                  <a:tcPr/>
                </a:tc>
                <a:tc>
                  <a:txBody>
                    <a:bodyPr/>
                    <a:lstStyle/>
                    <a:p>
                      <a:endParaRPr kumimoji="1" lang="en-US" altLang="ja-JP" sz="600" b="0" dirty="0" smtClean="0">
                        <a:solidFill>
                          <a:srgbClr val="FF0000"/>
                        </a:solidFill>
                      </a:endParaRPr>
                    </a:p>
                  </a:txBody>
                  <a:tcPr/>
                </a:tc>
                <a:tc>
                  <a:txBody>
                    <a:bodyPr/>
                    <a:lstStyle/>
                    <a:p>
                      <a:endParaRPr kumimoji="1" lang="ja-JP" altLang="en-US" sz="600" b="0" dirty="0"/>
                    </a:p>
                  </a:txBody>
                  <a:tcPr/>
                </a:tc>
              </a:tr>
              <a:tr h="370840">
                <a:tc>
                  <a:txBody>
                    <a:bodyPr/>
                    <a:lstStyle/>
                    <a:p>
                      <a:r>
                        <a:rPr kumimoji="1" lang="en-US" altLang="ja-JP" sz="1400" dirty="0" smtClean="0"/>
                        <a:t>TDR :</a:t>
                      </a:r>
                    </a:p>
                    <a:p>
                      <a:r>
                        <a:rPr kumimoji="1" lang="en-US" altLang="ja-JP" sz="1400" dirty="0" smtClean="0"/>
                        <a:t>E= 31.5 </a:t>
                      </a:r>
                      <a:r>
                        <a:rPr kumimoji="1" lang="en-US" altLang="ja-JP" sz="1400" dirty="0" err="1" smtClean="0"/>
                        <a:t>MVm</a:t>
                      </a:r>
                      <a:r>
                        <a:rPr kumimoji="1" lang="en-US" altLang="ja-JP" sz="1400" dirty="0" smtClean="0"/>
                        <a:t> </a:t>
                      </a:r>
                    </a:p>
                    <a:p>
                      <a:r>
                        <a:rPr kumimoji="1" lang="en-US" altLang="ja-JP" sz="1400" dirty="0" smtClean="0"/>
                        <a:t>Q = 1.0e10</a:t>
                      </a:r>
                    </a:p>
                    <a:p>
                      <a:r>
                        <a:rPr kumimoji="1" lang="en-US" altLang="ja-JP" sz="1400" dirty="0" smtClean="0">
                          <a:solidFill>
                            <a:srgbClr val="008000"/>
                          </a:solidFill>
                        </a:rPr>
                        <a:t>- w/ 2</a:t>
                      </a:r>
                      <a:r>
                        <a:rPr kumimoji="1" lang="en-US" altLang="ja-JP" sz="1400" baseline="30000" dirty="0" smtClean="0">
                          <a:solidFill>
                            <a:srgbClr val="008000"/>
                          </a:solidFill>
                        </a:rPr>
                        <a:t>nd</a:t>
                      </a:r>
                      <a:r>
                        <a:rPr kumimoji="1" lang="en-US" altLang="ja-JP" sz="1400" baseline="0" dirty="0" smtClean="0">
                          <a:solidFill>
                            <a:srgbClr val="008000"/>
                          </a:solidFill>
                        </a:rPr>
                        <a:t>-</a:t>
                      </a:r>
                      <a:r>
                        <a:rPr kumimoji="1" lang="en-US" altLang="ja-JP" sz="1400" dirty="0" smtClean="0">
                          <a:solidFill>
                            <a:srgbClr val="008000"/>
                          </a:solidFill>
                        </a:rPr>
                        <a:t>EP</a:t>
                      </a:r>
                      <a:endParaRPr kumimoji="1" lang="ja-JP" altLang="en-US" sz="1400" dirty="0">
                        <a:solidFill>
                          <a:srgbClr val="008000"/>
                        </a:solidFill>
                      </a:endParaRPr>
                    </a:p>
                  </a:txBody>
                  <a:tcPr/>
                </a:tc>
                <a:tc>
                  <a:txBody>
                    <a:bodyPr/>
                    <a:lstStyle/>
                    <a:p>
                      <a:r>
                        <a:rPr kumimoji="1" lang="en-US" altLang="ja-JP" sz="1400" b="0" dirty="0" smtClean="0"/>
                        <a:t>0.38</a:t>
                      </a:r>
                      <a:endParaRPr kumimoji="1" lang="ja-JP" altLang="en-US" sz="1400" b="0" dirty="0"/>
                    </a:p>
                  </a:txBody>
                  <a:tcPr/>
                </a:tc>
                <a:tc>
                  <a:txBody>
                    <a:bodyPr/>
                    <a:lstStyle/>
                    <a:p>
                      <a:r>
                        <a:rPr kumimoji="1" lang="en-US" altLang="ja-JP" sz="1400" b="0" dirty="0" smtClean="0"/>
                        <a:t>0.16</a:t>
                      </a:r>
                      <a:endParaRPr kumimoji="1" lang="ja-JP" altLang="en-US" sz="1400" b="0" dirty="0"/>
                    </a:p>
                  </a:txBody>
                  <a:tcPr/>
                </a:tc>
                <a:tc>
                  <a:txBody>
                    <a:bodyPr/>
                    <a:lstStyle/>
                    <a:p>
                      <a:r>
                        <a:rPr kumimoji="1" lang="en-US" altLang="ja-JP" sz="1400" b="0" dirty="0" smtClean="0"/>
                        <a:t>0.10 </a:t>
                      </a:r>
                      <a:endParaRPr kumimoji="1" lang="ja-JP" altLang="en-US" sz="1400" b="0" dirty="0"/>
                    </a:p>
                  </a:txBody>
                  <a:tcPr/>
                </a:tc>
                <a:tc>
                  <a:txBody>
                    <a:bodyPr/>
                    <a:lstStyle/>
                    <a:p>
                      <a:r>
                        <a:rPr kumimoji="1" lang="en-US" altLang="ja-JP" sz="1400" b="0" dirty="0" smtClean="0"/>
                        <a:t>0.07  </a:t>
                      </a:r>
                      <a:r>
                        <a:rPr kumimoji="1" lang="en-US" altLang="ja-JP" sz="1400" b="0" baseline="30000" dirty="0" smtClean="0">
                          <a:solidFill>
                            <a:srgbClr val="FF0000"/>
                          </a:solidFill>
                        </a:rPr>
                        <a:t>*1 </a:t>
                      </a:r>
                      <a:endParaRPr kumimoji="1" lang="en-US" altLang="ja-JP" sz="1400" b="0" dirty="0" smtClean="0">
                        <a:solidFill>
                          <a:srgbClr val="FF0000"/>
                        </a:solidFill>
                      </a:endParaRPr>
                    </a:p>
                  </a:txBody>
                  <a:tcPr/>
                </a:tc>
                <a:tc>
                  <a:txBody>
                    <a:bodyPr/>
                    <a:lstStyle/>
                    <a:p>
                      <a:r>
                        <a:rPr kumimoji="1" lang="en-US" altLang="ja-JP" sz="1400" b="0" dirty="0" smtClean="0"/>
                        <a:t>0.71 (</a:t>
                      </a:r>
                      <a:endParaRPr kumimoji="1" lang="ja-JP" altLang="en-US" sz="1400" b="0" dirty="0"/>
                    </a:p>
                  </a:txBody>
                  <a:tcPr/>
                </a:tc>
              </a:tr>
              <a:tr h="370840">
                <a:tc>
                  <a:txBody>
                    <a:bodyPr/>
                    <a:lstStyle/>
                    <a:p>
                      <a:r>
                        <a:rPr kumimoji="1" lang="en-US" altLang="ja-JP" sz="1400" dirty="0" smtClean="0"/>
                        <a:t>Hi-G, Hi-Q :</a:t>
                      </a:r>
                    </a:p>
                    <a:p>
                      <a:r>
                        <a:rPr kumimoji="1" lang="en-US" altLang="ja-JP" sz="1400" dirty="0" smtClean="0"/>
                        <a:t>E= 35.0 </a:t>
                      </a:r>
                      <a:r>
                        <a:rPr kumimoji="1" lang="en-US" altLang="ja-JP" sz="1400" dirty="0" err="1" smtClean="0"/>
                        <a:t>MVm</a:t>
                      </a:r>
                      <a:r>
                        <a:rPr kumimoji="1" lang="en-US" altLang="ja-JP" sz="1400" dirty="0" smtClean="0"/>
                        <a:t> </a:t>
                      </a:r>
                    </a:p>
                    <a:p>
                      <a:r>
                        <a:rPr kumimoji="1" lang="en-US" altLang="ja-JP" sz="1400" dirty="0" smtClean="0"/>
                        <a:t>Q = 1.6e10   (</a:t>
                      </a:r>
                      <a:r>
                        <a:rPr kumimoji="1" lang="en-US" altLang="ja-JP" sz="1400" dirty="0" smtClean="0">
                          <a:sym typeface="Wingdings"/>
                        </a:rPr>
                        <a:t></a:t>
                      </a:r>
                      <a:r>
                        <a:rPr kumimoji="1" lang="en-US" altLang="ja-JP" sz="1400" dirty="0" smtClean="0"/>
                        <a:t> 2 x 0.8e10)</a:t>
                      </a:r>
                    </a:p>
                    <a:p>
                      <a:r>
                        <a:rPr kumimoji="1" lang="en-US" altLang="ja-JP" sz="1400" dirty="0" smtClean="0">
                          <a:solidFill>
                            <a:srgbClr val="008000"/>
                          </a:solidFill>
                        </a:rPr>
                        <a:t>- w/o 2</a:t>
                      </a:r>
                      <a:r>
                        <a:rPr kumimoji="1" lang="en-US" altLang="ja-JP" sz="1400" baseline="30000" dirty="0" smtClean="0">
                          <a:solidFill>
                            <a:srgbClr val="008000"/>
                          </a:solidFill>
                        </a:rPr>
                        <a:t>nd</a:t>
                      </a:r>
                      <a:r>
                        <a:rPr kumimoji="1" lang="en-US" altLang="ja-JP" sz="1400" dirty="0" smtClean="0">
                          <a:solidFill>
                            <a:srgbClr val="008000"/>
                          </a:solidFill>
                        </a:rPr>
                        <a:t>-EP </a:t>
                      </a:r>
                      <a:endParaRPr kumimoji="1" lang="ja-JP" altLang="en-US" sz="1400" dirty="0" smtClean="0">
                        <a:solidFill>
                          <a:srgbClr val="008000"/>
                        </a:solidFill>
                      </a:endParaRPr>
                    </a:p>
                  </a:txBody>
                  <a:tcPr/>
                </a:tc>
                <a:tc>
                  <a:txBody>
                    <a:bodyPr/>
                    <a:lstStyle/>
                    <a:p>
                      <a:r>
                        <a:rPr kumimoji="1" lang="en-US" altLang="ja-JP" sz="1400" b="0" dirty="0" smtClean="0"/>
                        <a:t>0.34</a:t>
                      </a:r>
                    </a:p>
                    <a:p>
                      <a:endParaRPr kumimoji="1" lang="en-US" altLang="ja-JP" sz="1400" b="0" dirty="0" smtClean="0"/>
                    </a:p>
                    <a:p>
                      <a:endParaRPr kumimoji="1" lang="en-US" altLang="ja-JP" sz="1400" b="0" dirty="0" smtClean="0"/>
                    </a:p>
                    <a:p>
                      <a:r>
                        <a:rPr kumimoji="1" lang="en-US" altLang="ja-JP" sz="1400" b="0" dirty="0" smtClean="0"/>
                        <a:t>- ( 0.01 ~0.015) </a:t>
                      </a:r>
                      <a:endParaRPr kumimoji="1" lang="ja-JP" altLang="en-US" sz="1400" b="0" dirty="0"/>
                    </a:p>
                  </a:txBody>
                  <a:tcPr/>
                </a:tc>
                <a:tc>
                  <a:txBody>
                    <a:bodyPr/>
                    <a:lstStyle/>
                    <a:p>
                      <a:r>
                        <a:rPr kumimoji="1" lang="en-US" altLang="ja-JP" sz="1400" b="0" dirty="0" smtClean="0"/>
                        <a:t>0.14</a:t>
                      </a:r>
                      <a:endParaRPr kumimoji="1" lang="ja-JP" altLang="en-US" sz="1400" b="0" dirty="0"/>
                    </a:p>
                  </a:txBody>
                  <a:tcPr/>
                </a:tc>
                <a:tc>
                  <a:txBody>
                    <a:bodyPr/>
                    <a:lstStyle/>
                    <a:p>
                      <a:r>
                        <a:rPr kumimoji="1" lang="en-US" altLang="ja-JP" sz="1400" b="0" dirty="0" smtClean="0"/>
                        <a:t>0.10 </a:t>
                      </a:r>
                      <a:r>
                        <a:rPr kumimoji="1" lang="en-US" altLang="ja-JP" sz="1400" b="0" dirty="0" smtClean="0">
                          <a:latin typeface="Symbol" charset="2"/>
                          <a:cs typeface="Symbol" charset="2"/>
                        </a:rPr>
                        <a:t>+ a</a:t>
                      </a:r>
                      <a:endParaRPr kumimoji="1" lang="ja-JP" altLang="en-US" sz="1400" b="0" dirty="0">
                        <a:latin typeface="Symbol" charset="2"/>
                        <a:cs typeface="Symbol" charset="2"/>
                      </a:endParaRPr>
                    </a:p>
                  </a:txBody>
                  <a:tcPr/>
                </a:tc>
                <a:tc>
                  <a:txBody>
                    <a:bodyPr/>
                    <a:lstStyle/>
                    <a:p>
                      <a:r>
                        <a:rPr kumimoji="1" lang="en-US" altLang="ja-JP" sz="1400" b="0" dirty="0" smtClean="0"/>
                        <a:t>0.057  </a:t>
                      </a:r>
                      <a:r>
                        <a:rPr kumimoji="1" lang="en-US" altLang="ja-JP" sz="1400" b="0" baseline="30000" dirty="0" smtClean="0">
                          <a:solidFill>
                            <a:srgbClr val="FF0000"/>
                          </a:solidFill>
                        </a:rPr>
                        <a:t>*2</a:t>
                      </a:r>
                      <a:endParaRPr kumimoji="1" lang="ja-JP" altLang="en-US" sz="1400" b="0" baseline="30000" dirty="0">
                        <a:solidFill>
                          <a:srgbClr val="FF0000"/>
                        </a:solidFill>
                      </a:endParaRPr>
                    </a:p>
                  </a:txBody>
                  <a:tcPr/>
                </a:tc>
                <a:tc>
                  <a:txBody>
                    <a:bodyPr/>
                    <a:lstStyle/>
                    <a:p>
                      <a:r>
                        <a:rPr kumimoji="1" lang="en-US" altLang="ja-JP" sz="1400" b="0" dirty="0" smtClean="0">
                          <a:solidFill>
                            <a:schemeClr val="tx1"/>
                          </a:solidFill>
                        </a:rPr>
                        <a:t>(0.637)</a:t>
                      </a:r>
                    </a:p>
                    <a:p>
                      <a:endParaRPr kumimoji="1" lang="en-US" altLang="ja-JP" sz="1400" b="0" dirty="0" smtClean="0"/>
                    </a:p>
                    <a:p>
                      <a:endParaRPr kumimoji="1" lang="en-US" altLang="ja-JP" sz="14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400" b="0" dirty="0" smtClean="0"/>
                        <a:t>0.627 ~ 0.622</a:t>
                      </a:r>
                      <a:r>
                        <a:rPr kumimoji="1" lang="en-US" altLang="ja-JP" sz="1400" b="0" dirty="0" smtClean="0">
                          <a:latin typeface="Symbol" charset="2"/>
                          <a:cs typeface="Symbol" charset="2"/>
                        </a:rPr>
                        <a:t>+a</a:t>
                      </a:r>
                      <a:endParaRPr kumimoji="1" lang="ja-JP" altLang="en-US" sz="1400" b="0" dirty="0" smtClean="0">
                        <a:latin typeface="Symbol" charset="2"/>
                        <a:cs typeface="Symbol" charset="2"/>
                      </a:endParaRPr>
                    </a:p>
                  </a:txBody>
                  <a:tcPr/>
                </a:tc>
              </a:tr>
              <a:tr h="370840">
                <a:tc gridSpan="6">
                  <a:txBody>
                    <a:bodyPr/>
                    <a:lstStyle/>
                    <a:p>
                      <a:r>
                        <a:rPr kumimoji="1" lang="en-US" altLang="ja-JP" sz="1200" u="sng" dirty="0" smtClean="0"/>
                        <a:t>Note: </a:t>
                      </a:r>
                    </a:p>
                    <a:p>
                      <a:pPr marL="0" indent="0">
                        <a:buNone/>
                      </a:pPr>
                      <a:r>
                        <a:rPr kumimoji="1" lang="en-US" altLang="ja-JP" sz="1200" dirty="0" smtClean="0">
                          <a:solidFill>
                            <a:srgbClr val="FF0000"/>
                          </a:solidFill>
                        </a:rPr>
                        <a:t>*1: </a:t>
                      </a:r>
                      <a:r>
                        <a:rPr kumimoji="1" lang="en-US" altLang="ja-JP" sz="1200" dirty="0" smtClean="0"/>
                        <a:t>ML Cryogenics fraction is 0.08 – 0.01  = 0.07    (</a:t>
                      </a:r>
                      <a:r>
                        <a:rPr kumimoji="1" lang="en-US" altLang="ja-JP" sz="1200" dirty="0" smtClean="0">
                          <a:sym typeface="Wingdings"/>
                        </a:rPr>
                        <a:t></a:t>
                      </a:r>
                      <a:r>
                        <a:rPr kumimoji="1" lang="en-US" altLang="ja-JP" sz="1200" dirty="0" smtClean="0"/>
                        <a:t>0.01 for for other cryogenics of Sources, DR, BDS </a:t>
                      </a:r>
                      <a:r>
                        <a:rPr kumimoji="1" lang="en-US" altLang="ja-JP" sz="1200" dirty="0" err="1" smtClean="0"/>
                        <a:t>etc</a:t>
                      </a:r>
                      <a:r>
                        <a:rPr kumimoji="1" lang="en-US" altLang="ja-JP" sz="1200" dirty="0" smtClean="0"/>
                        <a:t>).</a:t>
                      </a:r>
                    </a:p>
                    <a:p>
                      <a:pPr marL="0" indent="0">
                        <a:buFont typeface="Arial"/>
                        <a:buNone/>
                      </a:pPr>
                      <a:r>
                        <a:rPr kumimoji="1" lang="en-US" altLang="ja-JP" sz="1200" kern="1200" dirty="0" smtClean="0">
                          <a:solidFill>
                            <a:srgbClr val="FF0000"/>
                          </a:solidFill>
                          <a:latin typeface="+mn-lt"/>
                          <a:ea typeface="+mn-ea"/>
                          <a:cs typeface="+mn-cs"/>
                        </a:rPr>
                        <a:t>*2:  </a:t>
                      </a:r>
                      <a:r>
                        <a:rPr kumimoji="1" lang="en-US" altLang="ja-JP" sz="1200" kern="1200" dirty="0" err="1" smtClean="0">
                          <a:solidFill>
                            <a:schemeClr val="dk1"/>
                          </a:solidFill>
                          <a:latin typeface="+mn-lt"/>
                          <a:ea typeface="+mn-ea"/>
                          <a:cs typeface="+mn-cs"/>
                        </a:rPr>
                        <a:t>Cryo</a:t>
                      </a:r>
                      <a:r>
                        <a:rPr kumimoji="1" lang="en-US" altLang="ja-JP" sz="1200" kern="1200" dirty="0" smtClean="0">
                          <a:solidFill>
                            <a:schemeClr val="dk1"/>
                          </a:solidFill>
                          <a:latin typeface="+mn-lt"/>
                          <a:ea typeface="+mn-ea"/>
                          <a:cs typeface="+mn-cs"/>
                        </a:rPr>
                        <a:t>: cost reduction; </a:t>
                      </a:r>
                    </a:p>
                    <a:p>
                      <a:pPr marL="0" indent="0">
                        <a:buFont typeface="Arial"/>
                        <a:buNone/>
                      </a:pPr>
                      <a:r>
                        <a:rPr kumimoji="1" lang="en-US" altLang="ja-JP" sz="1200" kern="1200" dirty="0" smtClean="0">
                          <a:solidFill>
                            <a:schemeClr val="dk1"/>
                          </a:solidFill>
                          <a:latin typeface="+mn-lt"/>
                          <a:ea typeface="+mn-ea"/>
                          <a:cs typeface="+mn-cs"/>
                        </a:rPr>
                        <a:t>   Effective saving of the cryogenics  capacity down to  1/1.6 with improving Q for dynamic loss  </a:t>
                      </a:r>
                      <a:r>
                        <a:rPr kumimoji="1" lang="en-US" altLang="ja-JP" sz="1200" kern="1200" dirty="0" smtClean="0">
                          <a:solidFill>
                            <a:schemeClr val="dk1"/>
                          </a:solidFill>
                          <a:latin typeface="+mn-lt"/>
                          <a:ea typeface="+mn-ea"/>
                          <a:cs typeface="+mn-cs"/>
                          <a:sym typeface="Wingdings"/>
                        </a:rPr>
                        <a:t></a:t>
                      </a:r>
                      <a:r>
                        <a:rPr kumimoji="1" lang="en-US" altLang="ja-JP" sz="1200" kern="1200" dirty="0" smtClean="0">
                          <a:solidFill>
                            <a:schemeClr val="dk1"/>
                          </a:solidFill>
                          <a:latin typeface="+mn-lt"/>
                          <a:ea typeface="+mn-ea"/>
                          <a:cs typeface="+mn-cs"/>
                        </a:rPr>
                        <a:t>  0.625</a:t>
                      </a:r>
                    </a:p>
                    <a:p>
                      <a:pPr marL="0" indent="0">
                        <a:buFont typeface="Arial"/>
                        <a:buNone/>
                      </a:pPr>
                      <a:r>
                        <a:rPr kumimoji="1" lang="en-US" altLang="ja-JP" sz="1200" kern="1200" dirty="0" smtClean="0">
                          <a:solidFill>
                            <a:schemeClr val="dk1"/>
                          </a:solidFill>
                          <a:latin typeface="+mn-lt"/>
                          <a:ea typeface="+mn-ea"/>
                          <a:cs typeface="+mn-cs"/>
                        </a:rPr>
                        <a:t>   Breakdown:</a:t>
                      </a:r>
                      <a:r>
                        <a:rPr kumimoji="1" lang="en-US" altLang="ja-JP" sz="1200" kern="1200" baseline="0" dirty="0" smtClean="0">
                          <a:solidFill>
                            <a:schemeClr val="dk1"/>
                          </a:solidFill>
                          <a:latin typeface="+mn-lt"/>
                          <a:ea typeface="+mn-ea"/>
                          <a:cs typeface="+mn-cs"/>
                        </a:rPr>
                        <a:t>   </a:t>
                      </a:r>
                      <a:r>
                        <a:rPr kumimoji="1" lang="is-IS" altLang="ja-JP" sz="1200" kern="1200" dirty="0" smtClean="0">
                          <a:solidFill>
                            <a:schemeClr val="dk1"/>
                          </a:solidFill>
                          <a:latin typeface="+mn-lt"/>
                          <a:ea typeface="+mn-ea"/>
                          <a:cs typeface="+mn-cs"/>
                        </a:rPr>
                        <a:t> static (constat) </a:t>
                      </a:r>
                      <a:r>
                        <a:rPr kumimoji="1" lang="is-IS" altLang="ja-JP" sz="1200" kern="1200" baseline="0" dirty="0" smtClean="0">
                          <a:solidFill>
                            <a:schemeClr val="dk1"/>
                          </a:solidFill>
                          <a:latin typeface="+mn-lt"/>
                          <a:ea typeface="+mn-ea"/>
                          <a:cs typeface="+mn-cs"/>
                        </a:rPr>
                        <a:t>          </a:t>
                      </a:r>
                      <a:r>
                        <a:rPr kumimoji="1" lang="is-IS" altLang="ja-JP" sz="1200" kern="1200" dirty="0" smtClean="0">
                          <a:solidFill>
                            <a:schemeClr val="dk1"/>
                          </a:solidFill>
                          <a:latin typeface="+mn-lt"/>
                          <a:ea typeface="+mn-ea"/>
                          <a:cs typeface="+mn-cs"/>
                        </a:rPr>
                        <a:t> 0.07 x ~ 0.2                = 0.014      </a:t>
                      </a:r>
                    </a:p>
                    <a:p>
                      <a:r>
                        <a:rPr kumimoji="1" lang="pl-PL" altLang="ja-JP" sz="1200" kern="1200" dirty="0" smtClean="0">
                          <a:solidFill>
                            <a:schemeClr val="dk1"/>
                          </a:solidFill>
                          <a:latin typeface="+mn-lt"/>
                          <a:ea typeface="+mn-ea"/>
                          <a:cs typeface="+mn-cs"/>
                        </a:rPr>
                        <a:t>                             </a:t>
                      </a:r>
                      <a:r>
                        <a:rPr kumimoji="1" lang="pl-PL" altLang="ja-JP" sz="1200" kern="1200" dirty="0" err="1" smtClean="0">
                          <a:solidFill>
                            <a:schemeClr val="dk1"/>
                          </a:solidFill>
                          <a:latin typeface="+mn-lt"/>
                          <a:ea typeface="+mn-ea"/>
                          <a:cs typeface="+mn-cs"/>
                        </a:rPr>
                        <a:t>dynamic</a:t>
                      </a:r>
                      <a:r>
                        <a:rPr kumimoji="1" lang="pl-PL" altLang="ja-JP" sz="1200" kern="1200" dirty="0" smtClean="0">
                          <a:solidFill>
                            <a:schemeClr val="dk1"/>
                          </a:solidFill>
                          <a:latin typeface="+mn-lt"/>
                          <a:ea typeface="+mn-ea"/>
                          <a:cs typeface="+mn-cs"/>
                        </a:rPr>
                        <a:t> (</a:t>
                      </a:r>
                      <a:r>
                        <a:rPr kumimoji="1" lang="pl-PL" altLang="ja-JP" sz="1200" kern="1200" dirty="0" err="1" smtClean="0">
                          <a:solidFill>
                            <a:schemeClr val="dk1"/>
                          </a:solidFill>
                          <a:latin typeface="+mn-lt"/>
                          <a:ea typeface="+mn-ea"/>
                          <a:cs typeface="+mn-cs"/>
                        </a:rPr>
                        <a:t>reduced</a:t>
                      </a:r>
                      <a:r>
                        <a:rPr kumimoji="1" lang="pl-PL" altLang="ja-JP" sz="1200" kern="1200" dirty="0" smtClean="0">
                          <a:solidFill>
                            <a:schemeClr val="dk1"/>
                          </a:solidFill>
                          <a:latin typeface="+mn-lt"/>
                          <a:ea typeface="+mn-ea"/>
                          <a:cs typeface="+mn-cs"/>
                        </a:rPr>
                        <a:t>)	0.07 x ~ 0.8  x 0.625 = 0.035</a:t>
                      </a:r>
                    </a:p>
                    <a:p>
                      <a:r>
                        <a:rPr kumimoji="1" lang="pl-PL" altLang="ja-JP" sz="1200" kern="1200" dirty="0" smtClean="0">
                          <a:solidFill>
                            <a:schemeClr val="dk1"/>
                          </a:solidFill>
                          <a:latin typeface="+mn-lt"/>
                          <a:ea typeface="+mn-ea"/>
                          <a:cs typeface="+mn-cs"/>
                        </a:rPr>
                        <a:t>                           </a:t>
                      </a:r>
                      <a:r>
                        <a:rPr kumimoji="1" lang="en-US" altLang="ja-JP" sz="1200" kern="1200" dirty="0" smtClean="0">
                          <a:solidFill>
                            <a:schemeClr val="dk1"/>
                          </a:solidFill>
                          <a:latin typeface="+mn-lt"/>
                          <a:ea typeface="+mn-ea"/>
                          <a:cs typeface="+mn-cs"/>
                        </a:rPr>
                        <a:t>----------------------------------------------------------------------</a:t>
                      </a:r>
                    </a:p>
                    <a:p>
                      <a:r>
                        <a:rPr kumimoji="1" lang="is-IS" altLang="ja-JP" sz="1200" kern="1200" dirty="0" smtClean="0">
                          <a:solidFill>
                            <a:schemeClr val="dk1"/>
                          </a:solidFill>
                          <a:latin typeface="+mn-lt"/>
                          <a:ea typeface="+mn-ea"/>
                          <a:cs typeface="+mn-cs"/>
                        </a:rPr>
                        <a:t>                              sum: 			                                    = 0.049</a:t>
                      </a:r>
                    </a:p>
                    <a:p>
                      <a:r>
                        <a:rPr kumimoji="1" lang="is-IS" altLang="ja-JP" sz="1200" kern="1200" dirty="0" smtClean="0">
                          <a:solidFill>
                            <a:schemeClr val="dk1"/>
                          </a:solidFill>
                          <a:latin typeface="+mn-lt"/>
                          <a:ea typeface="+mn-ea"/>
                          <a:cs typeface="+mn-cs"/>
                        </a:rPr>
                        <a:t>   Relative cryogenic power ratio:  0.049 / 0.07 = 0.7  (</a:t>
                      </a:r>
                      <a:r>
                        <a:rPr kumimoji="1" lang="is-IS" altLang="ja-JP" sz="1200" kern="1200" dirty="0" smtClean="0">
                          <a:solidFill>
                            <a:schemeClr val="dk1"/>
                          </a:solidFill>
                          <a:latin typeface="+mn-lt"/>
                          <a:ea typeface="+mn-ea"/>
                          <a:cs typeface="+mn-cs"/>
                          <a:sym typeface="Wingdings"/>
                        </a:rPr>
                        <a:t> Cryogenics power to be reduced to </a:t>
                      </a:r>
                      <a:r>
                        <a:rPr kumimoji="1" lang="is-IS" altLang="ja-JP" sz="1200" u="sng" kern="1200" dirty="0" smtClean="0">
                          <a:solidFill>
                            <a:schemeClr val="dk1"/>
                          </a:solidFill>
                          <a:latin typeface="+mn-lt"/>
                          <a:ea typeface="+mn-ea"/>
                          <a:cs typeface="+mn-cs"/>
                          <a:sym typeface="Wingdings"/>
                        </a:rPr>
                        <a:t>70 %</a:t>
                      </a:r>
                      <a:r>
                        <a:rPr kumimoji="1" lang="is-IS" altLang="ja-JP" sz="1200" kern="1200" dirty="0" smtClean="0">
                          <a:solidFill>
                            <a:schemeClr val="dk1"/>
                          </a:solidFill>
                          <a:latin typeface="+mn-lt"/>
                          <a:ea typeface="+mn-ea"/>
                          <a:cs typeface="+mn-cs"/>
                          <a:sym typeface="Wingdings"/>
                        </a:rPr>
                        <a:t>). </a:t>
                      </a:r>
                      <a:r>
                        <a:rPr kumimoji="1" lang="is-IS" altLang="ja-JP" sz="1200" kern="1200" dirty="0" smtClean="0">
                          <a:solidFill>
                            <a:schemeClr val="dk1"/>
                          </a:solidFill>
                          <a:latin typeface="+mn-lt"/>
                          <a:ea typeface="+mn-ea"/>
                          <a:cs typeface="+mn-cs"/>
                        </a:rPr>
                        <a:t>  </a:t>
                      </a:r>
                    </a:p>
                    <a:p>
                      <a:pPr marL="0" indent="0">
                        <a:buFont typeface="Arial"/>
                        <a:buNone/>
                      </a:pPr>
                      <a:r>
                        <a:rPr kumimoji="1" lang="is-IS" altLang="ja-JP" sz="1200" kern="1200" dirty="0" smtClean="0">
                          <a:solidFill>
                            <a:schemeClr val="dk1"/>
                          </a:solidFill>
                          <a:latin typeface="+mn-lt"/>
                          <a:ea typeface="+mn-ea"/>
                          <a:cs typeface="+mn-cs"/>
                        </a:rPr>
                        <a:t>   Conversion to the Cryogenics cost  (following power-index of (^0.6) </a:t>
                      </a:r>
                      <a:r>
                        <a:rPr kumimoji="1" lang="is-IS" altLang="ja-JP" sz="1200" kern="1200" dirty="0" smtClean="0">
                          <a:solidFill>
                            <a:schemeClr val="dk1"/>
                          </a:solidFill>
                          <a:latin typeface="+mn-lt"/>
                          <a:ea typeface="+mn-ea"/>
                          <a:cs typeface="+mn-cs"/>
                          <a:sym typeface="Wingdings"/>
                        </a:rPr>
                        <a:t></a:t>
                      </a:r>
                      <a:r>
                        <a:rPr kumimoji="1" lang="is-IS" altLang="ja-JP" sz="1200" kern="1200" dirty="0" smtClean="0">
                          <a:solidFill>
                            <a:schemeClr val="dk1"/>
                          </a:solidFill>
                          <a:latin typeface="+mn-lt"/>
                          <a:ea typeface="+mn-ea"/>
                          <a:cs typeface="+mn-cs"/>
                        </a:rPr>
                        <a:t> 0.7^0.6 = 0.81  (</a:t>
                      </a:r>
                      <a:r>
                        <a:rPr kumimoji="1" lang="is-IS" altLang="ja-JP" sz="1200" kern="1200" dirty="0" smtClean="0">
                          <a:solidFill>
                            <a:schemeClr val="dk1"/>
                          </a:solidFill>
                          <a:latin typeface="+mn-lt"/>
                          <a:ea typeface="+mn-ea"/>
                          <a:cs typeface="+mn-cs"/>
                          <a:sym typeface="Wingdings"/>
                        </a:rPr>
                        <a:t> Cryogenics cost to be reduced to </a:t>
                      </a:r>
                      <a:r>
                        <a:rPr kumimoji="1" lang="is-IS" altLang="ja-JP" sz="1200" u="sng" kern="1200" dirty="0" smtClean="0">
                          <a:solidFill>
                            <a:schemeClr val="dk1"/>
                          </a:solidFill>
                          <a:latin typeface="+mn-lt"/>
                          <a:ea typeface="+mn-ea"/>
                          <a:cs typeface="+mn-cs"/>
                          <a:sym typeface="Wingdings"/>
                        </a:rPr>
                        <a:t>81 %</a:t>
                      </a:r>
                      <a:r>
                        <a:rPr kumimoji="1" lang="is-IS" altLang="ja-JP" sz="1200" kern="1200" dirty="0" smtClean="0">
                          <a:solidFill>
                            <a:schemeClr val="dk1"/>
                          </a:solidFill>
                          <a:latin typeface="+mn-lt"/>
                          <a:ea typeface="+mn-ea"/>
                          <a:cs typeface="+mn-cs"/>
                          <a:sym typeface="Wingdings"/>
                        </a:rPr>
                        <a:t>)</a:t>
                      </a:r>
                      <a:endParaRPr kumimoji="1" lang="is-IS" altLang="ja-JP" sz="1200" kern="1200" dirty="0" smtClean="0">
                        <a:solidFill>
                          <a:schemeClr val="dk1"/>
                        </a:solidFill>
                        <a:latin typeface="+mn-lt"/>
                        <a:ea typeface="+mn-ea"/>
                        <a:cs typeface="+mn-cs"/>
                      </a:endParaRPr>
                    </a:p>
                    <a:p>
                      <a:pPr marL="0" indent="0">
                        <a:buFont typeface="Arial"/>
                        <a:buNone/>
                      </a:pPr>
                      <a:r>
                        <a:rPr kumimoji="1" lang="is-IS" altLang="ja-JP" sz="1200" kern="1200" dirty="0" smtClean="0">
                          <a:solidFill>
                            <a:schemeClr val="dk1"/>
                          </a:solidFill>
                          <a:latin typeface="+mn-lt"/>
                          <a:ea typeface="+mn-ea"/>
                          <a:cs typeface="+mn-cs"/>
                        </a:rPr>
                        <a:t>   Cryogenics cost fraction in Hi-G, Hi-Q </a:t>
                      </a:r>
                      <a:r>
                        <a:rPr kumimoji="1" lang="is-IS" altLang="ja-JP" sz="1200" kern="1200" dirty="0" smtClean="0">
                          <a:solidFill>
                            <a:schemeClr val="dk1"/>
                          </a:solidFill>
                          <a:latin typeface="+mn-lt"/>
                          <a:ea typeface="+mn-ea"/>
                          <a:cs typeface="+mn-cs"/>
                          <a:sym typeface="Wingdings"/>
                        </a:rPr>
                        <a:t> </a:t>
                      </a:r>
                      <a:r>
                        <a:rPr kumimoji="1" lang="is-IS" altLang="ja-JP" sz="1200" kern="1200" dirty="0" smtClean="0">
                          <a:solidFill>
                            <a:schemeClr val="dk1"/>
                          </a:solidFill>
                          <a:latin typeface="+mn-lt"/>
                          <a:ea typeface="+mn-ea"/>
                          <a:cs typeface="+mn-cs"/>
                        </a:rPr>
                        <a:t>0.07x 0.81 = 0.057   (</a:t>
                      </a:r>
                      <a:r>
                        <a:rPr kumimoji="1" lang="is-IS" altLang="ja-JP" sz="1200" kern="1200" dirty="0" smtClean="0">
                          <a:solidFill>
                            <a:schemeClr val="dk1"/>
                          </a:solidFill>
                          <a:latin typeface="+mn-lt"/>
                          <a:ea typeface="+mn-ea"/>
                          <a:cs typeface="+mn-cs"/>
                          <a:sym typeface="Wingdings"/>
                        </a:rPr>
                        <a:t> caving fraction: 0.013) </a:t>
                      </a:r>
                      <a:r>
                        <a:rPr kumimoji="1" lang="is-IS" altLang="ja-JP" sz="1200" kern="1200" dirty="0" smtClean="0">
                          <a:solidFill>
                            <a:schemeClr val="dk1"/>
                          </a:solidFill>
                          <a:latin typeface="+mn-lt"/>
                          <a:ea typeface="+mn-ea"/>
                          <a:cs typeface="+mn-cs"/>
                        </a:rPr>
                        <a:t>  </a:t>
                      </a: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r>
            </a:tbl>
          </a:graphicData>
        </a:graphic>
      </p:graphicFrame>
      <p:sp>
        <p:nvSpPr>
          <p:cNvPr id="3" name="テキスト ボックス 2"/>
          <p:cNvSpPr txBox="1"/>
          <p:nvPr/>
        </p:nvSpPr>
        <p:spPr>
          <a:xfrm>
            <a:off x="6990312" y="17277"/>
            <a:ext cx="2154168" cy="246221"/>
          </a:xfrm>
          <a:prstGeom prst="rect">
            <a:avLst/>
          </a:prstGeom>
          <a:solidFill>
            <a:srgbClr val="CCFFCC"/>
          </a:solidFill>
        </p:spPr>
        <p:txBody>
          <a:bodyPr wrap="none" rtlCol="0">
            <a:spAutoFit/>
          </a:bodyPr>
          <a:lstStyle/>
          <a:p>
            <a:r>
              <a:rPr lang="en-US" altLang="ja-JP" sz="1000" dirty="0" smtClean="0">
                <a:solidFill>
                  <a:prstClr val="black"/>
                </a:solidFill>
                <a:latin typeface="Calibri"/>
                <a:ea typeface="ＭＳ Ｐゴシック"/>
              </a:rPr>
              <a:t> ILC Cost Reduction Proposal 160711b </a:t>
            </a:r>
            <a:endParaRPr lang="ja-JP" altLang="en-US" sz="1000" dirty="0">
              <a:solidFill>
                <a:prstClr val="black"/>
              </a:solidFill>
              <a:latin typeface="Calibri"/>
              <a:ea typeface="ＭＳ Ｐゴシック"/>
            </a:endParaRPr>
          </a:p>
        </p:txBody>
      </p:sp>
      <p:sp>
        <p:nvSpPr>
          <p:cNvPr id="5" name="日付プレースホルダー 4"/>
          <p:cNvSpPr>
            <a:spLocks noGrp="1"/>
          </p:cNvSpPr>
          <p:nvPr>
            <p:ph type="dt" sz="half" idx="4294967295"/>
          </p:nvPr>
        </p:nvSpPr>
        <p:spPr>
          <a:xfrm>
            <a:off x="126500" y="6528340"/>
            <a:ext cx="2133600" cy="365125"/>
          </a:xfrm>
          <a:prstGeom prst="rect">
            <a:avLst/>
          </a:prstGeom>
        </p:spPr>
        <p:txBody>
          <a:bodyPr anchor="ctr"/>
          <a:lstStyle/>
          <a:p>
            <a:r>
              <a:rPr kumimoji="1" lang="en-US" altLang="ja-JP" smtClean="0"/>
              <a:t>AY-170209</a:t>
            </a:r>
            <a:endParaRPr kumimoji="1" lang="ja-JP" altLang="en-US" dirty="0"/>
          </a:p>
        </p:txBody>
      </p:sp>
      <p:sp>
        <p:nvSpPr>
          <p:cNvPr id="6" name="スライド番号プレースホルダー 5"/>
          <p:cNvSpPr>
            <a:spLocks noGrp="1"/>
          </p:cNvSpPr>
          <p:nvPr>
            <p:ph type="sldNum" sz="quarter" idx="4294967295"/>
          </p:nvPr>
        </p:nvSpPr>
        <p:spPr>
          <a:xfrm>
            <a:off x="6897128" y="6541570"/>
            <a:ext cx="2133600" cy="365125"/>
          </a:xfrm>
          <a:prstGeom prst="rect">
            <a:avLst/>
          </a:prstGeom>
        </p:spPr>
        <p:txBody>
          <a:bodyPr/>
          <a:lstStyle/>
          <a:p>
            <a:fld id="{F44D870D-10EF-614D-A0D4-F1C942B786C3}" type="slidenum">
              <a:rPr kumimoji="1" lang="ja-JP" altLang="en-US" smtClean="0"/>
              <a:t>25</a:t>
            </a:fld>
            <a:endParaRPr kumimoji="1" lang="ja-JP" altLang="en-US" dirty="0"/>
          </a:p>
        </p:txBody>
      </p:sp>
    </p:spTree>
    <p:extLst>
      <p:ext uri="{BB962C8B-B14F-4D97-AF65-F5344CB8AC3E}">
        <p14:creationId xmlns:p14="http://schemas.microsoft.com/office/powerpoint/2010/main" val="32880627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4" y="740959"/>
            <a:ext cx="8777177" cy="5059363"/>
          </a:xfrm>
        </p:spPr>
        <p:txBody>
          <a:bodyPr/>
          <a:lstStyle/>
          <a:p>
            <a:pPr marL="233144" indent="-233144"/>
            <a:r>
              <a:rPr lang="en-US" sz="1800" dirty="0">
                <a:latin typeface="+mj-lt"/>
              </a:rPr>
              <a:t>Working groups at FNAL and KEK identified several important R&amp;D pathways for the ILC cost reduction, and grouped them under short (3 years), medium (5 years) and long (10 years) term efforts.</a:t>
            </a:r>
          </a:p>
          <a:p>
            <a:pPr marL="233144" indent="-233144"/>
            <a:r>
              <a:rPr lang="en-US" sz="1800" dirty="0">
                <a:latin typeface="+mj-lt"/>
              </a:rPr>
              <a:t>The table below presents the proposed R&amp;D timeline for cost reduction on which FNAL will focus, while KEK will focus on cost reduction of cavity material, fabrication and chemical processing as well as on synergetic with FNAL efforts on improving cavity high Q / high gradient and input couplers.</a:t>
            </a:r>
          </a:p>
        </p:txBody>
      </p:sp>
      <p:sp>
        <p:nvSpPr>
          <p:cNvPr id="7" name="Title 6"/>
          <p:cNvSpPr>
            <a:spLocks noGrp="1"/>
          </p:cNvSpPr>
          <p:nvPr>
            <p:ph type="title"/>
          </p:nvPr>
        </p:nvSpPr>
        <p:spPr>
          <a:xfrm>
            <a:off x="361582" y="251768"/>
            <a:ext cx="8553893" cy="427877"/>
          </a:xfrm>
        </p:spPr>
        <p:txBody>
          <a:bodyPr/>
          <a:lstStyle/>
          <a:p>
            <a:r>
              <a:rPr lang="en-US" sz="2300" dirty="0"/>
              <a:t>ILC cost reduction – proposed SRF R&amp;D at FNAL</a:t>
            </a:r>
          </a:p>
        </p:txBody>
      </p:sp>
      <p:sp>
        <p:nvSpPr>
          <p:cNvPr id="3" name="Date Placeholder 2"/>
          <p:cNvSpPr>
            <a:spLocks noGrp="1"/>
          </p:cNvSpPr>
          <p:nvPr>
            <p:ph type="dt" sz="half" idx="2"/>
          </p:nvPr>
        </p:nvSpPr>
        <p:spPr/>
        <p:txBody>
          <a:bodyPr/>
          <a:lstStyle/>
          <a:p>
            <a:pPr>
              <a:defRPr/>
            </a:pPr>
            <a:r>
              <a:rPr lang="en-US" smtClean="0"/>
              <a:t>AY-170209</a:t>
            </a:r>
            <a:endParaRPr lang="en-US"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a:pPr>
                <a:defRPr/>
              </a:pPr>
              <a:t>26</a:t>
            </a:fld>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3433290822"/>
              </p:ext>
            </p:extLst>
          </p:nvPr>
        </p:nvGraphicFramePr>
        <p:xfrm>
          <a:off x="736832" y="2946312"/>
          <a:ext cx="7940675" cy="3910013"/>
        </p:xfrm>
        <a:graphic>
          <a:graphicData uri="http://schemas.openxmlformats.org/presentationml/2006/ole">
            <mc:AlternateContent xmlns:mc="http://schemas.openxmlformats.org/markup-compatibility/2006">
              <mc:Choice xmlns:v="urn:schemas-microsoft-com:vml" Requires="v">
                <p:oleObj spid="_x0000_s22533" name="文書" r:id="rId4" imgW="7409409" imgH="3657460" progId="Word.Document.12">
                  <p:embed/>
                </p:oleObj>
              </mc:Choice>
              <mc:Fallback>
                <p:oleObj name="文書" r:id="rId4" imgW="7409409" imgH="3657460" progId="Word.Document.12">
                  <p:embed/>
                  <p:pic>
                    <p:nvPicPr>
                      <p:cNvPr id="0" name=""/>
                      <p:cNvPicPr/>
                      <p:nvPr/>
                    </p:nvPicPr>
                    <p:blipFill>
                      <a:blip r:embed="rId5"/>
                      <a:stretch>
                        <a:fillRect/>
                      </a:stretch>
                    </p:blipFill>
                    <p:spPr>
                      <a:xfrm>
                        <a:off x="736832" y="2946312"/>
                        <a:ext cx="7940675" cy="3910013"/>
                      </a:xfrm>
                      <a:prstGeom prst="rect">
                        <a:avLst/>
                      </a:prstGeom>
                    </p:spPr>
                  </p:pic>
                </p:oleObj>
              </mc:Fallback>
            </mc:AlternateContent>
          </a:graphicData>
        </a:graphic>
      </p:graphicFrame>
      <p:sp>
        <p:nvSpPr>
          <p:cNvPr id="2" name="角丸四角形 1"/>
          <p:cNvSpPr/>
          <p:nvPr/>
        </p:nvSpPr>
        <p:spPr>
          <a:xfrm>
            <a:off x="1291397" y="3878114"/>
            <a:ext cx="7121490" cy="522967"/>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32" tIns="45716" rIns="91432" bIns="45716" spcCol="0" rtlCol="0" anchor="ctr"/>
          <a:lstStyle/>
          <a:p>
            <a:pPr algn="ctr" defTabSz="456774"/>
            <a:endParaRPr lang="ja-JP" altLang="en-US">
              <a:solidFill>
                <a:srgbClr val="FFFFFF"/>
              </a:solidFill>
              <a:latin typeface="Calibri"/>
              <a:ea typeface="ＭＳ Ｐゴシック"/>
            </a:endParaRPr>
          </a:p>
        </p:txBody>
      </p:sp>
    </p:spTree>
    <p:extLst>
      <p:ext uri="{BB962C8B-B14F-4D97-AF65-F5344CB8AC3E}">
        <p14:creationId xmlns:p14="http://schemas.microsoft.com/office/powerpoint/2010/main" val="5526808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713740"/>
          </a:xfrm>
          <a:custGeom>
            <a:avLst/>
            <a:gdLst/>
            <a:ahLst/>
            <a:cxnLst/>
            <a:rect l="l" t="t" r="r" b="b"/>
            <a:pathLst>
              <a:path w="9144000" h="713740">
                <a:moveTo>
                  <a:pt x="0" y="713232"/>
                </a:moveTo>
                <a:lnTo>
                  <a:pt x="9144000" y="713232"/>
                </a:lnTo>
                <a:lnTo>
                  <a:pt x="9144000" y="0"/>
                </a:lnTo>
                <a:lnTo>
                  <a:pt x="0" y="0"/>
                </a:lnTo>
                <a:lnTo>
                  <a:pt x="0" y="713232"/>
                </a:lnTo>
                <a:close/>
              </a:path>
            </a:pathLst>
          </a:custGeom>
          <a:noFill/>
        </p:spPr>
        <p:txBody>
          <a:bodyPr wrap="square" lIns="0" tIns="0" rIns="0" bIns="0" rtlCol="0"/>
          <a:lstStyle/>
          <a:p>
            <a:endParaRPr smtClean="0">
              <a:solidFill>
                <a:prstClr val="black"/>
              </a:solidFill>
              <a:latin typeface="Calibri"/>
            </a:endParaRPr>
          </a:p>
        </p:txBody>
      </p:sp>
      <p:sp>
        <p:nvSpPr>
          <p:cNvPr id="3" name="object 3"/>
          <p:cNvSpPr txBox="1">
            <a:spLocks noGrp="1"/>
          </p:cNvSpPr>
          <p:nvPr>
            <p:ph type="title"/>
          </p:nvPr>
        </p:nvSpPr>
        <p:spPr>
          <a:xfrm>
            <a:off x="277164" y="15884"/>
            <a:ext cx="8150859" cy="615553"/>
          </a:xfrm>
          <a:prstGeom prst="rect">
            <a:avLst/>
          </a:prstGeom>
        </p:spPr>
        <p:txBody>
          <a:bodyPr vert="horz" wrap="square" lIns="0" tIns="0" rIns="0" bIns="0" rtlCol="0">
            <a:spAutoFit/>
          </a:bodyPr>
          <a:lstStyle/>
          <a:p>
            <a:pPr marL="12700">
              <a:lnSpc>
                <a:spcPct val="100000"/>
              </a:lnSpc>
            </a:pPr>
            <a:r>
              <a:rPr lang="en-US" sz="4000" b="1" spc="-5" dirty="0" smtClean="0">
                <a:solidFill>
                  <a:schemeClr val="tx1"/>
                </a:solidFill>
                <a:cs typeface="Tahoma"/>
              </a:rPr>
              <a:t>A1: </a:t>
            </a:r>
            <a:r>
              <a:rPr sz="4000" b="1" spc="-5" dirty="0" smtClean="0">
                <a:solidFill>
                  <a:schemeClr val="tx1"/>
                </a:solidFill>
                <a:cs typeface="Tahoma"/>
              </a:rPr>
              <a:t>Niobium </a:t>
            </a:r>
            <a:r>
              <a:rPr sz="4000" b="1" dirty="0">
                <a:solidFill>
                  <a:schemeClr val="tx1"/>
                </a:solidFill>
                <a:cs typeface="Tahoma"/>
              </a:rPr>
              <a:t>material </a:t>
            </a:r>
            <a:r>
              <a:rPr sz="4000" b="1" spc="-10" dirty="0" smtClean="0">
                <a:solidFill>
                  <a:schemeClr val="tx1"/>
                </a:solidFill>
                <a:cs typeface="Tahoma"/>
              </a:rPr>
              <a:t>preparation</a:t>
            </a:r>
            <a:endParaRPr sz="4000" b="1" dirty="0">
              <a:solidFill>
                <a:schemeClr val="tx1"/>
              </a:solidFill>
              <a:cs typeface="Tahoma"/>
            </a:endParaRPr>
          </a:p>
        </p:txBody>
      </p:sp>
      <p:sp>
        <p:nvSpPr>
          <p:cNvPr id="4" name="object 4"/>
          <p:cNvSpPr txBox="1"/>
          <p:nvPr/>
        </p:nvSpPr>
        <p:spPr>
          <a:xfrm>
            <a:off x="358241" y="4545329"/>
            <a:ext cx="1160145" cy="200055"/>
          </a:xfrm>
          <a:prstGeom prst="rect">
            <a:avLst/>
          </a:prstGeom>
        </p:spPr>
        <p:txBody>
          <a:bodyPr vert="horz" wrap="square" lIns="0" tIns="0" rIns="0" bIns="0" rtlCol="0">
            <a:spAutoFit/>
          </a:bodyPr>
          <a:lstStyle/>
          <a:p>
            <a:pPr marL="12700"/>
            <a:r>
              <a:rPr lang="en-US" sz="1300" spc="-25" dirty="0" smtClean="0">
                <a:solidFill>
                  <a:prstClr val="black"/>
                </a:solidFill>
                <a:latin typeface="Tahoma"/>
                <a:cs typeface="Tahoma"/>
              </a:rPr>
              <a:t>~ </a:t>
            </a:r>
            <a:r>
              <a:rPr sz="1300" b="1" spc="-5" dirty="0" smtClean="0">
                <a:solidFill>
                  <a:prstClr val="black"/>
                </a:solidFill>
                <a:latin typeface="Tahoma"/>
                <a:cs typeface="Tahoma"/>
              </a:rPr>
              <a:t>50</a:t>
            </a:r>
            <a:r>
              <a:rPr sz="1300" b="1" spc="-5" dirty="0">
                <a:solidFill>
                  <a:prstClr val="black"/>
                </a:solidFill>
                <a:latin typeface="Tahoma"/>
                <a:cs typeface="Tahoma"/>
              </a:rPr>
              <a:t>%</a:t>
            </a:r>
            <a:r>
              <a:rPr sz="1300" b="1" spc="-45" dirty="0">
                <a:solidFill>
                  <a:prstClr val="black"/>
                </a:solidFill>
                <a:latin typeface="Tahoma"/>
                <a:cs typeface="Tahoma"/>
              </a:rPr>
              <a:t> </a:t>
            </a:r>
            <a:r>
              <a:rPr sz="1300" b="1" spc="-5" dirty="0">
                <a:solidFill>
                  <a:prstClr val="black"/>
                </a:solidFill>
                <a:latin typeface="Tahoma"/>
                <a:cs typeface="Tahoma"/>
              </a:rPr>
              <a:t>off</a:t>
            </a:r>
            <a:endParaRPr sz="1300" dirty="0">
              <a:solidFill>
                <a:prstClr val="black"/>
              </a:solidFill>
              <a:latin typeface="Tahoma"/>
              <a:cs typeface="Tahoma"/>
            </a:endParaRPr>
          </a:p>
        </p:txBody>
      </p:sp>
      <p:sp>
        <p:nvSpPr>
          <p:cNvPr id="5" name="object 5"/>
          <p:cNvSpPr/>
          <p:nvPr/>
        </p:nvSpPr>
        <p:spPr>
          <a:xfrm>
            <a:off x="1697735" y="3919728"/>
            <a:ext cx="2971800" cy="641604"/>
          </a:xfrm>
          <a:prstGeom prst="rect">
            <a:avLst/>
          </a:prstGeom>
          <a:blipFill>
            <a:blip r:embed="rId2" cstate="print"/>
            <a:stretch>
              <a:fillRect/>
            </a:stretch>
          </a:blipFill>
        </p:spPr>
        <p:txBody>
          <a:bodyPr wrap="square" lIns="0" tIns="0" rIns="0" bIns="0" rtlCol="0"/>
          <a:lstStyle/>
          <a:p>
            <a:endParaRPr smtClean="0">
              <a:solidFill>
                <a:prstClr val="black"/>
              </a:solidFill>
              <a:latin typeface="Calibri"/>
            </a:endParaRPr>
          </a:p>
        </p:txBody>
      </p:sp>
      <p:sp>
        <p:nvSpPr>
          <p:cNvPr id="6" name="object 6"/>
          <p:cNvSpPr/>
          <p:nvPr/>
        </p:nvSpPr>
        <p:spPr>
          <a:xfrm>
            <a:off x="1744979" y="3947159"/>
            <a:ext cx="2877312" cy="547115"/>
          </a:xfrm>
          <a:prstGeom prst="rect">
            <a:avLst/>
          </a:prstGeom>
          <a:blipFill>
            <a:blip r:embed="rId3" cstate="print"/>
            <a:stretch>
              <a:fillRect/>
            </a:stretch>
          </a:blipFill>
          <a:ln>
            <a:noFill/>
          </a:ln>
        </p:spPr>
        <p:txBody>
          <a:bodyPr wrap="square" lIns="0" tIns="0" rIns="0" bIns="0" rtlCol="0"/>
          <a:lstStyle/>
          <a:p>
            <a:endParaRPr smtClean="0">
              <a:solidFill>
                <a:prstClr val="black"/>
              </a:solidFill>
              <a:latin typeface="Calibri"/>
            </a:endParaRPr>
          </a:p>
        </p:txBody>
      </p:sp>
      <p:sp>
        <p:nvSpPr>
          <p:cNvPr id="7" name="object 7"/>
          <p:cNvSpPr/>
          <p:nvPr/>
        </p:nvSpPr>
        <p:spPr>
          <a:xfrm>
            <a:off x="1744979" y="3947159"/>
            <a:ext cx="2877820" cy="547370"/>
          </a:xfrm>
          <a:custGeom>
            <a:avLst/>
            <a:gdLst/>
            <a:ahLst/>
            <a:cxnLst/>
            <a:rect l="l" t="t" r="r" b="b"/>
            <a:pathLst>
              <a:path w="2877820" h="547370">
                <a:moveTo>
                  <a:pt x="0" y="547115"/>
                </a:moveTo>
                <a:lnTo>
                  <a:pt x="2877312" y="547115"/>
                </a:lnTo>
                <a:lnTo>
                  <a:pt x="2877312" y="0"/>
                </a:lnTo>
                <a:lnTo>
                  <a:pt x="0" y="0"/>
                </a:lnTo>
                <a:lnTo>
                  <a:pt x="0" y="547115"/>
                </a:lnTo>
                <a:close/>
              </a:path>
            </a:pathLst>
          </a:custGeom>
          <a:ln w="9144">
            <a:solidFill>
              <a:srgbClr val="000000"/>
            </a:solidFill>
          </a:ln>
        </p:spPr>
        <p:txBody>
          <a:bodyPr wrap="square" lIns="0" tIns="0" rIns="0" bIns="0" rtlCol="0"/>
          <a:lstStyle/>
          <a:p>
            <a:endParaRPr smtClean="0">
              <a:solidFill>
                <a:prstClr val="black"/>
              </a:solidFill>
              <a:latin typeface="Calibri"/>
            </a:endParaRPr>
          </a:p>
        </p:txBody>
      </p:sp>
      <p:sp>
        <p:nvSpPr>
          <p:cNvPr id="8" name="object 8"/>
          <p:cNvSpPr txBox="1"/>
          <p:nvPr/>
        </p:nvSpPr>
        <p:spPr>
          <a:xfrm>
            <a:off x="2928873" y="4068826"/>
            <a:ext cx="505459" cy="257810"/>
          </a:xfrm>
          <a:prstGeom prst="rect">
            <a:avLst/>
          </a:prstGeom>
        </p:spPr>
        <p:txBody>
          <a:bodyPr vert="horz" wrap="square" lIns="0" tIns="0" rIns="0" bIns="0" rtlCol="0">
            <a:spAutoFit/>
          </a:bodyPr>
          <a:lstStyle/>
          <a:p>
            <a:pPr marL="12700"/>
            <a:r>
              <a:rPr sz="1600" spc="-5" dirty="0">
                <a:solidFill>
                  <a:prstClr val="black"/>
                </a:solidFill>
                <a:latin typeface="Tahoma"/>
                <a:cs typeface="Tahoma"/>
              </a:rPr>
              <a:t>In</a:t>
            </a:r>
            <a:r>
              <a:rPr sz="1600" dirty="0">
                <a:solidFill>
                  <a:prstClr val="black"/>
                </a:solidFill>
                <a:latin typeface="Tahoma"/>
                <a:cs typeface="Tahoma"/>
              </a:rPr>
              <a:t>g</a:t>
            </a:r>
            <a:r>
              <a:rPr sz="1600" spc="-5" dirty="0">
                <a:solidFill>
                  <a:prstClr val="black"/>
                </a:solidFill>
                <a:latin typeface="Tahoma"/>
                <a:cs typeface="Tahoma"/>
              </a:rPr>
              <a:t>ot</a:t>
            </a:r>
            <a:endParaRPr sz="1600">
              <a:solidFill>
                <a:prstClr val="black"/>
              </a:solidFill>
              <a:latin typeface="Tahoma"/>
              <a:cs typeface="Tahoma"/>
            </a:endParaRPr>
          </a:p>
        </p:txBody>
      </p:sp>
      <p:sp>
        <p:nvSpPr>
          <p:cNvPr id="9" name="object 9"/>
          <p:cNvSpPr/>
          <p:nvPr/>
        </p:nvSpPr>
        <p:spPr>
          <a:xfrm>
            <a:off x="4620767" y="3919728"/>
            <a:ext cx="2973324" cy="641604"/>
          </a:xfrm>
          <a:prstGeom prst="rect">
            <a:avLst/>
          </a:prstGeom>
          <a:blipFill>
            <a:blip r:embed="rId2" cstate="print"/>
            <a:stretch>
              <a:fillRect/>
            </a:stretch>
          </a:blipFill>
        </p:spPr>
        <p:txBody>
          <a:bodyPr wrap="square" lIns="0" tIns="0" rIns="0" bIns="0" rtlCol="0"/>
          <a:lstStyle/>
          <a:p>
            <a:endParaRPr smtClean="0">
              <a:solidFill>
                <a:prstClr val="black"/>
              </a:solidFill>
              <a:latin typeface="Calibri"/>
            </a:endParaRPr>
          </a:p>
        </p:txBody>
      </p:sp>
      <p:sp>
        <p:nvSpPr>
          <p:cNvPr id="10" name="object 10"/>
          <p:cNvSpPr/>
          <p:nvPr/>
        </p:nvSpPr>
        <p:spPr>
          <a:xfrm>
            <a:off x="4668011" y="3947159"/>
            <a:ext cx="2878836" cy="547115"/>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sp>
        <p:nvSpPr>
          <p:cNvPr id="11" name="object 11"/>
          <p:cNvSpPr/>
          <p:nvPr/>
        </p:nvSpPr>
        <p:spPr>
          <a:xfrm>
            <a:off x="4668011" y="3947159"/>
            <a:ext cx="2879090" cy="547370"/>
          </a:xfrm>
          <a:custGeom>
            <a:avLst/>
            <a:gdLst/>
            <a:ahLst/>
            <a:cxnLst/>
            <a:rect l="l" t="t" r="r" b="b"/>
            <a:pathLst>
              <a:path w="2879090" h="547370">
                <a:moveTo>
                  <a:pt x="0" y="547115"/>
                </a:moveTo>
                <a:lnTo>
                  <a:pt x="2878836" y="547115"/>
                </a:lnTo>
                <a:lnTo>
                  <a:pt x="2878836" y="0"/>
                </a:lnTo>
                <a:lnTo>
                  <a:pt x="0" y="0"/>
                </a:lnTo>
                <a:lnTo>
                  <a:pt x="0" y="547115"/>
                </a:lnTo>
                <a:close/>
              </a:path>
            </a:pathLst>
          </a:custGeom>
          <a:ln w="9144">
            <a:solidFill>
              <a:srgbClr val="5C71B1"/>
            </a:solidFill>
          </a:ln>
        </p:spPr>
        <p:txBody>
          <a:bodyPr wrap="square" lIns="0" tIns="0" rIns="0" bIns="0" rtlCol="0"/>
          <a:lstStyle/>
          <a:p>
            <a:endParaRPr smtClean="0">
              <a:solidFill>
                <a:prstClr val="black"/>
              </a:solidFill>
              <a:latin typeface="Calibri"/>
            </a:endParaRPr>
          </a:p>
        </p:txBody>
      </p:sp>
      <p:sp>
        <p:nvSpPr>
          <p:cNvPr id="12" name="object 12"/>
          <p:cNvSpPr txBox="1"/>
          <p:nvPr/>
        </p:nvSpPr>
        <p:spPr>
          <a:xfrm>
            <a:off x="4710176" y="3970401"/>
            <a:ext cx="2591435" cy="403225"/>
          </a:xfrm>
          <a:prstGeom prst="rect">
            <a:avLst/>
          </a:prstGeom>
        </p:spPr>
        <p:txBody>
          <a:bodyPr vert="horz" wrap="square" lIns="0" tIns="0" rIns="0" bIns="0" rtlCol="0">
            <a:spAutoFit/>
          </a:bodyPr>
          <a:lstStyle/>
          <a:p>
            <a:pPr marL="12700">
              <a:lnSpc>
                <a:spcPts val="1770"/>
              </a:lnSpc>
            </a:pPr>
            <a:r>
              <a:rPr lang="en-US" sz="1600" spc="-5" dirty="0" smtClean="0">
                <a:solidFill>
                  <a:prstClr val="black"/>
                </a:solidFill>
                <a:latin typeface="Tahoma"/>
                <a:cs typeface="Tahoma"/>
              </a:rPr>
              <a:t>Sheeting / tubing</a:t>
            </a:r>
            <a:endParaRPr sz="1600" dirty="0">
              <a:solidFill>
                <a:prstClr val="black"/>
              </a:solidFill>
              <a:latin typeface="Tahoma"/>
              <a:cs typeface="Tahoma"/>
            </a:endParaRPr>
          </a:p>
          <a:p>
            <a:pPr marL="12700">
              <a:lnSpc>
                <a:spcPts val="1290"/>
              </a:lnSpc>
            </a:pPr>
            <a:r>
              <a:rPr sz="1200" spc="-5" dirty="0">
                <a:solidFill>
                  <a:prstClr val="black"/>
                </a:solidFill>
                <a:latin typeface="Tahoma"/>
                <a:cs typeface="Tahoma"/>
              </a:rPr>
              <a:t>(forging, rolling, </a:t>
            </a:r>
            <a:r>
              <a:rPr sz="1200" dirty="0">
                <a:solidFill>
                  <a:prstClr val="black"/>
                </a:solidFill>
                <a:latin typeface="Tahoma"/>
                <a:cs typeface="Tahoma"/>
              </a:rPr>
              <a:t>slicing, </a:t>
            </a:r>
            <a:r>
              <a:rPr sz="1200" spc="-5" dirty="0">
                <a:solidFill>
                  <a:prstClr val="black"/>
                </a:solidFill>
                <a:latin typeface="Tahoma"/>
                <a:cs typeface="Tahoma"/>
              </a:rPr>
              <a:t>tube</a:t>
            </a:r>
            <a:r>
              <a:rPr sz="1200" dirty="0">
                <a:solidFill>
                  <a:prstClr val="black"/>
                </a:solidFill>
                <a:latin typeface="Tahoma"/>
                <a:cs typeface="Tahoma"/>
              </a:rPr>
              <a:t> </a:t>
            </a:r>
            <a:r>
              <a:rPr sz="1200" spc="-5" dirty="0">
                <a:solidFill>
                  <a:prstClr val="black"/>
                </a:solidFill>
                <a:latin typeface="Tahoma"/>
                <a:cs typeface="Tahoma"/>
              </a:rPr>
              <a:t>forming)</a:t>
            </a:r>
            <a:endParaRPr sz="1200" dirty="0">
              <a:solidFill>
                <a:prstClr val="black"/>
              </a:solidFill>
              <a:latin typeface="Tahoma"/>
              <a:cs typeface="Tahoma"/>
            </a:endParaRPr>
          </a:p>
        </p:txBody>
      </p:sp>
      <p:sp>
        <p:nvSpPr>
          <p:cNvPr id="14" name="object 14"/>
          <p:cNvSpPr/>
          <p:nvPr/>
        </p:nvSpPr>
        <p:spPr>
          <a:xfrm>
            <a:off x="1744979" y="4831079"/>
            <a:ext cx="1942702" cy="545591"/>
          </a:xfrm>
          <a:prstGeom prst="rect">
            <a:avLst/>
          </a:prstGeom>
          <a:blipFill>
            <a:blip r:embed="rId5" cstate="print"/>
            <a:stretch>
              <a:fillRect/>
            </a:stretch>
          </a:blipFill>
        </p:spPr>
        <p:txBody>
          <a:bodyPr wrap="square" lIns="0" tIns="0" rIns="0" bIns="0" rtlCol="0"/>
          <a:lstStyle/>
          <a:p>
            <a:endParaRPr smtClean="0">
              <a:solidFill>
                <a:prstClr val="black"/>
              </a:solidFill>
              <a:latin typeface="Calibri"/>
            </a:endParaRPr>
          </a:p>
        </p:txBody>
      </p:sp>
      <p:sp>
        <p:nvSpPr>
          <p:cNvPr id="15" name="object 15"/>
          <p:cNvSpPr txBox="1"/>
          <p:nvPr/>
        </p:nvSpPr>
        <p:spPr>
          <a:xfrm>
            <a:off x="1689764" y="4687520"/>
            <a:ext cx="1942702" cy="696344"/>
          </a:xfrm>
          <a:prstGeom prst="rect">
            <a:avLst/>
          </a:prstGeom>
          <a:ln w="9144">
            <a:noFill/>
          </a:ln>
        </p:spPr>
        <p:txBody>
          <a:bodyPr vert="horz" wrap="square" lIns="0" tIns="116205" rIns="0" bIns="0" rtlCol="0">
            <a:spAutoFit/>
          </a:bodyPr>
          <a:lstStyle/>
          <a:p>
            <a:pPr marL="327660">
              <a:spcBef>
                <a:spcPts val="915"/>
              </a:spcBef>
            </a:pPr>
            <a:r>
              <a:rPr sz="1600" spc="-5" dirty="0" smtClean="0">
                <a:solidFill>
                  <a:prstClr val="black"/>
                </a:solidFill>
                <a:latin typeface="Tahoma"/>
                <a:cs typeface="Tahoma"/>
              </a:rPr>
              <a:t>Ingot</a:t>
            </a:r>
            <a:r>
              <a:rPr lang="en-US" sz="1600" spc="-5" dirty="0" smtClean="0">
                <a:solidFill>
                  <a:prstClr val="black"/>
                </a:solidFill>
                <a:latin typeface="Tahoma"/>
                <a:cs typeface="Tahoma"/>
              </a:rPr>
              <a:t> </a:t>
            </a:r>
          </a:p>
          <a:p>
            <a:pPr marL="327660">
              <a:spcBef>
                <a:spcPts val="915"/>
              </a:spcBef>
            </a:pPr>
            <a:r>
              <a:rPr lang="en-US" sz="1400" spc="-5" dirty="0" smtClean="0">
                <a:solidFill>
                  <a:prstClr val="black"/>
                </a:solidFill>
                <a:latin typeface="Tahoma"/>
                <a:cs typeface="Tahoma"/>
              </a:rPr>
              <a:t>(RRR optimization</a:t>
            </a:r>
            <a:endParaRPr lang="en-US" sz="1400" spc="-5" dirty="0" smtClean="0">
              <a:solidFill>
                <a:prstClr val="black"/>
              </a:solidFill>
              <a:latin typeface="Tahoma"/>
              <a:cs typeface="Tahoma"/>
            </a:endParaRPr>
          </a:p>
        </p:txBody>
      </p:sp>
      <p:sp>
        <p:nvSpPr>
          <p:cNvPr id="17" name="object 17"/>
          <p:cNvSpPr/>
          <p:nvPr/>
        </p:nvSpPr>
        <p:spPr>
          <a:xfrm>
            <a:off x="3776809" y="4831079"/>
            <a:ext cx="900346" cy="545591"/>
          </a:xfrm>
          <a:prstGeom prst="rect">
            <a:avLst/>
          </a:prstGeom>
          <a:blipFill>
            <a:blip r:embed="rId6" cstate="print"/>
            <a:stretch>
              <a:fillRect/>
            </a:stretch>
          </a:blipFill>
        </p:spPr>
        <p:txBody>
          <a:bodyPr wrap="square" lIns="0" tIns="0" rIns="0" bIns="0" rtlCol="0"/>
          <a:lstStyle/>
          <a:p>
            <a:endParaRPr smtClean="0">
              <a:solidFill>
                <a:prstClr val="black"/>
              </a:solidFill>
              <a:latin typeface="Calibri"/>
            </a:endParaRPr>
          </a:p>
        </p:txBody>
      </p:sp>
      <p:sp>
        <p:nvSpPr>
          <p:cNvPr id="18" name="object 18"/>
          <p:cNvSpPr txBox="1"/>
          <p:nvPr/>
        </p:nvSpPr>
        <p:spPr>
          <a:xfrm>
            <a:off x="3776809" y="4831079"/>
            <a:ext cx="900346" cy="363561"/>
          </a:xfrm>
          <a:prstGeom prst="rect">
            <a:avLst/>
          </a:prstGeom>
          <a:ln w="9144">
            <a:noFill/>
          </a:ln>
        </p:spPr>
        <p:txBody>
          <a:bodyPr vert="horz" wrap="square" lIns="0" tIns="116205" rIns="0" bIns="0" rtlCol="0">
            <a:spAutoFit/>
          </a:bodyPr>
          <a:lstStyle/>
          <a:p>
            <a:pPr marL="212725">
              <a:spcBef>
                <a:spcPts val="915"/>
              </a:spcBef>
            </a:pPr>
            <a:r>
              <a:rPr lang="en-US" sz="1600" spc="-5" dirty="0" smtClean="0">
                <a:solidFill>
                  <a:prstClr val="black"/>
                </a:solidFill>
                <a:latin typeface="Tahoma"/>
                <a:cs typeface="Tahoma"/>
              </a:rPr>
              <a:t>Slicing.</a:t>
            </a:r>
            <a:endParaRPr sz="1600" dirty="0">
              <a:solidFill>
                <a:prstClr val="black"/>
              </a:solidFill>
              <a:latin typeface="Tahoma"/>
              <a:cs typeface="Tahoma"/>
            </a:endParaRPr>
          </a:p>
        </p:txBody>
      </p:sp>
      <p:sp>
        <p:nvSpPr>
          <p:cNvPr id="19" name="object 19"/>
          <p:cNvSpPr/>
          <p:nvPr/>
        </p:nvSpPr>
        <p:spPr>
          <a:xfrm>
            <a:off x="3687681" y="4542282"/>
            <a:ext cx="910226" cy="247650"/>
          </a:xfrm>
          <a:custGeom>
            <a:avLst/>
            <a:gdLst/>
            <a:ahLst/>
            <a:cxnLst/>
            <a:rect l="l" t="t" r="r" b="b"/>
            <a:pathLst>
              <a:path w="1695450" h="247650">
                <a:moveTo>
                  <a:pt x="1695450" y="0"/>
                </a:moveTo>
                <a:lnTo>
                  <a:pt x="0" y="247650"/>
                </a:lnTo>
              </a:path>
            </a:pathLst>
          </a:custGeom>
          <a:ln w="25908">
            <a:solidFill>
              <a:srgbClr val="F79546"/>
            </a:solidFill>
          </a:ln>
        </p:spPr>
        <p:txBody>
          <a:bodyPr wrap="square" lIns="0" tIns="0" rIns="0" bIns="0" rtlCol="0"/>
          <a:lstStyle/>
          <a:p>
            <a:endParaRPr smtClean="0">
              <a:solidFill>
                <a:prstClr val="black"/>
              </a:solidFill>
              <a:latin typeface="Calibri"/>
            </a:endParaRPr>
          </a:p>
        </p:txBody>
      </p:sp>
      <p:sp>
        <p:nvSpPr>
          <p:cNvPr id="20" name="object 20"/>
          <p:cNvSpPr/>
          <p:nvPr/>
        </p:nvSpPr>
        <p:spPr>
          <a:xfrm>
            <a:off x="4726685" y="4533138"/>
            <a:ext cx="2821305" cy="290830"/>
          </a:xfrm>
          <a:custGeom>
            <a:avLst/>
            <a:gdLst/>
            <a:ahLst/>
            <a:cxnLst/>
            <a:rect l="l" t="t" r="r" b="b"/>
            <a:pathLst>
              <a:path w="2821304" h="290829">
                <a:moveTo>
                  <a:pt x="2820923" y="0"/>
                </a:moveTo>
                <a:lnTo>
                  <a:pt x="0" y="290449"/>
                </a:lnTo>
              </a:path>
            </a:pathLst>
          </a:custGeom>
          <a:ln w="25908">
            <a:solidFill>
              <a:srgbClr val="F79546"/>
            </a:solidFill>
          </a:ln>
        </p:spPr>
        <p:txBody>
          <a:bodyPr wrap="square" lIns="0" tIns="0" rIns="0" bIns="0" rtlCol="0"/>
          <a:lstStyle/>
          <a:p>
            <a:endParaRPr smtClean="0">
              <a:solidFill>
                <a:prstClr val="black"/>
              </a:solidFill>
              <a:latin typeface="Calibri"/>
            </a:endParaRPr>
          </a:p>
        </p:txBody>
      </p:sp>
      <p:sp>
        <p:nvSpPr>
          <p:cNvPr id="21" name="object 21"/>
          <p:cNvSpPr/>
          <p:nvPr/>
        </p:nvSpPr>
        <p:spPr>
          <a:xfrm>
            <a:off x="1754885" y="4545329"/>
            <a:ext cx="3175" cy="252729"/>
          </a:xfrm>
          <a:custGeom>
            <a:avLst/>
            <a:gdLst/>
            <a:ahLst/>
            <a:cxnLst/>
            <a:rect l="l" t="t" r="r" b="b"/>
            <a:pathLst>
              <a:path w="3175" h="252729">
                <a:moveTo>
                  <a:pt x="3175" y="0"/>
                </a:moveTo>
                <a:lnTo>
                  <a:pt x="0" y="252349"/>
                </a:lnTo>
              </a:path>
            </a:pathLst>
          </a:custGeom>
          <a:ln w="25908">
            <a:solidFill>
              <a:srgbClr val="F79546"/>
            </a:solidFill>
          </a:ln>
        </p:spPr>
        <p:txBody>
          <a:bodyPr wrap="square" lIns="0" tIns="0" rIns="0" bIns="0" rtlCol="0"/>
          <a:lstStyle/>
          <a:p>
            <a:endParaRPr smtClean="0">
              <a:solidFill>
                <a:prstClr val="black"/>
              </a:solidFill>
              <a:latin typeface="Calibri"/>
            </a:endParaRPr>
          </a:p>
        </p:txBody>
      </p:sp>
      <p:sp>
        <p:nvSpPr>
          <p:cNvPr id="22" name="object 22"/>
          <p:cNvSpPr txBox="1"/>
          <p:nvPr/>
        </p:nvSpPr>
        <p:spPr>
          <a:xfrm>
            <a:off x="197916" y="831850"/>
            <a:ext cx="8606155" cy="2597150"/>
          </a:xfrm>
          <a:prstGeom prst="rect">
            <a:avLst/>
          </a:prstGeom>
        </p:spPr>
        <p:txBody>
          <a:bodyPr vert="horz" wrap="square" lIns="0" tIns="0" rIns="0" bIns="0" rtlCol="0">
            <a:spAutoFit/>
          </a:bodyPr>
          <a:lstStyle/>
          <a:p>
            <a:pPr marL="12700">
              <a:lnSpc>
                <a:spcPts val="2050"/>
              </a:lnSpc>
            </a:pPr>
            <a:r>
              <a:rPr u="sng" spc="-10" dirty="0">
                <a:solidFill>
                  <a:prstClr val="black"/>
                </a:solidFill>
                <a:latin typeface="Calibri"/>
                <a:cs typeface="Calibri"/>
              </a:rPr>
              <a:t>Motivation</a:t>
            </a:r>
            <a:endParaRPr>
              <a:solidFill>
                <a:prstClr val="black"/>
              </a:solidFill>
              <a:latin typeface="Calibri"/>
              <a:cs typeface="Calibri"/>
            </a:endParaRPr>
          </a:p>
          <a:p>
            <a:pPr marL="12700">
              <a:lnSpc>
                <a:spcPts val="1945"/>
              </a:lnSpc>
            </a:pPr>
            <a:r>
              <a:rPr spc="-5" dirty="0">
                <a:solidFill>
                  <a:prstClr val="black"/>
                </a:solidFill>
                <a:latin typeface="Calibri"/>
                <a:cs typeface="Calibri"/>
              </a:rPr>
              <a:t>Niobium </a:t>
            </a:r>
            <a:r>
              <a:rPr spc="-10" dirty="0">
                <a:solidFill>
                  <a:prstClr val="black"/>
                </a:solidFill>
                <a:latin typeface="Calibri"/>
                <a:cs typeface="Calibri"/>
              </a:rPr>
              <a:t>material </a:t>
            </a:r>
            <a:r>
              <a:rPr spc="-15" dirty="0">
                <a:solidFill>
                  <a:prstClr val="black"/>
                </a:solidFill>
                <a:latin typeface="Calibri"/>
                <a:cs typeface="Calibri"/>
              </a:rPr>
              <a:t>cost for </a:t>
            </a:r>
            <a:r>
              <a:rPr spc="-10" dirty="0">
                <a:solidFill>
                  <a:prstClr val="black"/>
                </a:solidFill>
                <a:latin typeface="Calibri"/>
                <a:cs typeface="Calibri"/>
              </a:rPr>
              <a:t>fabricating </a:t>
            </a:r>
            <a:r>
              <a:rPr spc="-5" dirty="0">
                <a:solidFill>
                  <a:prstClr val="black"/>
                </a:solidFill>
                <a:latin typeface="Calibri"/>
                <a:cs typeface="Calibri"/>
              </a:rPr>
              <a:t>SRF </a:t>
            </a:r>
            <a:r>
              <a:rPr spc="-10" dirty="0">
                <a:solidFill>
                  <a:prstClr val="black"/>
                </a:solidFill>
                <a:latin typeface="Calibri"/>
                <a:cs typeface="Calibri"/>
              </a:rPr>
              <a:t>cavity </a:t>
            </a:r>
            <a:r>
              <a:rPr spc="-5" dirty="0">
                <a:solidFill>
                  <a:prstClr val="black"/>
                </a:solidFill>
                <a:latin typeface="Calibri"/>
                <a:cs typeface="Calibri"/>
              </a:rPr>
              <a:t>cell </a:t>
            </a:r>
            <a:r>
              <a:rPr dirty="0">
                <a:solidFill>
                  <a:prstClr val="black"/>
                </a:solidFill>
                <a:latin typeface="Calibri"/>
                <a:cs typeface="Calibri"/>
              </a:rPr>
              <a:t>and </a:t>
            </a:r>
            <a:r>
              <a:rPr spc="-5" dirty="0">
                <a:solidFill>
                  <a:prstClr val="black"/>
                </a:solidFill>
                <a:latin typeface="Calibri"/>
                <a:cs typeface="Calibri"/>
              </a:rPr>
              <a:t>end-groups is </a:t>
            </a:r>
            <a:r>
              <a:rPr spc="-10" dirty="0">
                <a:solidFill>
                  <a:prstClr val="black"/>
                </a:solidFill>
                <a:latin typeface="Calibri"/>
                <a:cs typeface="Calibri"/>
              </a:rPr>
              <a:t>relatively</a:t>
            </a:r>
            <a:r>
              <a:rPr spc="204" dirty="0">
                <a:solidFill>
                  <a:prstClr val="black"/>
                </a:solidFill>
                <a:latin typeface="Calibri"/>
                <a:cs typeface="Calibri"/>
              </a:rPr>
              <a:t> </a:t>
            </a:r>
            <a:r>
              <a:rPr spc="-5" dirty="0">
                <a:solidFill>
                  <a:prstClr val="black"/>
                </a:solidFill>
                <a:latin typeface="Calibri"/>
                <a:cs typeface="Calibri"/>
              </a:rPr>
              <a:t>high.</a:t>
            </a:r>
            <a:endParaRPr>
              <a:solidFill>
                <a:prstClr val="black"/>
              </a:solidFill>
              <a:latin typeface="Calibri"/>
              <a:cs typeface="Calibri"/>
            </a:endParaRPr>
          </a:p>
          <a:p>
            <a:pPr marL="12700" marR="130175">
              <a:lnSpc>
                <a:spcPts val="1939"/>
              </a:lnSpc>
              <a:spcBef>
                <a:spcPts val="140"/>
              </a:spcBef>
            </a:pPr>
            <a:r>
              <a:rPr dirty="0">
                <a:solidFill>
                  <a:prstClr val="black"/>
                </a:solidFill>
                <a:latin typeface="Calibri"/>
                <a:cs typeface="Calibri"/>
              </a:rPr>
              <a:t>If the </a:t>
            </a:r>
            <a:r>
              <a:rPr spc="-5" dirty="0">
                <a:solidFill>
                  <a:prstClr val="black"/>
                </a:solidFill>
                <a:latin typeface="Calibri"/>
                <a:cs typeface="Calibri"/>
              </a:rPr>
              <a:t>ingot purity </a:t>
            </a:r>
            <a:r>
              <a:rPr dirty="0">
                <a:solidFill>
                  <a:prstClr val="black"/>
                </a:solidFill>
                <a:latin typeface="Calibri"/>
                <a:cs typeface="Calibri"/>
              </a:rPr>
              <a:t>and </a:t>
            </a:r>
            <a:r>
              <a:rPr spc="-10" dirty="0">
                <a:solidFill>
                  <a:prstClr val="black"/>
                </a:solidFill>
                <a:latin typeface="Calibri"/>
                <a:cs typeface="Calibri"/>
              </a:rPr>
              <a:t>manufacturing </a:t>
            </a:r>
            <a:r>
              <a:rPr spc="-5" dirty="0">
                <a:solidFill>
                  <a:prstClr val="black"/>
                </a:solidFill>
                <a:latin typeface="Calibri"/>
                <a:cs typeface="Calibri"/>
              </a:rPr>
              <a:t>method </a:t>
            </a:r>
            <a:r>
              <a:rPr spc="-15" dirty="0">
                <a:solidFill>
                  <a:prstClr val="black"/>
                </a:solidFill>
                <a:latin typeface="Calibri"/>
                <a:cs typeface="Calibri"/>
              </a:rPr>
              <a:t>for </a:t>
            </a:r>
            <a:r>
              <a:rPr dirty="0">
                <a:solidFill>
                  <a:prstClr val="black"/>
                </a:solidFill>
                <a:latin typeface="Calibri"/>
                <a:cs typeface="Calibri"/>
              </a:rPr>
              <a:t>each </a:t>
            </a:r>
            <a:r>
              <a:rPr spc="-5" dirty="0">
                <a:solidFill>
                  <a:prstClr val="black"/>
                </a:solidFill>
                <a:latin typeface="Calibri"/>
                <a:cs typeface="Calibri"/>
              </a:rPr>
              <a:t>part is </a:t>
            </a:r>
            <a:r>
              <a:rPr spc="-10" dirty="0">
                <a:solidFill>
                  <a:prstClr val="black"/>
                </a:solidFill>
                <a:latin typeface="Calibri"/>
                <a:cs typeface="Calibri"/>
              </a:rPr>
              <a:t>optimized </a:t>
            </a:r>
            <a:r>
              <a:rPr spc="-5" dirty="0">
                <a:solidFill>
                  <a:prstClr val="black"/>
                </a:solidFill>
                <a:latin typeface="Calibri"/>
                <a:cs typeface="Calibri"/>
              </a:rPr>
              <a:t>precisely </a:t>
            </a:r>
            <a:r>
              <a:rPr dirty="0">
                <a:solidFill>
                  <a:prstClr val="black"/>
                </a:solidFill>
                <a:latin typeface="Calibri"/>
                <a:cs typeface="Calibri"/>
              </a:rPr>
              <a:t>as </a:t>
            </a:r>
            <a:r>
              <a:rPr spc="-5" dirty="0">
                <a:solidFill>
                  <a:prstClr val="black"/>
                </a:solidFill>
                <a:latin typeface="Calibri"/>
                <a:cs typeface="Calibri"/>
              </a:rPr>
              <a:t>well </a:t>
            </a:r>
            <a:r>
              <a:rPr dirty="0">
                <a:solidFill>
                  <a:prstClr val="black"/>
                </a:solidFill>
                <a:latin typeface="Calibri"/>
                <a:cs typeface="Calibri"/>
              </a:rPr>
              <a:t>as  </a:t>
            </a:r>
            <a:r>
              <a:rPr spc="-5" dirty="0">
                <a:solidFill>
                  <a:prstClr val="black"/>
                </a:solidFill>
                <a:latin typeface="Calibri"/>
                <a:cs typeface="Calibri"/>
              </a:rPr>
              <a:t>satisfying </a:t>
            </a:r>
            <a:r>
              <a:rPr dirty="0">
                <a:solidFill>
                  <a:prstClr val="black"/>
                </a:solidFill>
                <a:latin typeface="Calibri"/>
                <a:cs typeface="Calibri"/>
              </a:rPr>
              <a:t>the </a:t>
            </a:r>
            <a:r>
              <a:rPr spc="-10" dirty="0">
                <a:solidFill>
                  <a:prstClr val="black"/>
                </a:solidFill>
                <a:latin typeface="Calibri"/>
                <a:cs typeface="Calibri"/>
              </a:rPr>
              <a:t>ILC specification </a:t>
            </a:r>
            <a:r>
              <a:rPr spc="-5" dirty="0">
                <a:solidFill>
                  <a:prstClr val="black"/>
                </a:solidFill>
                <a:latin typeface="Calibri"/>
                <a:cs typeface="Calibri"/>
              </a:rPr>
              <a:t>shown in </a:t>
            </a:r>
            <a:r>
              <a:rPr dirty="0">
                <a:solidFill>
                  <a:prstClr val="black"/>
                </a:solidFill>
                <a:latin typeface="Calibri"/>
                <a:cs typeface="Calibri"/>
              </a:rPr>
              <a:t>the TDR, the </a:t>
            </a:r>
            <a:r>
              <a:rPr spc="-15" dirty="0">
                <a:solidFill>
                  <a:prstClr val="black"/>
                </a:solidFill>
                <a:latin typeface="Calibri"/>
                <a:cs typeface="Calibri"/>
              </a:rPr>
              <a:t>cost </a:t>
            </a:r>
            <a:r>
              <a:rPr spc="-5" dirty="0">
                <a:solidFill>
                  <a:prstClr val="black"/>
                </a:solidFill>
                <a:latin typeface="Calibri"/>
                <a:cs typeface="Calibri"/>
              </a:rPr>
              <a:t>will be </a:t>
            </a:r>
            <a:r>
              <a:rPr spc="-10" dirty="0">
                <a:solidFill>
                  <a:prstClr val="black"/>
                </a:solidFill>
                <a:latin typeface="Calibri"/>
                <a:cs typeface="Calibri"/>
              </a:rPr>
              <a:t>reduced</a:t>
            </a:r>
            <a:r>
              <a:rPr spc="220" dirty="0">
                <a:solidFill>
                  <a:prstClr val="black"/>
                </a:solidFill>
                <a:latin typeface="Calibri"/>
                <a:cs typeface="Calibri"/>
              </a:rPr>
              <a:t> </a:t>
            </a:r>
            <a:r>
              <a:rPr spc="-15" dirty="0">
                <a:solidFill>
                  <a:prstClr val="black"/>
                </a:solidFill>
                <a:latin typeface="Calibri"/>
                <a:cs typeface="Calibri"/>
              </a:rPr>
              <a:t>significantly.</a:t>
            </a:r>
            <a:endParaRPr>
              <a:solidFill>
                <a:prstClr val="black"/>
              </a:solidFill>
              <a:latin typeface="Calibri"/>
              <a:cs typeface="Calibri"/>
            </a:endParaRPr>
          </a:p>
          <a:p>
            <a:endParaRPr sz="2000">
              <a:solidFill>
                <a:prstClr val="black"/>
              </a:solidFill>
              <a:latin typeface="Times New Roman"/>
              <a:cs typeface="Times New Roman"/>
            </a:endParaRPr>
          </a:p>
          <a:p>
            <a:pPr marL="12700">
              <a:lnSpc>
                <a:spcPts val="2050"/>
              </a:lnSpc>
            </a:pPr>
            <a:r>
              <a:rPr u="sng" spc="-10" dirty="0">
                <a:solidFill>
                  <a:prstClr val="black"/>
                </a:solidFill>
                <a:latin typeface="Calibri"/>
                <a:cs typeface="Calibri"/>
              </a:rPr>
              <a:t>Approach</a:t>
            </a:r>
            <a:endParaRPr>
              <a:solidFill>
                <a:prstClr val="black"/>
              </a:solidFill>
              <a:latin typeface="Calibri"/>
              <a:cs typeface="Calibri"/>
            </a:endParaRPr>
          </a:p>
          <a:p>
            <a:pPr marL="12700" marR="5080">
              <a:lnSpc>
                <a:spcPts val="1939"/>
              </a:lnSpc>
              <a:spcBef>
                <a:spcPts val="135"/>
              </a:spcBef>
              <a:buFontTx/>
              <a:buChar char="-"/>
              <a:tabLst>
                <a:tab pos="134620" algn="l"/>
              </a:tabLst>
            </a:pPr>
            <a:r>
              <a:rPr spc="-10" dirty="0">
                <a:solidFill>
                  <a:prstClr val="black"/>
                </a:solidFill>
                <a:latin typeface="Calibri"/>
                <a:cs typeface="Calibri"/>
              </a:rPr>
              <a:t>Optimize </a:t>
            </a:r>
            <a:r>
              <a:rPr dirty="0">
                <a:solidFill>
                  <a:prstClr val="black"/>
                </a:solidFill>
                <a:latin typeface="Calibri"/>
                <a:cs typeface="Calibri"/>
              </a:rPr>
              <a:t>the </a:t>
            </a:r>
            <a:r>
              <a:rPr spc="-5" dirty="0">
                <a:solidFill>
                  <a:prstClr val="black"/>
                </a:solidFill>
                <a:latin typeface="Calibri"/>
                <a:cs typeface="Calibri"/>
              </a:rPr>
              <a:t>ingot purity with </a:t>
            </a:r>
            <a:r>
              <a:rPr dirty="0">
                <a:solidFill>
                  <a:prstClr val="black"/>
                </a:solidFill>
                <a:latin typeface="Calibri"/>
                <a:cs typeface="Calibri"/>
              </a:rPr>
              <a:t>a </a:t>
            </a:r>
            <a:r>
              <a:rPr spc="-10" dirty="0">
                <a:solidFill>
                  <a:prstClr val="black"/>
                </a:solidFill>
                <a:latin typeface="Calibri"/>
                <a:cs typeface="Calibri"/>
              </a:rPr>
              <a:t>lower </a:t>
            </a:r>
            <a:r>
              <a:rPr spc="-5" dirty="0">
                <a:solidFill>
                  <a:prstClr val="black"/>
                </a:solidFill>
                <a:latin typeface="Calibri"/>
                <a:cs typeface="Calibri"/>
              </a:rPr>
              <a:t>residual </a:t>
            </a:r>
            <a:r>
              <a:rPr spc="-10" dirty="0">
                <a:solidFill>
                  <a:prstClr val="black"/>
                </a:solidFill>
                <a:latin typeface="Calibri"/>
                <a:cs typeface="Calibri"/>
              </a:rPr>
              <a:t>resistivity </a:t>
            </a:r>
            <a:r>
              <a:rPr spc="-15" dirty="0">
                <a:solidFill>
                  <a:prstClr val="black"/>
                </a:solidFill>
                <a:latin typeface="Calibri"/>
                <a:cs typeface="Calibri"/>
              </a:rPr>
              <a:t>ratio </a:t>
            </a:r>
            <a:r>
              <a:rPr spc="-10" dirty="0">
                <a:solidFill>
                  <a:prstClr val="black"/>
                </a:solidFill>
                <a:latin typeface="Calibri"/>
                <a:cs typeface="Calibri"/>
              </a:rPr>
              <a:t>(RRR) </a:t>
            </a:r>
            <a:r>
              <a:rPr spc="-5" dirty="0">
                <a:solidFill>
                  <a:prstClr val="black"/>
                </a:solidFill>
                <a:latin typeface="Calibri"/>
                <a:cs typeface="Calibri"/>
              </a:rPr>
              <a:t>with accepting specific  residual</a:t>
            </a:r>
            <a:r>
              <a:rPr spc="-85" dirty="0">
                <a:solidFill>
                  <a:prstClr val="black"/>
                </a:solidFill>
                <a:latin typeface="Calibri"/>
                <a:cs typeface="Calibri"/>
              </a:rPr>
              <a:t> </a:t>
            </a:r>
            <a:r>
              <a:rPr spc="-10" dirty="0">
                <a:solidFill>
                  <a:prstClr val="black"/>
                </a:solidFill>
                <a:latin typeface="Calibri"/>
                <a:cs typeface="Calibri"/>
              </a:rPr>
              <a:t>content.</a:t>
            </a:r>
            <a:endParaRPr>
              <a:solidFill>
                <a:prstClr val="black"/>
              </a:solidFill>
              <a:latin typeface="Calibri"/>
              <a:cs typeface="Calibri"/>
            </a:endParaRPr>
          </a:p>
          <a:p>
            <a:pPr marL="134620" indent="-121920">
              <a:lnSpc>
                <a:spcPts val="1810"/>
              </a:lnSpc>
              <a:buFontTx/>
              <a:buChar char="-"/>
              <a:tabLst>
                <a:tab pos="134620" algn="l"/>
              </a:tabLst>
            </a:pPr>
            <a:r>
              <a:rPr spc="-5" dirty="0">
                <a:solidFill>
                  <a:prstClr val="black"/>
                </a:solidFill>
                <a:latin typeface="Calibri"/>
                <a:cs typeface="Calibri"/>
              </a:rPr>
              <a:t>Simplify </a:t>
            </a:r>
            <a:r>
              <a:rPr dirty="0">
                <a:solidFill>
                  <a:prstClr val="black"/>
                </a:solidFill>
                <a:latin typeface="Calibri"/>
                <a:cs typeface="Calibri"/>
              </a:rPr>
              <a:t>the </a:t>
            </a:r>
            <a:r>
              <a:rPr spc="-5" dirty="0">
                <a:solidFill>
                  <a:prstClr val="black"/>
                </a:solidFill>
                <a:latin typeface="Calibri"/>
                <a:cs typeface="Calibri"/>
              </a:rPr>
              <a:t>manufacturing method such </a:t>
            </a:r>
            <a:r>
              <a:rPr dirty="0">
                <a:solidFill>
                  <a:prstClr val="black"/>
                </a:solidFill>
                <a:latin typeface="Calibri"/>
                <a:cs typeface="Calibri"/>
              </a:rPr>
              <a:t>as </a:t>
            </a:r>
            <a:r>
              <a:rPr spc="-10" dirty="0">
                <a:solidFill>
                  <a:prstClr val="black"/>
                </a:solidFill>
                <a:latin typeface="Calibri"/>
                <a:cs typeface="Calibri"/>
              </a:rPr>
              <a:t>forging, </a:t>
            </a:r>
            <a:r>
              <a:rPr spc="-5" dirty="0">
                <a:solidFill>
                  <a:prstClr val="black"/>
                </a:solidFill>
                <a:latin typeface="Calibri"/>
                <a:cs typeface="Calibri"/>
              </a:rPr>
              <a:t>rolling, </a:t>
            </a:r>
            <a:r>
              <a:rPr spc="-10" dirty="0">
                <a:solidFill>
                  <a:prstClr val="black"/>
                </a:solidFill>
                <a:latin typeface="Calibri"/>
                <a:cs typeface="Calibri"/>
              </a:rPr>
              <a:t>slicing </a:t>
            </a:r>
            <a:r>
              <a:rPr dirty="0">
                <a:solidFill>
                  <a:prstClr val="black"/>
                </a:solidFill>
                <a:latin typeface="Calibri"/>
                <a:cs typeface="Calibri"/>
              </a:rPr>
              <a:t>and tube </a:t>
            </a:r>
            <a:r>
              <a:rPr spc="-10" dirty="0">
                <a:solidFill>
                  <a:prstClr val="black"/>
                </a:solidFill>
                <a:latin typeface="Calibri"/>
                <a:cs typeface="Calibri"/>
              </a:rPr>
              <a:t>forming</a:t>
            </a:r>
            <a:r>
              <a:rPr spc="180" dirty="0">
                <a:solidFill>
                  <a:prstClr val="black"/>
                </a:solidFill>
                <a:latin typeface="Calibri"/>
                <a:cs typeface="Calibri"/>
              </a:rPr>
              <a:t> </a:t>
            </a:r>
            <a:r>
              <a:rPr spc="-5" dirty="0">
                <a:solidFill>
                  <a:prstClr val="black"/>
                </a:solidFill>
                <a:latin typeface="Calibri"/>
                <a:cs typeface="Calibri"/>
              </a:rPr>
              <a:t>with</a:t>
            </a:r>
            <a:endParaRPr>
              <a:solidFill>
                <a:prstClr val="black"/>
              </a:solidFill>
              <a:latin typeface="Calibri"/>
              <a:cs typeface="Calibri"/>
            </a:endParaRPr>
          </a:p>
          <a:p>
            <a:pPr marL="12700">
              <a:lnSpc>
                <a:spcPts val="2050"/>
              </a:lnSpc>
            </a:pPr>
            <a:r>
              <a:rPr spc="-5" dirty="0">
                <a:solidFill>
                  <a:prstClr val="black"/>
                </a:solidFill>
                <a:latin typeface="Calibri"/>
                <a:cs typeface="Calibri"/>
              </a:rPr>
              <a:t>small</a:t>
            </a:r>
            <a:r>
              <a:rPr spc="-100" dirty="0">
                <a:solidFill>
                  <a:prstClr val="black"/>
                </a:solidFill>
                <a:latin typeface="Calibri"/>
                <a:cs typeface="Calibri"/>
              </a:rPr>
              <a:t> </a:t>
            </a:r>
            <a:r>
              <a:rPr spc="-5" dirty="0">
                <a:solidFill>
                  <a:prstClr val="black"/>
                </a:solidFill>
                <a:latin typeface="Calibri"/>
                <a:cs typeface="Calibri"/>
              </a:rPr>
              <a:t>loss.</a:t>
            </a:r>
            <a:endParaRPr>
              <a:solidFill>
                <a:prstClr val="black"/>
              </a:solidFill>
              <a:latin typeface="Calibri"/>
              <a:cs typeface="Calibri"/>
            </a:endParaRPr>
          </a:p>
        </p:txBody>
      </p:sp>
      <p:pic>
        <p:nvPicPr>
          <p:cNvPr id="28" name="Picture 1"/>
          <p:cNvPicPr/>
          <p:nvPr/>
        </p:nvPicPr>
        <p:blipFill rotWithShape="1">
          <a:blip r:embed="rId7" cstate="email">
            <a:extLst>
              <a:ext uri="{28A0092B-C50C-407E-A947-70E740481C1C}">
                <a14:useLocalDpi xmlns:a14="http://schemas.microsoft.com/office/drawing/2010/main"/>
              </a:ext>
            </a:extLst>
          </a:blip>
          <a:srcRect/>
          <a:stretch/>
        </p:blipFill>
        <p:spPr bwMode="auto">
          <a:xfrm>
            <a:off x="5687789" y="4930470"/>
            <a:ext cx="1704601" cy="1325931"/>
          </a:xfrm>
          <a:prstGeom prst="rect">
            <a:avLst/>
          </a:prstGeom>
          <a:noFill/>
          <a:ln>
            <a:noFill/>
          </a:ln>
          <a:extLst>
            <a:ext uri="{53640926-AAD7-44d8-BBD7-CCE9431645EC}">
              <a14:shadowObscured xmlns:a14="http://schemas.microsoft.com/office/drawing/2010/main"/>
            </a:ext>
          </a:extLst>
        </p:spPr>
      </p:pic>
      <p:sp>
        <p:nvSpPr>
          <p:cNvPr id="13" name="日付プレースホルダー 12"/>
          <p:cNvSpPr>
            <a:spLocks noGrp="1"/>
          </p:cNvSpPr>
          <p:nvPr>
            <p:ph type="dt" sz="half" idx="6"/>
          </p:nvPr>
        </p:nvSpPr>
        <p:spPr>
          <a:xfrm>
            <a:off x="457200" y="6377940"/>
            <a:ext cx="2103120" cy="246221"/>
          </a:xfrm>
        </p:spPr>
        <p:txBody>
          <a:bodyPr/>
          <a:lstStyle/>
          <a:p>
            <a:r>
              <a:rPr lang="en-US" sz="1600" smtClean="0">
                <a:solidFill>
                  <a:prstClr val="black">
                    <a:tint val="75000"/>
                  </a:prstClr>
                </a:solidFill>
                <a:latin typeface="Calibri"/>
              </a:rPr>
              <a:t>AY-170209</a:t>
            </a:r>
            <a:endParaRPr lang="en-US" sz="1600" dirty="0">
              <a:solidFill>
                <a:prstClr val="black">
                  <a:tint val="75000"/>
                </a:prstClr>
              </a:solidFill>
              <a:latin typeface="Calibri"/>
            </a:endParaRPr>
          </a:p>
        </p:txBody>
      </p:sp>
      <p:sp>
        <p:nvSpPr>
          <p:cNvPr id="16" name="スライド番号プレースホルダー 15"/>
          <p:cNvSpPr>
            <a:spLocks noGrp="1"/>
          </p:cNvSpPr>
          <p:nvPr>
            <p:ph type="sldNum" sz="quarter" idx="7"/>
          </p:nvPr>
        </p:nvSpPr>
        <p:spPr/>
        <p:txBody>
          <a:bodyPr/>
          <a:lstStyle/>
          <a:p>
            <a:pPr marL="25400">
              <a:lnSpc>
                <a:spcPts val="1045"/>
              </a:lnSpc>
            </a:pPr>
            <a:fld id="{81D60167-4931-47E6-BA6A-407CBD079E47}" type="slidenum">
              <a:rPr lang="uk-UA" spc="-5" smtClean="0"/>
              <a:pPr marL="25400">
                <a:lnSpc>
                  <a:spcPts val="1045"/>
                </a:lnSpc>
              </a:pPr>
              <a:t>27</a:t>
            </a:fld>
            <a:endParaRPr lang="uk-UA" spc="-5" dirty="0"/>
          </a:p>
        </p:txBody>
      </p:sp>
      <p:pic>
        <p:nvPicPr>
          <p:cNvPr id="27" name="図 26"/>
          <p:cNvPicPr/>
          <p:nvPr/>
        </p:nvPicPr>
        <p:blipFill>
          <a:blip r:embed="rId8" cstate="email">
            <a:extLst>
              <a:ext uri="{28A0092B-C50C-407E-A947-70E740481C1C}">
                <a14:useLocalDpi xmlns:a14="http://schemas.microsoft.com/office/drawing/2010/main"/>
              </a:ext>
            </a:extLst>
          </a:blip>
          <a:srcRect/>
          <a:stretch>
            <a:fillRect/>
          </a:stretch>
        </p:blipFill>
        <p:spPr bwMode="auto">
          <a:xfrm>
            <a:off x="3857068" y="5470912"/>
            <a:ext cx="825445" cy="697141"/>
          </a:xfrm>
          <a:prstGeom prst="rect">
            <a:avLst/>
          </a:prstGeom>
          <a:noFill/>
          <a:ln>
            <a:noFill/>
          </a:ln>
        </p:spPr>
      </p:pic>
    </p:spTree>
    <p:extLst>
      <p:ext uri="{BB962C8B-B14F-4D97-AF65-F5344CB8AC3E}">
        <p14:creationId xmlns:p14="http://schemas.microsoft.com/office/powerpoint/2010/main" val="18576808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536" y="1558032"/>
            <a:ext cx="4950409" cy="3600400"/>
          </a:xfrm>
          <a:prstGeom prst="rect">
            <a:avLst/>
          </a:prstGeom>
          <a:noFill/>
          <a:ln w="9525">
            <a:noFill/>
            <a:miter lim="800000"/>
            <a:headEnd/>
            <a:tailEnd/>
          </a:ln>
        </p:spPr>
      </p:pic>
      <p:pic>
        <p:nvPicPr>
          <p:cNvPr id="8" name="図 7"/>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0152" y="1457676"/>
            <a:ext cx="3024336" cy="2232248"/>
          </a:xfrm>
          <a:prstGeom prst="rect">
            <a:avLst/>
          </a:prstGeom>
          <a:noFill/>
          <a:ln>
            <a:noFill/>
          </a:ln>
        </p:spPr>
      </p:pic>
      <p:sp>
        <p:nvSpPr>
          <p:cNvPr id="3" name="タイトル 2"/>
          <p:cNvSpPr>
            <a:spLocks noGrp="1"/>
          </p:cNvSpPr>
          <p:nvPr>
            <p:ph type="title"/>
          </p:nvPr>
        </p:nvSpPr>
        <p:spPr>
          <a:xfrm>
            <a:off x="817982" y="129863"/>
            <a:ext cx="6738775" cy="483970"/>
          </a:xfrm>
          <a:solidFill>
            <a:schemeClr val="bg1"/>
          </a:solidFill>
        </p:spPr>
        <p:txBody>
          <a:bodyPr anchor="ctr"/>
          <a:lstStyle/>
          <a:p>
            <a:pPr algn="ctr"/>
            <a:r>
              <a:rPr lang="en-US" altLang="ja-JP" sz="2400" dirty="0" smtClean="0">
                <a:solidFill>
                  <a:schemeClr val="tx1"/>
                </a:solidFill>
                <a:latin typeface="Helvetica"/>
                <a:ea typeface="ＭＳ Ｐゴシック" pitchFamily="1" charset="-128"/>
                <a:cs typeface="Helvetica"/>
              </a:rPr>
              <a:t>FG-</a:t>
            </a:r>
            <a:r>
              <a:rPr lang="en-US" altLang="ja-JP" sz="2400" dirty="0" err="1" smtClean="0">
                <a:solidFill>
                  <a:schemeClr val="tx1"/>
                </a:solidFill>
                <a:latin typeface="Helvetica"/>
                <a:ea typeface="ＭＳ Ｐゴシック" pitchFamily="1" charset="-128"/>
                <a:cs typeface="Helvetica"/>
              </a:rPr>
              <a:t>Nb</a:t>
            </a:r>
            <a:r>
              <a:rPr lang="en-US" altLang="ja-JP" sz="2400" dirty="0" smtClean="0">
                <a:solidFill>
                  <a:schemeClr val="tx1"/>
                </a:solidFill>
                <a:latin typeface="Helvetica"/>
                <a:ea typeface="ＭＳ Ｐゴシック" pitchFamily="1" charset="-128"/>
                <a:cs typeface="Helvetica"/>
              </a:rPr>
              <a:t> </a:t>
            </a:r>
            <a:r>
              <a:rPr lang="en-US" altLang="ja-JP" sz="2400" dirty="0">
                <a:solidFill>
                  <a:schemeClr val="tx1"/>
                </a:solidFill>
                <a:latin typeface="Helvetica"/>
                <a:ea typeface="ＭＳ Ｐゴシック" pitchFamily="1" charset="-128"/>
                <a:cs typeface="Helvetica"/>
              </a:rPr>
              <a:t>rolled </a:t>
            </a:r>
            <a:r>
              <a:rPr lang="en-US" altLang="ja-JP" sz="2400" dirty="0" smtClean="0">
                <a:solidFill>
                  <a:schemeClr val="tx1"/>
                </a:solidFill>
                <a:latin typeface="Helvetica"/>
                <a:ea typeface="ＭＳ Ｐゴシック" pitchFamily="1" charset="-128"/>
                <a:cs typeface="Helvetica"/>
              </a:rPr>
              <a:t>or  LG-</a:t>
            </a:r>
            <a:r>
              <a:rPr lang="en-US" altLang="ja-JP" sz="2400" dirty="0" err="1" smtClean="0">
                <a:solidFill>
                  <a:schemeClr val="tx1"/>
                </a:solidFill>
                <a:latin typeface="Helvetica"/>
                <a:ea typeface="ＭＳ Ｐゴシック" pitchFamily="1" charset="-128"/>
                <a:cs typeface="Helvetica"/>
              </a:rPr>
              <a:t>Nb</a:t>
            </a:r>
            <a:r>
              <a:rPr lang="en-US" altLang="ja-JP" sz="2400" dirty="0" smtClean="0">
                <a:solidFill>
                  <a:schemeClr val="tx1"/>
                </a:solidFill>
                <a:latin typeface="Helvetica"/>
                <a:ea typeface="ＭＳ Ｐゴシック" pitchFamily="1" charset="-128"/>
                <a:cs typeface="Helvetica"/>
              </a:rPr>
              <a:t> </a:t>
            </a:r>
            <a:r>
              <a:rPr lang="en-US" altLang="ja-JP" sz="2400" dirty="0">
                <a:solidFill>
                  <a:schemeClr val="tx1"/>
                </a:solidFill>
                <a:latin typeface="Helvetica"/>
                <a:ea typeface="ＭＳ Ｐゴシック" pitchFamily="1" charset="-128"/>
                <a:cs typeface="Helvetica"/>
              </a:rPr>
              <a:t>sliced from Ingot</a:t>
            </a:r>
            <a:endParaRPr kumimoji="1" lang="ja-JP" altLang="en-US" sz="2000" dirty="0"/>
          </a:p>
        </p:txBody>
      </p:sp>
      <p:sp>
        <p:nvSpPr>
          <p:cNvPr id="10" name="TextBox 3"/>
          <p:cNvSpPr txBox="1">
            <a:spLocks noChangeArrowheads="1"/>
          </p:cNvSpPr>
          <p:nvPr/>
        </p:nvSpPr>
        <p:spPr bwMode="auto">
          <a:xfrm>
            <a:off x="6473266" y="5793244"/>
            <a:ext cx="2110004" cy="276999"/>
          </a:xfrm>
          <a:prstGeom prst="rect">
            <a:avLst/>
          </a:prstGeom>
          <a:noFill/>
          <a:ln w="9525">
            <a:noFill/>
            <a:miter lim="800000"/>
            <a:headEnd/>
            <a:tailEnd/>
          </a:ln>
        </p:spPr>
        <p:txBody>
          <a:bodyPr wrap="square">
            <a:prstTxWarp prst="textNoShape">
              <a:avLst/>
            </a:prstTxWarp>
            <a:spAutoFit/>
          </a:bodyPr>
          <a:lstStyle/>
          <a:p>
            <a:r>
              <a:rPr lang="en-US" sz="1200" b="1" dirty="0" smtClean="0">
                <a:solidFill>
                  <a:srgbClr val="7F7F7F"/>
                </a:solidFill>
                <a:latin typeface="Helvetica"/>
                <a:cs typeface="Helvetica"/>
              </a:rPr>
              <a:t>Cleanness highly secured  </a:t>
            </a:r>
            <a:endParaRPr lang="en-US" sz="1200" b="1" dirty="0">
              <a:solidFill>
                <a:srgbClr val="7F7F7F"/>
              </a:solidFill>
              <a:latin typeface="Helvetica"/>
              <a:cs typeface="Helvetica"/>
            </a:endParaRPr>
          </a:p>
        </p:txBody>
      </p:sp>
      <p:sp>
        <p:nvSpPr>
          <p:cNvPr id="11" name="テキスト ボックス 10"/>
          <p:cNvSpPr txBox="1"/>
          <p:nvPr/>
        </p:nvSpPr>
        <p:spPr>
          <a:xfrm>
            <a:off x="7556757" y="0"/>
            <a:ext cx="1587243" cy="276999"/>
          </a:xfrm>
          <a:prstGeom prst="rect">
            <a:avLst/>
          </a:prstGeom>
          <a:solidFill>
            <a:srgbClr val="FFFF00"/>
          </a:solidFill>
        </p:spPr>
        <p:txBody>
          <a:bodyPr wrap="none" rtlCol="0">
            <a:spAutoFit/>
          </a:bodyPr>
          <a:lstStyle/>
          <a:p>
            <a:r>
              <a:rPr kumimoji="1" lang="en-US" altLang="ja-JP" sz="1200" dirty="0" smtClean="0">
                <a:solidFill>
                  <a:srgbClr val="003399"/>
                </a:solidFill>
                <a:latin typeface="Helvetica"/>
                <a:cs typeface="Helvetica"/>
              </a:rPr>
              <a:t>Courtesy: G. </a:t>
            </a:r>
            <a:r>
              <a:rPr kumimoji="1" lang="en-US" altLang="ja-JP" sz="1200" dirty="0" err="1" smtClean="0">
                <a:solidFill>
                  <a:srgbClr val="003399"/>
                </a:solidFill>
                <a:latin typeface="Helvetica"/>
                <a:cs typeface="Helvetica"/>
              </a:rPr>
              <a:t>Myneni</a:t>
            </a:r>
            <a:endParaRPr kumimoji="1" lang="ja-JP" altLang="en-US" sz="1200" dirty="0">
              <a:solidFill>
                <a:srgbClr val="003399"/>
              </a:solidFill>
              <a:latin typeface="Helvetica"/>
              <a:cs typeface="Helvetica"/>
            </a:endParaRPr>
          </a:p>
        </p:txBody>
      </p:sp>
      <p:sp>
        <p:nvSpPr>
          <p:cNvPr id="6" name="右矢印 5"/>
          <p:cNvSpPr/>
          <p:nvPr/>
        </p:nvSpPr>
        <p:spPr>
          <a:xfrm>
            <a:off x="5345945" y="3160328"/>
            <a:ext cx="522199" cy="4101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下カーブ矢印 1"/>
          <p:cNvSpPr/>
          <p:nvPr/>
        </p:nvSpPr>
        <p:spPr>
          <a:xfrm>
            <a:off x="2386762" y="1257494"/>
            <a:ext cx="4467298" cy="1013867"/>
          </a:xfrm>
          <a:prstGeom prst="curvedDown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乗算記号 3"/>
          <p:cNvSpPr/>
          <p:nvPr/>
        </p:nvSpPr>
        <p:spPr>
          <a:xfrm>
            <a:off x="2125575" y="3838643"/>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乗算記号 12"/>
          <p:cNvSpPr/>
          <p:nvPr/>
        </p:nvSpPr>
        <p:spPr>
          <a:xfrm>
            <a:off x="2125575" y="4450420"/>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乗算記号 13"/>
          <p:cNvSpPr/>
          <p:nvPr/>
        </p:nvSpPr>
        <p:spPr>
          <a:xfrm>
            <a:off x="3719751" y="1859848"/>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乗算記号 14"/>
          <p:cNvSpPr/>
          <p:nvPr/>
        </p:nvSpPr>
        <p:spPr>
          <a:xfrm>
            <a:off x="3719751" y="2611017"/>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乗算記号 15"/>
          <p:cNvSpPr/>
          <p:nvPr/>
        </p:nvSpPr>
        <p:spPr>
          <a:xfrm>
            <a:off x="3719751" y="3340763"/>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乗算記号 16"/>
          <p:cNvSpPr/>
          <p:nvPr/>
        </p:nvSpPr>
        <p:spPr>
          <a:xfrm>
            <a:off x="3719751" y="4068331"/>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乗算記号 17"/>
          <p:cNvSpPr/>
          <p:nvPr/>
        </p:nvSpPr>
        <p:spPr>
          <a:xfrm>
            <a:off x="4772817" y="1811984"/>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乗算記号 18"/>
          <p:cNvSpPr/>
          <p:nvPr/>
        </p:nvSpPr>
        <p:spPr>
          <a:xfrm>
            <a:off x="4772817" y="2611017"/>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乗算記号 19"/>
          <p:cNvSpPr/>
          <p:nvPr/>
        </p:nvSpPr>
        <p:spPr>
          <a:xfrm>
            <a:off x="4772817" y="3340763"/>
            <a:ext cx="423313" cy="459377"/>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日付プレースホルダー 4"/>
          <p:cNvSpPr>
            <a:spLocks noGrp="1"/>
          </p:cNvSpPr>
          <p:nvPr>
            <p:ph type="dt" sz="half" idx="4294967295"/>
          </p:nvPr>
        </p:nvSpPr>
        <p:spPr>
          <a:xfrm>
            <a:off x="208270" y="6383758"/>
            <a:ext cx="2103428" cy="365125"/>
          </a:xfrm>
          <a:prstGeom prst="rect">
            <a:avLst/>
          </a:prstGeom>
        </p:spPr>
        <p:txBody>
          <a:bodyPr/>
          <a:lstStyle/>
          <a:p>
            <a:r>
              <a:rPr lang="en-US" smtClean="0">
                <a:latin typeface="Calibri"/>
              </a:rPr>
              <a:t>AY-170209</a:t>
            </a:r>
            <a:endParaRPr lang="en-US" dirty="0">
              <a:latin typeface="Calibri"/>
            </a:endParaRPr>
          </a:p>
        </p:txBody>
      </p:sp>
      <p:sp>
        <p:nvSpPr>
          <p:cNvPr id="9" name="スライド番号プレースホルダー 8"/>
          <p:cNvSpPr>
            <a:spLocks noGrp="1"/>
          </p:cNvSpPr>
          <p:nvPr>
            <p:ph type="sldNum" sz="quarter" idx="4294967295"/>
          </p:nvPr>
        </p:nvSpPr>
        <p:spPr>
          <a:xfrm>
            <a:off x="6861790" y="6383758"/>
            <a:ext cx="2133600" cy="365125"/>
          </a:xfrm>
          <a:prstGeom prst="rect">
            <a:avLst/>
          </a:prstGeom>
        </p:spPr>
        <p:txBody>
          <a:bodyPr/>
          <a:lstStyle/>
          <a:p>
            <a:pPr algn="r"/>
            <a:fld id="{AAB6FA28-7AEC-3F43-9C2D-3DB969CFEC6A}" type="slidenum">
              <a:rPr lang="en-US" smtClean="0">
                <a:latin typeface="Calibri"/>
              </a:rPr>
              <a:pPr algn="r"/>
              <a:t>28</a:t>
            </a:fld>
            <a:endParaRPr lang="en-US" dirty="0">
              <a:latin typeface="Calibri"/>
            </a:endParaRPr>
          </a:p>
        </p:txBody>
      </p:sp>
      <p:grpSp>
        <p:nvGrpSpPr>
          <p:cNvPr id="21" name="図形グループ 20"/>
          <p:cNvGrpSpPr/>
          <p:nvPr/>
        </p:nvGrpSpPr>
        <p:grpSpPr>
          <a:xfrm>
            <a:off x="6384457" y="3985600"/>
            <a:ext cx="2198813" cy="1807644"/>
            <a:chOff x="3627673" y="3929179"/>
            <a:chExt cx="2525912" cy="2248784"/>
          </a:xfrm>
        </p:grpSpPr>
        <p:pic>
          <p:nvPicPr>
            <p:cNvPr id="22" name="図 21" descr="DSC_0249.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734131" y="3822721"/>
              <a:ext cx="2248784" cy="2461699"/>
            </a:xfrm>
            <a:prstGeom prst="rect">
              <a:avLst/>
            </a:prstGeom>
          </p:spPr>
        </p:pic>
        <p:cxnSp>
          <p:nvCxnSpPr>
            <p:cNvPr id="23" name="直線矢印コネクタ 22"/>
            <p:cNvCxnSpPr/>
            <p:nvPr/>
          </p:nvCxnSpPr>
          <p:spPr>
            <a:xfrm rot="16200000">
              <a:off x="5812069" y="5872076"/>
              <a:ext cx="14270" cy="423348"/>
            </a:xfrm>
            <a:prstGeom prst="straightConnector1">
              <a:avLst/>
            </a:prstGeom>
            <a:ln>
              <a:solidFill>
                <a:srgbClr val="FF0000"/>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 name="テキスト ボックス 23"/>
            <p:cNvSpPr txBox="1"/>
            <p:nvPr/>
          </p:nvSpPr>
          <p:spPr>
            <a:xfrm>
              <a:off x="5459502" y="5761570"/>
              <a:ext cx="694083" cy="307777"/>
            </a:xfrm>
            <a:prstGeom prst="rect">
              <a:avLst/>
            </a:prstGeom>
            <a:noFill/>
          </p:spPr>
          <p:txBody>
            <a:bodyPr wrap="none" rtlCol="0">
              <a:spAutoFit/>
            </a:bodyPr>
            <a:lstStyle/>
            <a:p>
              <a:r>
                <a:rPr kumimoji="1" lang="en-US" altLang="ja-JP" sz="1400" dirty="0" smtClean="0">
                  <a:solidFill>
                    <a:srgbClr val="FF0000"/>
                  </a:solidFill>
                </a:rPr>
                <a:t>50</a:t>
              </a:r>
              <a:r>
                <a:rPr kumimoji="1" lang="en-US" altLang="ja-JP" sz="1400" dirty="0">
                  <a:solidFill>
                    <a:srgbClr val="FF0000"/>
                  </a:solidFill>
                </a:rPr>
                <a:t> </a:t>
              </a:r>
              <a:r>
                <a:rPr kumimoji="1" lang="en-US" altLang="ja-JP" sz="1400" dirty="0" smtClean="0">
                  <a:solidFill>
                    <a:srgbClr val="FF0000"/>
                  </a:solidFill>
                </a:rPr>
                <a:t>mm</a:t>
              </a:r>
              <a:endParaRPr kumimoji="1" lang="ja-JP" altLang="en-US" sz="1400" dirty="0">
                <a:solidFill>
                  <a:srgbClr val="FF0000"/>
                </a:solidFill>
              </a:endParaRPr>
            </a:p>
          </p:txBody>
        </p:sp>
      </p:grpSp>
    </p:spTree>
    <p:extLst>
      <p:ext uri="{BB962C8B-B14F-4D97-AF65-F5344CB8AC3E}">
        <p14:creationId xmlns:p14="http://schemas.microsoft.com/office/powerpoint/2010/main" val="8877118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7608" y="0"/>
            <a:ext cx="8648044" cy="615553"/>
          </a:xfrm>
          <a:prstGeom prst="rect">
            <a:avLst/>
          </a:prstGeom>
        </p:spPr>
        <p:txBody>
          <a:bodyPr vert="horz" wrap="square" lIns="0" tIns="0" rIns="0" bIns="0" rtlCol="0">
            <a:spAutoFit/>
          </a:bodyPr>
          <a:lstStyle/>
          <a:p>
            <a:pPr marL="12700">
              <a:lnSpc>
                <a:spcPct val="100000"/>
              </a:lnSpc>
            </a:pPr>
            <a:r>
              <a:rPr lang="en-US" sz="4000" dirty="0" smtClean="0">
                <a:solidFill>
                  <a:srgbClr val="000000"/>
                </a:solidFill>
                <a:latin typeface="Calibri"/>
                <a:cs typeface="Calibri"/>
              </a:rPr>
              <a:t>A1: </a:t>
            </a:r>
            <a:r>
              <a:rPr sz="4000" dirty="0" smtClean="0">
                <a:solidFill>
                  <a:srgbClr val="000000"/>
                </a:solidFill>
                <a:latin typeface="Calibri"/>
                <a:cs typeface="Calibri"/>
              </a:rPr>
              <a:t>R</a:t>
            </a:r>
            <a:r>
              <a:rPr sz="4000" dirty="0">
                <a:solidFill>
                  <a:srgbClr val="000000"/>
                </a:solidFill>
                <a:latin typeface="Calibri"/>
                <a:cs typeface="Calibri"/>
              </a:rPr>
              <a:t>&amp;D </a:t>
            </a:r>
            <a:r>
              <a:rPr sz="4000" spc="-5" dirty="0">
                <a:solidFill>
                  <a:srgbClr val="000000"/>
                </a:solidFill>
                <a:latin typeface="Calibri"/>
                <a:cs typeface="Calibri"/>
              </a:rPr>
              <a:t>plan </a:t>
            </a:r>
            <a:r>
              <a:rPr sz="4000" spc="-35" dirty="0">
                <a:solidFill>
                  <a:srgbClr val="000000"/>
                </a:solidFill>
                <a:latin typeface="Calibri"/>
                <a:cs typeface="Calibri"/>
              </a:rPr>
              <a:t>for </a:t>
            </a:r>
            <a:r>
              <a:rPr sz="4000" dirty="0" err="1">
                <a:solidFill>
                  <a:srgbClr val="000000"/>
                </a:solidFill>
                <a:latin typeface="Calibri"/>
                <a:cs typeface="Calibri"/>
              </a:rPr>
              <a:t>Nb</a:t>
            </a:r>
            <a:r>
              <a:rPr sz="4000" spc="-15" dirty="0">
                <a:solidFill>
                  <a:srgbClr val="000000"/>
                </a:solidFill>
                <a:latin typeface="Calibri"/>
                <a:cs typeface="Calibri"/>
              </a:rPr>
              <a:t> </a:t>
            </a:r>
            <a:r>
              <a:rPr sz="4000" spc="-10" dirty="0" smtClean="0">
                <a:solidFill>
                  <a:srgbClr val="000000"/>
                </a:solidFill>
                <a:latin typeface="Calibri"/>
                <a:cs typeface="Calibri"/>
              </a:rPr>
              <a:t>material</a:t>
            </a:r>
            <a:r>
              <a:rPr lang="ja-JP" altLang="en-US" sz="4000" spc="-10" dirty="0" smtClean="0">
                <a:solidFill>
                  <a:srgbClr val="000000"/>
                </a:solidFill>
                <a:latin typeface="Calibri"/>
                <a:cs typeface="Calibri"/>
                <a:sym typeface="Wingdings"/>
              </a:rPr>
              <a:t></a:t>
            </a:r>
            <a:r>
              <a:rPr lang="en-US" altLang="ja-JP" sz="4000" spc="-10" dirty="0" smtClean="0">
                <a:solidFill>
                  <a:srgbClr val="000000"/>
                </a:solidFill>
                <a:latin typeface="Calibri"/>
                <a:cs typeface="Calibri"/>
                <a:sym typeface="Wingdings"/>
              </a:rPr>
              <a:t>Cavity</a:t>
            </a:r>
            <a:r>
              <a:rPr lang="en-US" sz="4000" spc="-10" dirty="0" smtClean="0">
                <a:solidFill>
                  <a:srgbClr val="000000"/>
                </a:solidFill>
                <a:latin typeface="Calibri"/>
                <a:cs typeface="Calibri"/>
              </a:rPr>
              <a:t> </a:t>
            </a:r>
            <a:endParaRPr sz="4000" dirty="0">
              <a:latin typeface="Calibri"/>
              <a:cs typeface="Calibri"/>
            </a:endParaRPr>
          </a:p>
        </p:txBody>
      </p:sp>
      <p:sp>
        <p:nvSpPr>
          <p:cNvPr id="3" name="object 3"/>
          <p:cNvSpPr txBox="1"/>
          <p:nvPr/>
        </p:nvSpPr>
        <p:spPr>
          <a:xfrm>
            <a:off x="535940" y="643763"/>
            <a:ext cx="8002905" cy="2767965"/>
          </a:xfrm>
          <a:prstGeom prst="rect">
            <a:avLst/>
          </a:prstGeom>
        </p:spPr>
        <p:txBody>
          <a:bodyPr vert="horz" wrap="square" lIns="0" tIns="0" rIns="0" bIns="0" rtlCol="0">
            <a:spAutoFit/>
          </a:bodyPr>
          <a:lstStyle/>
          <a:p>
            <a:pPr marL="12700"/>
            <a:r>
              <a:rPr dirty="0">
                <a:solidFill>
                  <a:prstClr val="black"/>
                </a:solidFill>
                <a:latin typeface="Calibri"/>
                <a:cs typeface="Calibri"/>
              </a:rPr>
              <a:t>JFY2017:</a:t>
            </a:r>
            <a:endParaRPr>
              <a:solidFill>
                <a:prstClr val="black"/>
              </a:solidFill>
              <a:latin typeface="Calibri"/>
              <a:cs typeface="Calibri"/>
            </a:endParaRPr>
          </a:p>
          <a:p>
            <a:pPr marL="12700">
              <a:buFontTx/>
              <a:buChar char="-"/>
              <a:tabLst>
                <a:tab pos="187960" algn="l"/>
              </a:tabLst>
            </a:pPr>
            <a:r>
              <a:rPr spc="-10" dirty="0">
                <a:solidFill>
                  <a:prstClr val="black"/>
                </a:solidFill>
                <a:latin typeface="Calibri"/>
                <a:cs typeface="Calibri"/>
              </a:rPr>
              <a:t>Production </a:t>
            </a:r>
            <a:r>
              <a:rPr spc="-5" dirty="0">
                <a:solidFill>
                  <a:prstClr val="black"/>
                </a:solidFill>
                <a:latin typeface="Calibri"/>
                <a:cs typeface="Calibri"/>
              </a:rPr>
              <a:t>of </a:t>
            </a:r>
            <a:r>
              <a:rPr spc="-10" dirty="0">
                <a:solidFill>
                  <a:prstClr val="black"/>
                </a:solidFill>
                <a:latin typeface="Calibri"/>
                <a:cs typeface="Calibri"/>
              </a:rPr>
              <a:t>total </a:t>
            </a:r>
            <a:r>
              <a:rPr dirty="0">
                <a:solidFill>
                  <a:prstClr val="black"/>
                </a:solidFill>
                <a:latin typeface="Calibri"/>
                <a:cs typeface="Calibri"/>
              </a:rPr>
              <a:t>4 </a:t>
            </a:r>
            <a:r>
              <a:rPr spc="-5" dirty="0">
                <a:solidFill>
                  <a:prstClr val="black"/>
                </a:solidFill>
                <a:latin typeface="Calibri"/>
                <a:cs typeface="Calibri"/>
              </a:rPr>
              <a:t>three-cell</a:t>
            </a:r>
            <a:r>
              <a:rPr spc="35" dirty="0">
                <a:solidFill>
                  <a:prstClr val="black"/>
                </a:solidFill>
                <a:latin typeface="Calibri"/>
                <a:cs typeface="Calibri"/>
              </a:rPr>
              <a:t> </a:t>
            </a:r>
            <a:r>
              <a:rPr spc="-10" dirty="0">
                <a:solidFill>
                  <a:prstClr val="black"/>
                </a:solidFill>
                <a:latin typeface="Calibri"/>
                <a:cs typeface="Calibri"/>
              </a:rPr>
              <a:t>cavities</a:t>
            </a:r>
            <a:endParaRPr>
              <a:solidFill>
                <a:prstClr val="black"/>
              </a:solidFill>
              <a:latin typeface="Calibri"/>
              <a:cs typeface="Calibri"/>
            </a:endParaRPr>
          </a:p>
          <a:p>
            <a:pPr marL="756285" lvl="1" indent="-286385">
              <a:spcBef>
                <a:spcPts val="30"/>
              </a:spcBef>
              <a:buFontTx/>
              <a:buChar char="-"/>
              <a:tabLst>
                <a:tab pos="756285" algn="l"/>
                <a:tab pos="756920" algn="l"/>
              </a:tabLst>
            </a:pPr>
            <a:r>
              <a:rPr spc="-5" dirty="0">
                <a:solidFill>
                  <a:prstClr val="black"/>
                </a:solidFill>
                <a:latin typeface="Calibri"/>
                <a:cs typeface="Calibri"/>
              </a:rPr>
              <a:t>High</a:t>
            </a:r>
            <a:r>
              <a:rPr spc="15" dirty="0">
                <a:solidFill>
                  <a:prstClr val="black"/>
                </a:solidFill>
                <a:latin typeface="Calibri"/>
                <a:cs typeface="Calibri"/>
              </a:rPr>
              <a:t> </a:t>
            </a:r>
            <a:r>
              <a:rPr spc="-75" dirty="0">
                <a:solidFill>
                  <a:prstClr val="black"/>
                </a:solidFill>
                <a:latin typeface="Calibri"/>
                <a:cs typeface="Calibri"/>
              </a:rPr>
              <a:t>Ta</a:t>
            </a:r>
            <a:r>
              <a:rPr spc="10" dirty="0">
                <a:solidFill>
                  <a:prstClr val="black"/>
                </a:solidFill>
                <a:latin typeface="Calibri"/>
                <a:cs typeface="Calibri"/>
              </a:rPr>
              <a:t> </a:t>
            </a:r>
            <a:r>
              <a:rPr spc="-5" dirty="0">
                <a:solidFill>
                  <a:prstClr val="black"/>
                </a:solidFill>
                <a:latin typeface="Calibri"/>
                <a:cs typeface="Calibri"/>
              </a:rPr>
              <a:t>medium</a:t>
            </a:r>
            <a:r>
              <a:rPr spc="15" dirty="0">
                <a:solidFill>
                  <a:prstClr val="black"/>
                </a:solidFill>
                <a:latin typeface="Calibri"/>
                <a:cs typeface="Calibri"/>
              </a:rPr>
              <a:t> </a:t>
            </a:r>
            <a:r>
              <a:rPr spc="-5" dirty="0">
                <a:solidFill>
                  <a:prstClr val="black"/>
                </a:solidFill>
                <a:latin typeface="Calibri"/>
                <a:cs typeface="Calibri"/>
              </a:rPr>
              <a:t>RRR</a:t>
            </a:r>
            <a:r>
              <a:rPr spc="-5" dirty="0">
                <a:solidFill>
                  <a:prstClr val="black"/>
                </a:solidFill>
                <a:latin typeface="ＭＳ Ｐゴシック"/>
                <a:cs typeface="ＭＳ Ｐゴシック"/>
              </a:rPr>
              <a:t>（</a:t>
            </a:r>
            <a:r>
              <a:rPr spc="-5" dirty="0">
                <a:solidFill>
                  <a:prstClr val="black"/>
                </a:solidFill>
                <a:latin typeface="Calibri"/>
                <a:cs typeface="Calibri"/>
              </a:rPr>
              <a:t>100</a:t>
            </a:r>
            <a:r>
              <a:rPr dirty="0">
                <a:solidFill>
                  <a:prstClr val="black"/>
                </a:solidFill>
                <a:latin typeface="ＭＳ Ｐゴシック"/>
                <a:cs typeface="ＭＳ Ｐゴシック"/>
              </a:rPr>
              <a:t>〜</a:t>
            </a:r>
            <a:r>
              <a:rPr spc="-10" dirty="0">
                <a:solidFill>
                  <a:prstClr val="black"/>
                </a:solidFill>
                <a:latin typeface="Calibri"/>
                <a:cs typeface="Calibri"/>
              </a:rPr>
              <a:t>200</a:t>
            </a:r>
            <a:r>
              <a:rPr spc="-10" dirty="0">
                <a:solidFill>
                  <a:prstClr val="black"/>
                </a:solidFill>
                <a:latin typeface="ＭＳ Ｐゴシック"/>
                <a:cs typeface="ＭＳ Ｐゴシック"/>
              </a:rPr>
              <a:t>）</a:t>
            </a:r>
            <a:r>
              <a:rPr spc="-10" dirty="0">
                <a:solidFill>
                  <a:prstClr val="black"/>
                </a:solidFill>
                <a:latin typeface="Calibri"/>
                <a:cs typeface="Calibri"/>
              </a:rPr>
              <a:t>material</a:t>
            </a:r>
            <a:endParaRPr>
              <a:solidFill>
                <a:prstClr val="black"/>
              </a:solidFill>
              <a:latin typeface="Calibri"/>
              <a:cs typeface="Calibri"/>
            </a:endParaRPr>
          </a:p>
          <a:p>
            <a:pPr marL="756285" lvl="1" indent="-286385">
              <a:lnSpc>
                <a:spcPts val="2140"/>
              </a:lnSpc>
              <a:buFontTx/>
              <a:buChar char="-"/>
              <a:tabLst>
                <a:tab pos="756285" algn="l"/>
                <a:tab pos="756920" algn="l"/>
              </a:tabLst>
            </a:pPr>
            <a:r>
              <a:rPr spc="-5" dirty="0">
                <a:solidFill>
                  <a:prstClr val="black"/>
                </a:solidFill>
                <a:latin typeface="Calibri"/>
                <a:cs typeface="Calibri"/>
              </a:rPr>
              <a:t>High</a:t>
            </a:r>
            <a:r>
              <a:rPr spc="15" dirty="0">
                <a:solidFill>
                  <a:prstClr val="black"/>
                </a:solidFill>
                <a:latin typeface="Calibri"/>
                <a:cs typeface="Calibri"/>
              </a:rPr>
              <a:t> </a:t>
            </a:r>
            <a:r>
              <a:rPr spc="-75" dirty="0">
                <a:solidFill>
                  <a:prstClr val="black"/>
                </a:solidFill>
                <a:latin typeface="Calibri"/>
                <a:cs typeface="Calibri"/>
              </a:rPr>
              <a:t>Ta</a:t>
            </a:r>
            <a:r>
              <a:rPr spc="10" dirty="0">
                <a:solidFill>
                  <a:prstClr val="black"/>
                </a:solidFill>
                <a:latin typeface="Calibri"/>
                <a:cs typeface="Calibri"/>
              </a:rPr>
              <a:t> </a:t>
            </a:r>
            <a:r>
              <a:rPr spc="-5" dirty="0">
                <a:solidFill>
                  <a:prstClr val="black"/>
                </a:solidFill>
                <a:latin typeface="Calibri"/>
                <a:cs typeface="Calibri"/>
              </a:rPr>
              <a:t>high</a:t>
            </a:r>
            <a:r>
              <a:rPr spc="20" dirty="0">
                <a:solidFill>
                  <a:prstClr val="black"/>
                </a:solidFill>
                <a:latin typeface="Calibri"/>
                <a:cs typeface="Calibri"/>
              </a:rPr>
              <a:t> </a:t>
            </a:r>
            <a:r>
              <a:rPr spc="-10" dirty="0">
                <a:solidFill>
                  <a:prstClr val="black"/>
                </a:solidFill>
                <a:latin typeface="Calibri"/>
                <a:cs typeface="Calibri"/>
              </a:rPr>
              <a:t>RRR</a:t>
            </a:r>
            <a:r>
              <a:rPr spc="-10" dirty="0">
                <a:solidFill>
                  <a:prstClr val="black"/>
                </a:solidFill>
                <a:latin typeface="ＭＳ Ｐゴシック"/>
                <a:cs typeface="ＭＳ Ｐゴシック"/>
              </a:rPr>
              <a:t>（</a:t>
            </a:r>
            <a:r>
              <a:rPr spc="-10" dirty="0">
                <a:solidFill>
                  <a:prstClr val="black"/>
                </a:solidFill>
                <a:latin typeface="Calibri"/>
                <a:cs typeface="Calibri"/>
              </a:rPr>
              <a:t>200</a:t>
            </a:r>
            <a:r>
              <a:rPr dirty="0">
                <a:solidFill>
                  <a:prstClr val="black"/>
                </a:solidFill>
                <a:latin typeface="ＭＳ Ｐゴシック"/>
                <a:cs typeface="ＭＳ Ｐゴシック"/>
              </a:rPr>
              <a:t>〜</a:t>
            </a:r>
            <a:r>
              <a:rPr spc="-10" dirty="0">
                <a:solidFill>
                  <a:prstClr val="black"/>
                </a:solidFill>
                <a:latin typeface="Calibri"/>
                <a:cs typeface="Calibri"/>
              </a:rPr>
              <a:t>300</a:t>
            </a:r>
            <a:r>
              <a:rPr spc="-10" dirty="0">
                <a:solidFill>
                  <a:prstClr val="black"/>
                </a:solidFill>
                <a:latin typeface="ＭＳ Ｐゴシック"/>
                <a:cs typeface="ＭＳ Ｐゴシック"/>
              </a:rPr>
              <a:t>）</a:t>
            </a:r>
            <a:r>
              <a:rPr spc="-10" dirty="0">
                <a:solidFill>
                  <a:prstClr val="black"/>
                </a:solidFill>
                <a:latin typeface="Calibri"/>
                <a:cs typeface="Calibri"/>
              </a:rPr>
              <a:t>material</a:t>
            </a:r>
            <a:endParaRPr>
              <a:solidFill>
                <a:prstClr val="black"/>
              </a:solidFill>
              <a:latin typeface="Calibri"/>
              <a:cs typeface="Calibri"/>
            </a:endParaRPr>
          </a:p>
          <a:p>
            <a:pPr marL="187960" indent="-175260">
              <a:lnSpc>
                <a:spcPts val="2140"/>
              </a:lnSpc>
              <a:buFontTx/>
              <a:buChar char="-"/>
              <a:tabLst>
                <a:tab pos="187960" algn="l"/>
              </a:tabLst>
            </a:pPr>
            <a:r>
              <a:rPr spc="-10" dirty="0">
                <a:solidFill>
                  <a:prstClr val="black"/>
                </a:solidFill>
                <a:latin typeface="Calibri"/>
                <a:cs typeface="Calibri"/>
              </a:rPr>
              <a:t>Evaluation </a:t>
            </a:r>
            <a:r>
              <a:rPr spc="-5" dirty="0">
                <a:solidFill>
                  <a:prstClr val="black"/>
                </a:solidFill>
                <a:latin typeface="Calibri"/>
                <a:cs typeface="Calibri"/>
              </a:rPr>
              <a:t>of </a:t>
            </a:r>
            <a:r>
              <a:rPr dirty="0">
                <a:solidFill>
                  <a:prstClr val="black"/>
                </a:solidFill>
                <a:latin typeface="Calibri"/>
                <a:cs typeface="Calibri"/>
              </a:rPr>
              <a:t>these </a:t>
            </a:r>
            <a:r>
              <a:rPr spc="-10" dirty="0">
                <a:solidFill>
                  <a:prstClr val="black"/>
                </a:solidFill>
                <a:latin typeface="Calibri"/>
                <a:cs typeface="Calibri"/>
              </a:rPr>
              <a:t>cavities from </a:t>
            </a:r>
            <a:r>
              <a:rPr dirty="0">
                <a:solidFill>
                  <a:prstClr val="black"/>
                </a:solidFill>
                <a:latin typeface="Calibri"/>
                <a:cs typeface="Calibri"/>
              </a:rPr>
              <a:t>the </a:t>
            </a:r>
            <a:r>
              <a:rPr spc="-5" dirty="0">
                <a:solidFill>
                  <a:prstClr val="black"/>
                </a:solidFill>
                <a:latin typeface="Calibri"/>
                <a:cs typeface="Calibri"/>
              </a:rPr>
              <a:t>view points of </a:t>
            </a:r>
            <a:r>
              <a:rPr spc="-10" dirty="0">
                <a:solidFill>
                  <a:prstClr val="black"/>
                </a:solidFill>
                <a:latin typeface="Calibri"/>
                <a:cs typeface="Calibri"/>
              </a:rPr>
              <a:t>material cost, </a:t>
            </a:r>
            <a:r>
              <a:rPr spc="-5" dirty="0">
                <a:solidFill>
                  <a:prstClr val="black"/>
                </a:solidFill>
                <a:latin typeface="Calibri"/>
                <a:cs typeface="Calibri"/>
              </a:rPr>
              <a:t>chemical </a:t>
            </a:r>
            <a:r>
              <a:rPr spc="-10" dirty="0">
                <a:solidFill>
                  <a:prstClr val="black"/>
                </a:solidFill>
                <a:latin typeface="Calibri"/>
                <a:cs typeface="Calibri"/>
              </a:rPr>
              <a:t>cost,</a:t>
            </a:r>
            <a:r>
              <a:rPr spc="125" dirty="0">
                <a:solidFill>
                  <a:prstClr val="black"/>
                </a:solidFill>
                <a:latin typeface="Calibri"/>
                <a:cs typeface="Calibri"/>
              </a:rPr>
              <a:t> </a:t>
            </a:r>
            <a:r>
              <a:rPr spc="-15" dirty="0">
                <a:solidFill>
                  <a:prstClr val="black"/>
                </a:solidFill>
                <a:latin typeface="Calibri"/>
                <a:cs typeface="Calibri"/>
              </a:rPr>
              <a:t>etc.</a:t>
            </a:r>
            <a:endParaRPr>
              <a:solidFill>
                <a:prstClr val="black"/>
              </a:solidFill>
              <a:latin typeface="Calibri"/>
              <a:cs typeface="Calibri"/>
            </a:endParaRPr>
          </a:p>
          <a:p>
            <a:pPr marL="12700" marR="5526405">
              <a:buFontTx/>
              <a:buChar char="-"/>
              <a:tabLst>
                <a:tab pos="187960" algn="l"/>
              </a:tabLst>
            </a:pPr>
            <a:r>
              <a:rPr spc="-5" dirty="0">
                <a:solidFill>
                  <a:prstClr val="black"/>
                </a:solidFill>
                <a:latin typeface="Calibri"/>
                <a:cs typeface="Calibri"/>
              </a:rPr>
              <a:t>Selection of </a:t>
            </a:r>
            <a:r>
              <a:rPr dirty="0">
                <a:solidFill>
                  <a:prstClr val="black"/>
                </a:solidFill>
                <a:latin typeface="Calibri"/>
                <a:cs typeface="Calibri"/>
              </a:rPr>
              <a:t>the </a:t>
            </a:r>
            <a:r>
              <a:rPr spc="-10" dirty="0">
                <a:solidFill>
                  <a:prstClr val="black"/>
                </a:solidFill>
                <a:latin typeface="Calibri"/>
                <a:cs typeface="Calibri"/>
              </a:rPr>
              <a:t>material  </a:t>
            </a:r>
            <a:r>
              <a:rPr spc="-5" dirty="0">
                <a:solidFill>
                  <a:prstClr val="black"/>
                </a:solidFill>
                <a:latin typeface="Calibri"/>
                <a:cs typeface="Calibri"/>
              </a:rPr>
              <a:t>JFY2018,2019:</a:t>
            </a:r>
            <a:endParaRPr>
              <a:solidFill>
                <a:prstClr val="black"/>
              </a:solidFill>
              <a:latin typeface="Calibri"/>
              <a:cs typeface="Calibri"/>
            </a:endParaRPr>
          </a:p>
          <a:p>
            <a:pPr marL="299085" indent="-286385">
              <a:buFontTx/>
              <a:buChar char="-"/>
              <a:tabLst>
                <a:tab pos="299085" algn="l"/>
                <a:tab pos="299720" algn="l"/>
              </a:tabLst>
            </a:pPr>
            <a:r>
              <a:rPr spc="-10" dirty="0">
                <a:solidFill>
                  <a:prstClr val="black"/>
                </a:solidFill>
                <a:latin typeface="Calibri"/>
                <a:cs typeface="Calibri"/>
              </a:rPr>
              <a:t>Production </a:t>
            </a:r>
            <a:r>
              <a:rPr spc="-5" dirty="0">
                <a:solidFill>
                  <a:prstClr val="black"/>
                </a:solidFill>
                <a:latin typeface="Calibri"/>
                <a:cs typeface="Calibri"/>
              </a:rPr>
              <a:t>of </a:t>
            </a:r>
            <a:r>
              <a:rPr dirty="0">
                <a:solidFill>
                  <a:prstClr val="black"/>
                </a:solidFill>
                <a:latin typeface="Calibri"/>
                <a:cs typeface="Calibri"/>
              </a:rPr>
              <a:t>8 </a:t>
            </a:r>
            <a:r>
              <a:rPr spc="-5" dirty="0">
                <a:solidFill>
                  <a:prstClr val="black"/>
                </a:solidFill>
                <a:latin typeface="Calibri"/>
                <a:cs typeface="Calibri"/>
              </a:rPr>
              <a:t>nine-cell </a:t>
            </a:r>
            <a:r>
              <a:rPr spc="-10" dirty="0">
                <a:solidFill>
                  <a:prstClr val="black"/>
                </a:solidFill>
                <a:latin typeface="Calibri"/>
                <a:cs typeface="Calibri"/>
              </a:rPr>
              <a:t>cavities </a:t>
            </a:r>
            <a:r>
              <a:rPr spc="-5" dirty="0">
                <a:solidFill>
                  <a:prstClr val="black"/>
                </a:solidFill>
                <a:latin typeface="Calibri"/>
                <a:cs typeface="Calibri"/>
              </a:rPr>
              <a:t>(satisfying </a:t>
            </a:r>
            <a:r>
              <a:rPr dirty="0">
                <a:solidFill>
                  <a:prstClr val="black"/>
                </a:solidFill>
                <a:latin typeface="Calibri"/>
                <a:cs typeface="Calibri"/>
              </a:rPr>
              <a:t>the </a:t>
            </a:r>
            <a:r>
              <a:rPr spc="-5" dirty="0">
                <a:solidFill>
                  <a:prstClr val="black"/>
                </a:solidFill>
                <a:latin typeface="Calibri"/>
                <a:cs typeface="Calibri"/>
              </a:rPr>
              <a:t>high </a:t>
            </a:r>
            <a:r>
              <a:rPr spc="-10" dirty="0">
                <a:solidFill>
                  <a:prstClr val="black"/>
                </a:solidFill>
                <a:latin typeface="Calibri"/>
                <a:cs typeface="Calibri"/>
              </a:rPr>
              <a:t>pressure</a:t>
            </a:r>
            <a:r>
              <a:rPr spc="170" dirty="0">
                <a:solidFill>
                  <a:prstClr val="black"/>
                </a:solidFill>
                <a:latin typeface="Calibri"/>
                <a:cs typeface="Calibri"/>
              </a:rPr>
              <a:t> </a:t>
            </a:r>
            <a:r>
              <a:rPr spc="-10" dirty="0">
                <a:solidFill>
                  <a:prstClr val="black"/>
                </a:solidFill>
                <a:latin typeface="Calibri"/>
                <a:cs typeface="Calibri"/>
              </a:rPr>
              <a:t>regulation)</a:t>
            </a:r>
            <a:endParaRPr>
              <a:solidFill>
                <a:prstClr val="black"/>
              </a:solidFill>
              <a:latin typeface="Calibri"/>
              <a:cs typeface="Calibri"/>
            </a:endParaRPr>
          </a:p>
          <a:p>
            <a:pPr marL="299085" indent="-286385">
              <a:buFontTx/>
              <a:buChar char="-"/>
              <a:tabLst>
                <a:tab pos="299085" algn="l"/>
                <a:tab pos="299720" algn="l"/>
              </a:tabLst>
            </a:pPr>
            <a:r>
              <a:rPr spc="-10" dirty="0">
                <a:solidFill>
                  <a:prstClr val="black"/>
                </a:solidFill>
                <a:latin typeface="Calibri"/>
                <a:cs typeface="Calibri"/>
              </a:rPr>
              <a:t>Material optimization </a:t>
            </a:r>
            <a:r>
              <a:rPr spc="-5" dirty="0">
                <a:solidFill>
                  <a:prstClr val="black"/>
                </a:solidFill>
                <a:latin typeface="Calibri"/>
                <a:cs typeface="Calibri"/>
              </a:rPr>
              <a:t>of end-group (including HOM</a:t>
            </a:r>
            <a:r>
              <a:rPr spc="120" dirty="0">
                <a:solidFill>
                  <a:prstClr val="black"/>
                </a:solidFill>
                <a:latin typeface="Calibri"/>
                <a:cs typeface="Calibri"/>
              </a:rPr>
              <a:t> </a:t>
            </a:r>
            <a:r>
              <a:rPr spc="-10" dirty="0">
                <a:solidFill>
                  <a:prstClr val="black"/>
                </a:solidFill>
                <a:latin typeface="Calibri"/>
                <a:cs typeface="Calibri"/>
              </a:rPr>
              <a:t>coupler)</a:t>
            </a:r>
            <a:endParaRPr>
              <a:solidFill>
                <a:prstClr val="black"/>
              </a:solidFill>
              <a:latin typeface="Calibri"/>
              <a:cs typeface="Calibri"/>
            </a:endParaRPr>
          </a:p>
          <a:p>
            <a:pPr marL="299085" indent="-286385">
              <a:buFontTx/>
              <a:buChar char="-"/>
              <a:tabLst>
                <a:tab pos="299085" algn="l"/>
                <a:tab pos="299720" algn="l"/>
              </a:tabLst>
            </a:pPr>
            <a:r>
              <a:rPr spc="-5" dirty="0">
                <a:solidFill>
                  <a:prstClr val="black"/>
                </a:solidFill>
                <a:latin typeface="Calibri"/>
                <a:cs typeface="Calibri"/>
              </a:rPr>
              <a:t>Chemical processing, vertical</a:t>
            </a:r>
            <a:r>
              <a:rPr spc="-25" dirty="0">
                <a:solidFill>
                  <a:prstClr val="black"/>
                </a:solidFill>
                <a:latin typeface="Calibri"/>
                <a:cs typeface="Calibri"/>
              </a:rPr>
              <a:t> </a:t>
            </a:r>
            <a:r>
              <a:rPr spc="-15" dirty="0">
                <a:solidFill>
                  <a:prstClr val="black"/>
                </a:solidFill>
                <a:latin typeface="Calibri"/>
                <a:cs typeface="Calibri"/>
              </a:rPr>
              <a:t>test</a:t>
            </a:r>
            <a:endParaRPr>
              <a:solidFill>
                <a:prstClr val="black"/>
              </a:solidFill>
              <a:latin typeface="Calibri"/>
              <a:cs typeface="Calibri"/>
            </a:endParaRPr>
          </a:p>
        </p:txBody>
      </p:sp>
      <p:sp>
        <p:nvSpPr>
          <p:cNvPr id="4" name="object 4"/>
          <p:cNvSpPr/>
          <p:nvPr/>
        </p:nvSpPr>
        <p:spPr>
          <a:xfrm>
            <a:off x="1068316" y="3491484"/>
            <a:ext cx="2257044" cy="1171956"/>
          </a:xfrm>
          <a:prstGeom prst="rect">
            <a:avLst/>
          </a:prstGeom>
          <a:blipFill>
            <a:blip r:embed="rId2" cstate="print"/>
            <a:stretch>
              <a:fillRect/>
            </a:stretch>
          </a:blipFill>
        </p:spPr>
        <p:txBody>
          <a:bodyPr wrap="square" lIns="0" tIns="0" rIns="0" bIns="0" rtlCol="0"/>
          <a:lstStyle/>
          <a:p>
            <a:endParaRPr smtClean="0">
              <a:solidFill>
                <a:prstClr val="black"/>
              </a:solidFill>
              <a:latin typeface="Calibri"/>
            </a:endParaRPr>
          </a:p>
        </p:txBody>
      </p:sp>
      <p:sp>
        <p:nvSpPr>
          <p:cNvPr id="5" name="object 5"/>
          <p:cNvSpPr/>
          <p:nvPr/>
        </p:nvSpPr>
        <p:spPr>
          <a:xfrm>
            <a:off x="3766239" y="3490576"/>
            <a:ext cx="4693920" cy="1132332"/>
          </a:xfrm>
          <a:prstGeom prst="rect">
            <a:avLst/>
          </a:prstGeom>
          <a:blipFill>
            <a:blip r:embed="rId3" cstate="print"/>
            <a:stretch>
              <a:fillRect/>
            </a:stretch>
          </a:blipFill>
        </p:spPr>
        <p:txBody>
          <a:bodyPr wrap="square" lIns="0" tIns="0" rIns="0" bIns="0" rtlCol="0"/>
          <a:lstStyle/>
          <a:p>
            <a:endParaRPr smtClean="0">
              <a:solidFill>
                <a:prstClr val="black"/>
              </a:solidFill>
              <a:latin typeface="Calibri"/>
            </a:endParaRPr>
          </a:p>
        </p:txBody>
      </p:sp>
      <p:sp>
        <p:nvSpPr>
          <p:cNvPr id="10" name="object 10"/>
          <p:cNvSpPr txBox="1"/>
          <p:nvPr/>
        </p:nvSpPr>
        <p:spPr>
          <a:xfrm>
            <a:off x="8454390" y="6456070"/>
            <a:ext cx="153670" cy="171450"/>
          </a:xfrm>
          <a:prstGeom prst="rect">
            <a:avLst/>
          </a:prstGeom>
        </p:spPr>
        <p:txBody>
          <a:bodyPr vert="horz" wrap="square" lIns="0" tIns="0" rIns="0" bIns="0" rtlCol="0">
            <a:spAutoFit/>
          </a:bodyPr>
          <a:lstStyle/>
          <a:p>
            <a:pPr marL="12700"/>
            <a:r>
              <a:rPr sz="1000" spc="-10" dirty="0">
                <a:solidFill>
                  <a:srgbClr val="888888"/>
                </a:solidFill>
                <a:latin typeface="Calibri"/>
                <a:cs typeface="Calibri"/>
              </a:rPr>
              <a:t>20</a:t>
            </a:r>
            <a:endParaRPr sz="1000">
              <a:solidFill>
                <a:prstClr val="black"/>
              </a:solidFill>
              <a:latin typeface="Calibri"/>
              <a:cs typeface="Calibri"/>
            </a:endParaRPr>
          </a:p>
        </p:txBody>
      </p:sp>
      <p:sp>
        <p:nvSpPr>
          <p:cNvPr id="11" name="object 11"/>
          <p:cNvSpPr txBox="1"/>
          <p:nvPr/>
        </p:nvSpPr>
        <p:spPr>
          <a:xfrm>
            <a:off x="1016304" y="4665217"/>
            <a:ext cx="679450" cy="235585"/>
          </a:xfrm>
          <a:prstGeom prst="rect">
            <a:avLst/>
          </a:prstGeom>
        </p:spPr>
        <p:txBody>
          <a:bodyPr vert="horz" wrap="square" lIns="0" tIns="0" rIns="0" bIns="0" rtlCol="0">
            <a:spAutoFit/>
          </a:bodyPr>
          <a:lstStyle/>
          <a:p>
            <a:pPr marL="12700"/>
            <a:r>
              <a:rPr sz="1400" u="sng" spc="-5" dirty="0">
                <a:solidFill>
                  <a:prstClr val="black"/>
                </a:solidFill>
                <a:latin typeface="Calibri"/>
                <a:cs typeface="Calibri"/>
              </a:rPr>
              <a:t>Sc</a:t>
            </a:r>
            <a:r>
              <a:rPr sz="1400" u="sng" spc="-10" dirty="0">
                <a:solidFill>
                  <a:prstClr val="black"/>
                </a:solidFill>
                <a:latin typeface="Calibri"/>
                <a:cs typeface="Calibri"/>
              </a:rPr>
              <a:t>h</a:t>
            </a:r>
            <a:r>
              <a:rPr sz="1400" u="sng" dirty="0">
                <a:solidFill>
                  <a:prstClr val="black"/>
                </a:solidFill>
                <a:latin typeface="Calibri"/>
                <a:cs typeface="Calibri"/>
              </a:rPr>
              <a:t>e</a:t>
            </a:r>
            <a:r>
              <a:rPr sz="1400" u="sng" spc="-10" dirty="0">
                <a:solidFill>
                  <a:prstClr val="black"/>
                </a:solidFill>
                <a:latin typeface="Calibri"/>
                <a:cs typeface="Calibri"/>
              </a:rPr>
              <a:t>du</a:t>
            </a:r>
            <a:r>
              <a:rPr sz="1400" u="sng" dirty="0">
                <a:solidFill>
                  <a:prstClr val="black"/>
                </a:solidFill>
                <a:latin typeface="Calibri"/>
                <a:cs typeface="Calibri"/>
              </a:rPr>
              <a:t>le</a:t>
            </a:r>
            <a:endParaRPr sz="1400">
              <a:solidFill>
                <a:prstClr val="black"/>
              </a:solidFill>
              <a:latin typeface="Calibri"/>
              <a:cs typeface="Calibri"/>
            </a:endParaRPr>
          </a:p>
        </p:txBody>
      </p:sp>
      <p:sp>
        <p:nvSpPr>
          <p:cNvPr id="12" name="object 12"/>
          <p:cNvSpPr/>
          <p:nvPr/>
        </p:nvSpPr>
        <p:spPr>
          <a:xfrm>
            <a:off x="957402" y="4980901"/>
            <a:ext cx="812165" cy="454659"/>
          </a:xfrm>
          <a:custGeom>
            <a:avLst/>
            <a:gdLst/>
            <a:ahLst/>
            <a:cxnLst/>
            <a:rect l="l" t="t" r="r" b="b"/>
            <a:pathLst>
              <a:path w="812164" h="454660">
                <a:moveTo>
                  <a:pt x="0" y="454317"/>
                </a:moveTo>
                <a:lnTo>
                  <a:pt x="811860" y="454317"/>
                </a:lnTo>
                <a:lnTo>
                  <a:pt x="811860" y="0"/>
                </a:lnTo>
                <a:lnTo>
                  <a:pt x="0" y="0"/>
                </a:lnTo>
                <a:lnTo>
                  <a:pt x="0" y="454317"/>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3" name="object 13"/>
          <p:cNvSpPr/>
          <p:nvPr/>
        </p:nvSpPr>
        <p:spPr>
          <a:xfrm>
            <a:off x="1769236" y="4980901"/>
            <a:ext cx="1553845" cy="454659"/>
          </a:xfrm>
          <a:custGeom>
            <a:avLst/>
            <a:gdLst/>
            <a:ahLst/>
            <a:cxnLst/>
            <a:rect l="l" t="t" r="r" b="b"/>
            <a:pathLst>
              <a:path w="1553845" h="454660">
                <a:moveTo>
                  <a:pt x="0" y="454317"/>
                </a:moveTo>
                <a:lnTo>
                  <a:pt x="1553464" y="454317"/>
                </a:lnTo>
                <a:lnTo>
                  <a:pt x="1553464" y="0"/>
                </a:lnTo>
                <a:lnTo>
                  <a:pt x="0" y="0"/>
                </a:lnTo>
                <a:lnTo>
                  <a:pt x="0" y="454317"/>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4" name="object 14"/>
          <p:cNvSpPr/>
          <p:nvPr/>
        </p:nvSpPr>
        <p:spPr>
          <a:xfrm>
            <a:off x="3322701" y="4980901"/>
            <a:ext cx="1619885" cy="454659"/>
          </a:xfrm>
          <a:custGeom>
            <a:avLst/>
            <a:gdLst/>
            <a:ahLst/>
            <a:cxnLst/>
            <a:rect l="l" t="t" r="r" b="b"/>
            <a:pathLst>
              <a:path w="1619885" h="454660">
                <a:moveTo>
                  <a:pt x="0" y="454317"/>
                </a:moveTo>
                <a:lnTo>
                  <a:pt x="1619503" y="454317"/>
                </a:lnTo>
                <a:lnTo>
                  <a:pt x="1619503" y="0"/>
                </a:lnTo>
                <a:lnTo>
                  <a:pt x="0" y="0"/>
                </a:lnTo>
                <a:lnTo>
                  <a:pt x="0" y="454317"/>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5" name="object 15"/>
          <p:cNvSpPr/>
          <p:nvPr/>
        </p:nvSpPr>
        <p:spPr>
          <a:xfrm>
            <a:off x="4942204" y="4980901"/>
            <a:ext cx="1621155" cy="454659"/>
          </a:xfrm>
          <a:custGeom>
            <a:avLst/>
            <a:gdLst/>
            <a:ahLst/>
            <a:cxnLst/>
            <a:rect l="l" t="t" r="r" b="b"/>
            <a:pathLst>
              <a:path w="1621154" h="454660">
                <a:moveTo>
                  <a:pt x="0" y="454317"/>
                </a:moveTo>
                <a:lnTo>
                  <a:pt x="1620901" y="454317"/>
                </a:lnTo>
                <a:lnTo>
                  <a:pt x="1620901" y="0"/>
                </a:lnTo>
                <a:lnTo>
                  <a:pt x="0" y="0"/>
                </a:lnTo>
                <a:lnTo>
                  <a:pt x="0" y="454317"/>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6" name="object 16"/>
          <p:cNvSpPr/>
          <p:nvPr/>
        </p:nvSpPr>
        <p:spPr>
          <a:xfrm>
            <a:off x="6562979" y="4980901"/>
            <a:ext cx="1619885" cy="454659"/>
          </a:xfrm>
          <a:custGeom>
            <a:avLst/>
            <a:gdLst/>
            <a:ahLst/>
            <a:cxnLst/>
            <a:rect l="l" t="t" r="r" b="b"/>
            <a:pathLst>
              <a:path w="1619884" h="454660">
                <a:moveTo>
                  <a:pt x="0" y="454317"/>
                </a:moveTo>
                <a:lnTo>
                  <a:pt x="1619503" y="454317"/>
                </a:lnTo>
                <a:lnTo>
                  <a:pt x="1619503" y="0"/>
                </a:lnTo>
                <a:lnTo>
                  <a:pt x="0" y="0"/>
                </a:lnTo>
                <a:lnTo>
                  <a:pt x="0" y="454317"/>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7" name="object 17"/>
          <p:cNvSpPr/>
          <p:nvPr/>
        </p:nvSpPr>
        <p:spPr>
          <a:xfrm>
            <a:off x="957402" y="5435219"/>
            <a:ext cx="812165" cy="1087120"/>
          </a:xfrm>
          <a:custGeom>
            <a:avLst/>
            <a:gdLst/>
            <a:ahLst/>
            <a:cxnLst/>
            <a:rect l="l" t="t" r="r" b="b"/>
            <a:pathLst>
              <a:path w="812164" h="1087120">
                <a:moveTo>
                  <a:pt x="0" y="1086878"/>
                </a:moveTo>
                <a:lnTo>
                  <a:pt x="811860" y="1086878"/>
                </a:lnTo>
                <a:lnTo>
                  <a:pt x="811860" y="0"/>
                </a:lnTo>
                <a:lnTo>
                  <a:pt x="0" y="0"/>
                </a:lnTo>
                <a:lnTo>
                  <a:pt x="0" y="108687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18" name="object 18"/>
          <p:cNvSpPr/>
          <p:nvPr/>
        </p:nvSpPr>
        <p:spPr>
          <a:xfrm>
            <a:off x="1769236" y="5435219"/>
            <a:ext cx="1553845" cy="1087120"/>
          </a:xfrm>
          <a:custGeom>
            <a:avLst/>
            <a:gdLst/>
            <a:ahLst/>
            <a:cxnLst/>
            <a:rect l="l" t="t" r="r" b="b"/>
            <a:pathLst>
              <a:path w="1553845" h="1087120">
                <a:moveTo>
                  <a:pt x="0" y="1086878"/>
                </a:moveTo>
                <a:lnTo>
                  <a:pt x="1553464" y="1086878"/>
                </a:lnTo>
                <a:lnTo>
                  <a:pt x="1553464" y="0"/>
                </a:lnTo>
                <a:lnTo>
                  <a:pt x="0" y="0"/>
                </a:lnTo>
                <a:lnTo>
                  <a:pt x="0" y="108687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19" name="object 19"/>
          <p:cNvSpPr/>
          <p:nvPr/>
        </p:nvSpPr>
        <p:spPr>
          <a:xfrm>
            <a:off x="3322701" y="5435219"/>
            <a:ext cx="1619885" cy="1087120"/>
          </a:xfrm>
          <a:custGeom>
            <a:avLst/>
            <a:gdLst/>
            <a:ahLst/>
            <a:cxnLst/>
            <a:rect l="l" t="t" r="r" b="b"/>
            <a:pathLst>
              <a:path w="1619885" h="1087120">
                <a:moveTo>
                  <a:pt x="0" y="1086878"/>
                </a:moveTo>
                <a:lnTo>
                  <a:pt x="1619503" y="1086878"/>
                </a:lnTo>
                <a:lnTo>
                  <a:pt x="1619503" y="0"/>
                </a:lnTo>
                <a:lnTo>
                  <a:pt x="0" y="0"/>
                </a:lnTo>
                <a:lnTo>
                  <a:pt x="0" y="108687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20" name="object 20"/>
          <p:cNvSpPr/>
          <p:nvPr/>
        </p:nvSpPr>
        <p:spPr>
          <a:xfrm>
            <a:off x="4942204" y="5435219"/>
            <a:ext cx="1621155" cy="1087120"/>
          </a:xfrm>
          <a:custGeom>
            <a:avLst/>
            <a:gdLst/>
            <a:ahLst/>
            <a:cxnLst/>
            <a:rect l="l" t="t" r="r" b="b"/>
            <a:pathLst>
              <a:path w="1621154" h="1087120">
                <a:moveTo>
                  <a:pt x="0" y="1086878"/>
                </a:moveTo>
                <a:lnTo>
                  <a:pt x="1620901" y="1086878"/>
                </a:lnTo>
                <a:lnTo>
                  <a:pt x="1620901" y="0"/>
                </a:lnTo>
                <a:lnTo>
                  <a:pt x="0" y="0"/>
                </a:lnTo>
                <a:lnTo>
                  <a:pt x="0" y="108687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21" name="object 21"/>
          <p:cNvSpPr/>
          <p:nvPr/>
        </p:nvSpPr>
        <p:spPr>
          <a:xfrm>
            <a:off x="6562979" y="5435219"/>
            <a:ext cx="1619885" cy="1087120"/>
          </a:xfrm>
          <a:custGeom>
            <a:avLst/>
            <a:gdLst/>
            <a:ahLst/>
            <a:cxnLst/>
            <a:rect l="l" t="t" r="r" b="b"/>
            <a:pathLst>
              <a:path w="1619884" h="1087120">
                <a:moveTo>
                  <a:pt x="0" y="1086878"/>
                </a:moveTo>
                <a:lnTo>
                  <a:pt x="1619503" y="1086878"/>
                </a:lnTo>
                <a:lnTo>
                  <a:pt x="1619503" y="0"/>
                </a:lnTo>
                <a:lnTo>
                  <a:pt x="0" y="0"/>
                </a:lnTo>
                <a:lnTo>
                  <a:pt x="0" y="108687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22" name="object 22"/>
          <p:cNvSpPr/>
          <p:nvPr/>
        </p:nvSpPr>
        <p:spPr>
          <a:xfrm>
            <a:off x="1769236" y="4974590"/>
            <a:ext cx="0" cy="1553845"/>
          </a:xfrm>
          <a:custGeom>
            <a:avLst/>
            <a:gdLst/>
            <a:ahLst/>
            <a:cxnLst/>
            <a:rect l="l" t="t" r="r" b="b"/>
            <a:pathLst>
              <a:path h="1553845">
                <a:moveTo>
                  <a:pt x="0" y="0"/>
                </a:moveTo>
                <a:lnTo>
                  <a:pt x="0" y="1553857"/>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3" name="object 23"/>
          <p:cNvSpPr/>
          <p:nvPr/>
        </p:nvSpPr>
        <p:spPr>
          <a:xfrm>
            <a:off x="3322701" y="4974590"/>
            <a:ext cx="0" cy="1553845"/>
          </a:xfrm>
          <a:custGeom>
            <a:avLst/>
            <a:gdLst/>
            <a:ahLst/>
            <a:cxnLst/>
            <a:rect l="l" t="t" r="r" b="b"/>
            <a:pathLst>
              <a:path h="1553845">
                <a:moveTo>
                  <a:pt x="0" y="0"/>
                </a:moveTo>
                <a:lnTo>
                  <a:pt x="0" y="1553857"/>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4" name="object 24"/>
          <p:cNvSpPr/>
          <p:nvPr/>
        </p:nvSpPr>
        <p:spPr>
          <a:xfrm>
            <a:off x="4942204" y="4974590"/>
            <a:ext cx="0" cy="1553845"/>
          </a:xfrm>
          <a:custGeom>
            <a:avLst/>
            <a:gdLst/>
            <a:ahLst/>
            <a:cxnLst/>
            <a:rect l="l" t="t" r="r" b="b"/>
            <a:pathLst>
              <a:path h="1553845">
                <a:moveTo>
                  <a:pt x="0" y="0"/>
                </a:moveTo>
                <a:lnTo>
                  <a:pt x="0" y="1553857"/>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5" name="object 25"/>
          <p:cNvSpPr/>
          <p:nvPr/>
        </p:nvSpPr>
        <p:spPr>
          <a:xfrm>
            <a:off x="6562979" y="4974590"/>
            <a:ext cx="0" cy="1553845"/>
          </a:xfrm>
          <a:custGeom>
            <a:avLst/>
            <a:gdLst/>
            <a:ahLst/>
            <a:cxnLst/>
            <a:rect l="l" t="t" r="r" b="b"/>
            <a:pathLst>
              <a:path h="1553845">
                <a:moveTo>
                  <a:pt x="0" y="0"/>
                </a:moveTo>
                <a:lnTo>
                  <a:pt x="0" y="1553857"/>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6" name="object 26"/>
          <p:cNvSpPr/>
          <p:nvPr/>
        </p:nvSpPr>
        <p:spPr>
          <a:xfrm>
            <a:off x="951052" y="5435219"/>
            <a:ext cx="7238365" cy="0"/>
          </a:xfrm>
          <a:custGeom>
            <a:avLst/>
            <a:gdLst/>
            <a:ahLst/>
            <a:cxnLst/>
            <a:rect l="l" t="t" r="r" b="b"/>
            <a:pathLst>
              <a:path w="7238365">
                <a:moveTo>
                  <a:pt x="0" y="0"/>
                </a:moveTo>
                <a:lnTo>
                  <a:pt x="7237780" y="0"/>
                </a:lnTo>
              </a:path>
            </a:pathLst>
          </a:custGeom>
          <a:ln w="38100">
            <a:solidFill>
              <a:srgbClr val="FFFFFF"/>
            </a:solidFill>
          </a:ln>
        </p:spPr>
        <p:txBody>
          <a:bodyPr wrap="square" lIns="0" tIns="0" rIns="0" bIns="0" rtlCol="0"/>
          <a:lstStyle/>
          <a:p>
            <a:endParaRPr smtClean="0">
              <a:solidFill>
                <a:prstClr val="black"/>
              </a:solidFill>
              <a:latin typeface="Calibri"/>
            </a:endParaRPr>
          </a:p>
        </p:txBody>
      </p:sp>
      <p:sp>
        <p:nvSpPr>
          <p:cNvPr id="27" name="object 27"/>
          <p:cNvSpPr/>
          <p:nvPr/>
        </p:nvSpPr>
        <p:spPr>
          <a:xfrm>
            <a:off x="957402" y="4974590"/>
            <a:ext cx="0" cy="1553845"/>
          </a:xfrm>
          <a:custGeom>
            <a:avLst/>
            <a:gdLst/>
            <a:ahLst/>
            <a:cxnLst/>
            <a:rect l="l" t="t" r="r" b="b"/>
            <a:pathLst>
              <a:path h="1553845">
                <a:moveTo>
                  <a:pt x="0" y="0"/>
                </a:moveTo>
                <a:lnTo>
                  <a:pt x="0" y="1553857"/>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8" name="object 28"/>
          <p:cNvSpPr/>
          <p:nvPr/>
        </p:nvSpPr>
        <p:spPr>
          <a:xfrm>
            <a:off x="8182482" y="4974590"/>
            <a:ext cx="0" cy="1553845"/>
          </a:xfrm>
          <a:custGeom>
            <a:avLst/>
            <a:gdLst/>
            <a:ahLst/>
            <a:cxnLst/>
            <a:rect l="l" t="t" r="r" b="b"/>
            <a:pathLst>
              <a:path h="1553845">
                <a:moveTo>
                  <a:pt x="0" y="0"/>
                </a:moveTo>
                <a:lnTo>
                  <a:pt x="0" y="1553857"/>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9" name="object 29"/>
          <p:cNvSpPr/>
          <p:nvPr/>
        </p:nvSpPr>
        <p:spPr>
          <a:xfrm>
            <a:off x="951052" y="4980940"/>
            <a:ext cx="7238365" cy="0"/>
          </a:xfrm>
          <a:custGeom>
            <a:avLst/>
            <a:gdLst/>
            <a:ahLst/>
            <a:cxnLst/>
            <a:rect l="l" t="t" r="r" b="b"/>
            <a:pathLst>
              <a:path w="7238365">
                <a:moveTo>
                  <a:pt x="0" y="0"/>
                </a:moveTo>
                <a:lnTo>
                  <a:pt x="7237780" y="0"/>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30" name="object 30"/>
          <p:cNvSpPr/>
          <p:nvPr/>
        </p:nvSpPr>
        <p:spPr>
          <a:xfrm>
            <a:off x="951052" y="6522098"/>
            <a:ext cx="7238365" cy="0"/>
          </a:xfrm>
          <a:custGeom>
            <a:avLst/>
            <a:gdLst/>
            <a:ahLst/>
            <a:cxnLst/>
            <a:rect l="l" t="t" r="r" b="b"/>
            <a:pathLst>
              <a:path w="7238365">
                <a:moveTo>
                  <a:pt x="0" y="0"/>
                </a:moveTo>
                <a:lnTo>
                  <a:pt x="7237780" y="0"/>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31" name="object 31"/>
          <p:cNvSpPr txBox="1"/>
          <p:nvPr/>
        </p:nvSpPr>
        <p:spPr>
          <a:xfrm>
            <a:off x="2301367" y="5012435"/>
            <a:ext cx="488950" cy="299085"/>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2016</a:t>
            </a:r>
            <a:endParaRPr>
              <a:solidFill>
                <a:prstClr val="black"/>
              </a:solidFill>
              <a:latin typeface="Calibri"/>
              <a:cs typeface="Calibri"/>
            </a:endParaRPr>
          </a:p>
        </p:txBody>
      </p:sp>
      <p:sp>
        <p:nvSpPr>
          <p:cNvPr id="32" name="object 32"/>
          <p:cNvSpPr txBox="1"/>
          <p:nvPr/>
        </p:nvSpPr>
        <p:spPr>
          <a:xfrm>
            <a:off x="3888994" y="5012435"/>
            <a:ext cx="488950" cy="299085"/>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2017</a:t>
            </a:r>
            <a:endParaRPr>
              <a:solidFill>
                <a:prstClr val="black"/>
              </a:solidFill>
              <a:latin typeface="Calibri"/>
              <a:cs typeface="Calibri"/>
            </a:endParaRPr>
          </a:p>
        </p:txBody>
      </p:sp>
      <p:sp>
        <p:nvSpPr>
          <p:cNvPr id="33" name="object 33"/>
          <p:cNvSpPr txBox="1"/>
          <p:nvPr/>
        </p:nvSpPr>
        <p:spPr>
          <a:xfrm>
            <a:off x="5508752" y="5012435"/>
            <a:ext cx="488950" cy="299085"/>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2018</a:t>
            </a:r>
            <a:endParaRPr>
              <a:solidFill>
                <a:prstClr val="black"/>
              </a:solidFill>
              <a:latin typeface="Calibri"/>
              <a:cs typeface="Calibri"/>
            </a:endParaRPr>
          </a:p>
        </p:txBody>
      </p:sp>
      <p:sp>
        <p:nvSpPr>
          <p:cNvPr id="34" name="object 34"/>
          <p:cNvSpPr txBox="1"/>
          <p:nvPr/>
        </p:nvSpPr>
        <p:spPr>
          <a:xfrm>
            <a:off x="7130033" y="5012435"/>
            <a:ext cx="488950" cy="299085"/>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2019</a:t>
            </a:r>
            <a:endParaRPr>
              <a:solidFill>
                <a:prstClr val="black"/>
              </a:solidFill>
              <a:latin typeface="Calibri"/>
              <a:cs typeface="Calibri"/>
            </a:endParaRPr>
          </a:p>
        </p:txBody>
      </p:sp>
      <p:sp>
        <p:nvSpPr>
          <p:cNvPr id="35" name="object 35"/>
          <p:cNvSpPr txBox="1"/>
          <p:nvPr/>
        </p:nvSpPr>
        <p:spPr>
          <a:xfrm>
            <a:off x="1036421" y="5466892"/>
            <a:ext cx="650240" cy="667385"/>
          </a:xfrm>
          <a:prstGeom prst="rect">
            <a:avLst/>
          </a:prstGeom>
        </p:spPr>
        <p:txBody>
          <a:bodyPr vert="horz" wrap="square" lIns="0" tIns="0" rIns="0" bIns="0" rtlCol="0">
            <a:spAutoFit/>
          </a:bodyPr>
          <a:lstStyle/>
          <a:p>
            <a:pPr marL="12700"/>
            <a:r>
              <a:rPr dirty="0">
                <a:solidFill>
                  <a:prstClr val="black"/>
                </a:solidFill>
                <a:latin typeface="Calibri"/>
                <a:cs typeface="Calibri"/>
              </a:rPr>
              <a:t>KEK</a:t>
            </a:r>
            <a:endParaRPr>
              <a:solidFill>
                <a:prstClr val="black"/>
              </a:solidFill>
              <a:latin typeface="Calibri"/>
              <a:cs typeface="Calibri"/>
            </a:endParaRPr>
          </a:p>
          <a:p>
            <a:pPr marL="12700">
              <a:spcBef>
                <a:spcPts val="45"/>
              </a:spcBef>
            </a:pPr>
            <a:r>
              <a:rPr sz="1200" dirty="0">
                <a:solidFill>
                  <a:srgbClr val="7E7E7E"/>
                </a:solidFill>
                <a:latin typeface="Calibri"/>
                <a:cs typeface="Calibri"/>
              </a:rPr>
              <a:t>Masashi</a:t>
            </a:r>
            <a:endParaRPr sz="1200">
              <a:solidFill>
                <a:prstClr val="black"/>
              </a:solidFill>
              <a:latin typeface="Calibri"/>
              <a:cs typeface="Calibri"/>
            </a:endParaRPr>
          </a:p>
          <a:p>
            <a:pPr marL="12700"/>
            <a:r>
              <a:rPr sz="1200" spc="-85" dirty="0">
                <a:solidFill>
                  <a:srgbClr val="7E7E7E"/>
                </a:solidFill>
                <a:latin typeface="Calibri"/>
                <a:cs typeface="Calibri"/>
              </a:rPr>
              <a:t>Y</a:t>
            </a:r>
            <a:r>
              <a:rPr sz="1200" dirty="0">
                <a:solidFill>
                  <a:srgbClr val="7E7E7E"/>
                </a:solidFill>
                <a:latin typeface="Calibri"/>
                <a:cs typeface="Calibri"/>
              </a:rPr>
              <a:t>amana</a:t>
            </a:r>
            <a:r>
              <a:rPr sz="1200" spc="-30" dirty="0">
                <a:solidFill>
                  <a:srgbClr val="7E7E7E"/>
                </a:solidFill>
                <a:latin typeface="Calibri"/>
                <a:cs typeface="Calibri"/>
              </a:rPr>
              <a:t>k</a:t>
            </a:r>
            <a:r>
              <a:rPr sz="1200" dirty="0">
                <a:solidFill>
                  <a:srgbClr val="7E7E7E"/>
                </a:solidFill>
                <a:latin typeface="Calibri"/>
                <a:cs typeface="Calibri"/>
              </a:rPr>
              <a:t>a</a:t>
            </a:r>
            <a:endParaRPr sz="1200">
              <a:solidFill>
                <a:prstClr val="black"/>
              </a:solidFill>
              <a:latin typeface="Calibri"/>
              <a:cs typeface="Calibri"/>
            </a:endParaRPr>
          </a:p>
        </p:txBody>
      </p:sp>
      <p:sp>
        <p:nvSpPr>
          <p:cNvPr id="36" name="object 36"/>
          <p:cNvSpPr txBox="1"/>
          <p:nvPr/>
        </p:nvSpPr>
        <p:spPr>
          <a:xfrm>
            <a:off x="2015108" y="5559958"/>
            <a:ext cx="1758950" cy="417195"/>
          </a:xfrm>
          <a:prstGeom prst="rect">
            <a:avLst/>
          </a:prstGeom>
        </p:spPr>
        <p:txBody>
          <a:bodyPr vert="horz" wrap="square" lIns="0" tIns="0" rIns="0" bIns="0" rtlCol="0">
            <a:spAutoFit/>
          </a:bodyPr>
          <a:lstStyle/>
          <a:p>
            <a:pPr marL="12700" marR="5080"/>
            <a:r>
              <a:rPr sz="1300" spc="-5" dirty="0">
                <a:solidFill>
                  <a:prstClr val="black"/>
                </a:solidFill>
                <a:latin typeface="Calibri"/>
                <a:cs typeface="Calibri"/>
              </a:rPr>
              <a:t>Feasibility study using  4x3-cell </a:t>
            </a:r>
            <a:r>
              <a:rPr sz="1300" spc="-10" dirty="0">
                <a:solidFill>
                  <a:prstClr val="black"/>
                </a:solidFill>
                <a:latin typeface="Calibri"/>
                <a:cs typeface="Calibri"/>
              </a:rPr>
              <a:t>cavities</a:t>
            </a:r>
            <a:r>
              <a:rPr sz="1300" dirty="0">
                <a:solidFill>
                  <a:prstClr val="black"/>
                </a:solidFill>
                <a:latin typeface="Calibri"/>
                <a:cs typeface="Calibri"/>
              </a:rPr>
              <a:t> </a:t>
            </a:r>
            <a:r>
              <a:rPr sz="1300" spc="-5" dirty="0">
                <a:solidFill>
                  <a:prstClr val="black"/>
                </a:solidFill>
                <a:latin typeface="Calibri"/>
                <a:cs typeface="Calibri"/>
              </a:rPr>
              <a:t>(ongoing)</a:t>
            </a:r>
            <a:endParaRPr sz="1300">
              <a:solidFill>
                <a:prstClr val="black"/>
              </a:solidFill>
              <a:latin typeface="Calibri"/>
              <a:cs typeface="Calibri"/>
            </a:endParaRPr>
          </a:p>
        </p:txBody>
      </p:sp>
      <p:sp>
        <p:nvSpPr>
          <p:cNvPr id="37" name="object 37"/>
          <p:cNvSpPr/>
          <p:nvPr/>
        </p:nvSpPr>
        <p:spPr>
          <a:xfrm>
            <a:off x="1670304" y="5312664"/>
            <a:ext cx="3494532" cy="425196"/>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sp>
        <p:nvSpPr>
          <p:cNvPr id="38" name="object 38"/>
          <p:cNvSpPr/>
          <p:nvPr/>
        </p:nvSpPr>
        <p:spPr>
          <a:xfrm>
            <a:off x="1713738" y="5416824"/>
            <a:ext cx="3239770" cy="171450"/>
          </a:xfrm>
          <a:custGeom>
            <a:avLst/>
            <a:gdLst/>
            <a:ahLst/>
            <a:cxnLst/>
            <a:rect l="l" t="t" r="r" b="b"/>
            <a:pathLst>
              <a:path w="3239770" h="171450">
                <a:moveTo>
                  <a:pt x="3163715" y="85578"/>
                </a:moveTo>
                <a:lnTo>
                  <a:pt x="3077717" y="135743"/>
                </a:lnTo>
                <a:lnTo>
                  <a:pt x="3072038" y="140795"/>
                </a:lnTo>
                <a:lnTo>
                  <a:pt x="3068859" y="147395"/>
                </a:lnTo>
                <a:lnTo>
                  <a:pt x="3068395" y="154709"/>
                </a:lnTo>
                <a:lnTo>
                  <a:pt x="3070860" y="161905"/>
                </a:lnTo>
                <a:lnTo>
                  <a:pt x="3075838" y="167518"/>
                </a:lnTo>
                <a:lnTo>
                  <a:pt x="3082401" y="170682"/>
                </a:lnTo>
                <a:lnTo>
                  <a:pt x="3089701" y="171172"/>
                </a:lnTo>
                <a:lnTo>
                  <a:pt x="3096895" y="168763"/>
                </a:lnTo>
                <a:lnTo>
                  <a:pt x="3206756" y="104628"/>
                </a:lnTo>
                <a:lnTo>
                  <a:pt x="3201542" y="104628"/>
                </a:lnTo>
                <a:lnTo>
                  <a:pt x="3201542" y="102088"/>
                </a:lnTo>
                <a:lnTo>
                  <a:pt x="3192017" y="102088"/>
                </a:lnTo>
                <a:lnTo>
                  <a:pt x="3163715" y="85578"/>
                </a:lnTo>
                <a:close/>
              </a:path>
              <a:path w="3239770" h="171450">
                <a:moveTo>
                  <a:pt x="3131057" y="66528"/>
                </a:moveTo>
                <a:lnTo>
                  <a:pt x="0" y="66528"/>
                </a:lnTo>
                <a:lnTo>
                  <a:pt x="0" y="104628"/>
                </a:lnTo>
                <a:lnTo>
                  <a:pt x="3131057" y="104628"/>
                </a:lnTo>
                <a:lnTo>
                  <a:pt x="3163715" y="85578"/>
                </a:lnTo>
                <a:lnTo>
                  <a:pt x="3131057" y="66528"/>
                </a:lnTo>
                <a:close/>
              </a:path>
              <a:path w="3239770" h="171450">
                <a:moveTo>
                  <a:pt x="3206756" y="66528"/>
                </a:moveTo>
                <a:lnTo>
                  <a:pt x="3201542" y="66528"/>
                </a:lnTo>
                <a:lnTo>
                  <a:pt x="3201542" y="104628"/>
                </a:lnTo>
                <a:lnTo>
                  <a:pt x="3206756" y="104628"/>
                </a:lnTo>
                <a:lnTo>
                  <a:pt x="3239389" y="85578"/>
                </a:lnTo>
                <a:lnTo>
                  <a:pt x="3206756" y="66528"/>
                </a:lnTo>
                <a:close/>
              </a:path>
              <a:path w="3239770" h="171450">
                <a:moveTo>
                  <a:pt x="3192017" y="69068"/>
                </a:moveTo>
                <a:lnTo>
                  <a:pt x="3163715" y="85578"/>
                </a:lnTo>
                <a:lnTo>
                  <a:pt x="3192017" y="102088"/>
                </a:lnTo>
                <a:lnTo>
                  <a:pt x="3192017" y="69068"/>
                </a:lnTo>
                <a:close/>
              </a:path>
              <a:path w="3239770" h="171450">
                <a:moveTo>
                  <a:pt x="3201542" y="69068"/>
                </a:moveTo>
                <a:lnTo>
                  <a:pt x="3192017" y="69068"/>
                </a:lnTo>
                <a:lnTo>
                  <a:pt x="3192017" y="102088"/>
                </a:lnTo>
                <a:lnTo>
                  <a:pt x="3201542" y="102088"/>
                </a:lnTo>
                <a:lnTo>
                  <a:pt x="3201542" y="69068"/>
                </a:lnTo>
                <a:close/>
              </a:path>
              <a:path w="3239770" h="171450">
                <a:moveTo>
                  <a:pt x="3089701" y="0"/>
                </a:moveTo>
                <a:lnTo>
                  <a:pt x="3082401" y="488"/>
                </a:lnTo>
                <a:lnTo>
                  <a:pt x="3075838" y="3643"/>
                </a:lnTo>
                <a:lnTo>
                  <a:pt x="3070860" y="9251"/>
                </a:lnTo>
                <a:lnTo>
                  <a:pt x="3068395" y="16446"/>
                </a:lnTo>
                <a:lnTo>
                  <a:pt x="3068859" y="23760"/>
                </a:lnTo>
                <a:lnTo>
                  <a:pt x="3072038" y="30360"/>
                </a:lnTo>
                <a:lnTo>
                  <a:pt x="3077717" y="35413"/>
                </a:lnTo>
                <a:lnTo>
                  <a:pt x="3163715" y="85578"/>
                </a:lnTo>
                <a:lnTo>
                  <a:pt x="3192017" y="69068"/>
                </a:lnTo>
                <a:lnTo>
                  <a:pt x="3201542" y="69068"/>
                </a:lnTo>
                <a:lnTo>
                  <a:pt x="3201542" y="66528"/>
                </a:lnTo>
                <a:lnTo>
                  <a:pt x="3206756" y="66528"/>
                </a:lnTo>
                <a:lnTo>
                  <a:pt x="3096895" y="2393"/>
                </a:lnTo>
                <a:lnTo>
                  <a:pt x="3089701" y="0"/>
                </a:lnTo>
                <a:close/>
              </a:path>
            </a:pathLst>
          </a:custGeom>
          <a:solidFill>
            <a:srgbClr val="C0504D"/>
          </a:solidFill>
        </p:spPr>
        <p:txBody>
          <a:bodyPr wrap="square" lIns="0" tIns="0" rIns="0" bIns="0" rtlCol="0"/>
          <a:lstStyle/>
          <a:p>
            <a:endParaRPr smtClean="0">
              <a:solidFill>
                <a:prstClr val="black"/>
              </a:solidFill>
              <a:latin typeface="Calibri"/>
            </a:endParaRPr>
          </a:p>
        </p:txBody>
      </p:sp>
      <p:sp>
        <p:nvSpPr>
          <p:cNvPr id="39" name="object 39"/>
          <p:cNvSpPr/>
          <p:nvPr/>
        </p:nvSpPr>
        <p:spPr>
          <a:xfrm>
            <a:off x="4901184" y="5650991"/>
            <a:ext cx="1066800" cy="425195"/>
          </a:xfrm>
          <a:prstGeom prst="rect">
            <a:avLst/>
          </a:prstGeom>
          <a:blipFill>
            <a:blip r:embed="rId5" cstate="print"/>
            <a:stretch>
              <a:fillRect/>
            </a:stretch>
          </a:blipFill>
        </p:spPr>
        <p:txBody>
          <a:bodyPr wrap="square" lIns="0" tIns="0" rIns="0" bIns="0" rtlCol="0"/>
          <a:lstStyle/>
          <a:p>
            <a:endParaRPr smtClean="0">
              <a:solidFill>
                <a:prstClr val="black"/>
              </a:solidFill>
              <a:latin typeface="Calibri"/>
            </a:endParaRPr>
          </a:p>
        </p:txBody>
      </p:sp>
      <p:sp>
        <p:nvSpPr>
          <p:cNvPr id="40" name="object 40"/>
          <p:cNvSpPr/>
          <p:nvPr/>
        </p:nvSpPr>
        <p:spPr>
          <a:xfrm>
            <a:off x="4944617" y="5755156"/>
            <a:ext cx="811530" cy="171450"/>
          </a:xfrm>
          <a:custGeom>
            <a:avLst/>
            <a:gdLst/>
            <a:ahLst/>
            <a:cxnLst/>
            <a:rect l="l" t="t" r="r" b="b"/>
            <a:pathLst>
              <a:path w="811529" h="171450">
                <a:moveTo>
                  <a:pt x="735689" y="85573"/>
                </a:moveTo>
                <a:lnTo>
                  <a:pt x="649605" y="135789"/>
                </a:lnTo>
                <a:lnTo>
                  <a:pt x="643925" y="140822"/>
                </a:lnTo>
                <a:lnTo>
                  <a:pt x="640746" y="147400"/>
                </a:lnTo>
                <a:lnTo>
                  <a:pt x="640282" y="154688"/>
                </a:lnTo>
                <a:lnTo>
                  <a:pt x="642747" y="161849"/>
                </a:lnTo>
                <a:lnTo>
                  <a:pt x="647797" y="167497"/>
                </a:lnTo>
                <a:lnTo>
                  <a:pt x="654383" y="170670"/>
                </a:lnTo>
                <a:lnTo>
                  <a:pt x="661660" y="171147"/>
                </a:lnTo>
                <a:lnTo>
                  <a:pt x="668782" y="168707"/>
                </a:lnTo>
                <a:lnTo>
                  <a:pt x="778623" y="104623"/>
                </a:lnTo>
                <a:lnTo>
                  <a:pt x="773430" y="104623"/>
                </a:lnTo>
                <a:lnTo>
                  <a:pt x="773430" y="102032"/>
                </a:lnTo>
                <a:lnTo>
                  <a:pt x="763905" y="102032"/>
                </a:lnTo>
                <a:lnTo>
                  <a:pt x="735689" y="85573"/>
                </a:lnTo>
                <a:close/>
              </a:path>
              <a:path w="811529" h="171450">
                <a:moveTo>
                  <a:pt x="703032" y="66523"/>
                </a:moveTo>
                <a:lnTo>
                  <a:pt x="0" y="66523"/>
                </a:lnTo>
                <a:lnTo>
                  <a:pt x="0" y="104623"/>
                </a:lnTo>
                <a:lnTo>
                  <a:pt x="703032" y="104623"/>
                </a:lnTo>
                <a:lnTo>
                  <a:pt x="735689" y="85573"/>
                </a:lnTo>
                <a:lnTo>
                  <a:pt x="703032" y="66523"/>
                </a:lnTo>
                <a:close/>
              </a:path>
              <a:path w="811529" h="171450">
                <a:moveTo>
                  <a:pt x="778623" y="66523"/>
                </a:moveTo>
                <a:lnTo>
                  <a:pt x="773430" y="66523"/>
                </a:lnTo>
                <a:lnTo>
                  <a:pt x="773430" y="104623"/>
                </a:lnTo>
                <a:lnTo>
                  <a:pt x="778623" y="104623"/>
                </a:lnTo>
                <a:lnTo>
                  <a:pt x="811276" y="85573"/>
                </a:lnTo>
                <a:lnTo>
                  <a:pt x="778623" y="66523"/>
                </a:lnTo>
                <a:close/>
              </a:path>
              <a:path w="811529" h="171450">
                <a:moveTo>
                  <a:pt x="763905" y="69114"/>
                </a:moveTo>
                <a:lnTo>
                  <a:pt x="735689" y="85573"/>
                </a:lnTo>
                <a:lnTo>
                  <a:pt x="763905" y="102032"/>
                </a:lnTo>
                <a:lnTo>
                  <a:pt x="763905" y="69114"/>
                </a:lnTo>
                <a:close/>
              </a:path>
              <a:path w="811529" h="171450">
                <a:moveTo>
                  <a:pt x="773430" y="69114"/>
                </a:moveTo>
                <a:lnTo>
                  <a:pt x="763905" y="69114"/>
                </a:lnTo>
                <a:lnTo>
                  <a:pt x="763905" y="102032"/>
                </a:lnTo>
                <a:lnTo>
                  <a:pt x="773430" y="102032"/>
                </a:lnTo>
                <a:lnTo>
                  <a:pt x="773430" y="69114"/>
                </a:lnTo>
                <a:close/>
              </a:path>
              <a:path w="811529" h="171450">
                <a:moveTo>
                  <a:pt x="661660" y="0"/>
                </a:moveTo>
                <a:lnTo>
                  <a:pt x="654383" y="477"/>
                </a:lnTo>
                <a:lnTo>
                  <a:pt x="647797" y="3650"/>
                </a:lnTo>
                <a:lnTo>
                  <a:pt x="642747" y="9297"/>
                </a:lnTo>
                <a:lnTo>
                  <a:pt x="640282" y="16459"/>
                </a:lnTo>
                <a:lnTo>
                  <a:pt x="640746" y="23747"/>
                </a:lnTo>
                <a:lnTo>
                  <a:pt x="643925" y="30325"/>
                </a:lnTo>
                <a:lnTo>
                  <a:pt x="649605" y="35357"/>
                </a:lnTo>
                <a:lnTo>
                  <a:pt x="735689" y="85573"/>
                </a:lnTo>
                <a:lnTo>
                  <a:pt x="763905" y="69114"/>
                </a:lnTo>
                <a:lnTo>
                  <a:pt x="773430" y="69114"/>
                </a:lnTo>
                <a:lnTo>
                  <a:pt x="773430" y="66523"/>
                </a:lnTo>
                <a:lnTo>
                  <a:pt x="778623" y="66523"/>
                </a:lnTo>
                <a:lnTo>
                  <a:pt x="668782" y="2439"/>
                </a:lnTo>
                <a:lnTo>
                  <a:pt x="661660" y="0"/>
                </a:lnTo>
                <a:close/>
              </a:path>
            </a:pathLst>
          </a:custGeom>
          <a:solidFill>
            <a:srgbClr val="C0504D"/>
          </a:solidFill>
        </p:spPr>
        <p:txBody>
          <a:bodyPr wrap="square" lIns="0" tIns="0" rIns="0" bIns="0" rtlCol="0"/>
          <a:lstStyle/>
          <a:p>
            <a:endParaRPr smtClean="0">
              <a:solidFill>
                <a:prstClr val="black"/>
              </a:solidFill>
              <a:latin typeface="Calibri"/>
            </a:endParaRPr>
          </a:p>
        </p:txBody>
      </p:sp>
      <p:sp>
        <p:nvSpPr>
          <p:cNvPr id="41" name="object 41"/>
          <p:cNvSpPr/>
          <p:nvPr/>
        </p:nvSpPr>
        <p:spPr>
          <a:xfrm>
            <a:off x="5614415" y="5657088"/>
            <a:ext cx="1624584" cy="425196"/>
          </a:xfrm>
          <a:prstGeom prst="rect">
            <a:avLst/>
          </a:prstGeom>
          <a:blipFill>
            <a:blip r:embed="rId6" cstate="print"/>
            <a:stretch>
              <a:fillRect/>
            </a:stretch>
          </a:blipFill>
        </p:spPr>
        <p:txBody>
          <a:bodyPr wrap="square" lIns="0" tIns="0" rIns="0" bIns="0" rtlCol="0"/>
          <a:lstStyle/>
          <a:p>
            <a:endParaRPr smtClean="0">
              <a:solidFill>
                <a:prstClr val="black"/>
              </a:solidFill>
              <a:latin typeface="Calibri"/>
            </a:endParaRPr>
          </a:p>
        </p:txBody>
      </p:sp>
      <p:sp>
        <p:nvSpPr>
          <p:cNvPr id="42" name="object 42"/>
          <p:cNvSpPr/>
          <p:nvPr/>
        </p:nvSpPr>
        <p:spPr>
          <a:xfrm>
            <a:off x="5657722" y="5760245"/>
            <a:ext cx="1368425" cy="171450"/>
          </a:xfrm>
          <a:custGeom>
            <a:avLst/>
            <a:gdLst/>
            <a:ahLst/>
            <a:cxnLst/>
            <a:rect l="l" t="t" r="r" b="b"/>
            <a:pathLst>
              <a:path w="1368425" h="171450">
                <a:moveTo>
                  <a:pt x="1259999" y="104842"/>
                </a:moveTo>
                <a:lnTo>
                  <a:pt x="1206373" y="135729"/>
                </a:lnTo>
                <a:lnTo>
                  <a:pt x="1200691" y="140723"/>
                </a:lnTo>
                <a:lnTo>
                  <a:pt x="1197498" y="147281"/>
                </a:lnTo>
                <a:lnTo>
                  <a:pt x="1196996" y="154565"/>
                </a:lnTo>
                <a:lnTo>
                  <a:pt x="1199387" y="161739"/>
                </a:lnTo>
                <a:lnTo>
                  <a:pt x="1204366" y="167418"/>
                </a:lnTo>
                <a:lnTo>
                  <a:pt x="1210929" y="170629"/>
                </a:lnTo>
                <a:lnTo>
                  <a:pt x="1218229" y="171143"/>
                </a:lnTo>
                <a:lnTo>
                  <a:pt x="1225423" y="168736"/>
                </a:lnTo>
                <a:lnTo>
                  <a:pt x="1335701" y="105224"/>
                </a:lnTo>
                <a:lnTo>
                  <a:pt x="1330452" y="105224"/>
                </a:lnTo>
                <a:lnTo>
                  <a:pt x="1259999" y="104842"/>
                </a:lnTo>
                <a:close/>
              </a:path>
              <a:path w="1368425" h="171450">
                <a:moveTo>
                  <a:pt x="1292770" y="85967"/>
                </a:moveTo>
                <a:lnTo>
                  <a:pt x="1259999" y="104842"/>
                </a:lnTo>
                <a:lnTo>
                  <a:pt x="1330452" y="105224"/>
                </a:lnTo>
                <a:lnTo>
                  <a:pt x="1330469" y="102582"/>
                </a:lnTo>
                <a:lnTo>
                  <a:pt x="1320927" y="102582"/>
                </a:lnTo>
                <a:lnTo>
                  <a:pt x="1292770" y="85967"/>
                </a:lnTo>
                <a:close/>
              </a:path>
              <a:path w="1368425" h="171450">
                <a:moveTo>
                  <a:pt x="1219190" y="0"/>
                </a:moveTo>
                <a:lnTo>
                  <a:pt x="1211913" y="434"/>
                </a:lnTo>
                <a:lnTo>
                  <a:pt x="1205327" y="3572"/>
                </a:lnTo>
                <a:lnTo>
                  <a:pt x="1200277" y="9199"/>
                </a:lnTo>
                <a:lnTo>
                  <a:pt x="1197736" y="16343"/>
                </a:lnTo>
                <a:lnTo>
                  <a:pt x="1198149" y="23632"/>
                </a:lnTo>
                <a:lnTo>
                  <a:pt x="1201277" y="30226"/>
                </a:lnTo>
                <a:lnTo>
                  <a:pt x="1206880" y="35285"/>
                </a:lnTo>
                <a:lnTo>
                  <a:pt x="1260189" y="66741"/>
                </a:lnTo>
                <a:lnTo>
                  <a:pt x="1330705" y="67124"/>
                </a:lnTo>
                <a:lnTo>
                  <a:pt x="1330452" y="105224"/>
                </a:lnTo>
                <a:lnTo>
                  <a:pt x="1335701" y="105224"/>
                </a:lnTo>
                <a:lnTo>
                  <a:pt x="1368425" y="86377"/>
                </a:lnTo>
                <a:lnTo>
                  <a:pt x="1226311" y="2481"/>
                </a:lnTo>
                <a:lnTo>
                  <a:pt x="1219190" y="0"/>
                </a:lnTo>
                <a:close/>
              </a:path>
              <a:path w="1368425" h="171450">
                <a:moveTo>
                  <a:pt x="253" y="59910"/>
                </a:moveTo>
                <a:lnTo>
                  <a:pt x="0" y="98010"/>
                </a:lnTo>
                <a:lnTo>
                  <a:pt x="1259999" y="104842"/>
                </a:lnTo>
                <a:lnTo>
                  <a:pt x="1292770" y="85967"/>
                </a:lnTo>
                <a:lnTo>
                  <a:pt x="1260189" y="66741"/>
                </a:lnTo>
                <a:lnTo>
                  <a:pt x="253" y="59910"/>
                </a:lnTo>
                <a:close/>
              </a:path>
              <a:path w="1368425" h="171450">
                <a:moveTo>
                  <a:pt x="1321053" y="69676"/>
                </a:moveTo>
                <a:lnTo>
                  <a:pt x="1292770" y="85967"/>
                </a:lnTo>
                <a:lnTo>
                  <a:pt x="1320927" y="102582"/>
                </a:lnTo>
                <a:lnTo>
                  <a:pt x="1321053" y="69676"/>
                </a:lnTo>
                <a:close/>
              </a:path>
              <a:path w="1368425" h="171450">
                <a:moveTo>
                  <a:pt x="1330688" y="69676"/>
                </a:moveTo>
                <a:lnTo>
                  <a:pt x="1321053" y="69676"/>
                </a:lnTo>
                <a:lnTo>
                  <a:pt x="1320927" y="102582"/>
                </a:lnTo>
                <a:lnTo>
                  <a:pt x="1330469" y="102582"/>
                </a:lnTo>
                <a:lnTo>
                  <a:pt x="1330688" y="69676"/>
                </a:lnTo>
                <a:close/>
              </a:path>
              <a:path w="1368425" h="171450">
                <a:moveTo>
                  <a:pt x="1260189" y="66741"/>
                </a:moveTo>
                <a:lnTo>
                  <a:pt x="1292770" y="85967"/>
                </a:lnTo>
                <a:lnTo>
                  <a:pt x="1321053" y="69676"/>
                </a:lnTo>
                <a:lnTo>
                  <a:pt x="1330688" y="69676"/>
                </a:lnTo>
                <a:lnTo>
                  <a:pt x="1330705" y="67124"/>
                </a:lnTo>
                <a:lnTo>
                  <a:pt x="1260189" y="66741"/>
                </a:lnTo>
                <a:close/>
              </a:path>
            </a:pathLst>
          </a:custGeom>
          <a:solidFill>
            <a:srgbClr val="C0504D"/>
          </a:solidFill>
        </p:spPr>
        <p:txBody>
          <a:bodyPr wrap="square" lIns="0" tIns="0" rIns="0" bIns="0" rtlCol="0"/>
          <a:lstStyle/>
          <a:p>
            <a:endParaRPr smtClean="0">
              <a:solidFill>
                <a:prstClr val="black"/>
              </a:solidFill>
              <a:latin typeface="Calibri"/>
            </a:endParaRPr>
          </a:p>
        </p:txBody>
      </p:sp>
      <p:sp>
        <p:nvSpPr>
          <p:cNvPr id="43" name="object 43"/>
          <p:cNvSpPr/>
          <p:nvPr/>
        </p:nvSpPr>
        <p:spPr>
          <a:xfrm>
            <a:off x="7054595" y="5657088"/>
            <a:ext cx="1388363" cy="425196"/>
          </a:xfrm>
          <a:prstGeom prst="rect">
            <a:avLst/>
          </a:prstGeom>
          <a:blipFill>
            <a:blip r:embed="rId7" cstate="print"/>
            <a:stretch>
              <a:fillRect/>
            </a:stretch>
          </a:blipFill>
        </p:spPr>
        <p:txBody>
          <a:bodyPr wrap="square" lIns="0" tIns="0" rIns="0" bIns="0" rtlCol="0"/>
          <a:lstStyle/>
          <a:p>
            <a:endParaRPr smtClean="0">
              <a:solidFill>
                <a:prstClr val="black"/>
              </a:solidFill>
              <a:latin typeface="Calibri"/>
            </a:endParaRPr>
          </a:p>
        </p:txBody>
      </p:sp>
      <p:sp>
        <p:nvSpPr>
          <p:cNvPr id="44" name="object 44"/>
          <p:cNvSpPr/>
          <p:nvPr/>
        </p:nvSpPr>
        <p:spPr>
          <a:xfrm>
            <a:off x="7097903" y="5762357"/>
            <a:ext cx="1132840" cy="171450"/>
          </a:xfrm>
          <a:custGeom>
            <a:avLst/>
            <a:gdLst/>
            <a:ahLst/>
            <a:cxnLst/>
            <a:rect l="l" t="t" r="r" b="b"/>
            <a:pathLst>
              <a:path w="1132840" h="171450">
                <a:moveTo>
                  <a:pt x="1099981" y="65697"/>
                </a:moveTo>
                <a:lnTo>
                  <a:pt x="1094740" y="65697"/>
                </a:lnTo>
                <a:lnTo>
                  <a:pt x="1094994" y="103797"/>
                </a:lnTo>
                <a:lnTo>
                  <a:pt x="1024615" y="104318"/>
                </a:lnTo>
                <a:lnTo>
                  <a:pt x="971423" y="135877"/>
                </a:lnTo>
                <a:lnTo>
                  <a:pt x="965763" y="140950"/>
                </a:lnTo>
                <a:lnTo>
                  <a:pt x="962628" y="147552"/>
                </a:lnTo>
                <a:lnTo>
                  <a:pt x="962207" y="154844"/>
                </a:lnTo>
                <a:lnTo>
                  <a:pt x="964692" y="161989"/>
                </a:lnTo>
                <a:lnTo>
                  <a:pt x="969744" y="167599"/>
                </a:lnTo>
                <a:lnTo>
                  <a:pt x="976344" y="170721"/>
                </a:lnTo>
                <a:lnTo>
                  <a:pt x="983658" y="171142"/>
                </a:lnTo>
                <a:lnTo>
                  <a:pt x="990853" y="168643"/>
                </a:lnTo>
                <a:lnTo>
                  <a:pt x="1132713" y="84468"/>
                </a:lnTo>
                <a:lnTo>
                  <a:pt x="1099981" y="65697"/>
                </a:lnTo>
                <a:close/>
              </a:path>
              <a:path w="1132840" h="171450">
                <a:moveTo>
                  <a:pt x="1024333" y="66218"/>
                </a:moveTo>
                <a:lnTo>
                  <a:pt x="0" y="73800"/>
                </a:lnTo>
                <a:lnTo>
                  <a:pt x="253" y="111900"/>
                </a:lnTo>
                <a:lnTo>
                  <a:pt x="1024615" y="104318"/>
                </a:lnTo>
                <a:lnTo>
                  <a:pt x="1057134" y="85025"/>
                </a:lnTo>
                <a:lnTo>
                  <a:pt x="1024333" y="66218"/>
                </a:lnTo>
                <a:close/>
              </a:path>
              <a:path w="1132840" h="171450">
                <a:moveTo>
                  <a:pt x="1057134" y="85025"/>
                </a:moveTo>
                <a:lnTo>
                  <a:pt x="1024615" y="104318"/>
                </a:lnTo>
                <a:lnTo>
                  <a:pt x="1094994" y="103797"/>
                </a:lnTo>
                <a:lnTo>
                  <a:pt x="1094977" y="101270"/>
                </a:lnTo>
                <a:lnTo>
                  <a:pt x="1085469" y="101270"/>
                </a:lnTo>
                <a:lnTo>
                  <a:pt x="1057134" y="85025"/>
                </a:lnTo>
                <a:close/>
              </a:path>
              <a:path w="1132840" h="171450">
                <a:moveTo>
                  <a:pt x="1085215" y="68364"/>
                </a:moveTo>
                <a:lnTo>
                  <a:pt x="1057134" y="85025"/>
                </a:lnTo>
                <a:lnTo>
                  <a:pt x="1085469" y="101270"/>
                </a:lnTo>
                <a:lnTo>
                  <a:pt x="1085215" y="68364"/>
                </a:lnTo>
                <a:close/>
              </a:path>
              <a:path w="1132840" h="171450">
                <a:moveTo>
                  <a:pt x="1094757" y="68364"/>
                </a:moveTo>
                <a:lnTo>
                  <a:pt x="1085215" y="68364"/>
                </a:lnTo>
                <a:lnTo>
                  <a:pt x="1085469" y="101270"/>
                </a:lnTo>
                <a:lnTo>
                  <a:pt x="1094977" y="101270"/>
                </a:lnTo>
                <a:lnTo>
                  <a:pt x="1094757" y="68364"/>
                </a:lnTo>
                <a:close/>
              </a:path>
              <a:path w="1132840" h="171450">
                <a:moveTo>
                  <a:pt x="1094740" y="65697"/>
                </a:moveTo>
                <a:lnTo>
                  <a:pt x="1024333" y="66218"/>
                </a:lnTo>
                <a:lnTo>
                  <a:pt x="1057134" y="85025"/>
                </a:lnTo>
                <a:lnTo>
                  <a:pt x="1085215" y="68364"/>
                </a:lnTo>
                <a:lnTo>
                  <a:pt x="1094757" y="68364"/>
                </a:lnTo>
                <a:lnTo>
                  <a:pt x="1094740" y="65697"/>
                </a:lnTo>
                <a:close/>
              </a:path>
              <a:path w="1132840" h="171450">
                <a:moveTo>
                  <a:pt x="982390" y="0"/>
                </a:moveTo>
                <a:lnTo>
                  <a:pt x="975090" y="532"/>
                </a:lnTo>
                <a:lnTo>
                  <a:pt x="968527" y="3758"/>
                </a:lnTo>
                <a:lnTo>
                  <a:pt x="963549" y="9449"/>
                </a:lnTo>
                <a:lnTo>
                  <a:pt x="961177" y="16622"/>
                </a:lnTo>
                <a:lnTo>
                  <a:pt x="961723" y="23905"/>
                </a:lnTo>
                <a:lnTo>
                  <a:pt x="964959" y="30459"/>
                </a:lnTo>
                <a:lnTo>
                  <a:pt x="970661" y="35446"/>
                </a:lnTo>
                <a:lnTo>
                  <a:pt x="1024333" y="66218"/>
                </a:lnTo>
                <a:lnTo>
                  <a:pt x="1099981" y="65697"/>
                </a:lnTo>
                <a:lnTo>
                  <a:pt x="989583" y="2388"/>
                </a:lnTo>
                <a:lnTo>
                  <a:pt x="982390" y="0"/>
                </a:lnTo>
                <a:close/>
              </a:path>
            </a:pathLst>
          </a:custGeom>
          <a:solidFill>
            <a:srgbClr val="C0504D"/>
          </a:solidFill>
        </p:spPr>
        <p:txBody>
          <a:bodyPr wrap="square" lIns="0" tIns="0" rIns="0" bIns="0" rtlCol="0"/>
          <a:lstStyle/>
          <a:p>
            <a:endParaRPr smtClean="0">
              <a:solidFill>
                <a:prstClr val="black"/>
              </a:solidFill>
              <a:latin typeface="Calibri"/>
            </a:endParaRPr>
          </a:p>
        </p:txBody>
      </p:sp>
      <p:sp>
        <p:nvSpPr>
          <p:cNvPr id="45" name="object 45"/>
          <p:cNvSpPr txBox="1"/>
          <p:nvPr/>
        </p:nvSpPr>
        <p:spPr>
          <a:xfrm>
            <a:off x="3615690" y="5945835"/>
            <a:ext cx="1950085" cy="681990"/>
          </a:xfrm>
          <a:prstGeom prst="rect">
            <a:avLst/>
          </a:prstGeom>
        </p:spPr>
        <p:txBody>
          <a:bodyPr vert="horz" wrap="square" lIns="0" tIns="0" rIns="0" bIns="0" rtlCol="0">
            <a:spAutoFit/>
          </a:bodyPr>
          <a:lstStyle/>
          <a:p>
            <a:pPr marL="1286510" marR="5080"/>
            <a:r>
              <a:rPr sz="1300" spc="-5" dirty="0">
                <a:solidFill>
                  <a:prstClr val="black"/>
                </a:solidFill>
                <a:latin typeface="Calibri"/>
                <a:cs typeface="Calibri"/>
              </a:rPr>
              <a:t>P</a:t>
            </a:r>
            <a:r>
              <a:rPr sz="1300" spc="-15" dirty="0">
                <a:solidFill>
                  <a:prstClr val="black"/>
                </a:solidFill>
                <a:latin typeface="Calibri"/>
                <a:cs typeface="Calibri"/>
              </a:rPr>
              <a:t>r</a:t>
            </a:r>
            <a:r>
              <a:rPr sz="1300" spc="-5" dirty="0">
                <a:solidFill>
                  <a:prstClr val="black"/>
                </a:solidFill>
                <a:latin typeface="Calibri"/>
                <a:cs typeface="Calibri"/>
              </a:rPr>
              <a:t>epa</a:t>
            </a:r>
            <a:r>
              <a:rPr sz="1300" dirty="0">
                <a:solidFill>
                  <a:prstClr val="black"/>
                </a:solidFill>
                <a:latin typeface="Calibri"/>
                <a:cs typeface="Calibri"/>
              </a:rPr>
              <a:t>r</a:t>
            </a:r>
            <a:r>
              <a:rPr sz="1300" spc="-5" dirty="0">
                <a:solidFill>
                  <a:prstClr val="black"/>
                </a:solidFill>
                <a:latin typeface="Calibri"/>
                <a:cs typeface="Calibri"/>
              </a:rPr>
              <a:t>ing  materials</a:t>
            </a:r>
            <a:endParaRPr sz="1300">
              <a:solidFill>
                <a:prstClr val="black"/>
              </a:solidFill>
              <a:latin typeface="Calibri"/>
              <a:cs typeface="Calibri"/>
            </a:endParaRPr>
          </a:p>
          <a:p>
            <a:pPr marL="12700">
              <a:spcBef>
                <a:spcPts val="894"/>
              </a:spcBef>
            </a:pPr>
            <a:r>
              <a:rPr sz="1000" spc="-5" dirty="0">
                <a:solidFill>
                  <a:srgbClr val="888888"/>
                </a:solidFill>
                <a:latin typeface="Calibri"/>
                <a:cs typeface="Calibri"/>
              </a:rPr>
              <a:t>Shin MICHIZONO, ACFA, Jan.19</a:t>
            </a:r>
            <a:r>
              <a:rPr sz="1000" spc="-10" dirty="0">
                <a:solidFill>
                  <a:srgbClr val="888888"/>
                </a:solidFill>
                <a:latin typeface="Calibri"/>
                <a:cs typeface="Calibri"/>
              </a:rPr>
              <a:t> </a:t>
            </a:r>
            <a:r>
              <a:rPr sz="1000" spc="-5" dirty="0">
                <a:solidFill>
                  <a:srgbClr val="888888"/>
                </a:solidFill>
                <a:latin typeface="Calibri"/>
                <a:cs typeface="Calibri"/>
              </a:rPr>
              <a:t>2017</a:t>
            </a:r>
            <a:endParaRPr sz="1000">
              <a:solidFill>
                <a:prstClr val="black"/>
              </a:solidFill>
              <a:latin typeface="Calibri"/>
              <a:cs typeface="Calibri"/>
            </a:endParaRPr>
          </a:p>
        </p:txBody>
      </p:sp>
      <p:sp>
        <p:nvSpPr>
          <p:cNvPr id="46" name="object 46"/>
          <p:cNvSpPr txBox="1"/>
          <p:nvPr/>
        </p:nvSpPr>
        <p:spPr>
          <a:xfrm>
            <a:off x="6752081" y="5890666"/>
            <a:ext cx="721360" cy="219075"/>
          </a:xfrm>
          <a:prstGeom prst="rect">
            <a:avLst/>
          </a:prstGeom>
        </p:spPr>
        <p:txBody>
          <a:bodyPr vert="horz" wrap="square" lIns="0" tIns="0" rIns="0" bIns="0" rtlCol="0">
            <a:spAutoFit/>
          </a:bodyPr>
          <a:lstStyle/>
          <a:p>
            <a:pPr marL="12700"/>
            <a:r>
              <a:rPr sz="1300" spc="-40" dirty="0">
                <a:solidFill>
                  <a:prstClr val="black"/>
                </a:solidFill>
                <a:latin typeface="Calibri"/>
                <a:cs typeface="Calibri"/>
              </a:rPr>
              <a:t>E</a:t>
            </a:r>
            <a:r>
              <a:rPr sz="1300" spc="-30" dirty="0">
                <a:solidFill>
                  <a:prstClr val="black"/>
                </a:solidFill>
                <a:latin typeface="Calibri"/>
                <a:cs typeface="Calibri"/>
              </a:rPr>
              <a:t>v</a:t>
            </a:r>
            <a:r>
              <a:rPr sz="1300" spc="-5" dirty="0">
                <a:solidFill>
                  <a:prstClr val="black"/>
                </a:solidFill>
                <a:latin typeface="Calibri"/>
                <a:cs typeface="Calibri"/>
              </a:rPr>
              <a:t>al</a:t>
            </a:r>
            <a:r>
              <a:rPr sz="1300" spc="-10" dirty="0">
                <a:solidFill>
                  <a:prstClr val="black"/>
                </a:solidFill>
                <a:latin typeface="Calibri"/>
                <a:cs typeface="Calibri"/>
              </a:rPr>
              <a:t>u</a:t>
            </a:r>
            <a:r>
              <a:rPr sz="1300" spc="-15" dirty="0">
                <a:solidFill>
                  <a:prstClr val="black"/>
                </a:solidFill>
                <a:latin typeface="Calibri"/>
                <a:cs typeface="Calibri"/>
              </a:rPr>
              <a:t>a</a:t>
            </a:r>
            <a:r>
              <a:rPr sz="1300" spc="-5" dirty="0">
                <a:solidFill>
                  <a:prstClr val="black"/>
                </a:solidFill>
                <a:latin typeface="Calibri"/>
                <a:cs typeface="Calibri"/>
              </a:rPr>
              <a:t>tion</a:t>
            </a:r>
            <a:endParaRPr sz="1300">
              <a:solidFill>
                <a:prstClr val="black"/>
              </a:solidFill>
              <a:latin typeface="Calibri"/>
              <a:cs typeface="Calibri"/>
            </a:endParaRPr>
          </a:p>
        </p:txBody>
      </p:sp>
      <p:sp>
        <p:nvSpPr>
          <p:cNvPr id="47" name="object 47"/>
          <p:cNvSpPr txBox="1"/>
          <p:nvPr/>
        </p:nvSpPr>
        <p:spPr>
          <a:xfrm>
            <a:off x="5734050" y="5920232"/>
            <a:ext cx="895350" cy="219075"/>
          </a:xfrm>
          <a:prstGeom prst="rect">
            <a:avLst/>
          </a:prstGeom>
        </p:spPr>
        <p:txBody>
          <a:bodyPr vert="horz" wrap="square" lIns="0" tIns="0" rIns="0" bIns="0" rtlCol="0">
            <a:spAutoFit/>
          </a:bodyPr>
          <a:lstStyle/>
          <a:p>
            <a:pPr marL="12700"/>
            <a:r>
              <a:rPr sz="1300" spc="-10" dirty="0">
                <a:solidFill>
                  <a:prstClr val="black"/>
                </a:solidFill>
                <a:latin typeface="Calibri"/>
                <a:cs typeface="Calibri"/>
              </a:rPr>
              <a:t>Manufacture</a:t>
            </a:r>
            <a:endParaRPr sz="1300">
              <a:solidFill>
                <a:prstClr val="black"/>
              </a:solidFill>
              <a:latin typeface="Calibri"/>
              <a:cs typeface="Calibri"/>
            </a:endParaRPr>
          </a:p>
        </p:txBody>
      </p:sp>
      <p:sp>
        <p:nvSpPr>
          <p:cNvPr id="48" name="object 48"/>
          <p:cNvSpPr txBox="1"/>
          <p:nvPr/>
        </p:nvSpPr>
        <p:spPr>
          <a:xfrm>
            <a:off x="5734050" y="6089091"/>
            <a:ext cx="2808605" cy="248920"/>
          </a:xfrm>
          <a:prstGeom prst="rect">
            <a:avLst/>
          </a:prstGeom>
        </p:spPr>
        <p:txBody>
          <a:bodyPr vert="horz" wrap="square" lIns="0" tIns="0" rIns="0" bIns="0" rtlCol="0">
            <a:spAutoFit/>
          </a:bodyPr>
          <a:lstStyle/>
          <a:p>
            <a:pPr marL="12700"/>
            <a:r>
              <a:rPr sz="1950" spc="-7" baseline="-10683" dirty="0">
                <a:solidFill>
                  <a:prstClr val="black"/>
                </a:solidFill>
                <a:latin typeface="Calibri"/>
                <a:cs typeface="Calibri"/>
              </a:rPr>
              <a:t>8x9-cell </a:t>
            </a:r>
            <a:r>
              <a:rPr sz="1950" spc="-30" baseline="-10683" dirty="0">
                <a:solidFill>
                  <a:prstClr val="black"/>
                </a:solidFill>
                <a:latin typeface="Calibri"/>
                <a:cs typeface="Calibri"/>
              </a:rPr>
              <a:t>cavities</a:t>
            </a:r>
            <a:r>
              <a:rPr sz="1300" spc="-20" dirty="0">
                <a:solidFill>
                  <a:prstClr val="black"/>
                </a:solidFill>
                <a:latin typeface="Calibri"/>
                <a:cs typeface="Calibri"/>
              </a:rPr>
              <a:t>(Vertical&amp;Horizontal</a:t>
            </a:r>
            <a:r>
              <a:rPr sz="1300" spc="60" dirty="0">
                <a:solidFill>
                  <a:prstClr val="black"/>
                </a:solidFill>
                <a:latin typeface="Calibri"/>
                <a:cs typeface="Calibri"/>
              </a:rPr>
              <a:t> </a:t>
            </a:r>
            <a:r>
              <a:rPr sz="1300" spc="-10" dirty="0">
                <a:solidFill>
                  <a:prstClr val="black"/>
                </a:solidFill>
                <a:latin typeface="Calibri"/>
                <a:cs typeface="Calibri"/>
              </a:rPr>
              <a:t>tests)</a:t>
            </a:r>
            <a:endParaRPr sz="1300">
              <a:solidFill>
                <a:prstClr val="black"/>
              </a:solidFill>
              <a:latin typeface="Calibri"/>
              <a:cs typeface="Calibri"/>
            </a:endParaRPr>
          </a:p>
        </p:txBody>
      </p:sp>
      <p:sp>
        <p:nvSpPr>
          <p:cNvPr id="49" name="日付プレースホルダー 48"/>
          <p:cNvSpPr>
            <a:spLocks noGrp="1"/>
          </p:cNvSpPr>
          <p:nvPr>
            <p:ph type="dt" sz="half" idx="6"/>
          </p:nvPr>
        </p:nvSpPr>
        <p:spPr/>
        <p:txBody>
          <a:body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50" name="スライド番号プレースホルダー 49"/>
          <p:cNvSpPr>
            <a:spLocks noGrp="1"/>
          </p:cNvSpPr>
          <p:nvPr>
            <p:ph type="sldNum" sz="quarter" idx="7"/>
          </p:nvPr>
        </p:nvSpPr>
        <p:spPr/>
        <p:txBody>
          <a:bodyPr/>
          <a:lstStyle/>
          <a:p>
            <a:pPr marL="25400">
              <a:lnSpc>
                <a:spcPts val="1045"/>
              </a:lnSpc>
            </a:pPr>
            <a:fld id="{81D60167-4931-47E6-BA6A-407CBD079E47}" type="slidenum">
              <a:rPr lang="uk-UA" spc="-5" smtClean="0"/>
              <a:pPr marL="25400">
                <a:lnSpc>
                  <a:spcPts val="1045"/>
                </a:lnSpc>
              </a:pPr>
              <a:t>29</a:t>
            </a:fld>
            <a:endParaRPr lang="uk-UA" spc="-5" dirty="0"/>
          </a:p>
        </p:txBody>
      </p:sp>
    </p:spTree>
    <p:extLst>
      <p:ext uri="{BB962C8B-B14F-4D97-AF65-F5344CB8AC3E}">
        <p14:creationId xmlns:p14="http://schemas.microsoft.com/office/powerpoint/2010/main" val="3497436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200271" y="1180638"/>
            <a:ext cx="5360490" cy="5261428"/>
          </a:xfrm>
          <a:prstGeom prst="rect">
            <a:avLst/>
          </a:prstGeom>
          <a:solidFill>
            <a:srgbClr val="FFFF00">
              <a:alpha val="17000"/>
            </a:srgbClr>
          </a:solidFill>
          <a:ln>
            <a:noFill/>
          </a:ln>
        </p:spPr>
        <p:txBody>
          <a:bodyPr vert="horz" wrap="square" lIns="91440" tIns="45720" rIns="91440" bIns="45720" numCol="1" rtlCol="0" anchor="t" anchorCtr="0" compatLnSpc="1">
            <a:prstTxWarp prst="textNoShape">
              <a:avLst/>
            </a:prstTxWarp>
          </a:bodyPr>
          <a:lstStyle/>
          <a:p>
            <a:pPr defTabSz="914400" eaLnBrk="0" fontAlgn="ctr" hangingPunct="0">
              <a:spcBef>
                <a:spcPct val="0"/>
              </a:spcBef>
              <a:spcAft>
                <a:spcPct val="0"/>
              </a:spcAft>
            </a:pPr>
            <a:endParaRPr kumimoji="0" lang="ja-JP" altLang="en-US" sz="3600">
              <a:solidFill>
                <a:prstClr val="black"/>
              </a:solidFill>
              <a:latin typeface="Arial" charset="0"/>
              <a:ea typeface="Arial Unicode MS" pitchFamily="34" charset="-128"/>
              <a:cs typeface="Arial Unicode MS" pitchFamily="34" charset="-128"/>
            </a:endParaRPr>
          </a:p>
        </p:txBody>
      </p:sp>
      <p:sp>
        <p:nvSpPr>
          <p:cNvPr id="23554" name="Rectangle 2"/>
          <p:cNvSpPr>
            <a:spLocks noGrp="1" noChangeArrowheads="1"/>
          </p:cNvSpPr>
          <p:nvPr>
            <p:ph type="title"/>
          </p:nvPr>
        </p:nvSpPr>
        <p:spPr>
          <a:xfrm>
            <a:off x="831277" y="125487"/>
            <a:ext cx="7481455" cy="500303"/>
          </a:xfrm>
          <a:solidFill>
            <a:schemeClr val="bg1"/>
          </a:solidFill>
          <a:ln>
            <a:noFill/>
          </a:ln>
        </p:spPr>
        <p:txBody>
          <a:bodyPr>
            <a:noAutofit/>
          </a:bodyPr>
          <a:lstStyle/>
          <a:p>
            <a:pPr algn="ctr"/>
            <a:r>
              <a:rPr lang="en-GB" altLang="ja-JP" sz="3600" b="1" dirty="0" smtClean="0">
                <a:latin typeface="Arial" charset="0"/>
                <a:cs typeface="Arial Unicode MS" charset="0"/>
              </a:rPr>
              <a:t>ILC GDE to LCC  </a:t>
            </a:r>
            <a:endParaRPr lang="en-GB" altLang="ja-JP" sz="2000" dirty="0">
              <a:solidFill>
                <a:srgbClr val="3366FF"/>
              </a:solidFill>
              <a:latin typeface="ＭＳ Ｐゴシック"/>
              <a:ea typeface="ＭＳ Ｐゴシック"/>
              <a:cs typeface="ＭＳ Ｐゴシック"/>
            </a:endParaRPr>
          </a:p>
        </p:txBody>
      </p:sp>
      <p:sp>
        <p:nvSpPr>
          <p:cNvPr id="13318" name="Rectangle 6"/>
          <p:cNvSpPr>
            <a:spLocks noChangeArrowheads="1"/>
          </p:cNvSpPr>
          <p:nvPr/>
        </p:nvSpPr>
        <p:spPr bwMode="auto">
          <a:xfrm>
            <a:off x="486690" y="2925305"/>
            <a:ext cx="1973263" cy="236537"/>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lIns="91431" tIns="45715" rIns="91431" bIns="45715" anchor="ctr"/>
          <a:lstStyle/>
          <a:p>
            <a:pPr defTabSz="457107" eaLnBrk="0" fontAlgn="ctr" hangingPunct="0">
              <a:spcBef>
                <a:spcPct val="0"/>
              </a:spcBef>
              <a:spcAft>
                <a:spcPct val="0"/>
              </a:spcAft>
            </a:pPr>
            <a:endParaRPr kumimoji="0" lang="de-DE" sz="2400">
              <a:solidFill>
                <a:prstClr val="black"/>
              </a:solidFill>
              <a:latin typeface="Calibri"/>
              <a:ea typeface="Osaka" charset="0"/>
              <a:cs typeface="Osaka" charset="0"/>
            </a:endParaRPr>
          </a:p>
        </p:txBody>
      </p:sp>
      <p:sp>
        <p:nvSpPr>
          <p:cNvPr id="13321" name="Rectangle 9"/>
          <p:cNvSpPr>
            <a:spLocks noChangeArrowheads="1"/>
          </p:cNvSpPr>
          <p:nvPr/>
        </p:nvSpPr>
        <p:spPr bwMode="auto">
          <a:xfrm>
            <a:off x="2459952" y="3161843"/>
            <a:ext cx="4270711" cy="411726"/>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lIns="91431" tIns="45715" rIns="91431" bIns="45715" anchor="ctr"/>
          <a:lstStyle/>
          <a:p>
            <a:pPr algn="ctr" defTabSz="457107" eaLnBrk="0" fontAlgn="ctr" hangingPunct="0">
              <a:spcBef>
                <a:spcPct val="0"/>
              </a:spcBef>
              <a:spcAft>
                <a:spcPct val="0"/>
              </a:spcAft>
            </a:pPr>
            <a:r>
              <a:rPr kumimoji="0" lang="de-DE" sz="2400" dirty="0" smtClean="0">
                <a:solidFill>
                  <a:schemeClr val="bg1"/>
                </a:solidFill>
                <a:latin typeface="Calibri"/>
                <a:ea typeface="Osaka" charset="0"/>
                <a:cs typeface="Osaka" charset="0"/>
              </a:rPr>
              <a:t>Technical Design Phase</a:t>
            </a:r>
            <a:endParaRPr kumimoji="0" lang="de-DE" sz="2400" dirty="0">
              <a:solidFill>
                <a:schemeClr val="bg1"/>
              </a:solidFill>
              <a:latin typeface="Calibri"/>
              <a:ea typeface="Osaka" charset="0"/>
              <a:cs typeface="Osaka" charset="0"/>
            </a:endParaRPr>
          </a:p>
        </p:txBody>
      </p:sp>
      <p:sp>
        <p:nvSpPr>
          <p:cNvPr id="13323" name="Rectangle 11"/>
          <p:cNvSpPr>
            <a:spLocks noChangeArrowheads="1"/>
          </p:cNvSpPr>
          <p:nvPr/>
        </p:nvSpPr>
        <p:spPr bwMode="auto">
          <a:xfrm>
            <a:off x="499389" y="2533384"/>
            <a:ext cx="6341218" cy="352229"/>
          </a:xfrm>
          <a:prstGeom prst="rect">
            <a:avLst/>
          </a:prstGeom>
          <a:gradFill rotWithShape="1">
            <a:gsLst>
              <a:gs pos="0">
                <a:schemeClr val="accent5">
                  <a:lumMod val="50000"/>
                  <a:alpha val="0"/>
                </a:schemeClr>
              </a:gs>
              <a:gs pos="100000">
                <a:schemeClr val="accent1">
                  <a:gamma/>
                  <a:shade val="46275"/>
                  <a:invGamma/>
                </a:schemeClr>
              </a:gs>
            </a:gsLst>
            <a:lin ang="0" scaled="1"/>
          </a:gradFill>
          <a:ln w="9525">
            <a:noFill/>
            <a:miter lim="800000"/>
            <a:headEnd/>
            <a:tailEnd/>
          </a:ln>
          <a:effectLst/>
        </p:spPr>
        <p:txBody>
          <a:bodyPr wrap="none" lIns="91431" tIns="45715" rIns="91431" bIns="45715" anchor="ctr"/>
          <a:lstStyle/>
          <a:p>
            <a:pPr defTabSz="457107" eaLnBrk="0" fontAlgn="ctr" hangingPunct="0">
              <a:spcBef>
                <a:spcPct val="0"/>
              </a:spcBef>
              <a:spcAft>
                <a:spcPct val="0"/>
              </a:spcAft>
            </a:pPr>
            <a:endParaRPr kumimoji="0" lang="de-DE" sz="2400" dirty="0">
              <a:solidFill>
                <a:prstClr val="black"/>
              </a:solidFill>
              <a:latin typeface="Calibri"/>
              <a:ea typeface="Osaka" charset="0"/>
              <a:cs typeface="Osaka" charset="0"/>
            </a:endParaRPr>
          </a:p>
        </p:txBody>
      </p:sp>
      <p:sp>
        <p:nvSpPr>
          <p:cNvPr id="23559" name="Text Box 12"/>
          <p:cNvSpPr txBox="1">
            <a:spLocks noChangeArrowheads="1"/>
          </p:cNvSpPr>
          <p:nvPr/>
        </p:nvSpPr>
        <p:spPr bwMode="auto">
          <a:xfrm>
            <a:off x="5376583" y="2509418"/>
            <a:ext cx="1224972" cy="40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a:solidFill>
                  <a:srgbClr val="FFFFFF"/>
                </a:solidFill>
              </a:rPr>
              <a:t>ILC-GDE</a:t>
            </a:r>
          </a:p>
        </p:txBody>
      </p:sp>
      <p:grpSp>
        <p:nvGrpSpPr>
          <p:cNvPr id="23563" name="Group 58"/>
          <p:cNvGrpSpPr>
            <a:grpSpLocks/>
          </p:cNvGrpSpPr>
          <p:nvPr/>
        </p:nvGrpSpPr>
        <p:grpSpPr bwMode="auto">
          <a:xfrm>
            <a:off x="1177252" y="1166863"/>
            <a:ext cx="7922801" cy="1449984"/>
            <a:chOff x="1443038" y="1106998"/>
            <a:chExt cx="7922801" cy="1449985"/>
          </a:xfrm>
        </p:grpSpPr>
        <p:sp>
          <p:nvSpPr>
            <p:cNvPr id="23576" name="Rectangle 14"/>
            <p:cNvSpPr>
              <a:spLocks noChangeArrowheads="1"/>
            </p:cNvSpPr>
            <p:nvPr/>
          </p:nvSpPr>
          <p:spPr bwMode="auto">
            <a:xfrm>
              <a:off x="2381973" y="1824020"/>
              <a:ext cx="6283779" cy="479425"/>
            </a:xfrm>
            <a:prstGeom prst="rect">
              <a:avLst/>
            </a:prstGeom>
            <a:gradFill flip="none" rotWithShape="1">
              <a:gsLst>
                <a:gs pos="0">
                  <a:srgbClr val="3366FF"/>
                </a:gs>
                <a:gs pos="100000">
                  <a:srgbClr val="000090"/>
                </a:gs>
              </a:gsLst>
              <a:lin ang="0" scaled="1"/>
              <a:tileRect/>
            </a:gradFill>
            <a:ln w="9525">
              <a:solidFill>
                <a:schemeClr val="accent2"/>
              </a:solidFill>
              <a:miter lim="800000"/>
              <a:headEnd/>
              <a:tailEnd/>
            </a:ln>
          </p:spPr>
          <p:txBody>
            <a:bodyPr wrap="none" anchor="ctr"/>
            <a:lstStyle/>
            <a:p>
              <a:pPr defTabSz="457107" eaLnBrk="0" fontAlgn="ctr" hangingPunct="0">
                <a:spcBef>
                  <a:spcPct val="0"/>
                </a:spcBef>
                <a:spcAft>
                  <a:spcPct val="0"/>
                </a:spcAft>
              </a:pPr>
              <a:endParaRPr kumimoji="0" lang="de-DE" sz="2400" dirty="0">
                <a:solidFill>
                  <a:prstClr val="black"/>
                </a:solidFill>
                <a:latin typeface="Calibri"/>
                <a:ea typeface="Osaka" charset="0"/>
                <a:cs typeface="Osaka" charset="0"/>
              </a:endParaRPr>
            </a:p>
          </p:txBody>
        </p:sp>
        <p:sp>
          <p:nvSpPr>
            <p:cNvPr id="23577" name="AutoShape 15"/>
            <p:cNvSpPr>
              <a:spLocks noChangeArrowheads="1"/>
            </p:cNvSpPr>
            <p:nvPr/>
          </p:nvSpPr>
          <p:spPr bwMode="auto">
            <a:xfrm>
              <a:off x="8665752" y="1596545"/>
              <a:ext cx="700087" cy="960438"/>
            </a:xfrm>
            <a:prstGeom prst="rightArrow">
              <a:avLst>
                <a:gd name="adj1" fmla="val 53458"/>
                <a:gd name="adj2" fmla="val 60093"/>
              </a:avLst>
            </a:prstGeom>
            <a:solidFill>
              <a:srgbClr val="000090"/>
            </a:solidFill>
            <a:ln w="9525">
              <a:solidFill>
                <a:schemeClr val="accent2"/>
              </a:solidFill>
              <a:miter lim="800000"/>
              <a:headEnd/>
              <a:tailEnd/>
            </a:ln>
          </p:spPr>
          <p:txBody>
            <a:bodyPr wrap="none" anchor="ctr"/>
            <a:lstStyle/>
            <a:p>
              <a:pPr defTabSz="457107" eaLnBrk="0" fontAlgn="ctr" hangingPunct="0">
                <a:spcBef>
                  <a:spcPct val="0"/>
                </a:spcBef>
                <a:spcAft>
                  <a:spcPct val="0"/>
                </a:spcAft>
              </a:pPr>
              <a:endParaRPr kumimoji="0" lang="de-DE" sz="2400">
                <a:solidFill>
                  <a:prstClr val="black"/>
                </a:solidFill>
                <a:latin typeface="Calibri"/>
                <a:ea typeface="Osaka" charset="0"/>
                <a:cs typeface="Osaka" charset="0"/>
              </a:endParaRPr>
            </a:p>
          </p:txBody>
        </p:sp>
        <p:sp>
          <p:nvSpPr>
            <p:cNvPr id="23579" name="Line 17"/>
            <p:cNvSpPr>
              <a:spLocks noChangeShapeType="1"/>
            </p:cNvSpPr>
            <p:nvPr/>
          </p:nvSpPr>
          <p:spPr bwMode="auto">
            <a:xfrm>
              <a:off x="1578606" y="1439863"/>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3580" name="Line 18"/>
            <p:cNvSpPr>
              <a:spLocks noChangeShapeType="1"/>
            </p:cNvSpPr>
            <p:nvPr/>
          </p:nvSpPr>
          <p:spPr bwMode="auto">
            <a:xfrm>
              <a:off x="2391406" y="1439863"/>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3581" name="Line 19"/>
            <p:cNvSpPr>
              <a:spLocks noChangeShapeType="1"/>
            </p:cNvSpPr>
            <p:nvPr/>
          </p:nvSpPr>
          <p:spPr bwMode="auto">
            <a:xfrm>
              <a:off x="3081495" y="1431051"/>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3582" name="Line 20"/>
            <p:cNvSpPr>
              <a:spLocks noChangeShapeType="1"/>
            </p:cNvSpPr>
            <p:nvPr/>
          </p:nvSpPr>
          <p:spPr bwMode="auto">
            <a:xfrm>
              <a:off x="5750486" y="1433928"/>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3584" name="Text Box 22"/>
            <p:cNvSpPr txBox="1">
              <a:spLocks noChangeArrowheads="1"/>
            </p:cNvSpPr>
            <p:nvPr/>
          </p:nvSpPr>
          <p:spPr bwMode="auto">
            <a:xfrm>
              <a:off x="1443038" y="1120775"/>
              <a:ext cx="7552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a:solidFill>
                    <a:srgbClr val="660066"/>
                  </a:solidFill>
                </a:rPr>
                <a:t>2006</a:t>
              </a:r>
            </a:p>
          </p:txBody>
        </p:sp>
        <p:sp>
          <p:nvSpPr>
            <p:cNvPr id="23585" name="Text Box 23"/>
            <p:cNvSpPr txBox="1">
              <a:spLocks noChangeArrowheads="1"/>
            </p:cNvSpPr>
            <p:nvPr/>
          </p:nvSpPr>
          <p:spPr bwMode="auto">
            <a:xfrm>
              <a:off x="2255359" y="1120775"/>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‘07</a:t>
              </a:r>
              <a:endParaRPr kumimoji="0" lang="en-GB" altLang="ja-JP" sz="2000" dirty="0">
                <a:solidFill>
                  <a:srgbClr val="558ED5"/>
                </a:solidFill>
              </a:endParaRPr>
            </a:p>
          </p:txBody>
        </p:sp>
        <p:sp>
          <p:nvSpPr>
            <p:cNvPr id="23586" name="Text Box 24"/>
            <p:cNvSpPr txBox="1">
              <a:spLocks noChangeArrowheads="1"/>
            </p:cNvSpPr>
            <p:nvPr/>
          </p:nvSpPr>
          <p:spPr bwMode="auto">
            <a:xfrm>
              <a:off x="3043868" y="1120775"/>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‘08</a:t>
              </a:r>
              <a:endParaRPr kumimoji="0" lang="en-GB" altLang="ja-JP" sz="2000" dirty="0">
                <a:solidFill>
                  <a:srgbClr val="558ED5"/>
                </a:solidFill>
              </a:endParaRPr>
            </a:p>
          </p:txBody>
        </p:sp>
        <p:sp>
          <p:nvSpPr>
            <p:cNvPr id="23587" name="Text Box 25"/>
            <p:cNvSpPr txBox="1">
              <a:spLocks noChangeArrowheads="1"/>
            </p:cNvSpPr>
            <p:nvPr/>
          </p:nvSpPr>
          <p:spPr bwMode="auto">
            <a:xfrm>
              <a:off x="5775428" y="1120775"/>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‘12</a:t>
              </a:r>
              <a:endParaRPr kumimoji="0" lang="en-GB" altLang="ja-JP" sz="2000" dirty="0">
                <a:solidFill>
                  <a:srgbClr val="558ED5"/>
                </a:solidFill>
              </a:endParaRPr>
            </a:p>
          </p:txBody>
        </p:sp>
        <p:sp>
          <p:nvSpPr>
            <p:cNvPr id="23588" name="Line 26"/>
            <p:cNvSpPr>
              <a:spLocks noChangeShapeType="1"/>
            </p:cNvSpPr>
            <p:nvPr/>
          </p:nvSpPr>
          <p:spPr bwMode="auto">
            <a:xfrm>
              <a:off x="3741245" y="1412410"/>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3589" name="Text Box 27"/>
            <p:cNvSpPr txBox="1">
              <a:spLocks noChangeArrowheads="1"/>
            </p:cNvSpPr>
            <p:nvPr/>
          </p:nvSpPr>
          <p:spPr bwMode="auto">
            <a:xfrm>
              <a:off x="3808086" y="1120775"/>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‘09</a:t>
              </a:r>
              <a:endParaRPr kumimoji="0" lang="en-GB" altLang="ja-JP" sz="2000" dirty="0">
                <a:solidFill>
                  <a:srgbClr val="558ED5"/>
                </a:solidFill>
              </a:endParaRPr>
            </a:p>
          </p:txBody>
        </p:sp>
        <p:sp>
          <p:nvSpPr>
            <p:cNvPr id="23590" name="Line 28"/>
            <p:cNvSpPr>
              <a:spLocks noChangeShapeType="1"/>
            </p:cNvSpPr>
            <p:nvPr/>
          </p:nvSpPr>
          <p:spPr bwMode="auto">
            <a:xfrm>
              <a:off x="4458964" y="1431051"/>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3591" name="Text Box 29"/>
            <p:cNvSpPr txBox="1">
              <a:spLocks noChangeArrowheads="1"/>
            </p:cNvSpPr>
            <p:nvPr/>
          </p:nvSpPr>
          <p:spPr bwMode="auto">
            <a:xfrm>
              <a:off x="4500148" y="1120775"/>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‘10</a:t>
              </a:r>
              <a:endParaRPr kumimoji="0" lang="en-GB" altLang="ja-JP" sz="2000" dirty="0">
                <a:solidFill>
                  <a:srgbClr val="558ED5"/>
                </a:solidFill>
              </a:endParaRPr>
            </a:p>
          </p:txBody>
        </p:sp>
        <p:sp>
          <p:nvSpPr>
            <p:cNvPr id="23592" name="Line 30"/>
            <p:cNvSpPr>
              <a:spLocks noChangeShapeType="1"/>
            </p:cNvSpPr>
            <p:nvPr/>
          </p:nvSpPr>
          <p:spPr bwMode="auto">
            <a:xfrm>
              <a:off x="5132728" y="1433928"/>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3593" name="Text Box 31"/>
            <p:cNvSpPr txBox="1">
              <a:spLocks noChangeArrowheads="1"/>
            </p:cNvSpPr>
            <p:nvPr/>
          </p:nvSpPr>
          <p:spPr bwMode="auto">
            <a:xfrm>
              <a:off x="5174045" y="1120775"/>
              <a:ext cx="5078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‘11</a:t>
              </a:r>
              <a:endParaRPr kumimoji="0" lang="en-GB" altLang="ja-JP" sz="2000" dirty="0">
                <a:solidFill>
                  <a:srgbClr val="558ED5"/>
                </a:solidFill>
              </a:endParaRPr>
            </a:p>
          </p:txBody>
        </p:sp>
        <p:sp>
          <p:nvSpPr>
            <p:cNvPr id="23594" name="Line 37"/>
            <p:cNvSpPr>
              <a:spLocks noChangeShapeType="1"/>
            </p:cNvSpPr>
            <p:nvPr/>
          </p:nvSpPr>
          <p:spPr bwMode="auto">
            <a:xfrm>
              <a:off x="6393803" y="1412410"/>
              <a:ext cx="0" cy="860425"/>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dirty="0">
                <a:solidFill>
                  <a:prstClr val="black"/>
                </a:solidFill>
                <a:latin typeface="Calibri"/>
                <a:ea typeface="ＭＳ Ｐゴシック"/>
                <a:cs typeface="Osaka" charset="0"/>
              </a:endParaRPr>
            </a:p>
          </p:txBody>
        </p:sp>
        <p:sp>
          <p:nvSpPr>
            <p:cNvPr id="23595" name="Text Box 38"/>
            <p:cNvSpPr txBox="1">
              <a:spLocks noChangeArrowheads="1"/>
            </p:cNvSpPr>
            <p:nvPr/>
          </p:nvSpPr>
          <p:spPr bwMode="auto">
            <a:xfrm>
              <a:off x="6444914" y="1106998"/>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‘13</a:t>
              </a:r>
              <a:endParaRPr kumimoji="0" lang="en-GB" altLang="ja-JP" sz="2000" dirty="0">
                <a:solidFill>
                  <a:srgbClr val="558ED5"/>
                </a:solidFill>
              </a:endParaRPr>
            </a:p>
          </p:txBody>
        </p:sp>
      </p:grpSp>
      <p:sp>
        <p:nvSpPr>
          <p:cNvPr id="23568" name="AutoShape 52" descr="LCWS08 and ILC08"/>
          <p:cNvSpPr>
            <a:spLocks noChangeAspect="1" noChangeArrowheads="1"/>
          </p:cNvSpPr>
          <p:nvPr/>
        </p:nvSpPr>
        <p:spPr bwMode="auto">
          <a:xfrm>
            <a:off x="228624" y="-274637"/>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lstStyle/>
          <a:p>
            <a:pPr defTabSz="457107" eaLnBrk="0" fontAlgn="ctr" hangingPunct="0">
              <a:spcBef>
                <a:spcPct val="0"/>
              </a:spcBef>
              <a:spcAft>
                <a:spcPct val="0"/>
              </a:spcAft>
            </a:pPr>
            <a:endParaRPr kumimoji="0" lang="en-US" sz="2400">
              <a:solidFill>
                <a:prstClr val="black"/>
              </a:solidFill>
              <a:latin typeface="Calibri"/>
              <a:ea typeface="Osaka" charset="0"/>
              <a:cs typeface="Osaka" charset="0"/>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3439" y="4947320"/>
            <a:ext cx="1505726" cy="1391076"/>
          </a:xfrm>
          <a:prstGeom prst="rect">
            <a:avLst/>
          </a:prstGeom>
          <a:ln>
            <a:solidFill>
              <a:srgbClr val="00007A"/>
            </a:solidFill>
          </a:ln>
        </p:spPr>
      </p:pic>
      <p:sp>
        <p:nvSpPr>
          <p:cNvPr id="6" name="テキスト ボックス 5"/>
          <p:cNvSpPr txBox="1"/>
          <p:nvPr/>
        </p:nvSpPr>
        <p:spPr>
          <a:xfrm>
            <a:off x="4374656" y="4643144"/>
            <a:ext cx="1090946" cy="584765"/>
          </a:xfrm>
          <a:prstGeom prst="rect">
            <a:avLst/>
          </a:prstGeom>
          <a:solidFill>
            <a:srgbClr val="FF6600"/>
          </a:solidFill>
        </p:spPr>
        <p:txBody>
          <a:bodyPr wrap="none" lIns="91431" tIns="45715" rIns="91431" bIns="45715" rtlCol="0">
            <a:spAutoFit/>
          </a:bodyPr>
          <a:lstStyle/>
          <a:p>
            <a:pPr defTabSz="914400" fontAlgn="base">
              <a:spcBef>
                <a:spcPct val="0"/>
              </a:spcBef>
              <a:spcAft>
                <a:spcPct val="0"/>
              </a:spcAft>
            </a:pPr>
            <a:r>
              <a:rPr lang="en-US" altLang="ja-JP" sz="1600" dirty="0">
                <a:solidFill>
                  <a:srgbClr val="FFFFFF"/>
                </a:solidFill>
                <a:latin typeface="Calibri"/>
                <a:ea typeface="ＭＳ Ｐゴシック"/>
                <a:cs typeface="Osaka" charset="0"/>
              </a:rPr>
              <a:t>Higgs  </a:t>
            </a:r>
          </a:p>
          <a:p>
            <a:pPr defTabSz="914400" fontAlgn="base">
              <a:spcBef>
                <a:spcPct val="0"/>
              </a:spcBef>
              <a:spcAft>
                <a:spcPct val="0"/>
              </a:spcAft>
            </a:pPr>
            <a:r>
              <a:rPr lang="en-US" altLang="ja-JP" sz="1600" dirty="0">
                <a:solidFill>
                  <a:srgbClr val="FFFFFF"/>
                </a:solidFill>
                <a:latin typeface="Calibri"/>
                <a:ea typeface="ＭＳ Ｐゴシック"/>
                <a:cs typeface="Osaka" charset="0"/>
              </a:rPr>
              <a:t>discovered</a:t>
            </a:r>
          </a:p>
        </p:txBody>
      </p:sp>
      <p:sp>
        <p:nvSpPr>
          <p:cNvPr id="11" name="屈折矢印 10"/>
          <p:cNvSpPr/>
          <p:nvPr/>
        </p:nvSpPr>
        <p:spPr bwMode="auto">
          <a:xfrm>
            <a:off x="5562046" y="4647397"/>
            <a:ext cx="336071" cy="320729"/>
          </a:xfrm>
          <a:prstGeom prst="bentUpArrow">
            <a:avLst>
              <a:gd name="adj1" fmla="val 25000"/>
              <a:gd name="adj2" fmla="val 23502"/>
              <a:gd name="adj3" fmla="val 25000"/>
            </a:avLst>
          </a:prstGeom>
          <a:solidFill>
            <a:srgbClr val="FF6600"/>
          </a:solidFill>
          <a:ln w="9525" cap="flat" cmpd="sng" algn="ctr">
            <a:no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pPr defTabSz="914309" eaLnBrk="0" fontAlgn="ctr" hangingPunct="0">
              <a:spcBef>
                <a:spcPct val="0"/>
              </a:spcBef>
              <a:spcAft>
                <a:spcPct val="0"/>
              </a:spcAft>
            </a:pPr>
            <a:endParaRPr kumimoji="0" lang="ja-JP" altLang="en-US" sz="3600">
              <a:solidFill>
                <a:prstClr val="black"/>
              </a:solidFill>
              <a:latin typeface="Arial" charset="0"/>
              <a:ea typeface="Arial Unicode MS" pitchFamily="34" charset="-128"/>
              <a:cs typeface="Arial Unicode MS" pitchFamily="34" charset="-128"/>
            </a:endParaRPr>
          </a:p>
        </p:txBody>
      </p:sp>
      <p:pic>
        <p:nvPicPr>
          <p:cNvPr id="12" name="図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1825" y="5275871"/>
            <a:ext cx="1350722" cy="1068173"/>
          </a:xfrm>
          <a:prstGeom prst="rect">
            <a:avLst/>
          </a:prstGeom>
        </p:spPr>
      </p:pic>
      <p:sp>
        <p:nvSpPr>
          <p:cNvPr id="13" name="テキスト ボックス 12"/>
          <p:cNvSpPr txBox="1"/>
          <p:nvPr/>
        </p:nvSpPr>
        <p:spPr>
          <a:xfrm>
            <a:off x="2835327" y="4491836"/>
            <a:ext cx="1249042" cy="461655"/>
          </a:xfrm>
          <a:prstGeom prst="rect">
            <a:avLst/>
          </a:prstGeom>
          <a:noFill/>
          <a:ln>
            <a:noFill/>
          </a:ln>
        </p:spPr>
        <p:txBody>
          <a:bodyPr wrap="none" lIns="91431" tIns="45715" rIns="91431" bIns="45715" rtlCol="0">
            <a:spAutoFit/>
          </a:bodyPr>
          <a:lstStyle/>
          <a:p>
            <a:pPr defTabSz="914400" fontAlgn="base">
              <a:spcBef>
                <a:spcPct val="0"/>
              </a:spcBef>
              <a:spcAft>
                <a:spcPct val="0"/>
              </a:spcAft>
            </a:pPr>
            <a:r>
              <a:rPr lang="en-US" altLang="ja-JP" sz="2400" dirty="0">
                <a:solidFill>
                  <a:srgbClr val="FF6600"/>
                </a:solidFill>
                <a:latin typeface="Calibri"/>
                <a:ea typeface="ＭＳ Ｐゴシック"/>
                <a:cs typeface="Osaka" charset="0"/>
              </a:rPr>
              <a:t>126 </a:t>
            </a:r>
            <a:r>
              <a:rPr lang="en-US" altLang="ja-JP" sz="2400" dirty="0" err="1">
                <a:solidFill>
                  <a:srgbClr val="FF6600"/>
                </a:solidFill>
                <a:latin typeface="Calibri"/>
                <a:ea typeface="ＭＳ Ｐゴシック"/>
                <a:cs typeface="Osaka" charset="0"/>
              </a:rPr>
              <a:t>GeV</a:t>
            </a:r>
            <a:endParaRPr lang="ja-JP" altLang="en-US" sz="2400" dirty="0">
              <a:solidFill>
                <a:srgbClr val="FF6600"/>
              </a:solidFill>
              <a:latin typeface="Calibri"/>
              <a:ea typeface="ＭＳ Ｐゴシック"/>
              <a:cs typeface="Osaka" charset="0"/>
            </a:endParaRPr>
          </a:p>
        </p:txBody>
      </p:sp>
      <p:sp>
        <p:nvSpPr>
          <p:cNvPr id="14" name="下矢印 13"/>
          <p:cNvSpPr/>
          <p:nvPr/>
        </p:nvSpPr>
        <p:spPr bwMode="auto">
          <a:xfrm>
            <a:off x="3120300" y="5043371"/>
            <a:ext cx="256836" cy="294946"/>
          </a:xfrm>
          <a:prstGeom prst="down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pPr defTabSz="914309" eaLnBrk="0" fontAlgn="ctr" hangingPunct="0">
              <a:spcBef>
                <a:spcPct val="0"/>
              </a:spcBef>
              <a:spcAft>
                <a:spcPct val="0"/>
              </a:spcAft>
            </a:pPr>
            <a:endParaRPr kumimoji="0" lang="ja-JP" altLang="en-US" sz="3600">
              <a:solidFill>
                <a:prstClr val="black"/>
              </a:solidFill>
              <a:latin typeface="Arial" charset="0"/>
              <a:ea typeface="Arial Unicode MS" pitchFamily="34" charset="-128"/>
              <a:cs typeface="Arial Unicode MS" pitchFamily="34" charset="-128"/>
            </a:endParaRPr>
          </a:p>
        </p:txBody>
      </p:sp>
      <p:sp>
        <p:nvSpPr>
          <p:cNvPr id="2" name="正方形/長方形 1"/>
          <p:cNvSpPr/>
          <p:nvPr/>
        </p:nvSpPr>
        <p:spPr bwMode="auto">
          <a:xfrm>
            <a:off x="-9432" y="1144587"/>
            <a:ext cx="2125619" cy="5213687"/>
          </a:xfrm>
          <a:prstGeom prst="rect">
            <a:avLst/>
          </a:prstGeom>
          <a:solidFill>
            <a:srgbClr val="3366FF">
              <a:alpha val="27000"/>
            </a:srgbClr>
          </a:solidFill>
          <a:ln w="9525" cap="flat" cmpd="sng" algn="ctr">
            <a:no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pPr defTabSz="914309" eaLnBrk="0" fontAlgn="ctr" hangingPunct="0">
              <a:spcBef>
                <a:spcPct val="0"/>
              </a:spcBef>
              <a:spcAft>
                <a:spcPct val="0"/>
              </a:spcAft>
            </a:pPr>
            <a:endParaRPr kumimoji="0" lang="ja-JP" altLang="en-US" sz="3600" dirty="0">
              <a:noFill/>
              <a:latin typeface="Arial" charset="0"/>
              <a:ea typeface="Arial Unicode MS" pitchFamily="34" charset="-128"/>
              <a:cs typeface="Arial Unicode MS" pitchFamily="34" charset="-128"/>
            </a:endParaRPr>
          </a:p>
        </p:txBody>
      </p:sp>
      <p:sp>
        <p:nvSpPr>
          <p:cNvPr id="50" name="正方形/長方形 49"/>
          <p:cNvSpPr/>
          <p:nvPr/>
        </p:nvSpPr>
        <p:spPr bwMode="auto">
          <a:xfrm>
            <a:off x="7104073" y="931607"/>
            <a:ext cx="2035860" cy="5283923"/>
          </a:xfrm>
          <a:prstGeom prst="rect">
            <a:avLst/>
          </a:prstGeom>
          <a:solidFill>
            <a:srgbClr val="CCFFCC">
              <a:alpha val="62000"/>
            </a:srgbClr>
          </a:solidFill>
          <a:ln w="9525" cap="flat" cmpd="sng" algn="ctr">
            <a:no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pPr defTabSz="914309" eaLnBrk="0" fontAlgn="ctr" hangingPunct="0">
              <a:spcBef>
                <a:spcPct val="0"/>
              </a:spcBef>
              <a:spcAft>
                <a:spcPct val="0"/>
              </a:spcAft>
            </a:pPr>
            <a:endParaRPr kumimoji="0" lang="ja-JP" altLang="en-US" sz="3600">
              <a:noFill/>
              <a:latin typeface="Arial" charset="0"/>
              <a:ea typeface="Arial Unicode MS" pitchFamily="34" charset="-128"/>
              <a:cs typeface="Arial Unicode MS" pitchFamily="34" charset="-128"/>
            </a:endParaRPr>
          </a:p>
        </p:txBody>
      </p:sp>
      <p:pic>
        <p:nvPicPr>
          <p:cNvPr id="52" name="図 52" descr="20070315_dc_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47655" y="4545525"/>
            <a:ext cx="1560486" cy="10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46376" y="5635271"/>
            <a:ext cx="1392110" cy="584765"/>
          </a:xfrm>
          <a:prstGeom prst="rect">
            <a:avLst/>
          </a:prstGeom>
          <a:solidFill>
            <a:srgbClr val="3366FF"/>
          </a:solidFill>
        </p:spPr>
        <p:txBody>
          <a:bodyPr wrap="none" lIns="91431" tIns="45715" rIns="91431" bIns="45715" rtlCol="0">
            <a:spAutoFit/>
          </a:bodyPr>
          <a:lstStyle/>
          <a:p>
            <a:pPr defTabSz="914400" fontAlgn="base">
              <a:spcBef>
                <a:spcPct val="0"/>
              </a:spcBef>
              <a:spcAft>
                <a:spcPct val="0"/>
              </a:spcAft>
            </a:pPr>
            <a:r>
              <a:rPr lang="en-US" altLang="ja-JP" sz="1600" dirty="0">
                <a:solidFill>
                  <a:prstClr val="white"/>
                </a:solidFill>
                <a:latin typeface="Calibri"/>
                <a:ea typeface="ＭＳ Ｐゴシック"/>
                <a:cs typeface="Osaka" charset="0"/>
              </a:rPr>
              <a:t>Selection of </a:t>
            </a:r>
            <a:endParaRPr lang="en-US" altLang="ja-JP" sz="1600" dirty="0" smtClean="0">
              <a:solidFill>
                <a:prstClr val="white"/>
              </a:solidFill>
              <a:latin typeface="Calibri"/>
              <a:ea typeface="ＭＳ Ｐゴシック"/>
              <a:cs typeface="Osaka" charset="0"/>
            </a:endParaRPr>
          </a:p>
          <a:p>
            <a:pPr defTabSz="914400" fontAlgn="base">
              <a:spcBef>
                <a:spcPct val="0"/>
              </a:spcBef>
              <a:spcAft>
                <a:spcPct val="0"/>
              </a:spcAft>
            </a:pPr>
            <a:r>
              <a:rPr lang="en-US" altLang="ja-JP" sz="1600" dirty="0" smtClean="0">
                <a:solidFill>
                  <a:prstClr val="white"/>
                </a:solidFill>
                <a:latin typeface="Calibri"/>
                <a:ea typeface="ＭＳ Ｐゴシック"/>
                <a:cs typeface="Osaka" charset="0"/>
              </a:rPr>
              <a:t>SC </a:t>
            </a:r>
            <a:r>
              <a:rPr lang="en-US" altLang="ja-JP" sz="1600" dirty="0">
                <a:solidFill>
                  <a:prstClr val="white"/>
                </a:solidFill>
                <a:latin typeface="Calibri"/>
                <a:ea typeface="ＭＳ Ｐゴシック"/>
                <a:cs typeface="Osaka" charset="0"/>
              </a:rPr>
              <a:t>Technology</a:t>
            </a:r>
            <a:endParaRPr lang="ja-JP" altLang="en-US" sz="1600" dirty="0">
              <a:solidFill>
                <a:prstClr val="white"/>
              </a:solidFill>
              <a:latin typeface="Calibri"/>
              <a:ea typeface="ＭＳ Ｐゴシック"/>
              <a:cs typeface="Osaka" charset="0"/>
            </a:endParaRPr>
          </a:p>
        </p:txBody>
      </p:sp>
      <p:pic>
        <p:nvPicPr>
          <p:cNvPr id="51" name="図 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7681" y="5016472"/>
            <a:ext cx="1362417" cy="1313759"/>
          </a:xfrm>
          <a:prstGeom prst="rect">
            <a:avLst/>
          </a:prstGeom>
        </p:spPr>
      </p:pic>
      <p:sp>
        <p:nvSpPr>
          <p:cNvPr id="5" name="上矢印 4"/>
          <p:cNvSpPr/>
          <p:nvPr/>
        </p:nvSpPr>
        <p:spPr bwMode="auto">
          <a:xfrm flipV="1">
            <a:off x="149347" y="1747777"/>
            <a:ext cx="252413" cy="882167"/>
          </a:xfrm>
          <a:prstGeom prst="upArrow">
            <a:avLst/>
          </a:prstGeom>
          <a:solidFill>
            <a:schemeClr val="accent1"/>
          </a:solidFill>
          <a:ln w="9525" cap="flat" cmpd="sng" algn="ctr">
            <a:solidFill>
              <a:srgbClr val="3366FF"/>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pPr defTabSz="914309" eaLnBrk="0" fontAlgn="ctr" hangingPunct="0">
              <a:spcBef>
                <a:spcPct val="0"/>
              </a:spcBef>
              <a:spcAft>
                <a:spcPct val="0"/>
              </a:spcAft>
            </a:pPr>
            <a:endParaRPr kumimoji="0" lang="ja-JP" altLang="en-US" sz="3600">
              <a:solidFill>
                <a:prstClr val="black"/>
              </a:solidFill>
              <a:latin typeface="Arial" charset="0"/>
              <a:ea typeface="Arial Unicode MS" pitchFamily="34" charset="-128"/>
              <a:cs typeface="Arial Unicode MS" pitchFamily="34" charset="-128"/>
            </a:endParaRPr>
          </a:p>
        </p:txBody>
      </p:sp>
      <p:sp>
        <p:nvSpPr>
          <p:cNvPr id="23560" name="Text Box 33"/>
          <p:cNvSpPr txBox="1">
            <a:spLocks noChangeArrowheads="1"/>
          </p:cNvSpPr>
          <p:nvPr/>
        </p:nvSpPr>
        <p:spPr bwMode="auto">
          <a:xfrm>
            <a:off x="5063464" y="3675054"/>
            <a:ext cx="834653"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1800" b="1" dirty="0">
                <a:solidFill>
                  <a:srgbClr val="FFFFFF"/>
                </a:solidFill>
              </a:rPr>
              <a:t>TDP 2</a:t>
            </a:r>
          </a:p>
        </p:txBody>
      </p:sp>
      <p:sp>
        <p:nvSpPr>
          <p:cNvPr id="23555" name="Text Box 5"/>
          <p:cNvSpPr txBox="1">
            <a:spLocks noChangeArrowheads="1"/>
          </p:cNvSpPr>
          <p:nvPr/>
        </p:nvSpPr>
        <p:spPr bwMode="auto">
          <a:xfrm>
            <a:off x="529552" y="2846560"/>
            <a:ext cx="2328860"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US" altLang="ja-JP" sz="1800" dirty="0">
                <a:solidFill>
                  <a:prstClr val="white"/>
                </a:solidFill>
              </a:rPr>
              <a:t>Ref. Design </a:t>
            </a:r>
            <a:r>
              <a:rPr kumimoji="0" lang="en-GB" altLang="ja-JP" sz="1800" dirty="0">
                <a:solidFill>
                  <a:schemeClr val="bg1"/>
                </a:solidFill>
              </a:rPr>
              <a:t>(RDR</a:t>
            </a:r>
            <a:r>
              <a:rPr kumimoji="0" lang="en-GB" altLang="ja-JP" sz="1800" dirty="0" smtClean="0">
                <a:solidFill>
                  <a:prstClr val="black"/>
                </a:solidFill>
              </a:rPr>
              <a:t>) </a:t>
            </a:r>
            <a:endParaRPr kumimoji="0" lang="en-GB" altLang="ja-JP" sz="1800" dirty="0">
              <a:solidFill>
                <a:prstClr val="black"/>
              </a:solidFill>
            </a:endParaRPr>
          </a:p>
        </p:txBody>
      </p:sp>
      <p:sp>
        <p:nvSpPr>
          <p:cNvPr id="55" name="Rectangle 11"/>
          <p:cNvSpPr>
            <a:spLocks noChangeArrowheads="1"/>
          </p:cNvSpPr>
          <p:nvPr/>
        </p:nvSpPr>
        <p:spPr bwMode="auto">
          <a:xfrm>
            <a:off x="6840607" y="2533379"/>
            <a:ext cx="2037609" cy="352234"/>
          </a:xfrm>
          <a:prstGeom prst="rect">
            <a:avLst/>
          </a:prstGeom>
          <a:gradFill rotWithShape="1">
            <a:gsLst>
              <a:gs pos="0">
                <a:srgbClr val="CCFFCC">
                  <a:alpha val="0"/>
                </a:srgbClr>
              </a:gs>
              <a:gs pos="100000">
                <a:srgbClr val="008000"/>
              </a:gs>
            </a:gsLst>
            <a:lin ang="0" scaled="1"/>
          </a:gradFill>
          <a:ln w="9525">
            <a:noFill/>
            <a:miter lim="800000"/>
            <a:headEnd/>
            <a:tailEnd/>
          </a:ln>
          <a:effectLst/>
        </p:spPr>
        <p:txBody>
          <a:bodyPr wrap="none" lIns="91431" tIns="45715" rIns="91431" bIns="45715" anchor="ctr"/>
          <a:lstStyle/>
          <a:p>
            <a:pPr defTabSz="457107" eaLnBrk="0" fontAlgn="ctr" hangingPunct="0">
              <a:spcBef>
                <a:spcPct val="0"/>
              </a:spcBef>
              <a:spcAft>
                <a:spcPct val="0"/>
              </a:spcAft>
            </a:pPr>
            <a:endParaRPr kumimoji="0" lang="de-DE" sz="2400" dirty="0">
              <a:solidFill>
                <a:prstClr val="black"/>
              </a:solidFill>
              <a:latin typeface="Calibri"/>
              <a:ea typeface="Osaka" charset="0"/>
              <a:cs typeface="Osaka" charset="0"/>
            </a:endParaRPr>
          </a:p>
        </p:txBody>
      </p:sp>
      <p:sp>
        <p:nvSpPr>
          <p:cNvPr id="56" name="Text Box 12"/>
          <p:cNvSpPr txBox="1">
            <a:spLocks noChangeArrowheads="1"/>
          </p:cNvSpPr>
          <p:nvPr/>
        </p:nvSpPr>
        <p:spPr bwMode="auto">
          <a:xfrm>
            <a:off x="7727861" y="2497436"/>
            <a:ext cx="697734" cy="40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a:solidFill>
                  <a:srgbClr val="FFFF00"/>
                </a:solidFill>
              </a:rPr>
              <a:t>LCC</a:t>
            </a:r>
          </a:p>
        </p:txBody>
      </p:sp>
      <p:sp>
        <p:nvSpPr>
          <p:cNvPr id="23562" name="Text Box 36"/>
          <p:cNvSpPr txBox="1">
            <a:spLocks noChangeArrowheads="1"/>
          </p:cNvSpPr>
          <p:nvPr/>
        </p:nvSpPr>
        <p:spPr bwMode="auto">
          <a:xfrm>
            <a:off x="4297535" y="4240871"/>
            <a:ext cx="4846465" cy="400099"/>
          </a:xfrm>
          <a:prstGeom prst="rect">
            <a:avLst/>
          </a:prstGeom>
          <a:gradFill rotWithShape="1">
            <a:gsLst>
              <a:gs pos="0">
                <a:schemeClr val="bg1"/>
              </a:gs>
              <a:gs pos="100000">
                <a:srgbClr val="FF00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ja-JP" altLang="en-US" sz="2000" dirty="0">
                <a:solidFill>
                  <a:prstClr val="black"/>
                </a:solidFill>
              </a:rPr>
              <a:t>　</a:t>
            </a:r>
            <a:r>
              <a:rPr kumimoji="0" lang="en-US" altLang="ja-JP" sz="2000" dirty="0" smtClean="0">
                <a:solidFill>
                  <a:prstClr val="black"/>
                </a:solidFill>
              </a:rPr>
              <a:t>       </a:t>
            </a:r>
            <a:r>
              <a:rPr kumimoji="0" lang="en-GB" altLang="ja-JP" sz="2000" dirty="0" smtClean="0">
                <a:solidFill>
                  <a:prstClr val="black"/>
                </a:solidFill>
              </a:rPr>
              <a:t>LHC</a:t>
            </a:r>
            <a:endParaRPr kumimoji="0" lang="en-GB" altLang="ja-JP" sz="2000" dirty="0">
              <a:solidFill>
                <a:prstClr val="black"/>
              </a:solidFill>
            </a:endParaRPr>
          </a:p>
        </p:txBody>
      </p:sp>
      <p:sp>
        <p:nvSpPr>
          <p:cNvPr id="57" name="テキスト ボックス 56"/>
          <p:cNvSpPr txBox="1"/>
          <p:nvPr/>
        </p:nvSpPr>
        <p:spPr>
          <a:xfrm>
            <a:off x="44671" y="1235498"/>
            <a:ext cx="652624" cy="369322"/>
          </a:xfrm>
          <a:prstGeom prst="rect">
            <a:avLst/>
          </a:prstGeom>
          <a:solidFill>
            <a:srgbClr val="3366FF"/>
          </a:solidFill>
        </p:spPr>
        <p:txBody>
          <a:bodyPr wrap="none" lIns="91431" tIns="45715" rIns="91431" bIns="45715" rtlCol="0">
            <a:spAutoFit/>
          </a:bodyPr>
          <a:lstStyle/>
          <a:p>
            <a:pPr defTabSz="914400" fontAlgn="base">
              <a:spcBef>
                <a:spcPct val="0"/>
              </a:spcBef>
              <a:spcAft>
                <a:spcPct val="0"/>
              </a:spcAft>
            </a:pPr>
            <a:r>
              <a:rPr lang="en-US" altLang="ja-JP" dirty="0">
                <a:solidFill>
                  <a:prstClr val="white"/>
                </a:solidFill>
                <a:latin typeface="Calibri"/>
                <a:ea typeface="ＭＳ Ｐゴシック"/>
                <a:cs typeface="Osaka" charset="0"/>
              </a:rPr>
              <a:t>2004</a:t>
            </a:r>
            <a:endParaRPr lang="ja-JP" altLang="en-US" dirty="0">
              <a:solidFill>
                <a:prstClr val="white"/>
              </a:solidFill>
              <a:latin typeface="Calibri"/>
              <a:ea typeface="ＭＳ Ｐゴシック"/>
              <a:cs typeface="Osaka" charset="0"/>
            </a:endParaRPr>
          </a:p>
        </p:txBody>
      </p:sp>
      <p:pic>
        <p:nvPicPr>
          <p:cNvPr id="58" name="Picture 2" descr="Rotation of ITRP"/>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540" y="3245023"/>
            <a:ext cx="1574599" cy="1180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2"/>
          <p:cNvSpPr txBox="1">
            <a:spLocks noChangeArrowheads="1"/>
          </p:cNvSpPr>
          <p:nvPr/>
        </p:nvSpPr>
        <p:spPr bwMode="auto">
          <a:xfrm>
            <a:off x="6541837" y="2925368"/>
            <a:ext cx="837832" cy="34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ctr"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ctr"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ctr"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ctr" hangingPunct="0">
              <a:spcBef>
                <a:spcPct val="0"/>
              </a:spcBef>
              <a:spcAft>
                <a:spcPct val="0"/>
              </a:spcAft>
              <a:defRPr kumimoji="1" sz="2400">
                <a:solidFill>
                  <a:schemeClr val="tx1"/>
                </a:solidFill>
                <a:latin typeface="Arial" charset="0"/>
                <a:ea typeface="ＭＳ Ｐゴシック" charset="0"/>
              </a:defRPr>
            </a:lvl9pPr>
          </a:lstStyle>
          <a:p>
            <a:pPr defTabSz="914400" fontAlgn="base">
              <a:spcBef>
                <a:spcPct val="0"/>
              </a:spcBef>
              <a:spcAft>
                <a:spcPct val="0"/>
              </a:spcAft>
            </a:pPr>
            <a:r>
              <a:rPr kumimoji="0" lang="en-GB" altLang="ja-JP" sz="1600" dirty="0">
                <a:solidFill>
                  <a:prstClr val="white"/>
                </a:solidFill>
              </a:rPr>
              <a:t>TDR </a:t>
            </a:r>
          </a:p>
        </p:txBody>
      </p:sp>
      <p:sp>
        <p:nvSpPr>
          <p:cNvPr id="8" name="テキスト ボックス 7"/>
          <p:cNvSpPr txBox="1"/>
          <p:nvPr/>
        </p:nvSpPr>
        <p:spPr>
          <a:xfrm>
            <a:off x="5317" y="724473"/>
            <a:ext cx="2720424" cy="461655"/>
          </a:xfrm>
          <a:prstGeom prst="rect">
            <a:avLst/>
          </a:prstGeom>
          <a:solidFill>
            <a:schemeClr val="accent5">
              <a:lumMod val="40000"/>
              <a:lumOff val="60000"/>
              <a:alpha val="47000"/>
            </a:schemeClr>
          </a:solidFill>
          <a:ln>
            <a:noFill/>
          </a:ln>
        </p:spPr>
        <p:txBody>
          <a:bodyPr wrap="square" lIns="91431" tIns="45715" rIns="91431" bIns="45715" rtlCol="0">
            <a:spAutoFit/>
          </a:bodyPr>
          <a:lstStyle/>
          <a:p>
            <a:pPr defTabSz="914400" fontAlgn="base">
              <a:spcBef>
                <a:spcPct val="0"/>
              </a:spcBef>
              <a:spcAft>
                <a:spcPct val="0"/>
              </a:spcAft>
            </a:pPr>
            <a:r>
              <a:rPr lang="en-US" altLang="ja-JP" sz="2400" dirty="0">
                <a:solidFill>
                  <a:prstClr val="black"/>
                </a:solidFill>
                <a:latin typeface="Calibri"/>
                <a:ea typeface="ＭＳ Ｐゴシック"/>
                <a:cs typeface="Osaka" charset="0"/>
              </a:rPr>
              <a:t>1980’ ~  Basic Study </a:t>
            </a:r>
            <a:endParaRPr lang="ja-JP" altLang="en-US" sz="2400" dirty="0">
              <a:solidFill>
                <a:prstClr val="black"/>
              </a:solidFill>
              <a:latin typeface="Calibri"/>
              <a:ea typeface="ＭＳ Ｐゴシック"/>
              <a:cs typeface="Osaka" charset="0"/>
            </a:endParaRPr>
          </a:p>
        </p:txBody>
      </p:sp>
      <p:pic>
        <p:nvPicPr>
          <p:cNvPr id="61" name="Picture 2" descr="http://sphotos-a.ak.fbcdn.net/hphotos-ak-prn2/971231_600912173260565_2028028656_n.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7206376" y="4655385"/>
            <a:ext cx="1216465" cy="145532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7197132" y="5723384"/>
            <a:ext cx="1224113" cy="400110"/>
          </a:xfrm>
          <a:prstGeom prst="rect">
            <a:avLst/>
          </a:prstGeom>
          <a:noFill/>
        </p:spPr>
        <p:txBody>
          <a:bodyPr wrap="none" rtlCol="0">
            <a:spAutoFit/>
          </a:bodyPr>
          <a:lstStyle/>
          <a:p>
            <a:pPr defTabSz="914400" fontAlgn="base">
              <a:spcBef>
                <a:spcPct val="0"/>
              </a:spcBef>
              <a:spcAft>
                <a:spcPct val="0"/>
              </a:spcAft>
            </a:pPr>
            <a:r>
              <a:rPr lang="en-US" altLang="ja-JP" sz="2000" dirty="0">
                <a:solidFill>
                  <a:prstClr val="white"/>
                </a:solidFill>
                <a:latin typeface="Calibri"/>
                <a:ea typeface="ＭＳ Ｐゴシック"/>
                <a:cs typeface="Osaka" charset="0"/>
              </a:rPr>
              <a:t>2013.6.12</a:t>
            </a:r>
            <a:endParaRPr lang="ja-JP" altLang="en-US" sz="2000" dirty="0">
              <a:solidFill>
                <a:prstClr val="white"/>
              </a:solidFill>
              <a:latin typeface="Calibri"/>
              <a:ea typeface="ＭＳ Ｐゴシック"/>
              <a:cs typeface="Osaka" charset="0"/>
            </a:endParaRPr>
          </a:p>
        </p:txBody>
      </p:sp>
      <p:sp>
        <p:nvSpPr>
          <p:cNvPr id="62" name="テキスト ボックス 61"/>
          <p:cNvSpPr txBox="1"/>
          <p:nvPr/>
        </p:nvSpPr>
        <p:spPr>
          <a:xfrm>
            <a:off x="5723241" y="5916864"/>
            <a:ext cx="1354107" cy="400110"/>
          </a:xfrm>
          <a:prstGeom prst="rect">
            <a:avLst/>
          </a:prstGeom>
          <a:noFill/>
        </p:spPr>
        <p:txBody>
          <a:bodyPr wrap="none" rtlCol="0">
            <a:spAutoFit/>
          </a:bodyPr>
          <a:lstStyle/>
          <a:p>
            <a:pPr defTabSz="914400" fontAlgn="base">
              <a:spcBef>
                <a:spcPct val="0"/>
              </a:spcBef>
              <a:spcAft>
                <a:spcPct val="0"/>
              </a:spcAft>
            </a:pPr>
            <a:r>
              <a:rPr lang="en-US" altLang="ja-JP" sz="2000" dirty="0">
                <a:solidFill>
                  <a:prstClr val="white"/>
                </a:solidFill>
                <a:latin typeface="Calibri"/>
                <a:ea typeface="ＭＳ Ｐゴシック"/>
                <a:cs typeface="Osaka" charset="0"/>
              </a:rPr>
              <a:t>2012.12.15</a:t>
            </a:r>
            <a:endParaRPr lang="ja-JP" altLang="en-US" sz="2000" dirty="0">
              <a:solidFill>
                <a:prstClr val="white"/>
              </a:solidFill>
              <a:latin typeface="Calibri"/>
              <a:ea typeface="ＭＳ Ｐゴシック"/>
              <a:cs typeface="Osaka" charset="0"/>
            </a:endParaRPr>
          </a:p>
        </p:txBody>
      </p:sp>
      <p:pic>
        <p:nvPicPr>
          <p:cNvPr id="63" name="コンテンツ プレースホルダー 10" descr="DSC04655.jpg"/>
          <p:cNvPicPr>
            <a:picLocks noChangeAspect="1"/>
          </p:cNvPicPr>
          <p:nvPr/>
        </p:nvPicPr>
        <p:blipFill rotWithShape="1">
          <a:blip r:embed="rId8" cstate="email">
            <a:extLst>
              <a:ext uri="{28A0092B-C50C-407E-A947-70E740481C1C}">
                <a14:useLocalDpi xmlns:a14="http://schemas.microsoft.com/office/drawing/2010/main"/>
              </a:ext>
            </a:extLst>
          </a:blip>
          <a:srcRect t="-170"/>
          <a:stretch/>
        </p:blipFill>
        <p:spPr>
          <a:xfrm>
            <a:off x="6730664" y="2939394"/>
            <a:ext cx="1669302" cy="1252153"/>
          </a:xfrm>
          <a:prstGeom prst="rect">
            <a:avLst/>
          </a:prstGeom>
        </p:spPr>
      </p:pic>
      <p:sp>
        <p:nvSpPr>
          <p:cNvPr id="23565" name="Text Box 44"/>
          <p:cNvSpPr txBox="1">
            <a:spLocks noChangeArrowheads="1"/>
          </p:cNvSpPr>
          <p:nvPr/>
        </p:nvSpPr>
        <p:spPr bwMode="auto">
          <a:xfrm>
            <a:off x="6376280" y="4057857"/>
            <a:ext cx="1852244" cy="338544"/>
          </a:xfrm>
          <a:prstGeom prst="rect">
            <a:avLst/>
          </a:prstGeom>
          <a:solidFill>
            <a:srgbClr val="FFFF00"/>
          </a:solidFill>
          <a:ln>
            <a:solidFill>
              <a:srgbClr val="3366FF"/>
            </a:solidFill>
          </a:ln>
        </p:spPr>
        <p:txBody>
          <a:bodyPr wrap="square" lIns="91431" tIns="45715" rIns="91431" bIns="45715">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eaLnBrk="0" fontAlgn="ctr" hangingPunct="0">
              <a:spcBef>
                <a:spcPct val="0"/>
              </a:spcBef>
              <a:spcAft>
                <a:spcPct val="0"/>
              </a:spcAft>
            </a:pPr>
            <a:r>
              <a:rPr kumimoji="0" lang="en-US" altLang="ja-JP" sz="1600" b="1" dirty="0" smtClean="0">
                <a:solidFill>
                  <a:prstClr val="black"/>
                </a:solidFill>
              </a:rPr>
              <a:t>TDR publication</a:t>
            </a:r>
            <a:endParaRPr kumimoji="0" lang="en-US" altLang="ja-JP" sz="1600" b="1" dirty="0">
              <a:solidFill>
                <a:prstClr val="black"/>
              </a:solidFill>
            </a:endParaRPr>
          </a:p>
        </p:txBody>
      </p:sp>
      <p:sp>
        <p:nvSpPr>
          <p:cNvPr id="65" name="Text Box 38"/>
          <p:cNvSpPr txBox="1">
            <a:spLocks noChangeArrowheads="1"/>
          </p:cNvSpPr>
          <p:nvPr/>
        </p:nvSpPr>
        <p:spPr bwMode="auto">
          <a:xfrm>
            <a:off x="6840607" y="1144260"/>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‘14</a:t>
            </a:r>
            <a:endParaRPr kumimoji="0" lang="en-GB" altLang="ja-JP" sz="2000" dirty="0">
              <a:solidFill>
                <a:srgbClr val="558ED5"/>
              </a:solidFill>
            </a:endParaRPr>
          </a:p>
        </p:txBody>
      </p:sp>
      <p:sp>
        <p:nvSpPr>
          <p:cNvPr id="66" name="Line 37"/>
          <p:cNvSpPr>
            <a:spLocks noChangeShapeType="1"/>
          </p:cNvSpPr>
          <p:nvPr/>
        </p:nvSpPr>
        <p:spPr bwMode="auto">
          <a:xfrm>
            <a:off x="6762019" y="1484245"/>
            <a:ext cx="0" cy="8604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7" name="下矢印 6"/>
          <p:cNvSpPr/>
          <p:nvPr/>
        </p:nvSpPr>
        <p:spPr bwMode="auto">
          <a:xfrm>
            <a:off x="6996509" y="4499139"/>
            <a:ext cx="276225" cy="420966"/>
          </a:xfrm>
          <a:prstGeom prst="downArrow">
            <a:avLst/>
          </a:prstGeom>
          <a:solidFill>
            <a:schemeClr val="accent1"/>
          </a:solidFill>
          <a:ln w="9525" cap="flat" cmpd="sng" algn="ctr">
            <a:solidFill>
              <a:srgbClr val="3366FF"/>
            </a:solidFill>
            <a:prstDash val="solid"/>
            <a:round/>
            <a:headEnd type="none" w="med" len="med"/>
            <a:tailEnd type="none" w="med" len="med"/>
          </a:ln>
          <a:effectLst/>
        </p:spPr>
        <p:txBody>
          <a:bodyPr vert="horz" wrap="square" lIns="91431" tIns="45715" rIns="91431" bIns="45715" numCol="1" rtlCol="0" anchor="t" anchorCtr="0" compatLnSpc="1">
            <a:prstTxWarp prst="textNoShape">
              <a:avLst/>
            </a:prstTxWarp>
          </a:bodyPr>
          <a:lstStyle/>
          <a:p>
            <a:pPr defTabSz="914309" eaLnBrk="0" fontAlgn="ctr" hangingPunct="0">
              <a:spcBef>
                <a:spcPct val="0"/>
              </a:spcBef>
              <a:spcAft>
                <a:spcPct val="0"/>
              </a:spcAft>
            </a:pPr>
            <a:endParaRPr kumimoji="0" lang="ja-JP" altLang="en-US" sz="3600">
              <a:solidFill>
                <a:prstClr val="black"/>
              </a:solidFill>
              <a:latin typeface="Arial" charset="0"/>
              <a:ea typeface="Arial Unicode MS" pitchFamily="34" charset="-128"/>
              <a:cs typeface="Arial Unicode MS" pitchFamily="34" charset="-128"/>
            </a:endParaRPr>
          </a:p>
        </p:txBody>
      </p:sp>
      <p:sp>
        <p:nvSpPr>
          <p:cNvPr id="64" name="Rectangle 14"/>
          <p:cNvSpPr>
            <a:spLocks noChangeArrowheads="1"/>
          </p:cNvSpPr>
          <p:nvPr/>
        </p:nvSpPr>
        <p:spPr bwMode="auto">
          <a:xfrm>
            <a:off x="401759" y="1884742"/>
            <a:ext cx="1714427" cy="478566"/>
          </a:xfrm>
          <a:prstGeom prst="rect">
            <a:avLst/>
          </a:prstGeom>
          <a:gradFill flip="none" rotWithShape="1">
            <a:gsLst>
              <a:gs pos="0">
                <a:srgbClr val="3366FF"/>
              </a:gs>
              <a:gs pos="100000">
                <a:srgbClr val="000090"/>
              </a:gs>
            </a:gsLst>
            <a:lin ang="0" scaled="1"/>
            <a:tileRect/>
          </a:gradFill>
          <a:ln w="9525">
            <a:solidFill>
              <a:schemeClr val="accent2"/>
            </a:solidFill>
            <a:miter lim="800000"/>
            <a:headEnd/>
            <a:tailEnd/>
          </a:ln>
        </p:spPr>
        <p:txBody>
          <a:bodyPr wrap="none" anchor="ctr"/>
          <a:lstStyle/>
          <a:p>
            <a:pPr defTabSz="457107" eaLnBrk="0" fontAlgn="ctr" hangingPunct="0">
              <a:spcBef>
                <a:spcPct val="0"/>
              </a:spcBef>
              <a:spcAft>
                <a:spcPct val="0"/>
              </a:spcAft>
            </a:pPr>
            <a:endParaRPr kumimoji="0" lang="de-DE" sz="2400" dirty="0">
              <a:solidFill>
                <a:prstClr val="black"/>
              </a:solidFill>
              <a:latin typeface="Calibri"/>
              <a:ea typeface="Osaka" charset="0"/>
              <a:cs typeface="Osaka" charset="0"/>
            </a:endParaRPr>
          </a:p>
        </p:txBody>
      </p:sp>
      <p:pic>
        <p:nvPicPr>
          <p:cNvPr id="23575" name="Picture 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144834" y="1973579"/>
            <a:ext cx="592138"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Line 37"/>
          <p:cNvSpPr>
            <a:spLocks noChangeShapeType="1"/>
          </p:cNvSpPr>
          <p:nvPr/>
        </p:nvSpPr>
        <p:spPr bwMode="auto">
          <a:xfrm>
            <a:off x="7396871" y="1502884"/>
            <a:ext cx="0" cy="8604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8" name="Text Box 38"/>
          <p:cNvSpPr txBox="1">
            <a:spLocks noChangeArrowheads="1"/>
          </p:cNvSpPr>
          <p:nvPr/>
        </p:nvSpPr>
        <p:spPr bwMode="auto">
          <a:xfrm>
            <a:off x="7435748" y="1165872"/>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558ED5"/>
                </a:solidFill>
              </a:rPr>
              <a:t>‘15</a:t>
            </a:r>
            <a:endParaRPr kumimoji="0" lang="en-GB" altLang="ja-JP" sz="2000" dirty="0">
              <a:solidFill>
                <a:srgbClr val="558ED5"/>
              </a:solidFill>
            </a:endParaRPr>
          </a:p>
        </p:txBody>
      </p:sp>
      <p:sp>
        <p:nvSpPr>
          <p:cNvPr id="69" name="Line 37"/>
          <p:cNvSpPr>
            <a:spLocks noChangeShapeType="1"/>
          </p:cNvSpPr>
          <p:nvPr/>
        </p:nvSpPr>
        <p:spPr bwMode="auto">
          <a:xfrm>
            <a:off x="7991282" y="1491371"/>
            <a:ext cx="0" cy="8604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70" name="Text Box 38"/>
          <p:cNvSpPr txBox="1">
            <a:spLocks noChangeArrowheads="1"/>
          </p:cNvSpPr>
          <p:nvPr/>
        </p:nvSpPr>
        <p:spPr bwMode="auto">
          <a:xfrm>
            <a:off x="8007834" y="1155006"/>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FF0000"/>
                </a:solidFill>
              </a:rPr>
              <a:t>‘16</a:t>
            </a:r>
            <a:endParaRPr kumimoji="0" lang="en-GB" altLang="ja-JP" sz="2000" dirty="0">
              <a:solidFill>
                <a:srgbClr val="FF0000"/>
              </a:solidFill>
            </a:endParaRPr>
          </a:p>
        </p:txBody>
      </p:sp>
      <p:sp>
        <p:nvSpPr>
          <p:cNvPr id="71" name="Line 37"/>
          <p:cNvSpPr>
            <a:spLocks noChangeShapeType="1"/>
          </p:cNvSpPr>
          <p:nvPr/>
        </p:nvSpPr>
        <p:spPr bwMode="auto">
          <a:xfrm>
            <a:off x="8588348" y="1484245"/>
            <a:ext cx="0" cy="860424"/>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pPr defTabSz="457107"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72" name="Text Box 38"/>
          <p:cNvSpPr txBox="1">
            <a:spLocks noChangeArrowheads="1"/>
          </p:cNvSpPr>
          <p:nvPr/>
        </p:nvSpPr>
        <p:spPr bwMode="auto">
          <a:xfrm>
            <a:off x="8590515" y="1142448"/>
            <a:ext cx="5269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3600">
                <a:solidFill>
                  <a:schemeClr val="tx1"/>
                </a:solidFill>
                <a:latin typeface="Arial" charset="0"/>
                <a:ea typeface="ＭＳ Ｐゴシック" charset="0"/>
                <a:cs typeface="Arial Unicode MS" charset="0"/>
              </a:defRPr>
            </a:lvl1pPr>
            <a:lvl2pPr marL="37931725" indent="-37474525">
              <a:defRPr kumimoji="1" sz="3600">
                <a:solidFill>
                  <a:schemeClr val="tx1"/>
                </a:solidFill>
                <a:latin typeface="Arial" charset="0"/>
                <a:ea typeface="Arial Unicode MS" charset="0"/>
                <a:cs typeface="Arial Unicode MS" charset="0"/>
              </a:defRPr>
            </a:lvl2pPr>
            <a:lvl3pPr>
              <a:defRPr kumimoji="1" sz="3600">
                <a:solidFill>
                  <a:schemeClr val="tx1"/>
                </a:solidFill>
                <a:latin typeface="Arial" charset="0"/>
                <a:ea typeface="Arial Unicode MS" charset="0"/>
                <a:cs typeface="Arial Unicode MS" charset="0"/>
              </a:defRPr>
            </a:lvl3pPr>
            <a:lvl4pPr>
              <a:defRPr kumimoji="1" sz="3600">
                <a:solidFill>
                  <a:schemeClr val="tx1"/>
                </a:solidFill>
                <a:latin typeface="Arial" charset="0"/>
                <a:ea typeface="Arial Unicode MS" charset="0"/>
                <a:cs typeface="Arial Unicode MS" charset="0"/>
              </a:defRPr>
            </a:lvl4pPr>
            <a:lvl5pPr>
              <a:defRPr kumimoji="1" sz="3600">
                <a:solidFill>
                  <a:schemeClr val="tx1"/>
                </a:solidFill>
                <a:latin typeface="Arial" charset="0"/>
                <a:ea typeface="Arial Unicode MS" charset="0"/>
                <a:cs typeface="Arial Unicode MS" charset="0"/>
              </a:defRPr>
            </a:lvl5pPr>
            <a:lvl6pPr marL="457200" fontAlgn="base">
              <a:spcBef>
                <a:spcPct val="0"/>
              </a:spcBef>
              <a:spcAft>
                <a:spcPct val="0"/>
              </a:spcAft>
              <a:defRPr kumimoji="1" sz="3600">
                <a:solidFill>
                  <a:schemeClr val="tx1"/>
                </a:solidFill>
                <a:latin typeface="Arial" charset="0"/>
                <a:ea typeface="Arial Unicode MS" charset="0"/>
                <a:cs typeface="Arial Unicode MS" charset="0"/>
              </a:defRPr>
            </a:lvl6pPr>
            <a:lvl7pPr marL="914400" fontAlgn="base">
              <a:spcBef>
                <a:spcPct val="0"/>
              </a:spcBef>
              <a:spcAft>
                <a:spcPct val="0"/>
              </a:spcAft>
              <a:defRPr kumimoji="1" sz="3600">
                <a:solidFill>
                  <a:schemeClr val="tx1"/>
                </a:solidFill>
                <a:latin typeface="Arial" charset="0"/>
                <a:ea typeface="Arial Unicode MS" charset="0"/>
                <a:cs typeface="Arial Unicode MS" charset="0"/>
              </a:defRPr>
            </a:lvl7pPr>
            <a:lvl8pPr marL="1371600" fontAlgn="base">
              <a:spcBef>
                <a:spcPct val="0"/>
              </a:spcBef>
              <a:spcAft>
                <a:spcPct val="0"/>
              </a:spcAft>
              <a:defRPr kumimoji="1" sz="3600">
                <a:solidFill>
                  <a:schemeClr val="tx1"/>
                </a:solidFill>
                <a:latin typeface="Arial" charset="0"/>
                <a:ea typeface="Arial Unicode MS" charset="0"/>
                <a:cs typeface="Arial Unicode MS" charset="0"/>
              </a:defRPr>
            </a:lvl8pPr>
            <a:lvl9pPr marL="18288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defTabSz="457107" fontAlgn="base">
              <a:spcBef>
                <a:spcPct val="0"/>
              </a:spcBef>
              <a:spcAft>
                <a:spcPct val="0"/>
              </a:spcAft>
            </a:pPr>
            <a:r>
              <a:rPr kumimoji="0" lang="en-GB" altLang="ja-JP" sz="2000" dirty="0" smtClean="0">
                <a:solidFill>
                  <a:srgbClr val="3366FF"/>
                </a:solidFill>
              </a:rPr>
              <a:t>‘17</a:t>
            </a:r>
            <a:endParaRPr kumimoji="0" lang="en-GB" altLang="ja-JP" sz="2000" dirty="0">
              <a:solidFill>
                <a:srgbClr val="3366FF"/>
              </a:solidFill>
            </a:endParaRPr>
          </a:p>
        </p:txBody>
      </p:sp>
      <p:sp>
        <p:nvSpPr>
          <p:cNvPr id="10" name="日付プレースホルダー 9"/>
          <p:cNvSpPr>
            <a:spLocks noGrp="1"/>
          </p:cNvSpPr>
          <p:nvPr>
            <p:ph type="dt" sz="half" idx="2"/>
          </p:nvPr>
        </p:nvSpPr>
        <p:spPr>
          <a:xfrm>
            <a:off x="148983" y="6370556"/>
            <a:ext cx="1759527" cy="365125"/>
          </a:xfrm>
        </p:spPr>
        <p:txBody>
          <a:bodyPr/>
          <a:lstStyle/>
          <a:p>
            <a:r>
              <a:rPr lang="en-US" smtClean="0"/>
              <a:t>AY-170209</a:t>
            </a:r>
            <a:endParaRPr lang="en-US" dirty="0"/>
          </a:p>
        </p:txBody>
      </p:sp>
      <p:sp>
        <p:nvSpPr>
          <p:cNvPr id="17" name="スライド番号プレースホルダー 16"/>
          <p:cNvSpPr>
            <a:spLocks noGrp="1"/>
          </p:cNvSpPr>
          <p:nvPr>
            <p:ph type="sldNum" sz="quarter" idx="4"/>
          </p:nvPr>
        </p:nvSpPr>
        <p:spPr>
          <a:xfrm>
            <a:off x="6895880" y="6364415"/>
            <a:ext cx="2133600" cy="365125"/>
          </a:xfrm>
        </p:spPr>
        <p:txBody>
          <a:bodyPr/>
          <a:lstStyle/>
          <a:p>
            <a:pPr algn="r"/>
            <a:fld id="{AAB6FA28-7AEC-3F43-9C2D-3DB969CFEC6A}" type="slidenum">
              <a:rPr lang="en-US" smtClean="0"/>
              <a:pPr algn="r"/>
              <a:t>3</a:t>
            </a:fld>
            <a:endParaRPr lang="en-US" dirty="0"/>
          </a:p>
        </p:txBody>
      </p:sp>
    </p:spTree>
    <p:extLst>
      <p:ext uri="{BB962C8B-B14F-4D97-AF65-F5344CB8AC3E}">
        <p14:creationId xmlns:p14="http://schemas.microsoft.com/office/powerpoint/2010/main" val="1340652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7394" y="115792"/>
            <a:ext cx="8316026" cy="677108"/>
          </a:xfrm>
          <a:prstGeom prst="rect">
            <a:avLst/>
          </a:prstGeom>
        </p:spPr>
        <p:txBody>
          <a:bodyPr vert="horz" wrap="square" lIns="0" tIns="0" rIns="0" bIns="0" rtlCol="0">
            <a:spAutoFit/>
          </a:bodyPr>
          <a:lstStyle/>
          <a:p>
            <a:pPr marL="12700">
              <a:lnSpc>
                <a:spcPct val="100000"/>
              </a:lnSpc>
            </a:pPr>
            <a:r>
              <a:rPr lang="en-US" sz="4400" spc="-5" dirty="0" smtClean="0">
                <a:solidFill>
                  <a:srgbClr val="000000"/>
                </a:solidFill>
                <a:latin typeface="Calibri"/>
                <a:cs typeface="Calibri"/>
              </a:rPr>
              <a:t>A2: </a:t>
            </a:r>
            <a:r>
              <a:rPr sz="4400" spc="-5" dirty="0" smtClean="0">
                <a:solidFill>
                  <a:srgbClr val="000000"/>
                </a:solidFill>
                <a:latin typeface="Calibri"/>
                <a:cs typeface="Calibri"/>
              </a:rPr>
              <a:t>R</a:t>
            </a:r>
            <a:r>
              <a:rPr sz="4400" spc="-5" dirty="0">
                <a:solidFill>
                  <a:srgbClr val="000000"/>
                </a:solidFill>
                <a:latin typeface="Calibri"/>
                <a:cs typeface="Calibri"/>
              </a:rPr>
              <a:t>&amp;D plan </a:t>
            </a:r>
            <a:r>
              <a:rPr sz="4400" spc="-35" dirty="0">
                <a:solidFill>
                  <a:srgbClr val="000000"/>
                </a:solidFill>
                <a:latin typeface="Calibri"/>
                <a:cs typeface="Calibri"/>
              </a:rPr>
              <a:t>for </a:t>
            </a:r>
            <a:r>
              <a:rPr sz="4400" spc="-5" dirty="0">
                <a:solidFill>
                  <a:srgbClr val="000000"/>
                </a:solidFill>
                <a:latin typeface="Calibri"/>
                <a:cs typeface="Calibri"/>
              </a:rPr>
              <a:t>High-Q</a:t>
            </a:r>
            <a:r>
              <a:rPr sz="4400" spc="45" dirty="0">
                <a:solidFill>
                  <a:srgbClr val="000000"/>
                </a:solidFill>
                <a:latin typeface="Calibri"/>
                <a:cs typeface="Calibri"/>
              </a:rPr>
              <a:t> </a:t>
            </a:r>
            <a:r>
              <a:rPr sz="4400" spc="-5" dirty="0">
                <a:solidFill>
                  <a:srgbClr val="000000"/>
                </a:solidFill>
                <a:latin typeface="Calibri"/>
                <a:cs typeface="Calibri"/>
              </a:rPr>
              <a:t>High-G</a:t>
            </a:r>
            <a:endParaRPr sz="4400" dirty="0">
              <a:latin typeface="Calibri"/>
              <a:cs typeface="Calibri"/>
            </a:endParaRPr>
          </a:p>
        </p:txBody>
      </p:sp>
      <p:sp>
        <p:nvSpPr>
          <p:cNvPr id="3" name="object 3"/>
          <p:cNvSpPr txBox="1"/>
          <p:nvPr/>
        </p:nvSpPr>
        <p:spPr>
          <a:xfrm>
            <a:off x="3455670" y="5588876"/>
            <a:ext cx="1642745" cy="1078230"/>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0"/>
              </a:spcBef>
            </a:pPr>
            <a:endParaRPr sz="900">
              <a:latin typeface="Times New Roman"/>
              <a:cs typeface="Times New Roman"/>
            </a:endParaRPr>
          </a:p>
          <a:p>
            <a:pPr marL="279400">
              <a:lnSpc>
                <a:spcPct val="100000"/>
              </a:lnSpc>
            </a:pPr>
            <a:r>
              <a:rPr sz="1000" spc="-10" dirty="0">
                <a:solidFill>
                  <a:srgbClr val="888888"/>
                </a:solidFill>
                <a:latin typeface="Calibri"/>
                <a:cs typeface="Calibri"/>
              </a:rPr>
              <a:t>LCWS2016 SRF </a:t>
            </a:r>
            <a:r>
              <a:rPr sz="1000" spc="-5" dirty="0">
                <a:solidFill>
                  <a:srgbClr val="888888"/>
                </a:solidFill>
                <a:latin typeface="Calibri"/>
                <a:cs typeface="Calibri"/>
              </a:rPr>
              <a:t>Shin</a:t>
            </a:r>
            <a:r>
              <a:rPr sz="1000" spc="25" dirty="0">
                <a:solidFill>
                  <a:srgbClr val="888888"/>
                </a:solidFill>
                <a:latin typeface="Calibri"/>
                <a:cs typeface="Calibri"/>
              </a:rPr>
              <a:t> </a:t>
            </a:r>
            <a:r>
              <a:rPr sz="1000" spc="-5" dirty="0">
                <a:solidFill>
                  <a:srgbClr val="888888"/>
                </a:solidFill>
                <a:latin typeface="Calibri"/>
                <a:cs typeface="Calibri"/>
              </a:rPr>
              <a:t>MICHI</a:t>
            </a:r>
            <a:endParaRPr sz="1000">
              <a:latin typeface="Calibri"/>
              <a:cs typeface="Calibri"/>
            </a:endParaRPr>
          </a:p>
        </p:txBody>
      </p:sp>
      <p:sp>
        <p:nvSpPr>
          <p:cNvPr id="4" name="object 4"/>
          <p:cNvSpPr txBox="1"/>
          <p:nvPr/>
        </p:nvSpPr>
        <p:spPr>
          <a:xfrm>
            <a:off x="5075173" y="5588876"/>
            <a:ext cx="1621155" cy="1078230"/>
          </a:xfrm>
          <a:prstGeom prst="rect">
            <a:avLst/>
          </a:prstGeom>
        </p:spPr>
        <p:txBody>
          <a:bodyPr vert="horz" wrap="square" lIns="0" tIns="0" rIns="0" bIns="0" rtlCol="0">
            <a:spAutoFit/>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0"/>
              </a:spcBef>
            </a:pPr>
            <a:endParaRPr sz="900">
              <a:latin typeface="Times New Roman"/>
              <a:cs typeface="Times New Roman"/>
            </a:endParaRPr>
          </a:p>
          <a:p>
            <a:pPr marL="22860">
              <a:lnSpc>
                <a:spcPct val="100000"/>
              </a:lnSpc>
            </a:pPr>
            <a:r>
              <a:rPr sz="1000" spc="-5" dirty="0">
                <a:solidFill>
                  <a:srgbClr val="888888"/>
                </a:solidFill>
                <a:latin typeface="Calibri"/>
                <a:cs typeface="Calibri"/>
              </a:rPr>
              <a:t>ZONO</a:t>
            </a:r>
            <a:endParaRPr sz="1000">
              <a:latin typeface="Calibri"/>
              <a:cs typeface="Calibri"/>
            </a:endParaRPr>
          </a:p>
        </p:txBody>
      </p:sp>
      <p:sp>
        <p:nvSpPr>
          <p:cNvPr id="5" name="object 5"/>
          <p:cNvSpPr txBox="1"/>
          <p:nvPr/>
        </p:nvSpPr>
        <p:spPr>
          <a:xfrm>
            <a:off x="8454390" y="6456070"/>
            <a:ext cx="153670" cy="171450"/>
          </a:xfrm>
          <a:prstGeom prst="rect">
            <a:avLst/>
          </a:prstGeom>
        </p:spPr>
        <p:txBody>
          <a:bodyPr vert="horz" wrap="square" lIns="0" tIns="0" rIns="0" bIns="0" rtlCol="0">
            <a:spAutoFit/>
          </a:bodyPr>
          <a:lstStyle/>
          <a:p>
            <a:pPr marL="12700">
              <a:lnSpc>
                <a:spcPct val="100000"/>
              </a:lnSpc>
            </a:pPr>
            <a:r>
              <a:rPr sz="1000" spc="-10" dirty="0">
                <a:solidFill>
                  <a:srgbClr val="888888"/>
                </a:solidFill>
                <a:latin typeface="Calibri"/>
                <a:cs typeface="Calibri"/>
              </a:rPr>
              <a:t>18</a:t>
            </a:r>
            <a:endParaRPr sz="1000">
              <a:latin typeface="Calibri"/>
              <a:cs typeface="Calibri"/>
            </a:endParaRPr>
          </a:p>
        </p:txBody>
      </p:sp>
      <p:sp>
        <p:nvSpPr>
          <p:cNvPr id="6" name="object 6"/>
          <p:cNvSpPr/>
          <p:nvPr/>
        </p:nvSpPr>
        <p:spPr>
          <a:xfrm>
            <a:off x="1090383" y="5138216"/>
            <a:ext cx="812165" cy="450850"/>
          </a:xfrm>
          <a:custGeom>
            <a:avLst/>
            <a:gdLst/>
            <a:ahLst/>
            <a:cxnLst/>
            <a:rect l="l" t="t" r="r" b="b"/>
            <a:pathLst>
              <a:path w="812164" h="450850">
                <a:moveTo>
                  <a:pt x="0" y="450659"/>
                </a:moveTo>
                <a:lnTo>
                  <a:pt x="811860" y="450659"/>
                </a:lnTo>
                <a:lnTo>
                  <a:pt x="811860" y="0"/>
                </a:lnTo>
                <a:lnTo>
                  <a:pt x="0" y="0"/>
                </a:lnTo>
                <a:lnTo>
                  <a:pt x="0" y="450659"/>
                </a:lnTo>
                <a:close/>
              </a:path>
            </a:pathLst>
          </a:custGeom>
          <a:solidFill>
            <a:srgbClr val="4F81BC"/>
          </a:solidFill>
        </p:spPr>
        <p:txBody>
          <a:bodyPr wrap="square" lIns="0" tIns="0" rIns="0" bIns="0" rtlCol="0"/>
          <a:lstStyle/>
          <a:p>
            <a:endParaRPr/>
          </a:p>
        </p:txBody>
      </p:sp>
      <p:sp>
        <p:nvSpPr>
          <p:cNvPr id="7" name="object 7"/>
          <p:cNvSpPr/>
          <p:nvPr/>
        </p:nvSpPr>
        <p:spPr>
          <a:xfrm>
            <a:off x="1902205" y="5138216"/>
            <a:ext cx="1553845" cy="450850"/>
          </a:xfrm>
          <a:custGeom>
            <a:avLst/>
            <a:gdLst/>
            <a:ahLst/>
            <a:cxnLst/>
            <a:rect l="l" t="t" r="r" b="b"/>
            <a:pathLst>
              <a:path w="1553845" h="450850">
                <a:moveTo>
                  <a:pt x="0" y="450659"/>
                </a:moveTo>
                <a:lnTo>
                  <a:pt x="1553464" y="450659"/>
                </a:lnTo>
                <a:lnTo>
                  <a:pt x="1553464" y="0"/>
                </a:lnTo>
                <a:lnTo>
                  <a:pt x="0" y="0"/>
                </a:lnTo>
                <a:lnTo>
                  <a:pt x="0" y="450659"/>
                </a:lnTo>
                <a:close/>
              </a:path>
            </a:pathLst>
          </a:custGeom>
          <a:solidFill>
            <a:srgbClr val="4F81BC"/>
          </a:solidFill>
        </p:spPr>
        <p:txBody>
          <a:bodyPr wrap="square" lIns="0" tIns="0" rIns="0" bIns="0" rtlCol="0"/>
          <a:lstStyle/>
          <a:p>
            <a:endParaRPr/>
          </a:p>
        </p:txBody>
      </p:sp>
      <p:sp>
        <p:nvSpPr>
          <p:cNvPr id="8" name="object 8"/>
          <p:cNvSpPr/>
          <p:nvPr/>
        </p:nvSpPr>
        <p:spPr>
          <a:xfrm>
            <a:off x="3455670" y="5138216"/>
            <a:ext cx="1619885" cy="450850"/>
          </a:xfrm>
          <a:custGeom>
            <a:avLst/>
            <a:gdLst/>
            <a:ahLst/>
            <a:cxnLst/>
            <a:rect l="l" t="t" r="r" b="b"/>
            <a:pathLst>
              <a:path w="1619885" h="450850">
                <a:moveTo>
                  <a:pt x="0" y="450659"/>
                </a:moveTo>
                <a:lnTo>
                  <a:pt x="1619503" y="450659"/>
                </a:lnTo>
                <a:lnTo>
                  <a:pt x="1619503" y="0"/>
                </a:lnTo>
                <a:lnTo>
                  <a:pt x="0" y="0"/>
                </a:lnTo>
                <a:lnTo>
                  <a:pt x="0" y="450659"/>
                </a:lnTo>
                <a:close/>
              </a:path>
            </a:pathLst>
          </a:custGeom>
          <a:solidFill>
            <a:srgbClr val="4F81BC"/>
          </a:solidFill>
        </p:spPr>
        <p:txBody>
          <a:bodyPr wrap="square" lIns="0" tIns="0" rIns="0" bIns="0" rtlCol="0"/>
          <a:lstStyle/>
          <a:p>
            <a:endParaRPr/>
          </a:p>
        </p:txBody>
      </p:sp>
      <p:sp>
        <p:nvSpPr>
          <p:cNvPr id="9" name="object 9"/>
          <p:cNvSpPr/>
          <p:nvPr/>
        </p:nvSpPr>
        <p:spPr>
          <a:xfrm>
            <a:off x="5075173" y="5138216"/>
            <a:ext cx="1621155" cy="450850"/>
          </a:xfrm>
          <a:custGeom>
            <a:avLst/>
            <a:gdLst/>
            <a:ahLst/>
            <a:cxnLst/>
            <a:rect l="l" t="t" r="r" b="b"/>
            <a:pathLst>
              <a:path w="1621154" h="450850">
                <a:moveTo>
                  <a:pt x="0" y="450659"/>
                </a:moveTo>
                <a:lnTo>
                  <a:pt x="1620901" y="450659"/>
                </a:lnTo>
                <a:lnTo>
                  <a:pt x="1620901" y="0"/>
                </a:lnTo>
                <a:lnTo>
                  <a:pt x="0" y="0"/>
                </a:lnTo>
                <a:lnTo>
                  <a:pt x="0" y="450659"/>
                </a:lnTo>
                <a:close/>
              </a:path>
            </a:pathLst>
          </a:custGeom>
          <a:solidFill>
            <a:srgbClr val="4F81BC"/>
          </a:solidFill>
        </p:spPr>
        <p:txBody>
          <a:bodyPr wrap="square" lIns="0" tIns="0" rIns="0" bIns="0" rtlCol="0"/>
          <a:lstStyle/>
          <a:p>
            <a:endParaRPr/>
          </a:p>
        </p:txBody>
      </p:sp>
      <p:sp>
        <p:nvSpPr>
          <p:cNvPr id="10" name="object 10"/>
          <p:cNvSpPr/>
          <p:nvPr/>
        </p:nvSpPr>
        <p:spPr>
          <a:xfrm>
            <a:off x="6696075" y="5138216"/>
            <a:ext cx="1619885" cy="450850"/>
          </a:xfrm>
          <a:custGeom>
            <a:avLst/>
            <a:gdLst/>
            <a:ahLst/>
            <a:cxnLst/>
            <a:rect l="l" t="t" r="r" b="b"/>
            <a:pathLst>
              <a:path w="1619884" h="450850">
                <a:moveTo>
                  <a:pt x="0" y="450659"/>
                </a:moveTo>
                <a:lnTo>
                  <a:pt x="1619503" y="450659"/>
                </a:lnTo>
                <a:lnTo>
                  <a:pt x="1619503" y="0"/>
                </a:lnTo>
                <a:lnTo>
                  <a:pt x="0" y="0"/>
                </a:lnTo>
                <a:lnTo>
                  <a:pt x="0" y="450659"/>
                </a:lnTo>
                <a:close/>
              </a:path>
            </a:pathLst>
          </a:custGeom>
          <a:solidFill>
            <a:srgbClr val="4F81BC"/>
          </a:solidFill>
        </p:spPr>
        <p:txBody>
          <a:bodyPr wrap="square" lIns="0" tIns="0" rIns="0" bIns="0" rtlCol="0"/>
          <a:lstStyle/>
          <a:p>
            <a:endParaRPr/>
          </a:p>
        </p:txBody>
      </p:sp>
      <p:sp>
        <p:nvSpPr>
          <p:cNvPr id="11" name="object 11"/>
          <p:cNvSpPr/>
          <p:nvPr/>
        </p:nvSpPr>
        <p:spPr>
          <a:xfrm>
            <a:off x="1090383" y="5588876"/>
            <a:ext cx="812165" cy="1078230"/>
          </a:xfrm>
          <a:custGeom>
            <a:avLst/>
            <a:gdLst/>
            <a:ahLst/>
            <a:cxnLst/>
            <a:rect l="l" t="t" r="r" b="b"/>
            <a:pathLst>
              <a:path w="812164" h="1078229">
                <a:moveTo>
                  <a:pt x="0" y="1078128"/>
                </a:moveTo>
                <a:lnTo>
                  <a:pt x="811860" y="1078128"/>
                </a:lnTo>
                <a:lnTo>
                  <a:pt x="811860" y="0"/>
                </a:lnTo>
                <a:lnTo>
                  <a:pt x="0" y="0"/>
                </a:lnTo>
                <a:lnTo>
                  <a:pt x="0" y="1078128"/>
                </a:lnTo>
                <a:close/>
              </a:path>
            </a:pathLst>
          </a:custGeom>
          <a:solidFill>
            <a:srgbClr val="D0D7E8"/>
          </a:solidFill>
        </p:spPr>
        <p:txBody>
          <a:bodyPr wrap="square" lIns="0" tIns="0" rIns="0" bIns="0" rtlCol="0"/>
          <a:lstStyle/>
          <a:p>
            <a:endParaRPr/>
          </a:p>
        </p:txBody>
      </p:sp>
      <p:sp>
        <p:nvSpPr>
          <p:cNvPr id="12" name="object 12"/>
          <p:cNvSpPr/>
          <p:nvPr/>
        </p:nvSpPr>
        <p:spPr>
          <a:xfrm>
            <a:off x="1902205" y="5588876"/>
            <a:ext cx="1553845" cy="1078230"/>
          </a:xfrm>
          <a:custGeom>
            <a:avLst/>
            <a:gdLst/>
            <a:ahLst/>
            <a:cxnLst/>
            <a:rect l="l" t="t" r="r" b="b"/>
            <a:pathLst>
              <a:path w="1553845" h="1078229">
                <a:moveTo>
                  <a:pt x="0" y="1078128"/>
                </a:moveTo>
                <a:lnTo>
                  <a:pt x="1553464" y="1078128"/>
                </a:lnTo>
                <a:lnTo>
                  <a:pt x="1553464" y="0"/>
                </a:lnTo>
                <a:lnTo>
                  <a:pt x="0" y="0"/>
                </a:lnTo>
                <a:lnTo>
                  <a:pt x="0" y="1078128"/>
                </a:lnTo>
                <a:close/>
              </a:path>
            </a:pathLst>
          </a:custGeom>
          <a:solidFill>
            <a:srgbClr val="D0D7E8"/>
          </a:solidFill>
        </p:spPr>
        <p:txBody>
          <a:bodyPr wrap="square" lIns="0" tIns="0" rIns="0" bIns="0" rtlCol="0"/>
          <a:lstStyle/>
          <a:p>
            <a:endParaRPr/>
          </a:p>
        </p:txBody>
      </p:sp>
      <p:sp>
        <p:nvSpPr>
          <p:cNvPr id="13" name="object 13"/>
          <p:cNvSpPr/>
          <p:nvPr/>
        </p:nvSpPr>
        <p:spPr>
          <a:xfrm>
            <a:off x="3455670" y="5588876"/>
            <a:ext cx="1619885" cy="1078230"/>
          </a:xfrm>
          <a:custGeom>
            <a:avLst/>
            <a:gdLst/>
            <a:ahLst/>
            <a:cxnLst/>
            <a:rect l="l" t="t" r="r" b="b"/>
            <a:pathLst>
              <a:path w="1619885" h="1078229">
                <a:moveTo>
                  <a:pt x="0" y="1078128"/>
                </a:moveTo>
                <a:lnTo>
                  <a:pt x="1619503" y="1078128"/>
                </a:lnTo>
                <a:lnTo>
                  <a:pt x="1619503" y="0"/>
                </a:lnTo>
                <a:lnTo>
                  <a:pt x="0" y="0"/>
                </a:lnTo>
                <a:lnTo>
                  <a:pt x="0" y="1078128"/>
                </a:lnTo>
                <a:close/>
              </a:path>
            </a:pathLst>
          </a:custGeom>
          <a:solidFill>
            <a:srgbClr val="D0D7E8"/>
          </a:solidFill>
        </p:spPr>
        <p:txBody>
          <a:bodyPr wrap="square" lIns="0" tIns="0" rIns="0" bIns="0" rtlCol="0"/>
          <a:lstStyle/>
          <a:p>
            <a:endParaRPr/>
          </a:p>
        </p:txBody>
      </p:sp>
      <p:sp>
        <p:nvSpPr>
          <p:cNvPr id="14" name="object 14"/>
          <p:cNvSpPr/>
          <p:nvPr/>
        </p:nvSpPr>
        <p:spPr>
          <a:xfrm>
            <a:off x="5075173" y="5588876"/>
            <a:ext cx="1621155" cy="1078230"/>
          </a:xfrm>
          <a:custGeom>
            <a:avLst/>
            <a:gdLst/>
            <a:ahLst/>
            <a:cxnLst/>
            <a:rect l="l" t="t" r="r" b="b"/>
            <a:pathLst>
              <a:path w="1621154" h="1078229">
                <a:moveTo>
                  <a:pt x="0" y="1078128"/>
                </a:moveTo>
                <a:lnTo>
                  <a:pt x="1620901" y="1078128"/>
                </a:lnTo>
                <a:lnTo>
                  <a:pt x="1620901" y="0"/>
                </a:lnTo>
                <a:lnTo>
                  <a:pt x="0" y="0"/>
                </a:lnTo>
                <a:lnTo>
                  <a:pt x="0" y="1078128"/>
                </a:lnTo>
                <a:close/>
              </a:path>
            </a:pathLst>
          </a:custGeom>
          <a:solidFill>
            <a:srgbClr val="D0D7E8"/>
          </a:solidFill>
        </p:spPr>
        <p:txBody>
          <a:bodyPr wrap="square" lIns="0" tIns="0" rIns="0" bIns="0" rtlCol="0"/>
          <a:lstStyle/>
          <a:p>
            <a:endParaRPr/>
          </a:p>
        </p:txBody>
      </p:sp>
      <p:sp>
        <p:nvSpPr>
          <p:cNvPr id="15" name="object 15"/>
          <p:cNvSpPr/>
          <p:nvPr/>
        </p:nvSpPr>
        <p:spPr>
          <a:xfrm>
            <a:off x="6696075" y="5588876"/>
            <a:ext cx="1619885" cy="1078230"/>
          </a:xfrm>
          <a:custGeom>
            <a:avLst/>
            <a:gdLst/>
            <a:ahLst/>
            <a:cxnLst/>
            <a:rect l="l" t="t" r="r" b="b"/>
            <a:pathLst>
              <a:path w="1619884" h="1078229">
                <a:moveTo>
                  <a:pt x="0" y="1078128"/>
                </a:moveTo>
                <a:lnTo>
                  <a:pt x="1619503" y="1078128"/>
                </a:lnTo>
                <a:lnTo>
                  <a:pt x="1619503" y="0"/>
                </a:lnTo>
                <a:lnTo>
                  <a:pt x="0" y="0"/>
                </a:lnTo>
                <a:lnTo>
                  <a:pt x="0" y="1078128"/>
                </a:lnTo>
                <a:close/>
              </a:path>
            </a:pathLst>
          </a:custGeom>
          <a:solidFill>
            <a:srgbClr val="D0D7E8"/>
          </a:solidFill>
        </p:spPr>
        <p:txBody>
          <a:bodyPr wrap="square" lIns="0" tIns="0" rIns="0" bIns="0" rtlCol="0"/>
          <a:lstStyle/>
          <a:p>
            <a:endParaRPr/>
          </a:p>
        </p:txBody>
      </p:sp>
      <p:sp>
        <p:nvSpPr>
          <p:cNvPr id="16" name="object 16"/>
          <p:cNvSpPr/>
          <p:nvPr/>
        </p:nvSpPr>
        <p:spPr>
          <a:xfrm>
            <a:off x="1902205" y="5131815"/>
            <a:ext cx="0" cy="1541780"/>
          </a:xfrm>
          <a:custGeom>
            <a:avLst/>
            <a:gdLst/>
            <a:ahLst/>
            <a:cxnLst/>
            <a:rect l="l" t="t" r="r" b="b"/>
            <a:pathLst>
              <a:path h="1541779">
                <a:moveTo>
                  <a:pt x="0" y="0"/>
                </a:moveTo>
                <a:lnTo>
                  <a:pt x="0" y="1541538"/>
                </a:lnTo>
              </a:path>
            </a:pathLst>
          </a:custGeom>
          <a:ln w="12700">
            <a:solidFill>
              <a:srgbClr val="FFFFFF"/>
            </a:solidFill>
          </a:ln>
        </p:spPr>
        <p:txBody>
          <a:bodyPr wrap="square" lIns="0" tIns="0" rIns="0" bIns="0" rtlCol="0"/>
          <a:lstStyle/>
          <a:p>
            <a:endParaRPr/>
          </a:p>
        </p:txBody>
      </p:sp>
      <p:sp>
        <p:nvSpPr>
          <p:cNvPr id="17" name="object 17"/>
          <p:cNvSpPr/>
          <p:nvPr/>
        </p:nvSpPr>
        <p:spPr>
          <a:xfrm>
            <a:off x="3455670" y="5131815"/>
            <a:ext cx="0" cy="1541780"/>
          </a:xfrm>
          <a:custGeom>
            <a:avLst/>
            <a:gdLst/>
            <a:ahLst/>
            <a:cxnLst/>
            <a:rect l="l" t="t" r="r" b="b"/>
            <a:pathLst>
              <a:path h="1541779">
                <a:moveTo>
                  <a:pt x="0" y="0"/>
                </a:moveTo>
                <a:lnTo>
                  <a:pt x="0" y="1541538"/>
                </a:lnTo>
              </a:path>
            </a:pathLst>
          </a:custGeom>
          <a:ln w="12700">
            <a:solidFill>
              <a:srgbClr val="FFFFFF"/>
            </a:solidFill>
          </a:ln>
        </p:spPr>
        <p:txBody>
          <a:bodyPr wrap="square" lIns="0" tIns="0" rIns="0" bIns="0" rtlCol="0"/>
          <a:lstStyle/>
          <a:p>
            <a:endParaRPr/>
          </a:p>
        </p:txBody>
      </p:sp>
      <p:sp>
        <p:nvSpPr>
          <p:cNvPr id="18" name="object 18"/>
          <p:cNvSpPr/>
          <p:nvPr/>
        </p:nvSpPr>
        <p:spPr>
          <a:xfrm>
            <a:off x="5075173" y="5131815"/>
            <a:ext cx="0" cy="1541780"/>
          </a:xfrm>
          <a:custGeom>
            <a:avLst/>
            <a:gdLst/>
            <a:ahLst/>
            <a:cxnLst/>
            <a:rect l="l" t="t" r="r" b="b"/>
            <a:pathLst>
              <a:path h="1541779">
                <a:moveTo>
                  <a:pt x="0" y="0"/>
                </a:moveTo>
                <a:lnTo>
                  <a:pt x="0" y="1541538"/>
                </a:lnTo>
              </a:path>
            </a:pathLst>
          </a:custGeom>
          <a:ln w="12700">
            <a:solidFill>
              <a:srgbClr val="FFFFFF"/>
            </a:solidFill>
          </a:ln>
        </p:spPr>
        <p:txBody>
          <a:bodyPr wrap="square" lIns="0" tIns="0" rIns="0" bIns="0" rtlCol="0"/>
          <a:lstStyle/>
          <a:p>
            <a:endParaRPr/>
          </a:p>
        </p:txBody>
      </p:sp>
      <p:sp>
        <p:nvSpPr>
          <p:cNvPr id="19" name="object 19"/>
          <p:cNvSpPr/>
          <p:nvPr/>
        </p:nvSpPr>
        <p:spPr>
          <a:xfrm>
            <a:off x="6696075" y="5131815"/>
            <a:ext cx="0" cy="1541780"/>
          </a:xfrm>
          <a:custGeom>
            <a:avLst/>
            <a:gdLst/>
            <a:ahLst/>
            <a:cxnLst/>
            <a:rect l="l" t="t" r="r" b="b"/>
            <a:pathLst>
              <a:path h="1541779">
                <a:moveTo>
                  <a:pt x="0" y="0"/>
                </a:moveTo>
                <a:lnTo>
                  <a:pt x="0" y="1541538"/>
                </a:lnTo>
              </a:path>
            </a:pathLst>
          </a:custGeom>
          <a:ln w="12700">
            <a:solidFill>
              <a:srgbClr val="FFFFFF"/>
            </a:solidFill>
          </a:ln>
        </p:spPr>
        <p:txBody>
          <a:bodyPr wrap="square" lIns="0" tIns="0" rIns="0" bIns="0" rtlCol="0"/>
          <a:lstStyle/>
          <a:p>
            <a:endParaRPr/>
          </a:p>
        </p:txBody>
      </p:sp>
      <p:sp>
        <p:nvSpPr>
          <p:cNvPr id="20" name="object 20"/>
          <p:cNvSpPr/>
          <p:nvPr/>
        </p:nvSpPr>
        <p:spPr>
          <a:xfrm>
            <a:off x="1084033" y="5588876"/>
            <a:ext cx="7238365" cy="0"/>
          </a:xfrm>
          <a:custGeom>
            <a:avLst/>
            <a:gdLst/>
            <a:ahLst/>
            <a:cxnLst/>
            <a:rect l="l" t="t" r="r" b="b"/>
            <a:pathLst>
              <a:path w="7238365">
                <a:moveTo>
                  <a:pt x="0" y="0"/>
                </a:moveTo>
                <a:lnTo>
                  <a:pt x="7237768" y="0"/>
                </a:lnTo>
              </a:path>
            </a:pathLst>
          </a:custGeom>
          <a:ln w="38100">
            <a:solidFill>
              <a:srgbClr val="FFFFFF"/>
            </a:solidFill>
          </a:ln>
        </p:spPr>
        <p:txBody>
          <a:bodyPr wrap="square" lIns="0" tIns="0" rIns="0" bIns="0" rtlCol="0"/>
          <a:lstStyle/>
          <a:p>
            <a:endParaRPr/>
          </a:p>
        </p:txBody>
      </p:sp>
      <p:sp>
        <p:nvSpPr>
          <p:cNvPr id="21" name="object 21"/>
          <p:cNvSpPr/>
          <p:nvPr/>
        </p:nvSpPr>
        <p:spPr>
          <a:xfrm>
            <a:off x="1090383" y="5131815"/>
            <a:ext cx="0" cy="1541780"/>
          </a:xfrm>
          <a:custGeom>
            <a:avLst/>
            <a:gdLst/>
            <a:ahLst/>
            <a:cxnLst/>
            <a:rect l="l" t="t" r="r" b="b"/>
            <a:pathLst>
              <a:path h="1541779">
                <a:moveTo>
                  <a:pt x="0" y="0"/>
                </a:moveTo>
                <a:lnTo>
                  <a:pt x="0" y="1541538"/>
                </a:lnTo>
              </a:path>
            </a:pathLst>
          </a:custGeom>
          <a:ln w="12700">
            <a:solidFill>
              <a:srgbClr val="FFFFFF"/>
            </a:solidFill>
          </a:ln>
        </p:spPr>
        <p:txBody>
          <a:bodyPr wrap="square" lIns="0" tIns="0" rIns="0" bIns="0" rtlCol="0"/>
          <a:lstStyle/>
          <a:p>
            <a:endParaRPr/>
          </a:p>
        </p:txBody>
      </p:sp>
      <p:sp>
        <p:nvSpPr>
          <p:cNvPr id="22" name="object 22"/>
          <p:cNvSpPr/>
          <p:nvPr/>
        </p:nvSpPr>
        <p:spPr>
          <a:xfrm>
            <a:off x="8315452" y="5131815"/>
            <a:ext cx="0" cy="1541780"/>
          </a:xfrm>
          <a:custGeom>
            <a:avLst/>
            <a:gdLst/>
            <a:ahLst/>
            <a:cxnLst/>
            <a:rect l="l" t="t" r="r" b="b"/>
            <a:pathLst>
              <a:path h="1541779">
                <a:moveTo>
                  <a:pt x="0" y="0"/>
                </a:moveTo>
                <a:lnTo>
                  <a:pt x="0" y="1541538"/>
                </a:lnTo>
              </a:path>
            </a:pathLst>
          </a:custGeom>
          <a:ln w="12700">
            <a:solidFill>
              <a:srgbClr val="FFFFFF"/>
            </a:solidFill>
          </a:ln>
        </p:spPr>
        <p:txBody>
          <a:bodyPr wrap="square" lIns="0" tIns="0" rIns="0" bIns="0" rtlCol="0"/>
          <a:lstStyle/>
          <a:p>
            <a:endParaRPr/>
          </a:p>
        </p:txBody>
      </p:sp>
      <p:sp>
        <p:nvSpPr>
          <p:cNvPr id="23" name="object 23"/>
          <p:cNvSpPr/>
          <p:nvPr/>
        </p:nvSpPr>
        <p:spPr>
          <a:xfrm>
            <a:off x="1084033" y="5138165"/>
            <a:ext cx="7238365" cy="0"/>
          </a:xfrm>
          <a:custGeom>
            <a:avLst/>
            <a:gdLst/>
            <a:ahLst/>
            <a:cxnLst/>
            <a:rect l="l" t="t" r="r" b="b"/>
            <a:pathLst>
              <a:path w="7238365">
                <a:moveTo>
                  <a:pt x="0" y="0"/>
                </a:moveTo>
                <a:lnTo>
                  <a:pt x="7237768" y="0"/>
                </a:lnTo>
              </a:path>
            </a:pathLst>
          </a:custGeom>
          <a:ln w="12700">
            <a:solidFill>
              <a:srgbClr val="FFFFFF"/>
            </a:solidFill>
          </a:ln>
        </p:spPr>
        <p:txBody>
          <a:bodyPr wrap="square" lIns="0" tIns="0" rIns="0" bIns="0" rtlCol="0"/>
          <a:lstStyle/>
          <a:p>
            <a:endParaRPr/>
          </a:p>
        </p:txBody>
      </p:sp>
      <p:sp>
        <p:nvSpPr>
          <p:cNvPr id="24" name="object 24"/>
          <p:cNvSpPr/>
          <p:nvPr/>
        </p:nvSpPr>
        <p:spPr>
          <a:xfrm>
            <a:off x="1084033" y="6667004"/>
            <a:ext cx="7238365" cy="0"/>
          </a:xfrm>
          <a:custGeom>
            <a:avLst/>
            <a:gdLst/>
            <a:ahLst/>
            <a:cxnLst/>
            <a:rect l="l" t="t" r="r" b="b"/>
            <a:pathLst>
              <a:path w="7238365">
                <a:moveTo>
                  <a:pt x="0" y="0"/>
                </a:moveTo>
                <a:lnTo>
                  <a:pt x="7237768" y="0"/>
                </a:lnTo>
              </a:path>
            </a:pathLst>
          </a:custGeom>
          <a:ln w="12700">
            <a:solidFill>
              <a:srgbClr val="FFFFFF"/>
            </a:solidFill>
          </a:ln>
        </p:spPr>
        <p:txBody>
          <a:bodyPr wrap="square" lIns="0" tIns="0" rIns="0" bIns="0" rtlCol="0"/>
          <a:lstStyle/>
          <a:p>
            <a:endParaRPr/>
          </a:p>
        </p:txBody>
      </p:sp>
      <p:sp>
        <p:nvSpPr>
          <p:cNvPr id="25" name="object 25"/>
          <p:cNvSpPr txBox="1"/>
          <p:nvPr/>
        </p:nvSpPr>
        <p:spPr>
          <a:xfrm>
            <a:off x="535940" y="996950"/>
            <a:ext cx="7216140" cy="4471670"/>
          </a:xfrm>
          <a:prstGeom prst="rect">
            <a:avLst/>
          </a:prstGeom>
        </p:spPr>
        <p:txBody>
          <a:bodyPr vert="horz" wrap="square" lIns="0" tIns="0" rIns="0" bIns="0" rtlCol="0">
            <a:spAutoFit/>
          </a:bodyPr>
          <a:lstStyle/>
          <a:p>
            <a:pPr marL="12700">
              <a:lnSpc>
                <a:spcPct val="100000"/>
              </a:lnSpc>
            </a:pPr>
            <a:r>
              <a:rPr sz="1800" b="1" spc="-5" dirty="0">
                <a:solidFill>
                  <a:srgbClr val="3366FF"/>
                </a:solidFill>
                <a:latin typeface="Calibri"/>
                <a:cs typeface="Calibri"/>
              </a:rPr>
              <a:t>2016:</a:t>
            </a:r>
            <a:endParaRPr sz="1800" b="1" dirty="0">
              <a:solidFill>
                <a:srgbClr val="3366FF"/>
              </a:solidFill>
              <a:latin typeface="Calibri"/>
              <a:cs typeface="Calibri"/>
            </a:endParaRPr>
          </a:p>
          <a:p>
            <a:pPr marL="12700">
              <a:lnSpc>
                <a:spcPct val="100000"/>
              </a:lnSpc>
              <a:buChar char="-"/>
              <a:tabLst>
                <a:tab pos="134620" algn="l"/>
              </a:tabLst>
            </a:pPr>
            <a:r>
              <a:rPr sz="1800" spc="-5" dirty="0">
                <a:latin typeface="Calibri"/>
                <a:cs typeface="Calibri"/>
              </a:rPr>
              <a:t>Single-cell </a:t>
            </a:r>
            <a:r>
              <a:rPr sz="1800" spc="-10" dirty="0">
                <a:latin typeface="Calibri"/>
                <a:cs typeface="Calibri"/>
              </a:rPr>
              <a:t>KEK-cavity processing </a:t>
            </a:r>
            <a:r>
              <a:rPr sz="1800" spc="-5" dirty="0">
                <a:latin typeface="Calibri"/>
                <a:cs typeface="Calibri"/>
              </a:rPr>
              <a:t>at</a:t>
            </a:r>
            <a:r>
              <a:rPr sz="1800" spc="50" dirty="0">
                <a:latin typeface="Calibri"/>
                <a:cs typeface="Calibri"/>
              </a:rPr>
              <a:t> </a:t>
            </a:r>
            <a:r>
              <a:rPr sz="1800" spc="-5" dirty="0">
                <a:latin typeface="Calibri"/>
                <a:cs typeface="Calibri"/>
              </a:rPr>
              <a:t>FNAL</a:t>
            </a:r>
            <a:endParaRPr sz="1800" dirty="0">
              <a:latin typeface="Calibri"/>
              <a:cs typeface="Calibri"/>
            </a:endParaRPr>
          </a:p>
          <a:p>
            <a:pPr marL="134620" indent="-121920">
              <a:lnSpc>
                <a:spcPct val="100000"/>
              </a:lnSpc>
              <a:buChar char="-"/>
              <a:tabLst>
                <a:tab pos="134620" algn="l"/>
              </a:tabLst>
            </a:pPr>
            <a:r>
              <a:rPr sz="1800" spc="-5" dirty="0">
                <a:latin typeface="Calibri"/>
                <a:cs typeface="Calibri"/>
              </a:rPr>
              <a:t>Q-measurement (with residual magnetic field dependence) </a:t>
            </a:r>
            <a:r>
              <a:rPr sz="1800" spc="-10" dirty="0">
                <a:latin typeface="Calibri"/>
                <a:cs typeface="Calibri"/>
              </a:rPr>
              <a:t>at</a:t>
            </a:r>
            <a:r>
              <a:rPr sz="1800" spc="100" dirty="0">
                <a:latin typeface="Calibri"/>
                <a:cs typeface="Calibri"/>
              </a:rPr>
              <a:t> </a:t>
            </a:r>
            <a:r>
              <a:rPr sz="1800" spc="-5" dirty="0">
                <a:latin typeface="Calibri"/>
                <a:cs typeface="Calibri"/>
              </a:rPr>
              <a:t>FNAL</a:t>
            </a:r>
            <a:endParaRPr sz="1800" dirty="0">
              <a:latin typeface="Calibri"/>
              <a:cs typeface="Calibri"/>
            </a:endParaRPr>
          </a:p>
          <a:p>
            <a:pPr marL="134620" indent="-121920">
              <a:lnSpc>
                <a:spcPct val="100000"/>
              </a:lnSpc>
              <a:buChar char="-"/>
              <a:tabLst>
                <a:tab pos="134620" algn="l"/>
              </a:tabLst>
            </a:pPr>
            <a:r>
              <a:rPr sz="1800" dirty="0">
                <a:latin typeface="Calibri"/>
                <a:cs typeface="Calibri"/>
              </a:rPr>
              <a:t>Q </a:t>
            </a:r>
            <a:r>
              <a:rPr sz="1800" spc="-5" dirty="0">
                <a:latin typeface="Calibri"/>
                <a:cs typeface="Calibri"/>
              </a:rPr>
              <a:t>measurement </a:t>
            </a:r>
            <a:r>
              <a:rPr sz="1800" spc="-10" dirty="0">
                <a:latin typeface="Calibri"/>
                <a:cs typeface="Calibri"/>
              </a:rPr>
              <a:t>at </a:t>
            </a:r>
            <a:r>
              <a:rPr sz="1800" spc="-5" dirty="0">
                <a:latin typeface="Calibri"/>
                <a:cs typeface="Calibri"/>
              </a:rPr>
              <a:t>KEK </a:t>
            </a:r>
            <a:r>
              <a:rPr sz="1800" spc="-10" dirty="0">
                <a:latin typeface="Calibri"/>
                <a:cs typeface="Calibri"/>
              </a:rPr>
              <a:t>(to confirm </a:t>
            </a:r>
            <a:r>
              <a:rPr sz="1800" dirty="0">
                <a:latin typeface="Calibri"/>
                <a:cs typeface="Calibri"/>
              </a:rPr>
              <a:t>the </a:t>
            </a:r>
            <a:r>
              <a:rPr sz="1800" spc="-5" dirty="0">
                <a:latin typeface="Calibri"/>
                <a:cs typeface="Calibri"/>
              </a:rPr>
              <a:t>measurement </a:t>
            </a:r>
            <a:r>
              <a:rPr sz="1800" spc="-20" dirty="0">
                <a:latin typeface="Calibri"/>
                <a:cs typeface="Calibri"/>
              </a:rPr>
              <a:t>system</a:t>
            </a:r>
            <a:r>
              <a:rPr sz="1800" spc="55" dirty="0">
                <a:latin typeface="Calibri"/>
                <a:cs typeface="Calibri"/>
              </a:rPr>
              <a:t> </a:t>
            </a:r>
            <a:r>
              <a:rPr sz="1800" spc="-10" dirty="0">
                <a:latin typeface="Calibri"/>
                <a:cs typeface="Calibri"/>
              </a:rPr>
              <a:t>configuration)</a:t>
            </a:r>
            <a:endParaRPr sz="1800" dirty="0">
              <a:latin typeface="Calibri"/>
              <a:cs typeface="Calibri"/>
            </a:endParaRPr>
          </a:p>
          <a:p>
            <a:pPr marL="12700">
              <a:lnSpc>
                <a:spcPct val="100000"/>
              </a:lnSpc>
            </a:pPr>
            <a:r>
              <a:rPr sz="1800" b="1" dirty="0">
                <a:solidFill>
                  <a:srgbClr val="3366FF"/>
                </a:solidFill>
                <a:latin typeface="Calibri"/>
                <a:cs typeface="Calibri"/>
              </a:rPr>
              <a:t>2017:</a:t>
            </a:r>
          </a:p>
          <a:p>
            <a:pPr marL="134620" indent="-121920">
              <a:lnSpc>
                <a:spcPct val="100000"/>
              </a:lnSpc>
              <a:buChar char="-"/>
              <a:tabLst>
                <a:tab pos="134620" algn="l"/>
              </a:tabLst>
            </a:pPr>
            <a:r>
              <a:rPr sz="1800" spc="-5" dirty="0">
                <a:latin typeface="Calibri"/>
                <a:cs typeface="Calibri"/>
              </a:rPr>
              <a:t>New single-cell </a:t>
            </a:r>
            <a:r>
              <a:rPr sz="1800" spc="-10" dirty="0">
                <a:latin typeface="Calibri"/>
                <a:cs typeface="Calibri"/>
              </a:rPr>
              <a:t>cavity</a:t>
            </a:r>
            <a:r>
              <a:rPr sz="1800" spc="-20" dirty="0">
                <a:latin typeface="Calibri"/>
                <a:cs typeface="Calibri"/>
              </a:rPr>
              <a:t> </a:t>
            </a:r>
            <a:r>
              <a:rPr sz="1800" spc="-10" dirty="0">
                <a:latin typeface="Calibri"/>
                <a:cs typeface="Calibri"/>
              </a:rPr>
              <a:t>production</a:t>
            </a:r>
            <a:endParaRPr sz="1800" dirty="0">
              <a:latin typeface="Calibri"/>
              <a:cs typeface="Calibri"/>
            </a:endParaRPr>
          </a:p>
          <a:p>
            <a:pPr marL="134620" indent="-121920">
              <a:lnSpc>
                <a:spcPct val="100000"/>
              </a:lnSpc>
              <a:buChar char="-"/>
              <a:tabLst>
                <a:tab pos="134620" algn="l"/>
              </a:tabLst>
            </a:pPr>
            <a:r>
              <a:rPr sz="1800" spc="-10" dirty="0">
                <a:latin typeface="Calibri"/>
                <a:cs typeface="Calibri"/>
              </a:rPr>
              <a:t>Processing </a:t>
            </a:r>
            <a:r>
              <a:rPr sz="1800" spc="-5" dirty="0">
                <a:latin typeface="Calibri"/>
                <a:cs typeface="Calibri"/>
              </a:rPr>
              <a:t>at small vacuum</a:t>
            </a:r>
            <a:r>
              <a:rPr sz="1800" spc="15" dirty="0">
                <a:latin typeface="Calibri"/>
                <a:cs typeface="Calibri"/>
              </a:rPr>
              <a:t> </a:t>
            </a:r>
            <a:r>
              <a:rPr sz="1800" spc="-5" dirty="0">
                <a:latin typeface="Calibri"/>
                <a:cs typeface="Calibri"/>
              </a:rPr>
              <a:t>furnace</a:t>
            </a:r>
            <a:endParaRPr sz="1800" dirty="0">
              <a:latin typeface="Calibri"/>
              <a:cs typeface="Calibri"/>
            </a:endParaRPr>
          </a:p>
          <a:p>
            <a:pPr marL="134620" indent="-121920">
              <a:lnSpc>
                <a:spcPct val="100000"/>
              </a:lnSpc>
              <a:buChar char="-"/>
              <a:tabLst>
                <a:tab pos="134620" algn="l"/>
              </a:tabLst>
            </a:pPr>
            <a:r>
              <a:rPr sz="1800" spc="-10" dirty="0">
                <a:latin typeface="Calibri"/>
                <a:cs typeface="Calibri"/>
              </a:rPr>
              <a:t>Procurement </a:t>
            </a:r>
            <a:r>
              <a:rPr sz="1800" spc="-5" dirty="0">
                <a:latin typeface="Calibri"/>
                <a:cs typeface="Calibri"/>
              </a:rPr>
              <a:t>of new vacuum furnace </a:t>
            </a:r>
            <a:r>
              <a:rPr sz="1800" spc="-15" dirty="0">
                <a:latin typeface="Calibri"/>
                <a:cs typeface="Calibri"/>
              </a:rPr>
              <a:t>for </a:t>
            </a:r>
            <a:r>
              <a:rPr sz="1800" dirty="0">
                <a:latin typeface="Calibri"/>
                <a:cs typeface="Calibri"/>
              </a:rPr>
              <a:t>9-cell</a:t>
            </a:r>
            <a:r>
              <a:rPr sz="1800" spc="65" dirty="0">
                <a:latin typeface="Calibri"/>
                <a:cs typeface="Calibri"/>
              </a:rPr>
              <a:t> </a:t>
            </a:r>
            <a:r>
              <a:rPr sz="1800" spc="-10" dirty="0">
                <a:latin typeface="Calibri"/>
                <a:cs typeface="Calibri"/>
              </a:rPr>
              <a:t>cavity</a:t>
            </a:r>
            <a:endParaRPr sz="1800" dirty="0">
              <a:latin typeface="Calibri"/>
              <a:cs typeface="Calibri"/>
            </a:endParaRPr>
          </a:p>
          <a:p>
            <a:pPr marL="12700">
              <a:lnSpc>
                <a:spcPct val="100000"/>
              </a:lnSpc>
            </a:pPr>
            <a:r>
              <a:rPr sz="1800" b="1" spc="-5" dirty="0">
                <a:solidFill>
                  <a:srgbClr val="3366FF"/>
                </a:solidFill>
                <a:latin typeface="Calibri"/>
                <a:cs typeface="Calibri"/>
              </a:rPr>
              <a:t>2018:</a:t>
            </a:r>
            <a:endParaRPr sz="1800" b="1" dirty="0">
              <a:solidFill>
                <a:srgbClr val="3366FF"/>
              </a:solidFill>
              <a:latin typeface="Calibri"/>
              <a:cs typeface="Calibri"/>
            </a:endParaRPr>
          </a:p>
          <a:p>
            <a:pPr marL="134620" indent="-121920">
              <a:lnSpc>
                <a:spcPct val="100000"/>
              </a:lnSpc>
              <a:buChar char="-"/>
              <a:tabLst>
                <a:tab pos="134620" algn="l"/>
              </a:tabLst>
            </a:pPr>
            <a:r>
              <a:rPr sz="1800" spc="-5" dirty="0">
                <a:latin typeface="Calibri"/>
                <a:cs typeface="Calibri"/>
              </a:rPr>
              <a:t>High-Q High-G </a:t>
            </a:r>
            <a:r>
              <a:rPr sz="1800" spc="-10" dirty="0">
                <a:latin typeface="Calibri"/>
                <a:cs typeface="Calibri"/>
              </a:rPr>
              <a:t>processing to </a:t>
            </a:r>
            <a:r>
              <a:rPr sz="1800" dirty="0">
                <a:latin typeface="Calibri"/>
                <a:cs typeface="Calibri"/>
              </a:rPr>
              <a:t>3 </a:t>
            </a:r>
            <a:r>
              <a:rPr sz="1800" spc="-5" dirty="0">
                <a:latin typeface="Calibri"/>
                <a:cs typeface="Calibri"/>
              </a:rPr>
              <a:t>nine-cell</a:t>
            </a:r>
            <a:r>
              <a:rPr sz="1800" spc="105" dirty="0">
                <a:latin typeface="Calibri"/>
                <a:cs typeface="Calibri"/>
              </a:rPr>
              <a:t> </a:t>
            </a:r>
            <a:r>
              <a:rPr sz="1800" spc="-10" dirty="0">
                <a:latin typeface="Calibri"/>
                <a:cs typeface="Calibri"/>
              </a:rPr>
              <a:t>cavity</a:t>
            </a:r>
            <a:endParaRPr sz="1800" dirty="0">
              <a:latin typeface="Calibri"/>
              <a:cs typeface="Calibri"/>
            </a:endParaRPr>
          </a:p>
          <a:p>
            <a:pPr marL="12700" marR="4053204">
              <a:lnSpc>
                <a:spcPts val="2200"/>
              </a:lnSpc>
              <a:spcBef>
                <a:spcPts val="40"/>
              </a:spcBef>
              <a:buChar char="-"/>
              <a:tabLst>
                <a:tab pos="134620" algn="l"/>
              </a:tabLst>
            </a:pPr>
            <a:r>
              <a:rPr sz="1800" spc="-10" dirty="0">
                <a:latin typeface="Calibri"/>
                <a:cs typeface="Calibri"/>
              </a:rPr>
              <a:t>Production </a:t>
            </a:r>
            <a:r>
              <a:rPr sz="1800" spc="-5" dirty="0">
                <a:latin typeface="Calibri"/>
                <a:cs typeface="Calibri"/>
              </a:rPr>
              <a:t>of </a:t>
            </a:r>
            <a:r>
              <a:rPr sz="1800" dirty="0">
                <a:latin typeface="Calibri"/>
                <a:cs typeface="Calibri"/>
              </a:rPr>
              <a:t>8 </a:t>
            </a:r>
            <a:r>
              <a:rPr sz="1800" spc="-5" dirty="0">
                <a:latin typeface="Calibri"/>
                <a:cs typeface="Calibri"/>
              </a:rPr>
              <a:t>nine-cell </a:t>
            </a:r>
            <a:r>
              <a:rPr sz="1800" spc="-10" dirty="0">
                <a:latin typeface="Calibri"/>
                <a:cs typeface="Calibri"/>
              </a:rPr>
              <a:t>cavities  </a:t>
            </a:r>
            <a:r>
              <a:rPr sz="1800" b="1" spc="-5" dirty="0">
                <a:solidFill>
                  <a:srgbClr val="3366FF"/>
                </a:solidFill>
                <a:latin typeface="Calibri"/>
                <a:cs typeface="Calibri"/>
              </a:rPr>
              <a:t>2019</a:t>
            </a:r>
            <a:r>
              <a:rPr sz="1800" b="1" spc="-5" dirty="0">
                <a:solidFill>
                  <a:srgbClr val="3366FF"/>
                </a:solidFill>
                <a:latin typeface="ＭＳ Ｐゴシック"/>
                <a:cs typeface="ＭＳ Ｐゴシック"/>
              </a:rPr>
              <a:t>：</a:t>
            </a:r>
            <a:endParaRPr sz="1800" b="1" dirty="0">
              <a:solidFill>
                <a:srgbClr val="3366FF"/>
              </a:solidFill>
              <a:latin typeface="ＭＳ Ｐゴシック"/>
              <a:cs typeface="ＭＳ Ｐゴシック"/>
            </a:endParaRPr>
          </a:p>
          <a:p>
            <a:pPr marL="134620" indent="-121920">
              <a:lnSpc>
                <a:spcPts val="2045"/>
              </a:lnSpc>
              <a:buChar char="-"/>
              <a:tabLst>
                <a:tab pos="134620" algn="l"/>
              </a:tabLst>
            </a:pPr>
            <a:r>
              <a:rPr sz="1800" spc="-10" dirty="0">
                <a:latin typeface="Calibri"/>
                <a:cs typeface="Calibri"/>
              </a:rPr>
              <a:t>Performance</a:t>
            </a:r>
            <a:r>
              <a:rPr sz="1800" spc="-75" dirty="0">
                <a:latin typeface="Calibri"/>
                <a:cs typeface="Calibri"/>
              </a:rPr>
              <a:t> </a:t>
            </a:r>
            <a:r>
              <a:rPr sz="1800" spc="-15" dirty="0">
                <a:latin typeface="Calibri"/>
                <a:cs typeface="Calibri"/>
              </a:rPr>
              <a:t>test</a:t>
            </a:r>
            <a:endParaRPr sz="1800" dirty="0">
              <a:latin typeface="Calibri"/>
              <a:cs typeface="Calibri"/>
            </a:endParaRPr>
          </a:p>
          <a:p>
            <a:pPr marL="134620" indent="-121920">
              <a:lnSpc>
                <a:spcPct val="100000"/>
              </a:lnSpc>
              <a:buChar char="-"/>
              <a:tabLst>
                <a:tab pos="134620" algn="l"/>
              </a:tabLst>
            </a:pPr>
            <a:r>
              <a:rPr sz="1800" spc="-10" dirty="0">
                <a:latin typeface="Calibri"/>
                <a:cs typeface="Calibri"/>
              </a:rPr>
              <a:t>Preparation </a:t>
            </a:r>
            <a:r>
              <a:rPr sz="1800" spc="-5" dirty="0">
                <a:latin typeface="Calibri"/>
                <a:cs typeface="Calibri"/>
              </a:rPr>
              <a:t>of </a:t>
            </a:r>
            <a:r>
              <a:rPr sz="1800" dirty="0">
                <a:latin typeface="Calibri"/>
                <a:cs typeface="Calibri"/>
              </a:rPr>
              <a:t>the </a:t>
            </a:r>
            <a:r>
              <a:rPr sz="1800" spc="-10" dirty="0">
                <a:latin typeface="Calibri"/>
                <a:cs typeface="Calibri"/>
              </a:rPr>
              <a:t>installation to</a:t>
            </a:r>
            <a:r>
              <a:rPr sz="1800" spc="20" dirty="0">
                <a:latin typeface="Calibri"/>
                <a:cs typeface="Calibri"/>
              </a:rPr>
              <a:t> </a:t>
            </a:r>
            <a:r>
              <a:rPr sz="1800" spc="-5" dirty="0">
                <a:latin typeface="Calibri"/>
                <a:cs typeface="Calibri"/>
              </a:rPr>
              <a:t>STF-2</a:t>
            </a:r>
            <a:endParaRPr sz="1800" dirty="0">
              <a:latin typeface="Calibri"/>
              <a:cs typeface="Calibri"/>
            </a:endParaRPr>
          </a:p>
          <a:p>
            <a:pPr>
              <a:lnSpc>
                <a:spcPct val="100000"/>
              </a:lnSpc>
              <a:spcBef>
                <a:spcPts val="25"/>
              </a:spcBef>
            </a:pPr>
            <a:endParaRPr sz="2250" dirty="0">
              <a:latin typeface="Times New Roman"/>
              <a:cs typeface="Times New Roman"/>
            </a:endParaRPr>
          </a:p>
          <a:p>
            <a:pPr marL="1910714">
              <a:lnSpc>
                <a:spcPct val="100000"/>
              </a:lnSpc>
              <a:tabLst>
                <a:tab pos="3498215" algn="l"/>
                <a:tab pos="5118100" algn="l"/>
                <a:tab pos="6739255" algn="l"/>
              </a:tabLst>
            </a:pPr>
            <a:r>
              <a:rPr sz="1800" b="1" spc="-5" dirty="0">
                <a:solidFill>
                  <a:srgbClr val="FFFFFF"/>
                </a:solidFill>
                <a:latin typeface="Calibri"/>
                <a:cs typeface="Calibri"/>
              </a:rPr>
              <a:t>201</a:t>
            </a:r>
            <a:r>
              <a:rPr sz="1800" b="1" dirty="0">
                <a:solidFill>
                  <a:srgbClr val="FFFFFF"/>
                </a:solidFill>
                <a:latin typeface="Calibri"/>
                <a:cs typeface="Calibri"/>
              </a:rPr>
              <a:t>6	</a:t>
            </a:r>
            <a:r>
              <a:rPr sz="1800" b="1" spc="-5" dirty="0">
                <a:solidFill>
                  <a:srgbClr val="FFFFFF"/>
                </a:solidFill>
                <a:latin typeface="Calibri"/>
                <a:cs typeface="Calibri"/>
              </a:rPr>
              <a:t>201</a:t>
            </a:r>
            <a:r>
              <a:rPr sz="1800" b="1" dirty="0">
                <a:solidFill>
                  <a:srgbClr val="FFFFFF"/>
                </a:solidFill>
                <a:latin typeface="Calibri"/>
                <a:cs typeface="Calibri"/>
              </a:rPr>
              <a:t>7	</a:t>
            </a:r>
            <a:r>
              <a:rPr sz="1800" b="1" spc="-5" dirty="0">
                <a:solidFill>
                  <a:srgbClr val="FFFFFF"/>
                </a:solidFill>
                <a:latin typeface="Calibri"/>
                <a:cs typeface="Calibri"/>
              </a:rPr>
              <a:t>201</a:t>
            </a:r>
            <a:r>
              <a:rPr sz="1800" b="1" dirty="0">
                <a:solidFill>
                  <a:srgbClr val="FFFFFF"/>
                </a:solidFill>
                <a:latin typeface="Calibri"/>
                <a:cs typeface="Calibri"/>
              </a:rPr>
              <a:t>8	</a:t>
            </a:r>
            <a:r>
              <a:rPr sz="1800" b="1" spc="-5" dirty="0">
                <a:solidFill>
                  <a:srgbClr val="FFFFFF"/>
                </a:solidFill>
                <a:latin typeface="Calibri"/>
                <a:cs typeface="Calibri"/>
              </a:rPr>
              <a:t>2019</a:t>
            </a:r>
            <a:endParaRPr sz="1800" dirty="0">
              <a:latin typeface="Calibri"/>
              <a:cs typeface="Calibri"/>
            </a:endParaRPr>
          </a:p>
        </p:txBody>
      </p:sp>
      <p:sp>
        <p:nvSpPr>
          <p:cNvPr id="26" name="object 26"/>
          <p:cNvSpPr txBox="1"/>
          <p:nvPr/>
        </p:nvSpPr>
        <p:spPr>
          <a:xfrm>
            <a:off x="1169314" y="5620816"/>
            <a:ext cx="549910" cy="666750"/>
          </a:xfrm>
          <a:prstGeom prst="rect">
            <a:avLst/>
          </a:prstGeom>
        </p:spPr>
        <p:txBody>
          <a:bodyPr vert="horz" wrap="square" lIns="0" tIns="0" rIns="0" bIns="0" rtlCol="0">
            <a:spAutoFit/>
          </a:bodyPr>
          <a:lstStyle/>
          <a:p>
            <a:pPr marL="12700">
              <a:lnSpc>
                <a:spcPct val="100000"/>
              </a:lnSpc>
            </a:pPr>
            <a:r>
              <a:rPr sz="1800" dirty="0">
                <a:latin typeface="Calibri"/>
                <a:cs typeface="Calibri"/>
              </a:rPr>
              <a:t>KEK</a:t>
            </a:r>
            <a:endParaRPr sz="1800">
              <a:latin typeface="Calibri"/>
              <a:cs typeface="Calibri"/>
            </a:endParaRPr>
          </a:p>
          <a:p>
            <a:pPr marL="12700" marR="5080">
              <a:lnSpc>
                <a:spcPct val="100000"/>
              </a:lnSpc>
              <a:spcBef>
                <a:spcPts val="45"/>
              </a:spcBef>
            </a:pPr>
            <a:r>
              <a:rPr sz="1200" spc="-5" dirty="0">
                <a:solidFill>
                  <a:srgbClr val="7E7E7E"/>
                </a:solidFill>
                <a:latin typeface="Calibri"/>
                <a:cs typeface="Calibri"/>
              </a:rPr>
              <a:t>Hitoshi  H</a:t>
            </a:r>
            <a:r>
              <a:rPr sz="1200" spc="-85" dirty="0">
                <a:solidFill>
                  <a:srgbClr val="7E7E7E"/>
                </a:solidFill>
                <a:latin typeface="Calibri"/>
                <a:cs typeface="Calibri"/>
              </a:rPr>
              <a:t>AY</a:t>
            </a:r>
            <a:r>
              <a:rPr sz="1200" dirty="0">
                <a:solidFill>
                  <a:srgbClr val="7E7E7E"/>
                </a:solidFill>
                <a:latin typeface="Calibri"/>
                <a:cs typeface="Calibri"/>
              </a:rPr>
              <a:t>A</a:t>
            </a:r>
            <a:r>
              <a:rPr sz="1200" spc="5" dirty="0">
                <a:solidFill>
                  <a:srgbClr val="7E7E7E"/>
                </a:solidFill>
                <a:latin typeface="Calibri"/>
                <a:cs typeface="Calibri"/>
              </a:rPr>
              <a:t>N</a:t>
            </a:r>
            <a:r>
              <a:rPr sz="1200" dirty="0">
                <a:solidFill>
                  <a:srgbClr val="7E7E7E"/>
                </a:solidFill>
                <a:latin typeface="Calibri"/>
                <a:cs typeface="Calibri"/>
              </a:rPr>
              <a:t>O</a:t>
            </a:r>
            <a:endParaRPr sz="1200">
              <a:latin typeface="Calibri"/>
              <a:cs typeface="Calibri"/>
            </a:endParaRPr>
          </a:p>
        </p:txBody>
      </p:sp>
      <p:sp>
        <p:nvSpPr>
          <p:cNvPr id="27" name="object 27"/>
          <p:cNvSpPr/>
          <p:nvPr/>
        </p:nvSpPr>
        <p:spPr>
          <a:xfrm>
            <a:off x="2849117" y="6018276"/>
            <a:ext cx="2242820" cy="114300"/>
          </a:xfrm>
          <a:custGeom>
            <a:avLst/>
            <a:gdLst/>
            <a:ahLst/>
            <a:cxnLst/>
            <a:rect l="l" t="t" r="r" b="b"/>
            <a:pathLst>
              <a:path w="2242820" h="114300">
                <a:moveTo>
                  <a:pt x="2128520" y="0"/>
                </a:moveTo>
                <a:lnTo>
                  <a:pt x="2128520" y="114300"/>
                </a:lnTo>
                <a:lnTo>
                  <a:pt x="2204720" y="76200"/>
                </a:lnTo>
                <a:lnTo>
                  <a:pt x="2147570" y="76200"/>
                </a:lnTo>
                <a:lnTo>
                  <a:pt x="2147570" y="38100"/>
                </a:lnTo>
                <a:lnTo>
                  <a:pt x="2204720" y="38100"/>
                </a:lnTo>
                <a:lnTo>
                  <a:pt x="2128520" y="0"/>
                </a:lnTo>
                <a:close/>
              </a:path>
              <a:path w="2242820" h="114300">
                <a:moveTo>
                  <a:pt x="2128520" y="38100"/>
                </a:moveTo>
                <a:lnTo>
                  <a:pt x="0" y="38100"/>
                </a:lnTo>
                <a:lnTo>
                  <a:pt x="0" y="76200"/>
                </a:lnTo>
                <a:lnTo>
                  <a:pt x="2128520" y="76200"/>
                </a:lnTo>
                <a:lnTo>
                  <a:pt x="2128520" y="38100"/>
                </a:lnTo>
                <a:close/>
              </a:path>
              <a:path w="2242820" h="114300">
                <a:moveTo>
                  <a:pt x="2204720" y="38100"/>
                </a:moveTo>
                <a:lnTo>
                  <a:pt x="2147570" y="38100"/>
                </a:lnTo>
                <a:lnTo>
                  <a:pt x="2147570" y="76200"/>
                </a:lnTo>
                <a:lnTo>
                  <a:pt x="2204720" y="76200"/>
                </a:lnTo>
                <a:lnTo>
                  <a:pt x="2242820" y="57150"/>
                </a:lnTo>
                <a:lnTo>
                  <a:pt x="2204720" y="38100"/>
                </a:lnTo>
                <a:close/>
              </a:path>
            </a:pathLst>
          </a:custGeom>
          <a:solidFill>
            <a:srgbClr val="3366FF"/>
          </a:solidFill>
        </p:spPr>
        <p:txBody>
          <a:bodyPr wrap="square" lIns="0" tIns="0" rIns="0" bIns="0" rtlCol="0"/>
          <a:lstStyle/>
          <a:p>
            <a:endParaRPr/>
          </a:p>
        </p:txBody>
      </p:sp>
      <p:sp>
        <p:nvSpPr>
          <p:cNvPr id="28" name="object 28"/>
          <p:cNvSpPr/>
          <p:nvPr/>
        </p:nvSpPr>
        <p:spPr>
          <a:xfrm>
            <a:off x="5066538" y="6306311"/>
            <a:ext cx="1661160" cy="114300"/>
          </a:xfrm>
          <a:custGeom>
            <a:avLst/>
            <a:gdLst/>
            <a:ahLst/>
            <a:cxnLst/>
            <a:rect l="l" t="t" r="r" b="b"/>
            <a:pathLst>
              <a:path w="1661159" h="114300">
                <a:moveTo>
                  <a:pt x="1546352" y="0"/>
                </a:moveTo>
                <a:lnTo>
                  <a:pt x="1546352" y="114300"/>
                </a:lnTo>
                <a:lnTo>
                  <a:pt x="1622552" y="76200"/>
                </a:lnTo>
                <a:lnTo>
                  <a:pt x="1565402" y="76200"/>
                </a:lnTo>
                <a:lnTo>
                  <a:pt x="1565402" y="38100"/>
                </a:lnTo>
                <a:lnTo>
                  <a:pt x="1622552" y="38100"/>
                </a:lnTo>
                <a:lnTo>
                  <a:pt x="1546352" y="0"/>
                </a:lnTo>
                <a:close/>
              </a:path>
              <a:path w="1661159" h="114300">
                <a:moveTo>
                  <a:pt x="1546352" y="38100"/>
                </a:moveTo>
                <a:lnTo>
                  <a:pt x="0" y="38100"/>
                </a:lnTo>
                <a:lnTo>
                  <a:pt x="0" y="76200"/>
                </a:lnTo>
                <a:lnTo>
                  <a:pt x="1546352" y="76200"/>
                </a:lnTo>
                <a:lnTo>
                  <a:pt x="1546352" y="38100"/>
                </a:lnTo>
                <a:close/>
              </a:path>
              <a:path w="1661159" h="114300">
                <a:moveTo>
                  <a:pt x="1622552" y="38100"/>
                </a:moveTo>
                <a:lnTo>
                  <a:pt x="1565402" y="38100"/>
                </a:lnTo>
                <a:lnTo>
                  <a:pt x="1565402" y="76200"/>
                </a:lnTo>
                <a:lnTo>
                  <a:pt x="1622552" y="76200"/>
                </a:lnTo>
                <a:lnTo>
                  <a:pt x="1660652" y="57150"/>
                </a:lnTo>
                <a:lnTo>
                  <a:pt x="1622552" y="38100"/>
                </a:lnTo>
                <a:close/>
              </a:path>
            </a:pathLst>
          </a:custGeom>
          <a:solidFill>
            <a:srgbClr val="FF0000"/>
          </a:solidFill>
        </p:spPr>
        <p:txBody>
          <a:bodyPr wrap="square" lIns="0" tIns="0" rIns="0" bIns="0" rtlCol="0"/>
          <a:lstStyle/>
          <a:p>
            <a:endParaRPr/>
          </a:p>
        </p:txBody>
      </p:sp>
      <p:sp>
        <p:nvSpPr>
          <p:cNvPr id="29" name="object 29"/>
          <p:cNvSpPr txBox="1"/>
          <p:nvPr/>
        </p:nvSpPr>
        <p:spPr>
          <a:xfrm>
            <a:off x="5203063" y="6380378"/>
            <a:ext cx="1704975" cy="203200"/>
          </a:xfrm>
          <a:prstGeom prst="rect">
            <a:avLst/>
          </a:prstGeom>
        </p:spPr>
        <p:txBody>
          <a:bodyPr vert="horz" wrap="square" lIns="0" tIns="0" rIns="0" bIns="0" rtlCol="0">
            <a:spAutoFit/>
          </a:bodyPr>
          <a:lstStyle/>
          <a:p>
            <a:pPr marL="12700">
              <a:lnSpc>
                <a:spcPct val="100000"/>
              </a:lnSpc>
            </a:pPr>
            <a:r>
              <a:rPr sz="1200" dirty="0">
                <a:latin typeface="Calibri"/>
                <a:cs typeface="Calibri"/>
              </a:rPr>
              <a:t>8 - 9cell </a:t>
            </a:r>
            <a:r>
              <a:rPr sz="1200" spc="-10" dirty="0">
                <a:latin typeface="Calibri"/>
                <a:cs typeface="Calibri"/>
              </a:rPr>
              <a:t>cavities</a:t>
            </a:r>
            <a:r>
              <a:rPr sz="1200" spc="-35" dirty="0">
                <a:latin typeface="Calibri"/>
                <a:cs typeface="Calibri"/>
              </a:rPr>
              <a:t> </a:t>
            </a:r>
            <a:r>
              <a:rPr sz="1200" spc="-5" dirty="0">
                <a:latin typeface="Calibri"/>
                <a:cs typeface="Calibri"/>
              </a:rPr>
              <a:t>fabrication</a:t>
            </a:r>
            <a:endParaRPr sz="1200">
              <a:latin typeface="Calibri"/>
              <a:cs typeface="Calibri"/>
            </a:endParaRPr>
          </a:p>
        </p:txBody>
      </p:sp>
      <p:sp>
        <p:nvSpPr>
          <p:cNvPr id="30" name="object 30"/>
          <p:cNvSpPr/>
          <p:nvPr/>
        </p:nvSpPr>
        <p:spPr>
          <a:xfrm>
            <a:off x="5033771" y="5940552"/>
            <a:ext cx="1031748" cy="315467"/>
          </a:xfrm>
          <a:prstGeom prst="rect">
            <a:avLst/>
          </a:prstGeom>
          <a:blipFill>
            <a:blip r:embed="rId2" cstate="print"/>
            <a:stretch>
              <a:fillRect/>
            </a:stretch>
          </a:blipFill>
        </p:spPr>
        <p:txBody>
          <a:bodyPr wrap="square" lIns="0" tIns="0" rIns="0" bIns="0" rtlCol="0"/>
          <a:lstStyle/>
          <a:p>
            <a:endParaRPr/>
          </a:p>
        </p:txBody>
      </p:sp>
      <p:sp>
        <p:nvSpPr>
          <p:cNvPr id="31" name="object 31"/>
          <p:cNvSpPr/>
          <p:nvPr/>
        </p:nvSpPr>
        <p:spPr>
          <a:xfrm>
            <a:off x="5077205" y="6018276"/>
            <a:ext cx="831215" cy="114300"/>
          </a:xfrm>
          <a:custGeom>
            <a:avLst/>
            <a:gdLst/>
            <a:ahLst/>
            <a:cxnLst/>
            <a:rect l="l" t="t" r="r" b="b"/>
            <a:pathLst>
              <a:path w="831214" h="114300">
                <a:moveTo>
                  <a:pt x="716534" y="0"/>
                </a:moveTo>
                <a:lnTo>
                  <a:pt x="716534" y="114300"/>
                </a:lnTo>
                <a:lnTo>
                  <a:pt x="792734" y="76200"/>
                </a:lnTo>
                <a:lnTo>
                  <a:pt x="735584" y="76200"/>
                </a:lnTo>
                <a:lnTo>
                  <a:pt x="735584" y="38100"/>
                </a:lnTo>
                <a:lnTo>
                  <a:pt x="792734" y="38100"/>
                </a:lnTo>
                <a:lnTo>
                  <a:pt x="716534" y="0"/>
                </a:lnTo>
                <a:close/>
              </a:path>
              <a:path w="831214" h="114300">
                <a:moveTo>
                  <a:pt x="716534" y="38100"/>
                </a:moveTo>
                <a:lnTo>
                  <a:pt x="0" y="38100"/>
                </a:lnTo>
                <a:lnTo>
                  <a:pt x="0" y="76200"/>
                </a:lnTo>
                <a:lnTo>
                  <a:pt x="716534" y="76200"/>
                </a:lnTo>
                <a:lnTo>
                  <a:pt x="716534" y="38100"/>
                </a:lnTo>
                <a:close/>
              </a:path>
              <a:path w="831214" h="114300">
                <a:moveTo>
                  <a:pt x="792734" y="38100"/>
                </a:moveTo>
                <a:lnTo>
                  <a:pt x="735584" y="38100"/>
                </a:lnTo>
                <a:lnTo>
                  <a:pt x="735584" y="76200"/>
                </a:lnTo>
                <a:lnTo>
                  <a:pt x="792734" y="76200"/>
                </a:lnTo>
                <a:lnTo>
                  <a:pt x="830834" y="57150"/>
                </a:lnTo>
                <a:lnTo>
                  <a:pt x="792734" y="38100"/>
                </a:lnTo>
                <a:close/>
              </a:path>
            </a:pathLst>
          </a:custGeom>
          <a:solidFill>
            <a:srgbClr val="3366FF"/>
          </a:solidFill>
        </p:spPr>
        <p:txBody>
          <a:bodyPr wrap="square" lIns="0" tIns="0" rIns="0" bIns="0" rtlCol="0"/>
          <a:lstStyle/>
          <a:p>
            <a:endParaRPr/>
          </a:p>
        </p:txBody>
      </p:sp>
      <p:sp>
        <p:nvSpPr>
          <p:cNvPr id="32" name="object 32"/>
          <p:cNvSpPr txBox="1"/>
          <p:nvPr/>
        </p:nvSpPr>
        <p:spPr>
          <a:xfrm>
            <a:off x="5141721" y="6126479"/>
            <a:ext cx="1343660" cy="203200"/>
          </a:xfrm>
          <a:prstGeom prst="rect">
            <a:avLst/>
          </a:prstGeom>
        </p:spPr>
        <p:txBody>
          <a:bodyPr vert="horz" wrap="square" lIns="0" tIns="0" rIns="0" bIns="0" rtlCol="0">
            <a:spAutoFit/>
          </a:bodyPr>
          <a:lstStyle/>
          <a:p>
            <a:pPr marL="12700">
              <a:lnSpc>
                <a:spcPct val="100000"/>
              </a:lnSpc>
            </a:pPr>
            <a:r>
              <a:rPr sz="1200" dirty="0">
                <a:latin typeface="Calibri"/>
                <a:cs typeface="Calibri"/>
              </a:rPr>
              <a:t>3-9cell </a:t>
            </a:r>
            <a:r>
              <a:rPr sz="1200" spc="185" dirty="0">
                <a:latin typeface="Calibri"/>
                <a:cs typeface="Calibri"/>
              </a:rPr>
              <a:t> </a:t>
            </a:r>
            <a:r>
              <a:rPr sz="1200" spc="-5" dirty="0">
                <a:latin typeface="Calibri"/>
                <a:cs typeface="Calibri"/>
              </a:rPr>
              <a:t>performance</a:t>
            </a:r>
            <a:endParaRPr sz="1200" dirty="0">
              <a:latin typeface="Calibri"/>
              <a:cs typeface="Calibri"/>
            </a:endParaRPr>
          </a:p>
        </p:txBody>
      </p:sp>
      <p:sp>
        <p:nvSpPr>
          <p:cNvPr id="33" name="object 33"/>
          <p:cNvSpPr txBox="1"/>
          <p:nvPr/>
        </p:nvSpPr>
        <p:spPr>
          <a:xfrm>
            <a:off x="2894838" y="6147511"/>
            <a:ext cx="1941830" cy="203200"/>
          </a:xfrm>
          <a:prstGeom prst="rect">
            <a:avLst/>
          </a:prstGeom>
        </p:spPr>
        <p:txBody>
          <a:bodyPr vert="horz" wrap="square" lIns="0" tIns="0" rIns="0" bIns="0" rtlCol="0">
            <a:spAutoFit/>
          </a:bodyPr>
          <a:lstStyle/>
          <a:p>
            <a:pPr marL="12700">
              <a:lnSpc>
                <a:spcPct val="100000"/>
              </a:lnSpc>
            </a:pPr>
            <a:r>
              <a:rPr sz="1200" spc="-5" dirty="0">
                <a:latin typeface="Calibri"/>
                <a:cs typeface="Calibri"/>
              </a:rPr>
              <a:t>Preparation of vacuum</a:t>
            </a:r>
            <a:r>
              <a:rPr sz="1200" spc="-110" dirty="0">
                <a:latin typeface="Calibri"/>
                <a:cs typeface="Calibri"/>
              </a:rPr>
              <a:t> </a:t>
            </a:r>
            <a:r>
              <a:rPr sz="1200" dirty="0">
                <a:latin typeface="Calibri"/>
                <a:cs typeface="Calibri"/>
              </a:rPr>
              <a:t>furnace</a:t>
            </a:r>
            <a:endParaRPr sz="1200">
              <a:latin typeface="Calibri"/>
              <a:cs typeface="Calibri"/>
            </a:endParaRPr>
          </a:p>
        </p:txBody>
      </p:sp>
      <p:sp>
        <p:nvSpPr>
          <p:cNvPr id="34" name="object 34"/>
          <p:cNvSpPr/>
          <p:nvPr/>
        </p:nvSpPr>
        <p:spPr>
          <a:xfrm>
            <a:off x="2663951" y="5586984"/>
            <a:ext cx="1031748" cy="315468"/>
          </a:xfrm>
          <a:prstGeom prst="rect">
            <a:avLst/>
          </a:prstGeom>
          <a:blipFill>
            <a:blip r:embed="rId2" cstate="print"/>
            <a:stretch>
              <a:fillRect/>
            </a:stretch>
          </a:blipFill>
        </p:spPr>
        <p:txBody>
          <a:bodyPr wrap="square" lIns="0" tIns="0" rIns="0" bIns="0" rtlCol="0"/>
          <a:lstStyle/>
          <a:p>
            <a:endParaRPr/>
          </a:p>
        </p:txBody>
      </p:sp>
      <p:sp>
        <p:nvSpPr>
          <p:cNvPr id="35" name="object 35"/>
          <p:cNvSpPr/>
          <p:nvPr/>
        </p:nvSpPr>
        <p:spPr>
          <a:xfrm>
            <a:off x="2707385" y="5664708"/>
            <a:ext cx="831215" cy="114300"/>
          </a:xfrm>
          <a:custGeom>
            <a:avLst/>
            <a:gdLst/>
            <a:ahLst/>
            <a:cxnLst/>
            <a:rect l="l" t="t" r="r" b="b"/>
            <a:pathLst>
              <a:path w="831214" h="114300">
                <a:moveTo>
                  <a:pt x="716534" y="0"/>
                </a:moveTo>
                <a:lnTo>
                  <a:pt x="716534" y="114299"/>
                </a:lnTo>
                <a:lnTo>
                  <a:pt x="792734" y="76199"/>
                </a:lnTo>
                <a:lnTo>
                  <a:pt x="735584" y="76199"/>
                </a:lnTo>
                <a:lnTo>
                  <a:pt x="735584" y="38099"/>
                </a:lnTo>
                <a:lnTo>
                  <a:pt x="792734" y="38099"/>
                </a:lnTo>
                <a:lnTo>
                  <a:pt x="716534" y="0"/>
                </a:lnTo>
                <a:close/>
              </a:path>
              <a:path w="831214" h="114300">
                <a:moveTo>
                  <a:pt x="716534" y="38099"/>
                </a:moveTo>
                <a:lnTo>
                  <a:pt x="0" y="38099"/>
                </a:lnTo>
                <a:lnTo>
                  <a:pt x="0" y="76199"/>
                </a:lnTo>
                <a:lnTo>
                  <a:pt x="716534" y="76199"/>
                </a:lnTo>
                <a:lnTo>
                  <a:pt x="716534" y="38099"/>
                </a:lnTo>
                <a:close/>
              </a:path>
              <a:path w="831214" h="114300">
                <a:moveTo>
                  <a:pt x="792734" y="38099"/>
                </a:moveTo>
                <a:lnTo>
                  <a:pt x="735584" y="38099"/>
                </a:lnTo>
                <a:lnTo>
                  <a:pt x="735584" y="76199"/>
                </a:lnTo>
                <a:lnTo>
                  <a:pt x="792734" y="76199"/>
                </a:lnTo>
                <a:lnTo>
                  <a:pt x="830834" y="57149"/>
                </a:lnTo>
                <a:lnTo>
                  <a:pt x="792734" y="38099"/>
                </a:lnTo>
                <a:close/>
              </a:path>
            </a:pathLst>
          </a:custGeom>
          <a:solidFill>
            <a:srgbClr val="3366FF"/>
          </a:solidFill>
        </p:spPr>
        <p:txBody>
          <a:bodyPr wrap="square" lIns="0" tIns="0" rIns="0" bIns="0" rtlCol="0"/>
          <a:lstStyle/>
          <a:p>
            <a:endParaRPr/>
          </a:p>
        </p:txBody>
      </p:sp>
      <p:sp>
        <p:nvSpPr>
          <p:cNvPr id="36" name="object 36"/>
          <p:cNvSpPr txBox="1"/>
          <p:nvPr/>
        </p:nvSpPr>
        <p:spPr>
          <a:xfrm>
            <a:off x="3746372" y="5780227"/>
            <a:ext cx="1041400" cy="203200"/>
          </a:xfrm>
          <a:prstGeom prst="rect">
            <a:avLst/>
          </a:prstGeom>
        </p:spPr>
        <p:txBody>
          <a:bodyPr vert="horz" wrap="square" lIns="0" tIns="0" rIns="0" bIns="0" rtlCol="0">
            <a:spAutoFit/>
          </a:bodyPr>
          <a:lstStyle/>
          <a:p>
            <a:pPr marL="12700">
              <a:lnSpc>
                <a:spcPct val="100000"/>
              </a:lnSpc>
            </a:pPr>
            <a:r>
              <a:rPr sz="1200" dirty="0">
                <a:latin typeface="Calibri"/>
                <a:cs typeface="Calibri"/>
              </a:rPr>
              <a:t>1 </a:t>
            </a:r>
            <a:r>
              <a:rPr sz="1200" spc="-5" dirty="0">
                <a:latin typeface="Calibri"/>
                <a:cs typeface="Calibri"/>
              </a:rPr>
              <a:t>cell</a:t>
            </a:r>
            <a:r>
              <a:rPr sz="1200" spc="-75" dirty="0">
                <a:latin typeface="Calibri"/>
                <a:cs typeface="Calibri"/>
              </a:rPr>
              <a:t> </a:t>
            </a:r>
            <a:r>
              <a:rPr sz="1200" spc="-5" dirty="0">
                <a:latin typeface="Calibri"/>
                <a:cs typeface="Calibri"/>
              </a:rPr>
              <a:t>processing</a:t>
            </a:r>
            <a:endParaRPr sz="1200">
              <a:latin typeface="Calibri"/>
              <a:cs typeface="Calibri"/>
            </a:endParaRPr>
          </a:p>
        </p:txBody>
      </p:sp>
      <p:sp>
        <p:nvSpPr>
          <p:cNvPr id="37" name="object 37"/>
          <p:cNvSpPr/>
          <p:nvPr/>
        </p:nvSpPr>
        <p:spPr>
          <a:xfrm>
            <a:off x="3630803" y="5664580"/>
            <a:ext cx="1447165" cy="114300"/>
          </a:xfrm>
          <a:custGeom>
            <a:avLst/>
            <a:gdLst/>
            <a:ahLst/>
            <a:cxnLst/>
            <a:rect l="l" t="t" r="r" b="b"/>
            <a:pathLst>
              <a:path w="1447164" h="114300">
                <a:moveTo>
                  <a:pt x="1332992" y="0"/>
                </a:moveTo>
                <a:lnTo>
                  <a:pt x="1332822" y="38103"/>
                </a:lnTo>
                <a:lnTo>
                  <a:pt x="1351788" y="38188"/>
                </a:lnTo>
                <a:lnTo>
                  <a:pt x="1351661" y="76288"/>
                </a:lnTo>
                <a:lnTo>
                  <a:pt x="1332652" y="76288"/>
                </a:lnTo>
                <a:lnTo>
                  <a:pt x="1332484" y="114300"/>
                </a:lnTo>
                <a:lnTo>
                  <a:pt x="1409358" y="76288"/>
                </a:lnTo>
                <a:lnTo>
                  <a:pt x="1351661" y="76288"/>
                </a:lnTo>
                <a:lnTo>
                  <a:pt x="1409530" y="76203"/>
                </a:lnTo>
                <a:lnTo>
                  <a:pt x="1447038" y="57658"/>
                </a:lnTo>
                <a:lnTo>
                  <a:pt x="1332992" y="0"/>
                </a:lnTo>
                <a:close/>
              </a:path>
              <a:path w="1447164" h="114300">
                <a:moveTo>
                  <a:pt x="1332822" y="38103"/>
                </a:moveTo>
                <a:lnTo>
                  <a:pt x="1332653" y="76203"/>
                </a:lnTo>
                <a:lnTo>
                  <a:pt x="1351661" y="76288"/>
                </a:lnTo>
                <a:lnTo>
                  <a:pt x="1351788" y="38188"/>
                </a:lnTo>
                <a:lnTo>
                  <a:pt x="1332822" y="38103"/>
                </a:lnTo>
                <a:close/>
              </a:path>
              <a:path w="1447164" h="114300">
                <a:moveTo>
                  <a:pt x="254" y="32131"/>
                </a:moveTo>
                <a:lnTo>
                  <a:pt x="0" y="70231"/>
                </a:lnTo>
                <a:lnTo>
                  <a:pt x="1332653" y="76203"/>
                </a:lnTo>
                <a:lnTo>
                  <a:pt x="1332822" y="38103"/>
                </a:lnTo>
                <a:lnTo>
                  <a:pt x="254" y="32131"/>
                </a:lnTo>
                <a:close/>
              </a:path>
            </a:pathLst>
          </a:custGeom>
          <a:solidFill>
            <a:srgbClr val="3366FF"/>
          </a:solidFill>
        </p:spPr>
        <p:txBody>
          <a:bodyPr wrap="square" lIns="0" tIns="0" rIns="0" bIns="0" rtlCol="0"/>
          <a:lstStyle/>
          <a:p>
            <a:endParaRPr/>
          </a:p>
        </p:txBody>
      </p:sp>
      <p:sp>
        <p:nvSpPr>
          <p:cNvPr id="38" name="object 38"/>
          <p:cNvSpPr txBox="1"/>
          <p:nvPr/>
        </p:nvSpPr>
        <p:spPr>
          <a:xfrm>
            <a:off x="2725673" y="5763767"/>
            <a:ext cx="850900" cy="203200"/>
          </a:xfrm>
          <a:prstGeom prst="rect">
            <a:avLst/>
          </a:prstGeom>
        </p:spPr>
        <p:txBody>
          <a:bodyPr vert="horz" wrap="square" lIns="0" tIns="0" rIns="0" bIns="0" rtlCol="0">
            <a:spAutoFit/>
          </a:bodyPr>
          <a:lstStyle/>
          <a:p>
            <a:pPr marL="12700">
              <a:lnSpc>
                <a:spcPct val="100000"/>
              </a:lnSpc>
            </a:pPr>
            <a:r>
              <a:rPr sz="1200" dirty="0">
                <a:latin typeface="Calibri"/>
                <a:cs typeface="Calibri"/>
              </a:rPr>
              <a:t>FNAL</a:t>
            </a:r>
            <a:r>
              <a:rPr sz="1200" spc="-90" dirty="0">
                <a:latin typeface="Calibri"/>
                <a:cs typeface="Calibri"/>
              </a:rPr>
              <a:t> </a:t>
            </a:r>
            <a:r>
              <a:rPr sz="1200" spc="-10" dirty="0">
                <a:latin typeface="Calibri"/>
                <a:cs typeface="Calibri"/>
              </a:rPr>
              <a:t>process</a:t>
            </a:r>
            <a:endParaRPr sz="1200">
              <a:latin typeface="Calibri"/>
              <a:cs typeface="Calibri"/>
            </a:endParaRPr>
          </a:p>
        </p:txBody>
      </p:sp>
      <p:sp>
        <p:nvSpPr>
          <p:cNvPr id="39" name="object 39"/>
          <p:cNvSpPr/>
          <p:nvPr/>
        </p:nvSpPr>
        <p:spPr>
          <a:xfrm>
            <a:off x="6682740" y="6204203"/>
            <a:ext cx="1031748" cy="315468"/>
          </a:xfrm>
          <a:prstGeom prst="rect">
            <a:avLst/>
          </a:prstGeom>
          <a:blipFill>
            <a:blip r:embed="rId2" cstate="print"/>
            <a:stretch>
              <a:fillRect/>
            </a:stretch>
          </a:blipFill>
        </p:spPr>
        <p:txBody>
          <a:bodyPr wrap="square" lIns="0" tIns="0" rIns="0" bIns="0" rtlCol="0"/>
          <a:lstStyle/>
          <a:p>
            <a:endParaRPr/>
          </a:p>
        </p:txBody>
      </p:sp>
      <p:sp>
        <p:nvSpPr>
          <p:cNvPr id="40" name="object 40"/>
          <p:cNvSpPr/>
          <p:nvPr/>
        </p:nvSpPr>
        <p:spPr>
          <a:xfrm>
            <a:off x="6726173" y="6304014"/>
            <a:ext cx="831215" cy="114300"/>
          </a:xfrm>
          <a:custGeom>
            <a:avLst/>
            <a:gdLst/>
            <a:ahLst/>
            <a:cxnLst/>
            <a:rect l="l" t="t" r="r" b="b"/>
            <a:pathLst>
              <a:path w="831215" h="114300">
                <a:moveTo>
                  <a:pt x="716533" y="0"/>
                </a:moveTo>
                <a:lnTo>
                  <a:pt x="716533" y="114300"/>
                </a:lnTo>
                <a:lnTo>
                  <a:pt x="792733" y="76200"/>
                </a:lnTo>
                <a:lnTo>
                  <a:pt x="735583" y="76200"/>
                </a:lnTo>
                <a:lnTo>
                  <a:pt x="735583" y="38100"/>
                </a:lnTo>
                <a:lnTo>
                  <a:pt x="792733" y="38100"/>
                </a:lnTo>
                <a:lnTo>
                  <a:pt x="716533" y="0"/>
                </a:lnTo>
                <a:close/>
              </a:path>
              <a:path w="831215" h="114300">
                <a:moveTo>
                  <a:pt x="716533" y="38100"/>
                </a:moveTo>
                <a:lnTo>
                  <a:pt x="0" y="38100"/>
                </a:lnTo>
                <a:lnTo>
                  <a:pt x="0" y="76200"/>
                </a:lnTo>
                <a:lnTo>
                  <a:pt x="716533" y="76200"/>
                </a:lnTo>
                <a:lnTo>
                  <a:pt x="716533" y="38100"/>
                </a:lnTo>
                <a:close/>
              </a:path>
              <a:path w="831215" h="114300">
                <a:moveTo>
                  <a:pt x="792733" y="38100"/>
                </a:moveTo>
                <a:lnTo>
                  <a:pt x="735583" y="38100"/>
                </a:lnTo>
                <a:lnTo>
                  <a:pt x="735583" y="76200"/>
                </a:lnTo>
                <a:lnTo>
                  <a:pt x="792733" y="76200"/>
                </a:lnTo>
                <a:lnTo>
                  <a:pt x="830833" y="57150"/>
                </a:lnTo>
                <a:lnTo>
                  <a:pt x="792733" y="38100"/>
                </a:lnTo>
                <a:close/>
              </a:path>
            </a:pathLst>
          </a:custGeom>
          <a:solidFill>
            <a:srgbClr val="FF0000"/>
          </a:solidFill>
        </p:spPr>
        <p:txBody>
          <a:bodyPr wrap="square" lIns="0" tIns="0" rIns="0" bIns="0" rtlCol="0"/>
          <a:lstStyle/>
          <a:p>
            <a:endParaRPr/>
          </a:p>
        </p:txBody>
      </p:sp>
      <p:sp>
        <p:nvSpPr>
          <p:cNvPr id="41" name="object 41"/>
          <p:cNvSpPr txBox="1"/>
          <p:nvPr/>
        </p:nvSpPr>
        <p:spPr>
          <a:xfrm>
            <a:off x="6802881" y="6515709"/>
            <a:ext cx="1014094" cy="203200"/>
          </a:xfrm>
          <a:prstGeom prst="rect">
            <a:avLst/>
          </a:prstGeom>
        </p:spPr>
        <p:txBody>
          <a:bodyPr vert="horz" wrap="square" lIns="0" tIns="0" rIns="0" bIns="0" rtlCol="0">
            <a:spAutoFit/>
          </a:bodyPr>
          <a:lstStyle/>
          <a:p>
            <a:pPr marL="12700">
              <a:lnSpc>
                <a:spcPct val="100000"/>
              </a:lnSpc>
            </a:pPr>
            <a:r>
              <a:rPr sz="1200" spc="-5" dirty="0">
                <a:latin typeface="Calibri"/>
                <a:cs typeface="Calibri"/>
              </a:rPr>
              <a:t>Performace</a:t>
            </a:r>
            <a:r>
              <a:rPr sz="1200" spc="-85" dirty="0">
                <a:latin typeface="Calibri"/>
                <a:cs typeface="Calibri"/>
              </a:rPr>
              <a:t> </a:t>
            </a:r>
            <a:r>
              <a:rPr sz="1200" spc="-10" dirty="0">
                <a:latin typeface="Calibri"/>
                <a:cs typeface="Calibri"/>
              </a:rPr>
              <a:t>test</a:t>
            </a:r>
            <a:endParaRPr sz="1200">
              <a:latin typeface="Calibri"/>
              <a:cs typeface="Calibri"/>
            </a:endParaRPr>
          </a:p>
        </p:txBody>
      </p:sp>
      <p:sp>
        <p:nvSpPr>
          <p:cNvPr id="42" name="object 42"/>
          <p:cNvSpPr/>
          <p:nvPr/>
        </p:nvSpPr>
        <p:spPr>
          <a:xfrm>
            <a:off x="5081015" y="5603747"/>
            <a:ext cx="1031748" cy="315468"/>
          </a:xfrm>
          <a:prstGeom prst="rect">
            <a:avLst/>
          </a:prstGeom>
          <a:blipFill>
            <a:blip r:embed="rId2" cstate="print"/>
            <a:stretch>
              <a:fillRect/>
            </a:stretch>
          </a:blipFill>
        </p:spPr>
        <p:txBody>
          <a:bodyPr wrap="square" lIns="0" tIns="0" rIns="0" bIns="0" rtlCol="0"/>
          <a:lstStyle/>
          <a:p>
            <a:endParaRPr/>
          </a:p>
        </p:txBody>
      </p:sp>
      <p:sp>
        <p:nvSpPr>
          <p:cNvPr id="43" name="object 43"/>
          <p:cNvSpPr/>
          <p:nvPr/>
        </p:nvSpPr>
        <p:spPr>
          <a:xfrm>
            <a:off x="5124450" y="5681471"/>
            <a:ext cx="831215" cy="114300"/>
          </a:xfrm>
          <a:custGeom>
            <a:avLst/>
            <a:gdLst/>
            <a:ahLst/>
            <a:cxnLst/>
            <a:rect l="l" t="t" r="r" b="b"/>
            <a:pathLst>
              <a:path w="831214" h="114300">
                <a:moveTo>
                  <a:pt x="716534" y="0"/>
                </a:moveTo>
                <a:lnTo>
                  <a:pt x="716534" y="114299"/>
                </a:lnTo>
                <a:lnTo>
                  <a:pt x="792734" y="76199"/>
                </a:lnTo>
                <a:lnTo>
                  <a:pt x="735584" y="76199"/>
                </a:lnTo>
                <a:lnTo>
                  <a:pt x="735584" y="38099"/>
                </a:lnTo>
                <a:lnTo>
                  <a:pt x="792734" y="38099"/>
                </a:lnTo>
                <a:lnTo>
                  <a:pt x="716534" y="0"/>
                </a:lnTo>
                <a:close/>
              </a:path>
              <a:path w="831214" h="114300">
                <a:moveTo>
                  <a:pt x="716534" y="38099"/>
                </a:moveTo>
                <a:lnTo>
                  <a:pt x="0" y="38099"/>
                </a:lnTo>
                <a:lnTo>
                  <a:pt x="0" y="76199"/>
                </a:lnTo>
                <a:lnTo>
                  <a:pt x="716534" y="76199"/>
                </a:lnTo>
                <a:lnTo>
                  <a:pt x="716534" y="38099"/>
                </a:lnTo>
                <a:close/>
              </a:path>
              <a:path w="831214" h="114300">
                <a:moveTo>
                  <a:pt x="792734" y="38099"/>
                </a:moveTo>
                <a:lnTo>
                  <a:pt x="735584" y="38099"/>
                </a:lnTo>
                <a:lnTo>
                  <a:pt x="735584" y="76199"/>
                </a:lnTo>
                <a:lnTo>
                  <a:pt x="792734" y="76199"/>
                </a:lnTo>
                <a:lnTo>
                  <a:pt x="830834" y="57149"/>
                </a:lnTo>
                <a:lnTo>
                  <a:pt x="792734" y="38099"/>
                </a:lnTo>
                <a:close/>
              </a:path>
            </a:pathLst>
          </a:custGeom>
          <a:solidFill>
            <a:srgbClr val="3366FF"/>
          </a:solidFill>
        </p:spPr>
        <p:txBody>
          <a:bodyPr wrap="square" lIns="0" tIns="0" rIns="0" bIns="0" rtlCol="0"/>
          <a:lstStyle/>
          <a:p>
            <a:endParaRPr/>
          </a:p>
        </p:txBody>
      </p:sp>
      <p:sp>
        <p:nvSpPr>
          <p:cNvPr id="44" name="object 44"/>
          <p:cNvSpPr txBox="1"/>
          <p:nvPr/>
        </p:nvSpPr>
        <p:spPr>
          <a:xfrm>
            <a:off x="5141721" y="5761024"/>
            <a:ext cx="1108710" cy="203200"/>
          </a:xfrm>
          <a:prstGeom prst="rect">
            <a:avLst/>
          </a:prstGeom>
        </p:spPr>
        <p:txBody>
          <a:bodyPr vert="horz" wrap="square" lIns="0" tIns="0" rIns="0" bIns="0" rtlCol="0">
            <a:spAutoFit/>
          </a:bodyPr>
          <a:lstStyle/>
          <a:p>
            <a:pPr marL="12700">
              <a:lnSpc>
                <a:spcPct val="100000"/>
              </a:lnSpc>
            </a:pPr>
            <a:r>
              <a:rPr sz="1200" spc="-5" dirty="0">
                <a:latin typeface="Calibri"/>
                <a:cs typeface="Calibri"/>
              </a:rPr>
              <a:t>Performa</a:t>
            </a:r>
            <a:r>
              <a:rPr sz="1200" spc="-5" dirty="0">
                <a:latin typeface="ＭＳ Ｐゴシック"/>
                <a:cs typeface="ＭＳ Ｐゴシック"/>
              </a:rPr>
              <a:t>ｎ</a:t>
            </a:r>
            <a:r>
              <a:rPr sz="1200" spc="-5" dirty="0">
                <a:latin typeface="Calibri"/>
                <a:cs typeface="Calibri"/>
              </a:rPr>
              <a:t>ce</a:t>
            </a:r>
            <a:r>
              <a:rPr sz="1200" spc="-85" dirty="0">
                <a:latin typeface="Calibri"/>
                <a:cs typeface="Calibri"/>
              </a:rPr>
              <a:t> </a:t>
            </a:r>
            <a:r>
              <a:rPr sz="1200" spc="-10" dirty="0">
                <a:latin typeface="Calibri"/>
                <a:cs typeface="Calibri"/>
              </a:rPr>
              <a:t>test</a:t>
            </a:r>
            <a:endParaRPr sz="1200">
              <a:latin typeface="Calibri"/>
              <a:cs typeface="Calibri"/>
            </a:endParaRPr>
          </a:p>
        </p:txBody>
      </p:sp>
      <p:sp>
        <p:nvSpPr>
          <p:cNvPr id="45" name="object 45"/>
          <p:cNvSpPr/>
          <p:nvPr/>
        </p:nvSpPr>
        <p:spPr>
          <a:xfrm>
            <a:off x="7646669" y="5730240"/>
            <a:ext cx="675005" cy="114300"/>
          </a:xfrm>
          <a:custGeom>
            <a:avLst/>
            <a:gdLst/>
            <a:ahLst/>
            <a:cxnLst/>
            <a:rect l="l" t="t" r="r" b="b"/>
            <a:pathLst>
              <a:path w="675004" h="114300">
                <a:moveTo>
                  <a:pt x="560704" y="0"/>
                </a:moveTo>
                <a:lnTo>
                  <a:pt x="560704" y="114300"/>
                </a:lnTo>
                <a:lnTo>
                  <a:pt x="636904" y="76200"/>
                </a:lnTo>
                <a:lnTo>
                  <a:pt x="579754" y="76200"/>
                </a:lnTo>
                <a:lnTo>
                  <a:pt x="579754" y="38100"/>
                </a:lnTo>
                <a:lnTo>
                  <a:pt x="636904" y="38100"/>
                </a:lnTo>
                <a:lnTo>
                  <a:pt x="560704" y="0"/>
                </a:lnTo>
                <a:close/>
              </a:path>
              <a:path w="675004" h="114300">
                <a:moveTo>
                  <a:pt x="560704" y="38100"/>
                </a:moveTo>
                <a:lnTo>
                  <a:pt x="0" y="38100"/>
                </a:lnTo>
                <a:lnTo>
                  <a:pt x="0" y="76200"/>
                </a:lnTo>
                <a:lnTo>
                  <a:pt x="560704" y="76200"/>
                </a:lnTo>
                <a:lnTo>
                  <a:pt x="560704" y="38100"/>
                </a:lnTo>
                <a:close/>
              </a:path>
              <a:path w="675004" h="114300">
                <a:moveTo>
                  <a:pt x="636904" y="38100"/>
                </a:moveTo>
                <a:lnTo>
                  <a:pt x="579754" y="38100"/>
                </a:lnTo>
                <a:lnTo>
                  <a:pt x="579754" y="76200"/>
                </a:lnTo>
                <a:lnTo>
                  <a:pt x="636904" y="76200"/>
                </a:lnTo>
                <a:lnTo>
                  <a:pt x="675004" y="57150"/>
                </a:lnTo>
                <a:lnTo>
                  <a:pt x="636904" y="38100"/>
                </a:lnTo>
                <a:close/>
              </a:path>
            </a:pathLst>
          </a:custGeom>
          <a:solidFill>
            <a:srgbClr val="FF0000"/>
          </a:solidFill>
        </p:spPr>
        <p:txBody>
          <a:bodyPr wrap="square" lIns="0" tIns="0" rIns="0" bIns="0" rtlCol="0"/>
          <a:lstStyle/>
          <a:p>
            <a:endParaRPr>
              <a:solidFill>
                <a:srgbClr val="FF0000"/>
              </a:solidFill>
            </a:endParaRPr>
          </a:p>
        </p:txBody>
      </p:sp>
      <p:sp>
        <p:nvSpPr>
          <p:cNvPr id="46" name="object 46"/>
          <p:cNvSpPr txBox="1"/>
          <p:nvPr/>
        </p:nvSpPr>
        <p:spPr>
          <a:xfrm>
            <a:off x="7221093" y="5850331"/>
            <a:ext cx="1735455" cy="203200"/>
          </a:xfrm>
          <a:prstGeom prst="rect">
            <a:avLst/>
          </a:prstGeom>
        </p:spPr>
        <p:txBody>
          <a:bodyPr vert="horz" wrap="square" lIns="0" tIns="0" rIns="0" bIns="0" rtlCol="0">
            <a:spAutoFit/>
          </a:bodyPr>
          <a:lstStyle/>
          <a:p>
            <a:pPr marL="12700">
              <a:lnSpc>
                <a:spcPct val="100000"/>
              </a:lnSpc>
            </a:pPr>
            <a:r>
              <a:rPr sz="1200" spc="-5" dirty="0">
                <a:latin typeface="Calibri"/>
                <a:cs typeface="Calibri"/>
              </a:rPr>
              <a:t>Preparation </a:t>
            </a:r>
            <a:r>
              <a:rPr sz="1200" spc="-10" dirty="0">
                <a:latin typeface="Calibri"/>
                <a:cs typeface="Calibri"/>
              </a:rPr>
              <a:t>for</a:t>
            </a:r>
            <a:r>
              <a:rPr sz="1200" spc="-120" dirty="0">
                <a:latin typeface="Calibri"/>
                <a:cs typeface="Calibri"/>
              </a:rPr>
              <a:t> </a:t>
            </a:r>
            <a:r>
              <a:rPr sz="1200" spc="-5" dirty="0">
                <a:latin typeface="Calibri"/>
                <a:cs typeface="Calibri"/>
              </a:rPr>
              <a:t>cyromodule</a:t>
            </a:r>
            <a:endParaRPr sz="1200">
              <a:latin typeface="Calibri"/>
              <a:cs typeface="Calibri"/>
            </a:endParaRPr>
          </a:p>
        </p:txBody>
      </p:sp>
      <p:sp>
        <p:nvSpPr>
          <p:cNvPr id="47" name="日付プレースホルダー 46"/>
          <p:cNvSpPr>
            <a:spLocks noGrp="1"/>
          </p:cNvSpPr>
          <p:nvPr>
            <p:ph type="dt" sz="half" idx="6"/>
          </p:nvPr>
        </p:nvSpPr>
        <p:spPr/>
        <p:txBody>
          <a:body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48" name="スライド番号プレースホルダー 47"/>
          <p:cNvSpPr>
            <a:spLocks noGrp="1"/>
          </p:cNvSpPr>
          <p:nvPr>
            <p:ph type="sldNum" sz="quarter" idx="7"/>
          </p:nvPr>
        </p:nvSpPr>
        <p:spPr/>
        <p:txBody>
          <a:bodyPr/>
          <a:lstStyle/>
          <a:p>
            <a:pPr marL="25400">
              <a:lnSpc>
                <a:spcPts val="1045"/>
              </a:lnSpc>
            </a:pPr>
            <a:fld id="{81D60167-4931-47E6-BA6A-407CBD079E47}" type="slidenum">
              <a:rPr lang="uk-UA" spc="-5" smtClean="0"/>
              <a:pPr marL="25400">
                <a:lnSpc>
                  <a:spcPts val="1045"/>
                </a:lnSpc>
              </a:pPr>
              <a:t>30</a:t>
            </a:fld>
            <a:endParaRPr lang="uk-UA" spc="-5" dirty="0"/>
          </a:p>
        </p:txBody>
      </p:sp>
    </p:spTree>
    <p:extLst>
      <p:ext uri="{BB962C8B-B14F-4D97-AF65-F5344CB8AC3E}">
        <p14:creationId xmlns:p14="http://schemas.microsoft.com/office/powerpoint/2010/main" val="10139776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52799" y="73914"/>
            <a:ext cx="7564324" cy="553998"/>
          </a:xfrm>
          <a:prstGeom prst="rect">
            <a:avLst/>
          </a:prstGeom>
        </p:spPr>
        <p:txBody>
          <a:bodyPr vert="horz" wrap="square" lIns="0" tIns="0" rIns="0" bIns="0" rtlCol="0">
            <a:spAutoFit/>
          </a:bodyPr>
          <a:lstStyle/>
          <a:p>
            <a:pPr marL="12700">
              <a:lnSpc>
                <a:spcPct val="100000"/>
              </a:lnSpc>
            </a:pPr>
            <a:r>
              <a:rPr sz="3600" spc="-5" dirty="0">
                <a:solidFill>
                  <a:srgbClr val="000000"/>
                </a:solidFill>
                <a:latin typeface="Calibri"/>
                <a:cs typeface="Calibri"/>
              </a:rPr>
              <a:t>A-3. </a:t>
            </a:r>
            <a:r>
              <a:rPr sz="3600" spc="-20" dirty="0">
                <a:solidFill>
                  <a:srgbClr val="000000"/>
                </a:solidFill>
                <a:latin typeface="Calibri"/>
                <a:cs typeface="Calibri"/>
              </a:rPr>
              <a:t>Power </a:t>
            </a:r>
            <a:r>
              <a:rPr sz="3600" spc="-5" dirty="0">
                <a:solidFill>
                  <a:srgbClr val="000000"/>
                </a:solidFill>
                <a:latin typeface="Calibri"/>
                <a:cs typeface="Calibri"/>
              </a:rPr>
              <a:t>input </a:t>
            </a:r>
            <a:r>
              <a:rPr sz="3600" spc="-10" dirty="0">
                <a:solidFill>
                  <a:srgbClr val="000000"/>
                </a:solidFill>
                <a:latin typeface="Calibri"/>
                <a:cs typeface="Calibri"/>
              </a:rPr>
              <a:t>coupler</a:t>
            </a:r>
            <a:r>
              <a:rPr sz="3600" spc="40" dirty="0">
                <a:solidFill>
                  <a:srgbClr val="000000"/>
                </a:solidFill>
                <a:latin typeface="Calibri"/>
                <a:cs typeface="Calibri"/>
              </a:rPr>
              <a:t> </a:t>
            </a:r>
            <a:r>
              <a:rPr sz="3600" spc="-15" dirty="0">
                <a:solidFill>
                  <a:srgbClr val="000000"/>
                </a:solidFill>
                <a:latin typeface="Calibri"/>
                <a:cs typeface="Calibri"/>
              </a:rPr>
              <a:t>fabrication</a:t>
            </a:r>
            <a:endParaRPr sz="3600" dirty="0">
              <a:solidFill>
                <a:srgbClr val="000000"/>
              </a:solidFill>
              <a:latin typeface="Calibri"/>
              <a:cs typeface="Calibri"/>
            </a:endParaRPr>
          </a:p>
        </p:txBody>
      </p:sp>
      <p:sp>
        <p:nvSpPr>
          <p:cNvPr id="4" name="object 4"/>
          <p:cNvSpPr/>
          <p:nvPr/>
        </p:nvSpPr>
        <p:spPr>
          <a:xfrm>
            <a:off x="1956815" y="1975484"/>
            <a:ext cx="3040379" cy="2802636"/>
          </a:xfrm>
          <a:prstGeom prst="rect">
            <a:avLst/>
          </a:prstGeom>
          <a:blipFill>
            <a:blip r:embed="rId2" cstate="print"/>
            <a:stretch>
              <a:fillRect/>
            </a:stretch>
          </a:blipFill>
        </p:spPr>
        <p:txBody>
          <a:bodyPr wrap="square" lIns="0" tIns="0" rIns="0" bIns="0" rtlCol="0"/>
          <a:lstStyle/>
          <a:p>
            <a:endParaRPr smtClean="0">
              <a:solidFill>
                <a:prstClr val="black"/>
              </a:solidFill>
              <a:latin typeface="Calibri"/>
            </a:endParaRPr>
          </a:p>
        </p:txBody>
      </p:sp>
      <p:sp>
        <p:nvSpPr>
          <p:cNvPr id="6" name="object 6"/>
          <p:cNvSpPr txBox="1"/>
          <p:nvPr/>
        </p:nvSpPr>
        <p:spPr>
          <a:xfrm>
            <a:off x="452799" y="4518341"/>
            <a:ext cx="982344" cy="330835"/>
          </a:xfrm>
          <a:prstGeom prst="rect">
            <a:avLst/>
          </a:prstGeom>
        </p:spPr>
        <p:txBody>
          <a:bodyPr vert="horz" wrap="square" lIns="0" tIns="0" rIns="0" bIns="0" rtlCol="0">
            <a:spAutoFit/>
          </a:bodyPr>
          <a:lstStyle/>
          <a:p>
            <a:pPr marL="12700"/>
            <a:r>
              <a:rPr sz="2000" b="1" dirty="0">
                <a:solidFill>
                  <a:prstClr val="black"/>
                </a:solidFill>
                <a:latin typeface="Calibri"/>
                <a:cs typeface="Calibri"/>
              </a:rPr>
              <a:t>Sch</a:t>
            </a:r>
            <a:r>
              <a:rPr sz="2000" b="1" spc="-5" dirty="0">
                <a:solidFill>
                  <a:prstClr val="black"/>
                </a:solidFill>
                <a:latin typeface="Calibri"/>
                <a:cs typeface="Calibri"/>
              </a:rPr>
              <a:t>ed</a:t>
            </a:r>
            <a:r>
              <a:rPr sz="2000" b="1" spc="5" dirty="0">
                <a:solidFill>
                  <a:prstClr val="black"/>
                </a:solidFill>
                <a:latin typeface="Calibri"/>
                <a:cs typeface="Calibri"/>
              </a:rPr>
              <a:t>u</a:t>
            </a:r>
            <a:r>
              <a:rPr sz="2000" b="1" dirty="0">
                <a:solidFill>
                  <a:prstClr val="black"/>
                </a:solidFill>
                <a:latin typeface="Calibri"/>
                <a:cs typeface="Calibri"/>
              </a:rPr>
              <a:t>le</a:t>
            </a:r>
            <a:endParaRPr sz="2000" dirty="0">
              <a:solidFill>
                <a:prstClr val="black"/>
              </a:solidFill>
              <a:latin typeface="Calibri"/>
              <a:cs typeface="Calibri"/>
            </a:endParaRPr>
          </a:p>
        </p:txBody>
      </p:sp>
      <p:sp>
        <p:nvSpPr>
          <p:cNvPr id="7" name="object 7"/>
          <p:cNvSpPr/>
          <p:nvPr/>
        </p:nvSpPr>
        <p:spPr>
          <a:xfrm>
            <a:off x="1085824" y="5008689"/>
            <a:ext cx="1109980" cy="450850"/>
          </a:xfrm>
          <a:custGeom>
            <a:avLst/>
            <a:gdLst/>
            <a:ahLst/>
            <a:cxnLst/>
            <a:rect l="l" t="t" r="r" b="b"/>
            <a:pathLst>
              <a:path w="1109980" h="450850">
                <a:moveTo>
                  <a:pt x="0" y="450659"/>
                </a:moveTo>
                <a:lnTo>
                  <a:pt x="1109916" y="450659"/>
                </a:lnTo>
                <a:lnTo>
                  <a:pt x="1109916" y="0"/>
                </a:lnTo>
                <a:lnTo>
                  <a:pt x="0" y="0"/>
                </a:lnTo>
                <a:lnTo>
                  <a:pt x="0" y="450659"/>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8" name="object 8"/>
          <p:cNvSpPr/>
          <p:nvPr/>
        </p:nvSpPr>
        <p:spPr>
          <a:xfrm>
            <a:off x="2195702" y="5008689"/>
            <a:ext cx="1255395" cy="450850"/>
          </a:xfrm>
          <a:custGeom>
            <a:avLst/>
            <a:gdLst/>
            <a:ahLst/>
            <a:cxnLst/>
            <a:rect l="l" t="t" r="r" b="b"/>
            <a:pathLst>
              <a:path w="1255395" h="450850">
                <a:moveTo>
                  <a:pt x="0" y="450659"/>
                </a:moveTo>
                <a:lnTo>
                  <a:pt x="1255382" y="450659"/>
                </a:lnTo>
                <a:lnTo>
                  <a:pt x="1255382" y="0"/>
                </a:lnTo>
                <a:lnTo>
                  <a:pt x="0" y="0"/>
                </a:lnTo>
                <a:lnTo>
                  <a:pt x="0" y="450659"/>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9" name="object 9"/>
          <p:cNvSpPr/>
          <p:nvPr/>
        </p:nvSpPr>
        <p:spPr>
          <a:xfrm>
            <a:off x="3451097" y="5008689"/>
            <a:ext cx="1619885" cy="450850"/>
          </a:xfrm>
          <a:custGeom>
            <a:avLst/>
            <a:gdLst/>
            <a:ahLst/>
            <a:cxnLst/>
            <a:rect l="l" t="t" r="r" b="b"/>
            <a:pathLst>
              <a:path w="1619885" h="450850">
                <a:moveTo>
                  <a:pt x="0" y="450659"/>
                </a:moveTo>
                <a:lnTo>
                  <a:pt x="1619503" y="450659"/>
                </a:lnTo>
                <a:lnTo>
                  <a:pt x="1619503" y="0"/>
                </a:lnTo>
                <a:lnTo>
                  <a:pt x="0" y="0"/>
                </a:lnTo>
                <a:lnTo>
                  <a:pt x="0" y="450659"/>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0" name="object 10"/>
          <p:cNvSpPr/>
          <p:nvPr/>
        </p:nvSpPr>
        <p:spPr>
          <a:xfrm>
            <a:off x="5070602" y="5008689"/>
            <a:ext cx="1621155" cy="450850"/>
          </a:xfrm>
          <a:custGeom>
            <a:avLst/>
            <a:gdLst/>
            <a:ahLst/>
            <a:cxnLst/>
            <a:rect l="l" t="t" r="r" b="b"/>
            <a:pathLst>
              <a:path w="1621154" h="450850">
                <a:moveTo>
                  <a:pt x="0" y="450659"/>
                </a:moveTo>
                <a:lnTo>
                  <a:pt x="1620901" y="450659"/>
                </a:lnTo>
                <a:lnTo>
                  <a:pt x="1620901" y="0"/>
                </a:lnTo>
                <a:lnTo>
                  <a:pt x="0" y="0"/>
                </a:lnTo>
                <a:lnTo>
                  <a:pt x="0" y="450659"/>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1" name="object 11"/>
          <p:cNvSpPr/>
          <p:nvPr/>
        </p:nvSpPr>
        <p:spPr>
          <a:xfrm>
            <a:off x="6691503" y="5008689"/>
            <a:ext cx="1619885" cy="450850"/>
          </a:xfrm>
          <a:custGeom>
            <a:avLst/>
            <a:gdLst/>
            <a:ahLst/>
            <a:cxnLst/>
            <a:rect l="l" t="t" r="r" b="b"/>
            <a:pathLst>
              <a:path w="1619884" h="450850">
                <a:moveTo>
                  <a:pt x="0" y="450659"/>
                </a:moveTo>
                <a:lnTo>
                  <a:pt x="1619503" y="450659"/>
                </a:lnTo>
                <a:lnTo>
                  <a:pt x="1619503" y="0"/>
                </a:lnTo>
                <a:lnTo>
                  <a:pt x="0" y="0"/>
                </a:lnTo>
                <a:lnTo>
                  <a:pt x="0" y="450659"/>
                </a:lnTo>
                <a:close/>
              </a:path>
            </a:pathLst>
          </a:custGeom>
          <a:solidFill>
            <a:srgbClr val="4F81BC"/>
          </a:solidFill>
        </p:spPr>
        <p:txBody>
          <a:bodyPr wrap="square" lIns="0" tIns="0" rIns="0" bIns="0" rtlCol="0"/>
          <a:lstStyle/>
          <a:p>
            <a:endParaRPr smtClean="0">
              <a:solidFill>
                <a:prstClr val="black"/>
              </a:solidFill>
              <a:latin typeface="Calibri"/>
            </a:endParaRPr>
          </a:p>
        </p:txBody>
      </p:sp>
      <p:sp>
        <p:nvSpPr>
          <p:cNvPr id="12" name="object 12"/>
          <p:cNvSpPr/>
          <p:nvPr/>
        </p:nvSpPr>
        <p:spPr>
          <a:xfrm>
            <a:off x="1085824" y="5459399"/>
            <a:ext cx="1109980" cy="917575"/>
          </a:xfrm>
          <a:custGeom>
            <a:avLst/>
            <a:gdLst/>
            <a:ahLst/>
            <a:cxnLst/>
            <a:rect l="l" t="t" r="r" b="b"/>
            <a:pathLst>
              <a:path w="1109980" h="917575">
                <a:moveTo>
                  <a:pt x="0" y="917498"/>
                </a:moveTo>
                <a:lnTo>
                  <a:pt x="1109916" y="917498"/>
                </a:lnTo>
                <a:lnTo>
                  <a:pt x="1109916" y="0"/>
                </a:lnTo>
                <a:lnTo>
                  <a:pt x="0" y="0"/>
                </a:lnTo>
                <a:lnTo>
                  <a:pt x="0" y="91749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13" name="object 13"/>
          <p:cNvSpPr/>
          <p:nvPr/>
        </p:nvSpPr>
        <p:spPr>
          <a:xfrm>
            <a:off x="2195702" y="5459399"/>
            <a:ext cx="1255395" cy="917575"/>
          </a:xfrm>
          <a:custGeom>
            <a:avLst/>
            <a:gdLst/>
            <a:ahLst/>
            <a:cxnLst/>
            <a:rect l="l" t="t" r="r" b="b"/>
            <a:pathLst>
              <a:path w="1255395" h="917575">
                <a:moveTo>
                  <a:pt x="0" y="917498"/>
                </a:moveTo>
                <a:lnTo>
                  <a:pt x="1255382" y="917498"/>
                </a:lnTo>
                <a:lnTo>
                  <a:pt x="1255382" y="0"/>
                </a:lnTo>
                <a:lnTo>
                  <a:pt x="0" y="0"/>
                </a:lnTo>
                <a:lnTo>
                  <a:pt x="0" y="91749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14" name="object 14"/>
          <p:cNvSpPr/>
          <p:nvPr/>
        </p:nvSpPr>
        <p:spPr>
          <a:xfrm>
            <a:off x="3451097" y="5459399"/>
            <a:ext cx="1619885" cy="917575"/>
          </a:xfrm>
          <a:custGeom>
            <a:avLst/>
            <a:gdLst/>
            <a:ahLst/>
            <a:cxnLst/>
            <a:rect l="l" t="t" r="r" b="b"/>
            <a:pathLst>
              <a:path w="1619885" h="917575">
                <a:moveTo>
                  <a:pt x="0" y="917498"/>
                </a:moveTo>
                <a:lnTo>
                  <a:pt x="1619503" y="917498"/>
                </a:lnTo>
                <a:lnTo>
                  <a:pt x="1619503" y="0"/>
                </a:lnTo>
                <a:lnTo>
                  <a:pt x="0" y="0"/>
                </a:lnTo>
                <a:lnTo>
                  <a:pt x="0" y="91749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15" name="object 15"/>
          <p:cNvSpPr/>
          <p:nvPr/>
        </p:nvSpPr>
        <p:spPr>
          <a:xfrm>
            <a:off x="5070602" y="5459399"/>
            <a:ext cx="1621155" cy="917575"/>
          </a:xfrm>
          <a:custGeom>
            <a:avLst/>
            <a:gdLst/>
            <a:ahLst/>
            <a:cxnLst/>
            <a:rect l="l" t="t" r="r" b="b"/>
            <a:pathLst>
              <a:path w="1621154" h="917575">
                <a:moveTo>
                  <a:pt x="0" y="917498"/>
                </a:moveTo>
                <a:lnTo>
                  <a:pt x="1620901" y="917498"/>
                </a:lnTo>
                <a:lnTo>
                  <a:pt x="1620901" y="0"/>
                </a:lnTo>
                <a:lnTo>
                  <a:pt x="0" y="0"/>
                </a:lnTo>
                <a:lnTo>
                  <a:pt x="0" y="91749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16" name="object 16"/>
          <p:cNvSpPr/>
          <p:nvPr/>
        </p:nvSpPr>
        <p:spPr>
          <a:xfrm>
            <a:off x="6691503" y="5459399"/>
            <a:ext cx="1619885" cy="917575"/>
          </a:xfrm>
          <a:custGeom>
            <a:avLst/>
            <a:gdLst/>
            <a:ahLst/>
            <a:cxnLst/>
            <a:rect l="l" t="t" r="r" b="b"/>
            <a:pathLst>
              <a:path w="1619884" h="917575">
                <a:moveTo>
                  <a:pt x="0" y="917498"/>
                </a:moveTo>
                <a:lnTo>
                  <a:pt x="1619503" y="917498"/>
                </a:lnTo>
                <a:lnTo>
                  <a:pt x="1619503" y="0"/>
                </a:lnTo>
                <a:lnTo>
                  <a:pt x="0" y="0"/>
                </a:lnTo>
                <a:lnTo>
                  <a:pt x="0" y="917498"/>
                </a:lnTo>
                <a:close/>
              </a:path>
            </a:pathLst>
          </a:custGeom>
          <a:solidFill>
            <a:srgbClr val="D0D7E8"/>
          </a:solidFill>
        </p:spPr>
        <p:txBody>
          <a:bodyPr wrap="square" lIns="0" tIns="0" rIns="0" bIns="0" rtlCol="0"/>
          <a:lstStyle/>
          <a:p>
            <a:endParaRPr smtClean="0">
              <a:solidFill>
                <a:prstClr val="black"/>
              </a:solidFill>
              <a:latin typeface="Calibri"/>
            </a:endParaRPr>
          </a:p>
        </p:txBody>
      </p:sp>
      <p:sp>
        <p:nvSpPr>
          <p:cNvPr id="17" name="object 17"/>
          <p:cNvSpPr/>
          <p:nvPr/>
        </p:nvSpPr>
        <p:spPr>
          <a:xfrm>
            <a:off x="2195702" y="5002403"/>
            <a:ext cx="0" cy="1381125"/>
          </a:xfrm>
          <a:custGeom>
            <a:avLst/>
            <a:gdLst/>
            <a:ahLst/>
            <a:cxnLst/>
            <a:rect l="l" t="t" r="r" b="b"/>
            <a:pathLst>
              <a:path h="1381125">
                <a:moveTo>
                  <a:pt x="0" y="0"/>
                </a:moveTo>
                <a:lnTo>
                  <a:pt x="0" y="1380845"/>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18" name="object 18"/>
          <p:cNvSpPr/>
          <p:nvPr/>
        </p:nvSpPr>
        <p:spPr>
          <a:xfrm>
            <a:off x="3451097" y="5002403"/>
            <a:ext cx="0" cy="1381125"/>
          </a:xfrm>
          <a:custGeom>
            <a:avLst/>
            <a:gdLst/>
            <a:ahLst/>
            <a:cxnLst/>
            <a:rect l="l" t="t" r="r" b="b"/>
            <a:pathLst>
              <a:path h="1381125">
                <a:moveTo>
                  <a:pt x="0" y="0"/>
                </a:moveTo>
                <a:lnTo>
                  <a:pt x="0" y="1380845"/>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19" name="object 19"/>
          <p:cNvSpPr/>
          <p:nvPr/>
        </p:nvSpPr>
        <p:spPr>
          <a:xfrm>
            <a:off x="5070602" y="5002403"/>
            <a:ext cx="0" cy="1381125"/>
          </a:xfrm>
          <a:custGeom>
            <a:avLst/>
            <a:gdLst/>
            <a:ahLst/>
            <a:cxnLst/>
            <a:rect l="l" t="t" r="r" b="b"/>
            <a:pathLst>
              <a:path h="1381125">
                <a:moveTo>
                  <a:pt x="0" y="0"/>
                </a:moveTo>
                <a:lnTo>
                  <a:pt x="0" y="1380845"/>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0" name="object 20"/>
          <p:cNvSpPr/>
          <p:nvPr/>
        </p:nvSpPr>
        <p:spPr>
          <a:xfrm>
            <a:off x="6691503" y="5002403"/>
            <a:ext cx="0" cy="1381125"/>
          </a:xfrm>
          <a:custGeom>
            <a:avLst/>
            <a:gdLst/>
            <a:ahLst/>
            <a:cxnLst/>
            <a:rect l="l" t="t" r="r" b="b"/>
            <a:pathLst>
              <a:path h="1381125">
                <a:moveTo>
                  <a:pt x="0" y="0"/>
                </a:moveTo>
                <a:lnTo>
                  <a:pt x="0" y="1380845"/>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1" name="object 21"/>
          <p:cNvSpPr/>
          <p:nvPr/>
        </p:nvSpPr>
        <p:spPr>
          <a:xfrm>
            <a:off x="1079474" y="5459348"/>
            <a:ext cx="7238365" cy="0"/>
          </a:xfrm>
          <a:custGeom>
            <a:avLst/>
            <a:gdLst/>
            <a:ahLst/>
            <a:cxnLst/>
            <a:rect l="l" t="t" r="r" b="b"/>
            <a:pathLst>
              <a:path w="7238365">
                <a:moveTo>
                  <a:pt x="0" y="0"/>
                </a:moveTo>
                <a:lnTo>
                  <a:pt x="7237755" y="0"/>
                </a:lnTo>
              </a:path>
            </a:pathLst>
          </a:custGeom>
          <a:ln w="38100">
            <a:solidFill>
              <a:srgbClr val="FFFFFF"/>
            </a:solidFill>
          </a:ln>
        </p:spPr>
        <p:txBody>
          <a:bodyPr wrap="square" lIns="0" tIns="0" rIns="0" bIns="0" rtlCol="0"/>
          <a:lstStyle/>
          <a:p>
            <a:endParaRPr smtClean="0">
              <a:solidFill>
                <a:prstClr val="black"/>
              </a:solidFill>
              <a:latin typeface="Calibri"/>
            </a:endParaRPr>
          </a:p>
        </p:txBody>
      </p:sp>
      <p:sp>
        <p:nvSpPr>
          <p:cNvPr id="22" name="object 22"/>
          <p:cNvSpPr/>
          <p:nvPr/>
        </p:nvSpPr>
        <p:spPr>
          <a:xfrm>
            <a:off x="1085824" y="5002403"/>
            <a:ext cx="0" cy="1381125"/>
          </a:xfrm>
          <a:custGeom>
            <a:avLst/>
            <a:gdLst/>
            <a:ahLst/>
            <a:cxnLst/>
            <a:rect l="l" t="t" r="r" b="b"/>
            <a:pathLst>
              <a:path h="1381125">
                <a:moveTo>
                  <a:pt x="0" y="0"/>
                </a:moveTo>
                <a:lnTo>
                  <a:pt x="0" y="1380845"/>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3" name="object 23"/>
          <p:cNvSpPr/>
          <p:nvPr/>
        </p:nvSpPr>
        <p:spPr>
          <a:xfrm>
            <a:off x="8310880" y="5002403"/>
            <a:ext cx="0" cy="1381125"/>
          </a:xfrm>
          <a:custGeom>
            <a:avLst/>
            <a:gdLst/>
            <a:ahLst/>
            <a:cxnLst/>
            <a:rect l="l" t="t" r="r" b="b"/>
            <a:pathLst>
              <a:path h="1381125">
                <a:moveTo>
                  <a:pt x="0" y="0"/>
                </a:moveTo>
                <a:lnTo>
                  <a:pt x="0" y="1380845"/>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4" name="object 24"/>
          <p:cNvSpPr/>
          <p:nvPr/>
        </p:nvSpPr>
        <p:spPr>
          <a:xfrm>
            <a:off x="1079474" y="5008753"/>
            <a:ext cx="7238365" cy="0"/>
          </a:xfrm>
          <a:custGeom>
            <a:avLst/>
            <a:gdLst/>
            <a:ahLst/>
            <a:cxnLst/>
            <a:rect l="l" t="t" r="r" b="b"/>
            <a:pathLst>
              <a:path w="7238365">
                <a:moveTo>
                  <a:pt x="0" y="0"/>
                </a:moveTo>
                <a:lnTo>
                  <a:pt x="7237755" y="0"/>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5" name="object 25"/>
          <p:cNvSpPr/>
          <p:nvPr/>
        </p:nvSpPr>
        <p:spPr>
          <a:xfrm>
            <a:off x="1079474" y="6376898"/>
            <a:ext cx="7238365" cy="0"/>
          </a:xfrm>
          <a:custGeom>
            <a:avLst/>
            <a:gdLst/>
            <a:ahLst/>
            <a:cxnLst/>
            <a:rect l="l" t="t" r="r" b="b"/>
            <a:pathLst>
              <a:path w="7238365">
                <a:moveTo>
                  <a:pt x="0" y="0"/>
                </a:moveTo>
                <a:lnTo>
                  <a:pt x="7237755" y="0"/>
                </a:lnTo>
              </a:path>
            </a:pathLst>
          </a:custGeom>
          <a:ln w="12700">
            <a:solidFill>
              <a:srgbClr val="FFFFFF"/>
            </a:solidFill>
          </a:ln>
        </p:spPr>
        <p:txBody>
          <a:bodyPr wrap="square" lIns="0" tIns="0" rIns="0" bIns="0" rtlCol="0"/>
          <a:lstStyle/>
          <a:p>
            <a:endParaRPr smtClean="0">
              <a:solidFill>
                <a:prstClr val="black"/>
              </a:solidFill>
              <a:latin typeface="Calibri"/>
            </a:endParaRPr>
          </a:p>
        </p:txBody>
      </p:sp>
      <p:sp>
        <p:nvSpPr>
          <p:cNvPr id="26" name="object 26"/>
          <p:cNvSpPr txBox="1"/>
          <p:nvPr/>
        </p:nvSpPr>
        <p:spPr>
          <a:xfrm>
            <a:off x="2578735" y="5040503"/>
            <a:ext cx="488950" cy="298450"/>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2016</a:t>
            </a:r>
            <a:endParaRPr>
              <a:solidFill>
                <a:prstClr val="black"/>
              </a:solidFill>
              <a:latin typeface="Calibri"/>
              <a:cs typeface="Calibri"/>
            </a:endParaRPr>
          </a:p>
        </p:txBody>
      </p:sp>
      <p:sp>
        <p:nvSpPr>
          <p:cNvPr id="27" name="object 27"/>
          <p:cNvSpPr txBox="1"/>
          <p:nvPr/>
        </p:nvSpPr>
        <p:spPr>
          <a:xfrm>
            <a:off x="4017390" y="5040503"/>
            <a:ext cx="488950" cy="298450"/>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2017</a:t>
            </a:r>
            <a:endParaRPr>
              <a:solidFill>
                <a:prstClr val="black"/>
              </a:solidFill>
              <a:latin typeface="Calibri"/>
              <a:cs typeface="Calibri"/>
            </a:endParaRPr>
          </a:p>
        </p:txBody>
      </p:sp>
      <p:sp>
        <p:nvSpPr>
          <p:cNvPr id="28" name="object 28"/>
          <p:cNvSpPr txBox="1"/>
          <p:nvPr/>
        </p:nvSpPr>
        <p:spPr>
          <a:xfrm>
            <a:off x="5637021" y="5040503"/>
            <a:ext cx="488950" cy="298450"/>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2018</a:t>
            </a:r>
            <a:endParaRPr>
              <a:solidFill>
                <a:prstClr val="black"/>
              </a:solidFill>
              <a:latin typeface="Calibri"/>
              <a:cs typeface="Calibri"/>
            </a:endParaRPr>
          </a:p>
        </p:txBody>
      </p:sp>
      <p:sp>
        <p:nvSpPr>
          <p:cNvPr id="29" name="object 29"/>
          <p:cNvSpPr txBox="1"/>
          <p:nvPr/>
        </p:nvSpPr>
        <p:spPr>
          <a:xfrm>
            <a:off x="7258304" y="5040503"/>
            <a:ext cx="488950" cy="298450"/>
          </a:xfrm>
          <a:prstGeom prst="rect">
            <a:avLst/>
          </a:prstGeom>
        </p:spPr>
        <p:txBody>
          <a:bodyPr vert="horz" wrap="square" lIns="0" tIns="0" rIns="0" bIns="0" rtlCol="0">
            <a:spAutoFit/>
          </a:bodyPr>
          <a:lstStyle/>
          <a:p>
            <a:pPr marL="12700"/>
            <a:r>
              <a:rPr b="1" spc="-5" dirty="0">
                <a:solidFill>
                  <a:srgbClr val="FFFFFF"/>
                </a:solidFill>
                <a:latin typeface="Calibri"/>
                <a:cs typeface="Calibri"/>
              </a:rPr>
              <a:t>2019</a:t>
            </a:r>
            <a:endParaRPr>
              <a:solidFill>
                <a:prstClr val="black"/>
              </a:solidFill>
              <a:latin typeface="Calibri"/>
              <a:cs typeface="Calibri"/>
            </a:endParaRPr>
          </a:p>
        </p:txBody>
      </p:sp>
      <p:sp>
        <p:nvSpPr>
          <p:cNvPr id="30" name="object 30"/>
          <p:cNvSpPr txBox="1"/>
          <p:nvPr/>
        </p:nvSpPr>
        <p:spPr>
          <a:xfrm>
            <a:off x="1164742" y="5491276"/>
            <a:ext cx="820419" cy="276999"/>
          </a:xfrm>
          <a:prstGeom prst="rect">
            <a:avLst/>
          </a:prstGeom>
        </p:spPr>
        <p:txBody>
          <a:bodyPr vert="horz" wrap="square" lIns="0" tIns="0" rIns="0" bIns="0" rtlCol="0">
            <a:spAutoFit/>
          </a:bodyPr>
          <a:lstStyle/>
          <a:p>
            <a:pPr marL="12700"/>
            <a:r>
              <a:rPr dirty="0" smtClean="0">
                <a:solidFill>
                  <a:prstClr val="black"/>
                </a:solidFill>
                <a:latin typeface="Calibri"/>
                <a:cs typeface="Calibri"/>
              </a:rPr>
              <a:t>KEK</a:t>
            </a:r>
            <a:endParaRPr dirty="0">
              <a:solidFill>
                <a:prstClr val="black"/>
              </a:solidFill>
              <a:latin typeface="Calibri"/>
              <a:cs typeface="Calibri"/>
            </a:endParaRPr>
          </a:p>
        </p:txBody>
      </p:sp>
      <p:sp>
        <p:nvSpPr>
          <p:cNvPr id="31" name="object 31"/>
          <p:cNvSpPr/>
          <p:nvPr/>
        </p:nvSpPr>
        <p:spPr>
          <a:xfrm>
            <a:off x="2154935" y="5457444"/>
            <a:ext cx="1386839" cy="315468"/>
          </a:xfrm>
          <a:prstGeom prst="rect">
            <a:avLst/>
          </a:prstGeom>
          <a:blipFill>
            <a:blip r:embed="rId3" cstate="print"/>
            <a:stretch>
              <a:fillRect/>
            </a:stretch>
          </a:blipFill>
        </p:spPr>
        <p:txBody>
          <a:bodyPr wrap="square" lIns="0" tIns="0" rIns="0" bIns="0" rtlCol="0"/>
          <a:lstStyle/>
          <a:p>
            <a:endParaRPr smtClean="0">
              <a:solidFill>
                <a:prstClr val="black"/>
              </a:solidFill>
              <a:latin typeface="Calibri"/>
            </a:endParaRPr>
          </a:p>
        </p:txBody>
      </p:sp>
      <p:sp>
        <p:nvSpPr>
          <p:cNvPr id="32" name="object 32"/>
          <p:cNvSpPr/>
          <p:nvPr/>
        </p:nvSpPr>
        <p:spPr>
          <a:xfrm>
            <a:off x="2198242" y="5534914"/>
            <a:ext cx="1186180" cy="114935"/>
          </a:xfrm>
          <a:custGeom>
            <a:avLst/>
            <a:gdLst/>
            <a:ahLst/>
            <a:cxnLst/>
            <a:rect l="l" t="t" r="r" b="b"/>
            <a:pathLst>
              <a:path w="1186179" h="114935">
                <a:moveTo>
                  <a:pt x="1071753" y="0"/>
                </a:moveTo>
                <a:lnTo>
                  <a:pt x="1071583" y="38122"/>
                </a:lnTo>
                <a:lnTo>
                  <a:pt x="1090676" y="38227"/>
                </a:lnTo>
                <a:lnTo>
                  <a:pt x="1090421" y="76314"/>
                </a:lnTo>
                <a:lnTo>
                  <a:pt x="1071413" y="76314"/>
                </a:lnTo>
                <a:lnTo>
                  <a:pt x="1071245" y="114312"/>
                </a:lnTo>
                <a:lnTo>
                  <a:pt x="1148249" y="76314"/>
                </a:lnTo>
                <a:lnTo>
                  <a:pt x="1090421" y="76314"/>
                </a:lnTo>
                <a:lnTo>
                  <a:pt x="1148459" y="76210"/>
                </a:lnTo>
                <a:lnTo>
                  <a:pt x="1185798" y="57785"/>
                </a:lnTo>
                <a:lnTo>
                  <a:pt x="1071753" y="0"/>
                </a:lnTo>
                <a:close/>
              </a:path>
              <a:path w="1186179" h="114935">
                <a:moveTo>
                  <a:pt x="1071583" y="38122"/>
                </a:moveTo>
                <a:lnTo>
                  <a:pt x="1071414" y="76210"/>
                </a:lnTo>
                <a:lnTo>
                  <a:pt x="1090421" y="76314"/>
                </a:lnTo>
                <a:lnTo>
                  <a:pt x="1090676" y="38227"/>
                </a:lnTo>
                <a:lnTo>
                  <a:pt x="1071583" y="38122"/>
                </a:lnTo>
                <a:close/>
              </a:path>
              <a:path w="1186179" h="114935">
                <a:moveTo>
                  <a:pt x="254" y="32258"/>
                </a:moveTo>
                <a:lnTo>
                  <a:pt x="0" y="70358"/>
                </a:lnTo>
                <a:lnTo>
                  <a:pt x="1071414" y="76210"/>
                </a:lnTo>
                <a:lnTo>
                  <a:pt x="1071583" y="38122"/>
                </a:lnTo>
                <a:lnTo>
                  <a:pt x="254" y="32258"/>
                </a:lnTo>
                <a:close/>
              </a:path>
            </a:pathLst>
          </a:custGeom>
          <a:solidFill>
            <a:srgbClr val="3366FF"/>
          </a:solidFill>
          <a:ln>
            <a:noFill/>
          </a:ln>
        </p:spPr>
        <p:txBody>
          <a:bodyPr wrap="square" lIns="0" tIns="0" rIns="0" bIns="0" rtlCol="0"/>
          <a:lstStyle/>
          <a:p>
            <a:endParaRPr smtClean="0">
              <a:solidFill>
                <a:prstClr val="black"/>
              </a:solidFill>
              <a:latin typeface="Calibri"/>
            </a:endParaRPr>
          </a:p>
        </p:txBody>
      </p:sp>
      <p:sp>
        <p:nvSpPr>
          <p:cNvPr id="33" name="object 33"/>
          <p:cNvSpPr txBox="1"/>
          <p:nvPr/>
        </p:nvSpPr>
        <p:spPr>
          <a:xfrm>
            <a:off x="4017645" y="5634532"/>
            <a:ext cx="442595" cy="203200"/>
          </a:xfrm>
          <a:prstGeom prst="rect">
            <a:avLst/>
          </a:prstGeom>
        </p:spPr>
        <p:txBody>
          <a:bodyPr vert="horz" wrap="square" lIns="0" tIns="0" rIns="0" bIns="0" rtlCol="0">
            <a:spAutoFit/>
          </a:bodyPr>
          <a:lstStyle/>
          <a:p>
            <a:pPr marL="12700"/>
            <a:r>
              <a:rPr sz="1200" dirty="0">
                <a:solidFill>
                  <a:prstClr val="black"/>
                </a:solidFill>
                <a:latin typeface="Calibri"/>
                <a:cs typeface="Calibri"/>
              </a:rPr>
              <a:t>Design</a:t>
            </a:r>
            <a:endParaRPr sz="1200">
              <a:solidFill>
                <a:prstClr val="black"/>
              </a:solidFill>
              <a:latin typeface="Calibri"/>
              <a:cs typeface="Calibri"/>
            </a:endParaRPr>
          </a:p>
        </p:txBody>
      </p:sp>
      <p:sp>
        <p:nvSpPr>
          <p:cNvPr id="34" name="object 34"/>
          <p:cNvSpPr/>
          <p:nvPr/>
        </p:nvSpPr>
        <p:spPr>
          <a:xfrm>
            <a:off x="3477005" y="5529071"/>
            <a:ext cx="1600835" cy="114300"/>
          </a:xfrm>
          <a:custGeom>
            <a:avLst/>
            <a:gdLst/>
            <a:ahLst/>
            <a:cxnLst/>
            <a:rect l="l" t="t" r="r" b="b"/>
            <a:pathLst>
              <a:path w="1600835" h="114300">
                <a:moveTo>
                  <a:pt x="1486281" y="0"/>
                </a:moveTo>
                <a:lnTo>
                  <a:pt x="1486281" y="114299"/>
                </a:lnTo>
                <a:lnTo>
                  <a:pt x="1562481" y="76199"/>
                </a:lnTo>
                <a:lnTo>
                  <a:pt x="1505331" y="76199"/>
                </a:lnTo>
                <a:lnTo>
                  <a:pt x="1505331" y="38099"/>
                </a:lnTo>
                <a:lnTo>
                  <a:pt x="1562481" y="38099"/>
                </a:lnTo>
                <a:lnTo>
                  <a:pt x="1486281" y="0"/>
                </a:lnTo>
                <a:close/>
              </a:path>
              <a:path w="1600835" h="114300">
                <a:moveTo>
                  <a:pt x="1486281" y="38099"/>
                </a:moveTo>
                <a:lnTo>
                  <a:pt x="0" y="38099"/>
                </a:lnTo>
                <a:lnTo>
                  <a:pt x="0" y="76199"/>
                </a:lnTo>
                <a:lnTo>
                  <a:pt x="1486281" y="76199"/>
                </a:lnTo>
                <a:lnTo>
                  <a:pt x="1486281" y="38099"/>
                </a:lnTo>
                <a:close/>
              </a:path>
              <a:path w="1600835" h="114300">
                <a:moveTo>
                  <a:pt x="1562481" y="38099"/>
                </a:moveTo>
                <a:lnTo>
                  <a:pt x="1505331" y="38099"/>
                </a:lnTo>
                <a:lnTo>
                  <a:pt x="1505331" y="76199"/>
                </a:lnTo>
                <a:lnTo>
                  <a:pt x="1562481" y="76199"/>
                </a:lnTo>
                <a:lnTo>
                  <a:pt x="1600581" y="57149"/>
                </a:lnTo>
                <a:lnTo>
                  <a:pt x="1562481" y="38099"/>
                </a:lnTo>
                <a:close/>
              </a:path>
            </a:pathLst>
          </a:custGeom>
          <a:solidFill>
            <a:srgbClr val="3366FF"/>
          </a:solidFill>
        </p:spPr>
        <p:txBody>
          <a:bodyPr wrap="square" lIns="0" tIns="0" rIns="0" bIns="0" rtlCol="0"/>
          <a:lstStyle/>
          <a:p>
            <a:endParaRPr smtClean="0">
              <a:solidFill>
                <a:prstClr val="black"/>
              </a:solidFill>
              <a:latin typeface="Calibri"/>
            </a:endParaRPr>
          </a:p>
        </p:txBody>
      </p:sp>
      <p:sp>
        <p:nvSpPr>
          <p:cNvPr id="35" name="object 35"/>
          <p:cNvSpPr txBox="1"/>
          <p:nvPr/>
        </p:nvSpPr>
        <p:spPr>
          <a:xfrm>
            <a:off x="2171192" y="5680557"/>
            <a:ext cx="1314450" cy="203200"/>
          </a:xfrm>
          <a:prstGeom prst="rect">
            <a:avLst/>
          </a:prstGeom>
        </p:spPr>
        <p:txBody>
          <a:bodyPr vert="horz" wrap="square" lIns="0" tIns="0" rIns="0" bIns="0" rtlCol="0">
            <a:spAutoFit/>
          </a:bodyPr>
          <a:lstStyle/>
          <a:p>
            <a:pPr marL="12700"/>
            <a:r>
              <a:rPr sz="1200" spc="-10" dirty="0">
                <a:solidFill>
                  <a:prstClr val="black"/>
                </a:solidFill>
                <a:latin typeface="Calibri"/>
                <a:cs typeface="Calibri"/>
              </a:rPr>
              <a:t>Evauation </a:t>
            </a:r>
            <a:r>
              <a:rPr sz="1200" spc="-5" dirty="0">
                <a:solidFill>
                  <a:prstClr val="black"/>
                </a:solidFill>
                <a:latin typeface="Calibri"/>
                <a:cs typeface="Calibri"/>
              </a:rPr>
              <a:t>of</a:t>
            </a:r>
            <a:r>
              <a:rPr sz="1200" spc="-60" dirty="0">
                <a:solidFill>
                  <a:prstClr val="black"/>
                </a:solidFill>
                <a:latin typeface="Calibri"/>
                <a:cs typeface="Calibri"/>
              </a:rPr>
              <a:t> </a:t>
            </a:r>
            <a:r>
              <a:rPr sz="1200" spc="-5" dirty="0">
                <a:solidFill>
                  <a:prstClr val="black"/>
                </a:solidFill>
                <a:latin typeface="Calibri"/>
                <a:cs typeface="Calibri"/>
              </a:rPr>
              <a:t>ceramic</a:t>
            </a:r>
            <a:endParaRPr sz="1200">
              <a:solidFill>
                <a:prstClr val="black"/>
              </a:solidFill>
              <a:latin typeface="Calibri"/>
              <a:cs typeface="Calibri"/>
            </a:endParaRPr>
          </a:p>
        </p:txBody>
      </p:sp>
      <p:sp>
        <p:nvSpPr>
          <p:cNvPr id="36" name="object 36"/>
          <p:cNvSpPr txBox="1"/>
          <p:nvPr/>
        </p:nvSpPr>
        <p:spPr>
          <a:xfrm>
            <a:off x="2171192" y="5863437"/>
            <a:ext cx="650875" cy="203200"/>
          </a:xfrm>
          <a:prstGeom prst="rect">
            <a:avLst/>
          </a:prstGeom>
        </p:spPr>
        <p:txBody>
          <a:bodyPr vert="horz" wrap="square" lIns="0" tIns="0" rIns="0" bIns="0" rtlCol="0">
            <a:spAutoFit/>
          </a:bodyPr>
          <a:lstStyle/>
          <a:p>
            <a:pPr marL="12700"/>
            <a:r>
              <a:rPr sz="1200" spc="-5" dirty="0">
                <a:solidFill>
                  <a:prstClr val="black"/>
                </a:solidFill>
                <a:latin typeface="Calibri"/>
                <a:cs typeface="Calibri"/>
              </a:rPr>
              <a:t>(on</a:t>
            </a:r>
            <a:r>
              <a:rPr sz="1200" spc="-90" dirty="0">
                <a:solidFill>
                  <a:prstClr val="black"/>
                </a:solidFill>
                <a:latin typeface="Calibri"/>
                <a:cs typeface="Calibri"/>
              </a:rPr>
              <a:t> </a:t>
            </a:r>
            <a:r>
              <a:rPr sz="1200" spc="-5" dirty="0">
                <a:solidFill>
                  <a:prstClr val="black"/>
                </a:solidFill>
                <a:latin typeface="Calibri"/>
                <a:cs typeface="Calibri"/>
              </a:rPr>
              <a:t>going)</a:t>
            </a:r>
            <a:endParaRPr sz="1200">
              <a:solidFill>
                <a:prstClr val="black"/>
              </a:solidFill>
              <a:latin typeface="Calibri"/>
              <a:cs typeface="Calibri"/>
            </a:endParaRPr>
          </a:p>
        </p:txBody>
      </p:sp>
      <p:sp>
        <p:nvSpPr>
          <p:cNvPr id="37" name="object 37"/>
          <p:cNvSpPr/>
          <p:nvPr/>
        </p:nvSpPr>
        <p:spPr>
          <a:xfrm>
            <a:off x="5065776" y="5462015"/>
            <a:ext cx="1031748" cy="315468"/>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sp>
        <p:nvSpPr>
          <p:cNvPr id="38" name="object 38"/>
          <p:cNvSpPr/>
          <p:nvPr/>
        </p:nvSpPr>
        <p:spPr>
          <a:xfrm>
            <a:off x="5109209" y="5539740"/>
            <a:ext cx="831215" cy="114300"/>
          </a:xfrm>
          <a:custGeom>
            <a:avLst/>
            <a:gdLst/>
            <a:ahLst/>
            <a:cxnLst/>
            <a:rect l="l" t="t" r="r" b="b"/>
            <a:pathLst>
              <a:path w="831214" h="114300">
                <a:moveTo>
                  <a:pt x="716534" y="0"/>
                </a:moveTo>
                <a:lnTo>
                  <a:pt x="716534" y="114300"/>
                </a:lnTo>
                <a:lnTo>
                  <a:pt x="792734" y="76200"/>
                </a:lnTo>
                <a:lnTo>
                  <a:pt x="735584" y="76200"/>
                </a:lnTo>
                <a:lnTo>
                  <a:pt x="735584" y="38100"/>
                </a:lnTo>
                <a:lnTo>
                  <a:pt x="792734" y="38100"/>
                </a:lnTo>
                <a:lnTo>
                  <a:pt x="716534" y="0"/>
                </a:lnTo>
                <a:close/>
              </a:path>
              <a:path w="831214" h="114300">
                <a:moveTo>
                  <a:pt x="716534" y="38100"/>
                </a:moveTo>
                <a:lnTo>
                  <a:pt x="0" y="38100"/>
                </a:lnTo>
                <a:lnTo>
                  <a:pt x="0" y="76200"/>
                </a:lnTo>
                <a:lnTo>
                  <a:pt x="716534" y="76200"/>
                </a:lnTo>
                <a:lnTo>
                  <a:pt x="716534" y="38100"/>
                </a:lnTo>
                <a:close/>
              </a:path>
              <a:path w="831214" h="114300">
                <a:moveTo>
                  <a:pt x="792734" y="38100"/>
                </a:moveTo>
                <a:lnTo>
                  <a:pt x="735584" y="38100"/>
                </a:lnTo>
                <a:lnTo>
                  <a:pt x="735584" y="76200"/>
                </a:lnTo>
                <a:lnTo>
                  <a:pt x="792734" y="76200"/>
                </a:lnTo>
                <a:lnTo>
                  <a:pt x="830834" y="57150"/>
                </a:lnTo>
                <a:lnTo>
                  <a:pt x="792734" y="38100"/>
                </a:lnTo>
                <a:close/>
              </a:path>
            </a:pathLst>
          </a:custGeom>
          <a:solidFill>
            <a:srgbClr val="3366FF"/>
          </a:solidFill>
        </p:spPr>
        <p:txBody>
          <a:bodyPr wrap="square" lIns="0" tIns="0" rIns="0" bIns="0" rtlCol="0"/>
          <a:lstStyle/>
          <a:p>
            <a:endParaRPr smtClean="0">
              <a:solidFill>
                <a:prstClr val="black"/>
              </a:solidFill>
              <a:latin typeface="Calibri"/>
            </a:endParaRPr>
          </a:p>
        </p:txBody>
      </p:sp>
      <p:sp>
        <p:nvSpPr>
          <p:cNvPr id="39" name="object 39"/>
          <p:cNvSpPr txBox="1"/>
          <p:nvPr/>
        </p:nvSpPr>
        <p:spPr>
          <a:xfrm>
            <a:off x="5120132" y="5680557"/>
            <a:ext cx="941705" cy="203200"/>
          </a:xfrm>
          <a:prstGeom prst="rect">
            <a:avLst/>
          </a:prstGeom>
        </p:spPr>
        <p:txBody>
          <a:bodyPr vert="horz" wrap="square" lIns="0" tIns="0" rIns="0" bIns="0" rtlCol="0">
            <a:spAutoFit/>
          </a:bodyPr>
          <a:lstStyle/>
          <a:p>
            <a:pPr marL="12700"/>
            <a:r>
              <a:rPr sz="1200" spc="-5" dirty="0">
                <a:solidFill>
                  <a:prstClr val="black"/>
                </a:solidFill>
                <a:latin typeface="Calibri"/>
                <a:cs typeface="Calibri"/>
              </a:rPr>
              <a:t>Manufacturing</a:t>
            </a:r>
            <a:endParaRPr sz="1200">
              <a:solidFill>
                <a:prstClr val="black"/>
              </a:solidFill>
              <a:latin typeface="Calibri"/>
              <a:cs typeface="Calibri"/>
            </a:endParaRPr>
          </a:p>
        </p:txBody>
      </p:sp>
      <p:sp>
        <p:nvSpPr>
          <p:cNvPr id="40" name="object 40"/>
          <p:cNvSpPr/>
          <p:nvPr/>
        </p:nvSpPr>
        <p:spPr>
          <a:xfrm>
            <a:off x="5801867" y="5826252"/>
            <a:ext cx="803147" cy="315467"/>
          </a:xfrm>
          <a:prstGeom prst="rect">
            <a:avLst/>
          </a:prstGeom>
          <a:blipFill>
            <a:blip r:embed="rId5" cstate="print"/>
            <a:stretch>
              <a:fillRect/>
            </a:stretch>
          </a:blipFill>
        </p:spPr>
        <p:txBody>
          <a:bodyPr wrap="square" lIns="0" tIns="0" rIns="0" bIns="0" rtlCol="0"/>
          <a:lstStyle/>
          <a:p>
            <a:endParaRPr smtClean="0">
              <a:solidFill>
                <a:prstClr val="black"/>
              </a:solidFill>
              <a:latin typeface="Calibri"/>
            </a:endParaRPr>
          </a:p>
        </p:txBody>
      </p:sp>
      <p:sp>
        <p:nvSpPr>
          <p:cNvPr id="41" name="object 41"/>
          <p:cNvSpPr/>
          <p:nvPr/>
        </p:nvSpPr>
        <p:spPr>
          <a:xfrm>
            <a:off x="5845302" y="5903976"/>
            <a:ext cx="601345" cy="114300"/>
          </a:xfrm>
          <a:custGeom>
            <a:avLst/>
            <a:gdLst/>
            <a:ahLst/>
            <a:cxnLst/>
            <a:rect l="l" t="t" r="r" b="b"/>
            <a:pathLst>
              <a:path w="601345" h="114300">
                <a:moveTo>
                  <a:pt x="486918" y="0"/>
                </a:moveTo>
                <a:lnTo>
                  <a:pt x="486918" y="114300"/>
                </a:lnTo>
                <a:lnTo>
                  <a:pt x="563118" y="76200"/>
                </a:lnTo>
                <a:lnTo>
                  <a:pt x="505968" y="76200"/>
                </a:lnTo>
                <a:lnTo>
                  <a:pt x="505968" y="38100"/>
                </a:lnTo>
                <a:lnTo>
                  <a:pt x="563118" y="38100"/>
                </a:lnTo>
                <a:lnTo>
                  <a:pt x="486918" y="0"/>
                </a:lnTo>
                <a:close/>
              </a:path>
              <a:path w="601345" h="114300">
                <a:moveTo>
                  <a:pt x="486918" y="38100"/>
                </a:moveTo>
                <a:lnTo>
                  <a:pt x="0" y="38100"/>
                </a:lnTo>
                <a:lnTo>
                  <a:pt x="0" y="76200"/>
                </a:lnTo>
                <a:lnTo>
                  <a:pt x="486918" y="76200"/>
                </a:lnTo>
                <a:lnTo>
                  <a:pt x="486918" y="38100"/>
                </a:lnTo>
                <a:close/>
              </a:path>
              <a:path w="601345" h="114300">
                <a:moveTo>
                  <a:pt x="563118" y="38100"/>
                </a:moveTo>
                <a:lnTo>
                  <a:pt x="505968" y="38100"/>
                </a:lnTo>
                <a:lnTo>
                  <a:pt x="505968" y="76200"/>
                </a:lnTo>
                <a:lnTo>
                  <a:pt x="563118" y="76200"/>
                </a:lnTo>
                <a:lnTo>
                  <a:pt x="601218" y="57150"/>
                </a:lnTo>
                <a:lnTo>
                  <a:pt x="563118" y="38100"/>
                </a:lnTo>
                <a:close/>
              </a:path>
            </a:pathLst>
          </a:custGeom>
          <a:solidFill>
            <a:srgbClr val="3366FF"/>
          </a:solidFill>
        </p:spPr>
        <p:txBody>
          <a:bodyPr wrap="square" lIns="0" tIns="0" rIns="0" bIns="0" rtlCol="0"/>
          <a:lstStyle/>
          <a:p>
            <a:endParaRPr smtClean="0">
              <a:solidFill>
                <a:prstClr val="black"/>
              </a:solidFill>
              <a:latin typeface="Calibri"/>
            </a:endParaRPr>
          </a:p>
        </p:txBody>
      </p:sp>
      <p:sp>
        <p:nvSpPr>
          <p:cNvPr id="42" name="object 42"/>
          <p:cNvSpPr txBox="1"/>
          <p:nvPr/>
        </p:nvSpPr>
        <p:spPr>
          <a:xfrm>
            <a:off x="5668136" y="6003950"/>
            <a:ext cx="1007744" cy="203200"/>
          </a:xfrm>
          <a:prstGeom prst="rect">
            <a:avLst/>
          </a:prstGeom>
        </p:spPr>
        <p:txBody>
          <a:bodyPr vert="horz" wrap="square" lIns="0" tIns="0" rIns="0" bIns="0" rtlCol="0">
            <a:spAutoFit/>
          </a:bodyPr>
          <a:lstStyle/>
          <a:p>
            <a:pPr marL="12700"/>
            <a:r>
              <a:rPr sz="1200" spc="-5" dirty="0">
                <a:solidFill>
                  <a:prstClr val="black"/>
                </a:solidFill>
                <a:latin typeface="Calibri"/>
                <a:cs typeface="Calibri"/>
              </a:rPr>
              <a:t>High power</a:t>
            </a:r>
            <a:r>
              <a:rPr sz="1200" spc="-70" dirty="0">
                <a:solidFill>
                  <a:prstClr val="black"/>
                </a:solidFill>
                <a:latin typeface="Calibri"/>
                <a:cs typeface="Calibri"/>
              </a:rPr>
              <a:t> </a:t>
            </a:r>
            <a:r>
              <a:rPr sz="1200" spc="-10" dirty="0">
                <a:solidFill>
                  <a:prstClr val="black"/>
                </a:solidFill>
                <a:latin typeface="Calibri"/>
                <a:cs typeface="Calibri"/>
              </a:rPr>
              <a:t>test</a:t>
            </a:r>
            <a:endParaRPr sz="1200">
              <a:solidFill>
                <a:prstClr val="black"/>
              </a:solidFill>
              <a:latin typeface="Calibri"/>
              <a:cs typeface="Calibri"/>
            </a:endParaRPr>
          </a:p>
        </p:txBody>
      </p:sp>
      <p:sp>
        <p:nvSpPr>
          <p:cNvPr id="43" name="object 43"/>
          <p:cNvSpPr/>
          <p:nvPr/>
        </p:nvSpPr>
        <p:spPr>
          <a:xfrm>
            <a:off x="6310884" y="5451347"/>
            <a:ext cx="1031747" cy="315468"/>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sp>
        <p:nvSpPr>
          <p:cNvPr id="44" name="object 44"/>
          <p:cNvSpPr/>
          <p:nvPr/>
        </p:nvSpPr>
        <p:spPr>
          <a:xfrm>
            <a:off x="6354317" y="5529071"/>
            <a:ext cx="831215" cy="114300"/>
          </a:xfrm>
          <a:custGeom>
            <a:avLst/>
            <a:gdLst/>
            <a:ahLst/>
            <a:cxnLst/>
            <a:rect l="l" t="t" r="r" b="b"/>
            <a:pathLst>
              <a:path w="831215" h="114300">
                <a:moveTo>
                  <a:pt x="716534" y="0"/>
                </a:moveTo>
                <a:lnTo>
                  <a:pt x="716534" y="114299"/>
                </a:lnTo>
                <a:lnTo>
                  <a:pt x="792734" y="76199"/>
                </a:lnTo>
                <a:lnTo>
                  <a:pt x="735584" y="76199"/>
                </a:lnTo>
                <a:lnTo>
                  <a:pt x="735584" y="38099"/>
                </a:lnTo>
                <a:lnTo>
                  <a:pt x="792734" y="38099"/>
                </a:lnTo>
                <a:lnTo>
                  <a:pt x="716534" y="0"/>
                </a:lnTo>
                <a:close/>
              </a:path>
              <a:path w="831215" h="114300">
                <a:moveTo>
                  <a:pt x="716534" y="38099"/>
                </a:moveTo>
                <a:lnTo>
                  <a:pt x="0" y="38099"/>
                </a:lnTo>
                <a:lnTo>
                  <a:pt x="0" y="76199"/>
                </a:lnTo>
                <a:lnTo>
                  <a:pt x="716534" y="76199"/>
                </a:lnTo>
                <a:lnTo>
                  <a:pt x="716534" y="38099"/>
                </a:lnTo>
                <a:close/>
              </a:path>
              <a:path w="831215" h="114300">
                <a:moveTo>
                  <a:pt x="792734" y="38099"/>
                </a:moveTo>
                <a:lnTo>
                  <a:pt x="735584" y="38099"/>
                </a:lnTo>
                <a:lnTo>
                  <a:pt x="735584" y="76199"/>
                </a:lnTo>
                <a:lnTo>
                  <a:pt x="792734" y="76199"/>
                </a:lnTo>
                <a:lnTo>
                  <a:pt x="830834" y="57149"/>
                </a:lnTo>
                <a:lnTo>
                  <a:pt x="792734" y="38099"/>
                </a:lnTo>
                <a:close/>
              </a:path>
            </a:pathLst>
          </a:custGeom>
          <a:solidFill>
            <a:srgbClr val="3366FF"/>
          </a:solidFill>
        </p:spPr>
        <p:txBody>
          <a:bodyPr wrap="square" lIns="0" tIns="0" rIns="0" bIns="0" rtlCol="0"/>
          <a:lstStyle/>
          <a:p>
            <a:endParaRPr smtClean="0">
              <a:solidFill>
                <a:prstClr val="black"/>
              </a:solidFill>
              <a:latin typeface="Calibri"/>
            </a:endParaRPr>
          </a:p>
        </p:txBody>
      </p:sp>
      <p:sp>
        <p:nvSpPr>
          <p:cNvPr id="45" name="object 45"/>
          <p:cNvSpPr txBox="1"/>
          <p:nvPr/>
        </p:nvSpPr>
        <p:spPr>
          <a:xfrm>
            <a:off x="6365240" y="5668975"/>
            <a:ext cx="1129665" cy="203200"/>
          </a:xfrm>
          <a:prstGeom prst="rect">
            <a:avLst/>
          </a:prstGeom>
        </p:spPr>
        <p:txBody>
          <a:bodyPr vert="horz" wrap="square" lIns="0" tIns="0" rIns="0" bIns="0" rtlCol="0">
            <a:spAutoFit/>
          </a:bodyPr>
          <a:lstStyle/>
          <a:p>
            <a:pPr marL="12700"/>
            <a:r>
              <a:rPr sz="1200" dirty="0">
                <a:solidFill>
                  <a:prstClr val="black"/>
                </a:solidFill>
                <a:latin typeface="Calibri"/>
                <a:cs typeface="Calibri"/>
              </a:rPr>
              <a:t>#2</a:t>
            </a:r>
            <a:r>
              <a:rPr sz="1200" spc="-80" dirty="0">
                <a:solidFill>
                  <a:prstClr val="black"/>
                </a:solidFill>
                <a:latin typeface="Calibri"/>
                <a:cs typeface="Calibri"/>
              </a:rPr>
              <a:t> </a:t>
            </a:r>
            <a:r>
              <a:rPr sz="1200" spc="-5" dirty="0">
                <a:solidFill>
                  <a:prstClr val="black"/>
                </a:solidFill>
                <a:latin typeface="Calibri"/>
                <a:cs typeface="Calibri"/>
              </a:rPr>
              <a:t>Manufacturing</a:t>
            </a:r>
            <a:endParaRPr sz="1200">
              <a:solidFill>
                <a:prstClr val="black"/>
              </a:solidFill>
              <a:latin typeface="Calibri"/>
              <a:cs typeface="Calibri"/>
            </a:endParaRPr>
          </a:p>
        </p:txBody>
      </p:sp>
      <p:sp>
        <p:nvSpPr>
          <p:cNvPr id="46" name="object 46"/>
          <p:cNvSpPr/>
          <p:nvPr/>
        </p:nvSpPr>
        <p:spPr>
          <a:xfrm>
            <a:off x="7141464" y="5878067"/>
            <a:ext cx="758951" cy="315467"/>
          </a:xfrm>
          <a:prstGeom prst="rect">
            <a:avLst/>
          </a:prstGeom>
          <a:blipFill>
            <a:blip r:embed="rId6" cstate="print"/>
            <a:stretch>
              <a:fillRect/>
            </a:stretch>
          </a:blipFill>
        </p:spPr>
        <p:txBody>
          <a:bodyPr wrap="square" lIns="0" tIns="0" rIns="0" bIns="0" rtlCol="0"/>
          <a:lstStyle/>
          <a:p>
            <a:endParaRPr smtClean="0">
              <a:solidFill>
                <a:prstClr val="black"/>
              </a:solidFill>
              <a:latin typeface="Calibri"/>
            </a:endParaRPr>
          </a:p>
        </p:txBody>
      </p:sp>
      <p:sp>
        <p:nvSpPr>
          <p:cNvPr id="47" name="object 47"/>
          <p:cNvSpPr/>
          <p:nvPr/>
        </p:nvSpPr>
        <p:spPr>
          <a:xfrm>
            <a:off x="7184897" y="5955791"/>
            <a:ext cx="558165" cy="114300"/>
          </a:xfrm>
          <a:custGeom>
            <a:avLst/>
            <a:gdLst/>
            <a:ahLst/>
            <a:cxnLst/>
            <a:rect l="l" t="t" r="r" b="b"/>
            <a:pathLst>
              <a:path w="558165" h="114300">
                <a:moveTo>
                  <a:pt x="443483" y="0"/>
                </a:moveTo>
                <a:lnTo>
                  <a:pt x="443483" y="114300"/>
                </a:lnTo>
                <a:lnTo>
                  <a:pt x="519683" y="76200"/>
                </a:lnTo>
                <a:lnTo>
                  <a:pt x="462533" y="76200"/>
                </a:lnTo>
                <a:lnTo>
                  <a:pt x="462533" y="38100"/>
                </a:lnTo>
                <a:lnTo>
                  <a:pt x="519683" y="38100"/>
                </a:lnTo>
                <a:lnTo>
                  <a:pt x="443483" y="0"/>
                </a:lnTo>
                <a:close/>
              </a:path>
              <a:path w="558165" h="114300">
                <a:moveTo>
                  <a:pt x="443483" y="38100"/>
                </a:moveTo>
                <a:lnTo>
                  <a:pt x="0" y="38100"/>
                </a:lnTo>
                <a:lnTo>
                  <a:pt x="0" y="76200"/>
                </a:lnTo>
                <a:lnTo>
                  <a:pt x="443483" y="76200"/>
                </a:lnTo>
                <a:lnTo>
                  <a:pt x="443483" y="38100"/>
                </a:lnTo>
                <a:close/>
              </a:path>
              <a:path w="558165" h="114300">
                <a:moveTo>
                  <a:pt x="519683" y="38100"/>
                </a:moveTo>
                <a:lnTo>
                  <a:pt x="462533" y="38100"/>
                </a:lnTo>
                <a:lnTo>
                  <a:pt x="462533" y="76200"/>
                </a:lnTo>
                <a:lnTo>
                  <a:pt x="519683" y="76200"/>
                </a:lnTo>
                <a:lnTo>
                  <a:pt x="557783" y="57150"/>
                </a:lnTo>
                <a:lnTo>
                  <a:pt x="519683" y="38100"/>
                </a:lnTo>
                <a:close/>
              </a:path>
            </a:pathLst>
          </a:custGeom>
          <a:solidFill>
            <a:srgbClr val="3366FF"/>
          </a:solidFill>
        </p:spPr>
        <p:txBody>
          <a:bodyPr wrap="square" lIns="0" tIns="0" rIns="0" bIns="0" rtlCol="0"/>
          <a:lstStyle/>
          <a:p>
            <a:endParaRPr smtClean="0">
              <a:solidFill>
                <a:prstClr val="black"/>
              </a:solidFill>
              <a:latin typeface="Calibri"/>
            </a:endParaRPr>
          </a:p>
        </p:txBody>
      </p:sp>
      <p:sp>
        <p:nvSpPr>
          <p:cNvPr id="48" name="object 48"/>
          <p:cNvSpPr txBox="1"/>
          <p:nvPr/>
        </p:nvSpPr>
        <p:spPr>
          <a:xfrm>
            <a:off x="6900798" y="6020104"/>
            <a:ext cx="1007744" cy="203200"/>
          </a:xfrm>
          <a:prstGeom prst="rect">
            <a:avLst/>
          </a:prstGeom>
        </p:spPr>
        <p:txBody>
          <a:bodyPr vert="horz" wrap="square" lIns="0" tIns="0" rIns="0" bIns="0" rtlCol="0">
            <a:spAutoFit/>
          </a:bodyPr>
          <a:lstStyle/>
          <a:p>
            <a:pPr marL="12700"/>
            <a:r>
              <a:rPr sz="1200" spc="-5" dirty="0">
                <a:solidFill>
                  <a:prstClr val="black"/>
                </a:solidFill>
                <a:latin typeface="Calibri"/>
                <a:cs typeface="Calibri"/>
              </a:rPr>
              <a:t>High power</a:t>
            </a:r>
            <a:r>
              <a:rPr sz="1200" spc="-70" dirty="0">
                <a:solidFill>
                  <a:prstClr val="black"/>
                </a:solidFill>
                <a:latin typeface="Calibri"/>
                <a:cs typeface="Calibri"/>
              </a:rPr>
              <a:t> </a:t>
            </a:r>
            <a:r>
              <a:rPr sz="1200" spc="-10" dirty="0">
                <a:solidFill>
                  <a:prstClr val="black"/>
                </a:solidFill>
                <a:latin typeface="Calibri"/>
                <a:cs typeface="Calibri"/>
              </a:rPr>
              <a:t>test</a:t>
            </a:r>
            <a:endParaRPr sz="1200">
              <a:solidFill>
                <a:prstClr val="black"/>
              </a:solidFill>
              <a:latin typeface="Calibri"/>
              <a:cs typeface="Calibri"/>
            </a:endParaRPr>
          </a:p>
        </p:txBody>
      </p:sp>
      <p:sp>
        <p:nvSpPr>
          <p:cNvPr id="49" name="object 49"/>
          <p:cNvSpPr/>
          <p:nvPr/>
        </p:nvSpPr>
        <p:spPr>
          <a:xfrm>
            <a:off x="7488935" y="5457444"/>
            <a:ext cx="1031748" cy="315468"/>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sp>
        <p:nvSpPr>
          <p:cNvPr id="50" name="object 50"/>
          <p:cNvSpPr/>
          <p:nvPr/>
        </p:nvSpPr>
        <p:spPr>
          <a:xfrm>
            <a:off x="7532369" y="5535167"/>
            <a:ext cx="831215" cy="114300"/>
          </a:xfrm>
          <a:custGeom>
            <a:avLst/>
            <a:gdLst/>
            <a:ahLst/>
            <a:cxnLst/>
            <a:rect l="l" t="t" r="r" b="b"/>
            <a:pathLst>
              <a:path w="831215" h="114300">
                <a:moveTo>
                  <a:pt x="716533" y="0"/>
                </a:moveTo>
                <a:lnTo>
                  <a:pt x="716533" y="114299"/>
                </a:lnTo>
                <a:lnTo>
                  <a:pt x="792733" y="76199"/>
                </a:lnTo>
                <a:lnTo>
                  <a:pt x="735583" y="76199"/>
                </a:lnTo>
                <a:lnTo>
                  <a:pt x="735583" y="38099"/>
                </a:lnTo>
                <a:lnTo>
                  <a:pt x="792733" y="38099"/>
                </a:lnTo>
                <a:lnTo>
                  <a:pt x="716533" y="0"/>
                </a:lnTo>
                <a:close/>
              </a:path>
              <a:path w="831215" h="114300">
                <a:moveTo>
                  <a:pt x="716533" y="38099"/>
                </a:moveTo>
                <a:lnTo>
                  <a:pt x="0" y="38099"/>
                </a:lnTo>
                <a:lnTo>
                  <a:pt x="0" y="76199"/>
                </a:lnTo>
                <a:lnTo>
                  <a:pt x="716533" y="76199"/>
                </a:lnTo>
                <a:lnTo>
                  <a:pt x="716533" y="38099"/>
                </a:lnTo>
                <a:close/>
              </a:path>
              <a:path w="831215" h="114300">
                <a:moveTo>
                  <a:pt x="792733" y="38099"/>
                </a:moveTo>
                <a:lnTo>
                  <a:pt x="735583" y="38099"/>
                </a:lnTo>
                <a:lnTo>
                  <a:pt x="735583" y="76199"/>
                </a:lnTo>
                <a:lnTo>
                  <a:pt x="792733" y="76199"/>
                </a:lnTo>
                <a:lnTo>
                  <a:pt x="830833" y="57149"/>
                </a:lnTo>
                <a:lnTo>
                  <a:pt x="792733" y="38099"/>
                </a:lnTo>
                <a:close/>
              </a:path>
            </a:pathLst>
          </a:custGeom>
          <a:solidFill>
            <a:srgbClr val="3366FF"/>
          </a:solidFill>
        </p:spPr>
        <p:txBody>
          <a:bodyPr wrap="square" lIns="0" tIns="0" rIns="0" bIns="0" rtlCol="0"/>
          <a:lstStyle/>
          <a:p>
            <a:endParaRPr smtClean="0">
              <a:solidFill>
                <a:prstClr val="black"/>
              </a:solidFill>
              <a:latin typeface="Calibri"/>
            </a:endParaRPr>
          </a:p>
        </p:txBody>
      </p:sp>
      <p:sp>
        <p:nvSpPr>
          <p:cNvPr id="51" name="object 51"/>
          <p:cNvSpPr txBox="1"/>
          <p:nvPr/>
        </p:nvSpPr>
        <p:spPr>
          <a:xfrm>
            <a:off x="7805166" y="5675376"/>
            <a:ext cx="1000125" cy="386080"/>
          </a:xfrm>
          <a:prstGeom prst="rect">
            <a:avLst/>
          </a:prstGeom>
        </p:spPr>
        <p:txBody>
          <a:bodyPr vert="horz" wrap="square" lIns="0" tIns="0" rIns="0" bIns="0" rtlCol="0">
            <a:spAutoFit/>
          </a:bodyPr>
          <a:lstStyle/>
          <a:p>
            <a:pPr marL="12700" marR="5080"/>
            <a:r>
              <a:rPr sz="1200" spc="-5" dirty="0">
                <a:solidFill>
                  <a:prstClr val="black"/>
                </a:solidFill>
                <a:latin typeface="Calibri"/>
                <a:cs typeface="Calibri"/>
              </a:rPr>
              <a:t>Manufacturing  </a:t>
            </a:r>
            <a:r>
              <a:rPr sz="1200" spc="-10" dirty="0">
                <a:solidFill>
                  <a:prstClr val="black"/>
                </a:solidFill>
                <a:latin typeface="Calibri"/>
                <a:cs typeface="Calibri"/>
              </a:rPr>
              <a:t>For</a:t>
            </a:r>
            <a:r>
              <a:rPr sz="1200" spc="-85" dirty="0">
                <a:solidFill>
                  <a:prstClr val="black"/>
                </a:solidFill>
                <a:latin typeface="Calibri"/>
                <a:cs typeface="Calibri"/>
              </a:rPr>
              <a:t> </a:t>
            </a:r>
            <a:r>
              <a:rPr sz="1200" spc="-5" dirty="0">
                <a:solidFill>
                  <a:prstClr val="black"/>
                </a:solidFill>
                <a:latin typeface="Calibri"/>
                <a:cs typeface="Calibri"/>
              </a:rPr>
              <a:t>cyromodule</a:t>
            </a:r>
            <a:endParaRPr sz="1200">
              <a:solidFill>
                <a:prstClr val="black"/>
              </a:solidFill>
              <a:latin typeface="Calibri"/>
              <a:cs typeface="Calibri"/>
            </a:endParaRPr>
          </a:p>
        </p:txBody>
      </p:sp>
      <p:sp>
        <p:nvSpPr>
          <p:cNvPr id="52" name="object 52"/>
          <p:cNvSpPr/>
          <p:nvPr/>
        </p:nvSpPr>
        <p:spPr>
          <a:xfrm>
            <a:off x="3448050" y="5964935"/>
            <a:ext cx="1600835" cy="114300"/>
          </a:xfrm>
          <a:custGeom>
            <a:avLst/>
            <a:gdLst/>
            <a:ahLst/>
            <a:cxnLst/>
            <a:rect l="l" t="t" r="r" b="b"/>
            <a:pathLst>
              <a:path w="1600835" h="114300">
                <a:moveTo>
                  <a:pt x="1486280" y="0"/>
                </a:moveTo>
                <a:lnTo>
                  <a:pt x="1486280" y="114299"/>
                </a:lnTo>
                <a:lnTo>
                  <a:pt x="1562480" y="76200"/>
                </a:lnTo>
                <a:lnTo>
                  <a:pt x="1505330" y="76200"/>
                </a:lnTo>
                <a:lnTo>
                  <a:pt x="1505330" y="38100"/>
                </a:lnTo>
                <a:lnTo>
                  <a:pt x="1562480" y="38100"/>
                </a:lnTo>
                <a:lnTo>
                  <a:pt x="1486280" y="0"/>
                </a:lnTo>
                <a:close/>
              </a:path>
              <a:path w="1600835" h="114300">
                <a:moveTo>
                  <a:pt x="1486280" y="38100"/>
                </a:moveTo>
                <a:lnTo>
                  <a:pt x="0" y="38100"/>
                </a:lnTo>
                <a:lnTo>
                  <a:pt x="0" y="76200"/>
                </a:lnTo>
                <a:lnTo>
                  <a:pt x="1486280" y="76200"/>
                </a:lnTo>
                <a:lnTo>
                  <a:pt x="1486280" y="38100"/>
                </a:lnTo>
                <a:close/>
              </a:path>
              <a:path w="1600835" h="114300">
                <a:moveTo>
                  <a:pt x="1562480" y="38100"/>
                </a:moveTo>
                <a:lnTo>
                  <a:pt x="1505330" y="38100"/>
                </a:lnTo>
                <a:lnTo>
                  <a:pt x="1505330" y="76200"/>
                </a:lnTo>
                <a:lnTo>
                  <a:pt x="1562480" y="76200"/>
                </a:lnTo>
                <a:lnTo>
                  <a:pt x="1600580" y="57150"/>
                </a:lnTo>
                <a:lnTo>
                  <a:pt x="1562480" y="38100"/>
                </a:lnTo>
                <a:close/>
              </a:path>
            </a:pathLst>
          </a:custGeom>
          <a:solidFill>
            <a:srgbClr val="3366FF"/>
          </a:solidFill>
        </p:spPr>
        <p:txBody>
          <a:bodyPr wrap="square" lIns="0" tIns="0" rIns="0" bIns="0" rtlCol="0"/>
          <a:lstStyle/>
          <a:p>
            <a:endParaRPr smtClean="0">
              <a:solidFill>
                <a:prstClr val="black"/>
              </a:solidFill>
              <a:latin typeface="Calibri"/>
            </a:endParaRPr>
          </a:p>
        </p:txBody>
      </p:sp>
      <p:sp>
        <p:nvSpPr>
          <p:cNvPr id="53" name="object 53"/>
          <p:cNvSpPr txBox="1"/>
          <p:nvPr/>
        </p:nvSpPr>
        <p:spPr>
          <a:xfrm>
            <a:off x="3478529" y="6088379"/>
            <a:ext cx="1523365" cy="203200"/>
          </a:xfrm>
          <a:prstGeom prst="rect">
            <a:avLst/>
          </a:prstGeom>
        </p:spPr>
        <p:txBody>
          <a:bodyPr vert="horz" wrap="square" lIns="0" tIns="0" rIns="0" bIns="0" rtlCol="0">
            <a:spAutoFit/>
          </a:bodyPr>
          <a:lstStyle/>
          <a:p>
            <a:pPr marL="12700"/>
            <a:r>
              <a:rPr sz="1200" spc="-5" dirty="0">
                <a:solidFill>
                  <a:prstClr val="black"/>
                </a:solidFill>
                <a:latin typeface="Calibri"/>
                <a:cs typeface="Calibri"/>
              </a:rPr>
              <a:t>Collaboration with</a:t>
            </a:r>
            <a:r>
              <a:rPr sz="1200" spc="-100" dirty="0">
                <a:solidFill>
                  <a:prstClr val="black"/>
                </a:solidFill>
                <a:latin typeface="Calibri"/>
                <a:cs typeface="Calibri"/>
              </a:rPr>
              <a:t> </a:t>
            </a:r>
            <a:r>
              <a:rPr sz="1200" dirty="0">
                <a:solidFill>
                  <a:prstClr val="black"/>
                </a:solidFill>
                <a:latin typeface="Calibri"/>
                <a:cs typeface="Calibri"/>
              </a:rPr>
              <a:t>FNAL</a:t>
            </a:r>
            <a:endParaRPr sz="1200">
              <a:solidFill>
                <a:prstClr val="black"/>
              </a:solidFill>
              <a:latin typeface="Calibri"/>
              <a:cs typeface="Calibri"/>
            </a:endParaRPr>
          </a:p>
        </p:txBody>
      </p:sp>
      <p:sp>
        <p:nvSpPr>
          <p:cNvPr id="56" name="object 56"/>
          <p:cNvSpPr txBox="1">
            <a:spLocks noGrp="1"/>
          </p:cNvSpPr>
          <p:nvPr>
            <p:ph type="sldNum" sz="quarter" idx="7"/>
          </p:nvPr>
        </p:nvSpPr>
        <p:spPr>
          <a:prstGeom prst="rect">
            <a:avLst/>
          </a:prstGeom>
        </p:spPr>
        <p:txBody>
          <a:bodyPr vert="horz" wrap="square" lIns="0" tIns="0" rIns="0" bIns="0" rtlCol="0">
            <a:spAutoFit/>
          </a:bodyPr>
          <a:lstStyle/>
          <a:p>
            <a:pPr marL="25400">
              <a:lnSpc>
                <a:spcPts val="1045"/>
              </a:lnSpc>
            </a:pPr>
            <a:fld id="{81D60167-4931-47E6-BA6A-407CBD079E47}" type="slidenum">
              <a:rPr spc="-5" dirty="0"/>
              <a:pPr marL="25400">
                <a:lnSpc>
                  <a:spcPts val="1045"/>
                </a:lnSpc>
              </a:pPr>
              <a:t>31</a:t>
            </a:fld>
            <a:endParaRPr spc="-5" dirty="0"/>
          </a:p>
        </p:txBody>
      </p:sp>
      <p:sp>
        <p:nvSpPr>
          <p:cNvPr id="54" name="object 54"/>
          <p:cNvSpPr txBox="1"/>
          <p:nvPr/>
        </p:nvSpPr>
        <p:spPr>
          <a:xfrm>
            <a:off x="301548" y="798829"/>
            <a:ext cx="8595360" cy="1176655"/>
          </a:xfrm>
          <a:prstGeom prst="rect">
            <a:avLst/>
          </a:prstGeom>
        </p:spPr>
        <p:txBody>
          <a:bodyPr vert="horz" wrap="square" lIns="0" tIns="0" rIns="0" bIns="0" rtlCol="0">
            <a:spAutoFit/>
          </a:bodyPr>
          <a:lstStyle/>
          <a:p>
            <a:pPr marL="12700" marR="667385">
              <a:buFontTx/>
              <a:buChar char="-"/>
              <a:tabLst>
                <a:tab pos="134620" algn="l"/>
              </a:tabLst>
            </a:pPr>
            <a:r>
              <a:rPr spc="-5" dirty="0">
                <a:solidFill>
                  <a:prstClr val="black"/>
                </a:solidFill>
                <a:latin typeface="Calibri"/>
                <a:cs typeface="Calibri"/>
              </a:rPr>
              <a:t>By </a:t>
            </a:r>
            <a:r>
              <a:rPr spc="-10" dirty="0">
                <a:solidFill>
                  <a:prstClr val="black"/>
                </a:solidFill>
                <a:latin typeface="Calibri"/>
                <a:cs typeface="Calibri"/>
              </a:rPr>
              <a:t>innovating </a:t>
            </a:r>
            <a:r>
              <a:rPr dirty="0">
                <a:solidFill>
                  <a:prstClr val="black"/>
                </a:solidFill>
                <a:latin typeface="Calibri"/>
                <a:cs typeface="Calibri"/>
              </a:rPr>
              <a:t>the </a:t>
            </a:r>
            <a:r>
              <a:rPr spc="-10" dirty="0">
                <a:solidFill>
                  <a:prstClr val="black"/>
                </a:solidFill>
                <a:latin typeface="Calibri"/>
                <a:cs typeface="Calibri"/>
              </a:rPr>
              <a:t>ceramic </a:t>
            </a:r>
            <a:r>
              <a:rPr spc="-5" dirty="0">
                <a:solidFill>
                  <a:prstClr val="black"/>
                </a:solidFill>
                <a:latin typeface="Calibri"/>
                <a:cs typeface="Calibri"/>
              </a:rPr>
              <a:t>window </a:t>
            </a:r>
            <a:r>
              <a:rPr spc="-10" dirty="0">
                <a:solidFill>
                  <a:prstClr val="black"/>
                </a:solidFill>
                <a:latin typeface="Calibri"/>
                <a:cs typeface="Calibri"/>
              </a:rPr>
              <a:t>material, we </a:t>
            </a:r>
            <a:r>
              <a:rPr spc="-5" dirty="0">
                <a:solidFill>
                  <a:prstClr val="black"/>
                </a:solidFill>
                <a:latin typeface="Calibri"/>
                <a:cs typeface="Calibri"/>
              </a:rPr>
              <a:t>will </a:t>
            </a:r>
            <a:r>
              <a:rPr dirty="0">
                <a:solidFill>
                  <a:prstClr val="black"/>
                </a:solidFill>
                <a:latin typeface="Calibri"/>
                <a:cs typeface="Calibri"/>
              </a:rPr>
              <a:t>try </a:t>
            </a:r>
            <a:r>
              <a:rPr spc="-10" dirty="0">
                <a:solidFill>
                  <a:prstClr val="black"/>
                </a:solidFill>
                <a:latin typeface="Calibri"/>
                <a:cs typeface="Calibri"/>
              </a:rPr>
              <a:t>to </a:t>
            </a:r>
            <a:r>
              <a:rPr spc="-15" dirty="0">
                <a:solidFill>
                  <a:prstClr val="black"/>
                </a:solidFill>
                <a:latin typeface="Calibri"/>
                <a:cs typeface="Calibri"/>
              </a:rPr>
              <a:t>make </a:t>
            </a:r>
            <a:r>
              <a:rPr dirty="0">
                <a:solidFill>
                  <a:prstClr val="black"/>
                </a:solidFill>
                <a:latin typeface="Calibri"/>
                <a:cs typeface="Calibri"/>
              </a:rPr>
              <a:t>the </a:t>
            </a:r>
            <a:r>
              <a:rPr spc="-10" dirty="0">
                <a:solidFill>
                  <a:prstClr val="black"/>
                </a:solidFill>
                <a:latin typeface="Calibri"/>
                <a:cs typeface="Calibri"/>
              </a:rPr>
              <a:t>coupler </a:t>
            </a:r>
            <a:r>
              <a:rPr spc="-5" dirty="0">
                <a:solidFill>
                  <a:prstClr val="black"/>
                </a:solidFill>
                <a:latin typeface="Calibri"/>
                <a:cs typeface="Calibri"/>
              </a:rPr>
              <a:t>without  additional </a:t>
            </a:r>
            <a:r>
              <a:rPr spc="-10" dirty="0">
                <a:solidFill>
                  <a:prstClr val="black"/>
                </a:solidFill>
                <a:latin typeface="Calibri"/>
                <a:cs typeface="Calibri"/>
              </a:rPr>
              <a:t>surface treatment </a:t>
            </a:r>
            <a:r>
              <a:rPr spc="-5" dirty="0">
                <a:solidFill>
                  <a:prstClr val="black"/>
                </a:solidFill>
                <a:latin typeface="Calibri"/>
                <a:cs typeface="Calibri"/>
              </a:rPr>
              <a:t>on </a:t>
            </a:r>
            <a:r>
              <a:rPr dirty="0">
                <a:solidFill>
                  <a:prstClr val="black"/>
                </a:solidFill>
                <a:latin typeface="Calibri"/>
                <a:cs typeface="Calibri"/>
              </a:rPr>
              <a:t>the </a:t>
            </a:r>
            <a:r>
              <a:rPr spc="-10" dirty="0">
                <a:solidFill>
                  <a:prstClr val="black"/>
                </a:solidFill>
                <a:latin typeface="Calibri"/>
                <a:cs typeface="Calibri"/>
              </a:rPr>
              <a:t>ceramic </a:t>
            </a:r>
            <a:r>
              <a:rPr spc="-5" dirty="0">
                <a:solidFill>
                  <a:prstClr val="black"/>
                </a:solidFill>
                <a:latin typeface="Calibri"/>
                <a:cs typeface="Calibri"/>
              </a:rPr>
              <a:t>leading </a:t>
            </a:r>
            <a:r>
              <a:rPr spc="-10" dirty="0">
                <a:solidFill>
                  <a:prstClr val="black"/>
                </a:solidFill>
                <a:latin typeface="Calibri"/>
                <a:cs typeface="Calibri"/>
              </a:rPr>
              <a:t>to </a:t>
            </a:r>
            <a:r>
              <a:rPr dirty="0">
                <a:solidFill>
                  <a:prstClr val="black"/>
                </a:solidFill>
                <a:latin typeface="Calibri"/>
                <a:cs typeface="Calibri"/>
              </a:rPr>
              <a:t>the </a:t>
            </a:r>
            <a:r>
              <a:rPr spc="-10" dirty="0">
                <a:solidFill>
                  <a:prstClr val="black"/>
                </a:solidFill>
                <a:latin typeface="Calibri"/>
                <a:cs typeface="Calibri"/>
              </a:rPr>
              <a:t>cost</a:t>
            </a:r>
            <a:r>
              <a:rPr spc="190" dirty="0">
                <a:solidFill>
                  <a:prstClr val="black"/>
                </a:solidFill>
                <a:latin typeface="Calibri"/>
                <a:cs typeface="Calibri"/>
              </a:rPr>
              <a:t> </a:t>
            </a:r>
            <a:r>
              <a:rPr spc="-10" dirty="0">
                <a:solidFill>
                  <a:prstClr val="black"/>
                </a:solidFill>
                <a:latin typeface="Calibri"/>
                <a:cs typeface="Calibri"/>
              </a:rPr>
              <a:t>reduction.</a:t>
            </a:r>
            <a:endParaRPr>
              <a:solidFill>
                <a:prstClr val="black"/>
              </a:solidFill>
              <a:latin typeface="Calibri"/>
              <a:cs typeface="Calibri"/>
            </a:endParaRPr>
          </a:p>
          <a:p>
            <a:pPr marL="134620" indent="-121920">
              <a:spcBef>
                <a:spcPts val="430"/>
              </a:spcBef>
              <a:buFontTx/>
              <a:buChar char="-"/>
              <a:tabLst>
                <a:tab pos="134620" algn="l"/>
              </a:tabLst>
            </a:pPr>
            <a:r>
              <a:rPr spc="-10" dirty="0">
                <a:solidFill>
                  <a:prstClr val="black"/>
                </a:solidFill>
                <a:latin typeface="Calibri"/>
                <a:cs typeface="Calibri"/>
              </a:rPr>
              <a:t>Material </a:t>
            </a:r>
            <a:r>
              <a:rPr spc="-15" dirty="0">
                <a:solidFill>
                  <a:prstClr val="black"/>
                </a:solidFill>
                <a:latin typeface="Calibri"/>
                <a:cs typeface="Calibri"/>
              </a:rPr>
              <a:t>cost </a:t>
            </a:r>
            <a:r>
              <a:rPr spc="-5" dirty="0">
                <a:solidFill>
                  <a:prstClr val="black"/>
                </a:solidFill>
                <a:latin typeface="Calibri"/>
                <a:cs typeface="Calibri"/>
              </a:rPr>
              <a:t>(including Cu plating) in </a:t>
            </a:r>
            <a:r>
              <a:rPr spc="-10" dirty="0">
                <a:solidFill>
                  <a:prstClr val="black"/>
                </a:solidFill>
                <a:latin typeface="Calibri"/>
                <a:cs typeface="Calibri"/>
              </a:rPr>
              <a:t>cavity </a:t>
            </a:r>
            <a:r>
              <a:rPr spc="-5" dirty="0">
                <a:solidFill>
                  <a:prstClr val="black"/>
                </a:solidFill>
                <a:latin typeface="Calibri"/>
                <a:cs typeface="Calibri"/>
              </a:rPr>
              <a:t>input </a:t>
            </a:r>
            <a:r>
              <a:rPr spc="-10" dirty="0">
                <a:solidFill>
                  <a:prstClr val="black"/>
                </a:solidFill>
                <a:latin typeface="Calibri"/>
                <a:cs typeface="Calibri"/>
              </a:rPr>
              <a:t>coupler </a:t>
            </a:r>
            <a:r>
              <a:rPr spc="-5" dirty="0">
                <a:solidFill>
                  <a:prstClr val="black"/>
                </a:solidFill>
                <a:latin typeface="Calibri"/>
                <a:cs typeface="Calibri"/>
              </a:rPr>
              <a:t>is </a:t>
            </a:r>
            <a:r>
              <a:rPr spc="-10" dirty="0">
                <a:solidFill>
                  <a:prstClr val="black"/>
                </a:solidFill>
                <a:latin typeface="Calibri"/>
                <a:cs typeface="Calibri"/>
              </a:rPr>
              <a:t>rather </a:t>
            </a:r>
            <a:r>
              <a:rPr spc="-5" dirty="0">
                <a:solidFill>
                  <a:prstClr val="black"/>
                </a:solidFill>
                <a:latin typeface="Calibri"/>
                <a:cs typeface="Calibri"/>
              </a:rPr>
              <a:t>high. </a:t>
            </a:r>
            <a:r>
              <a:rPr spc="-35" dirty="0">
                <a:solidFill>
                  <a:prstClr val="black"/>
                </a:solidFill>
                <a:latin typeface="Calibri"/>
                <a:cs typeface="Calibri"/>
              </a:rPr>
              <a:t>We </a:t>
            </a:r>
            <a:r>
              <a:rPr spc="-5" dirty="0">
                <a:solidFill>
                  <a:prstClr val="black"/>
                </a:solidFill>
                <a:latin typeface="Calibri"/>
                <a:cs typeface="Calibri"/>
              </a:rPr>
              <a:t>will </a:t>
            </a:r>
            <a:r>
              <a:rPr spc="-10" dirty="0">
                <a:solidFill>
                  <a:prstClr val="black"/>
                </a:solidFill>
                <a:latin typeface="Calibri"/>
                <a:cs typeface="Calibri"/>
              </a:rPr>
              <a:t>review</a:t>
            </a:r>
            <a:r>
              <a:rPr spc="315" dirty="0">
                <a:solidFill>
                  <a:prstClr val="black"/>
                </a:solidFill>
                <a:latin typeface="Calibri"/>
                <a:cs typeface="Calibri"/>
              </a:rPr>
              <a:t> </a:t>
            </a:r>
            <a:r>
              <a:rPr dirty="0">
                <a:solidFill>
                  <a:prstClr val="black"/>
                </a:solidFill>
                <a:latin typeface="Calibri"/>
                <a:cs typeface="Calibri"/>
              </a:rPr>
              <a:t>the</a:t>
            </a:r>
            <a:endParaRPr>
              <a:solidFill>
                <a:prstClr val="black"/>
              </a:solidFill>
              <a:latin typeface="Calibri"/>
              <a:cs typeface="Calibri"/>
            </a:endParaRPr>
          </a:p>
          <a:p>
            <a:pPr marL="12700"/>
            <a:r>
              <a:rPr spc="-10" dirty="0">
                <a:solidFill>
                  <a:prstClr val="black"/>
                </a:solidFill>
                <a:latin typeface="Calibri"/>
                <a:cs typeface="Calibri"/>
              </a:rPr>
              <a:t>materials </a:t>
            </a:r>
            <a:r>
              <a:rPr dirty="0">
                <a:solidFill>
                  <a:prstClr val="black"/>
                </a:solidFill>
                <a:latin typeface="Calibri"/>
                <a:cs typeface="Calibri"/>
              </a:rPr>
              <a:t>and </a:t>
            </a:r>
            <a:r>
              <a:rPr spc="-5" dirty="0">
                <a:solidFill>
                  <a:prstClr val="black"/>
                </a:solidFill>
                <a:latin typeface="Calibri"/>
                <a:cs typeface="Calibri"/>
              </a:rPr>
              <a:t>Cu plating</a:t>
            </a:r>
            <a:r>
              <a:rPr spc="5" dirty="0">
                <a:solidFill>
                  <a:prstClr val="black"/>
                </a:solidFill>
                <a:latin typeface="Calibri"/>
                <a:cs typeface="Calibri"/>
              </a:rPr>
              <a:t> </a:t>
            </a:r>
            <a:r>
              <a:rPr spc="-10" dirty="0">
                <a:solidFill>
                  <a:prstClr val="black"/>
                </a:solidFill>
                <a:latin typeface="Calibri"/>
                <a:cs typeface="Calibri"/>
              </a:rPr>
              <a:t>procedure.</a:t>
            </a:r>
            <a:endParaRPr>
              <a:solidFill>
                <a:prstClr val="black"/>
              </a:solidFill>
              <a:latin typeface="Calibri"/>
              <a:cs typeface="Calibri"/>
            </a:endParaRPr>
          </a:p>
        </p:txBody>
      </p:sp>
      <p:sp>
        <p:nvSpPr>
          <p:cNvPr id="57" name="日付プレースホルダー 56"/>
          <p:cNvSpPr>
            <a:spLocks noGrp="1"/>
          </p:cNvSpPr>
          <p:nvPr>
            <p:ph type="dt" sz="half" idx="6"/>
          </p:nvPr>
        </p:nvSpPr>
        <p:spPr/>
        <p:txBody>
          <a:body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pic>
        <p:nvPicPr>
          <p:cNvPr id="58" name="図 5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61135" y="2363304"/>
            <a:ext cx="2102395" cy="1567249"/>
          </a:xfrm>
          <a:prstGeom prst="rect">
            <a:avLst/>
          </a:prstGeom>
        </p:spPr>
      </p:pic>
      <p:cxnSp>
        <p:nvCxnSpPr>
          <p:cNvPr id="60" name="直線矢印コネクタ 59"/>
          <p:cNvCxnSpPr/>
          <p:nvPr/>
        </p:nvCxnSpPr>
        <p:spPr>
          <a:xfrm flipH="1" flipV="1">
            <a:off x="4072860" y="2705652"/>
            <a:ext cx="1827657" cy="16565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p:nvPr/>
        </p:nvCxnSpPr>
        <p:spPr>
          <a:xfrm flipH="1">
            <a:off x="3962430" y="3542747"/>
            <a:ext cx="1938087" cy="466036"/>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29558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a:bodyPr>
          <a:lstStyle/>
          <a:p>
            <a:pPr algn="ctr"/>
            <a:r>
              <a:rPr kumimoji="1" lang="en-US" altLang="ja-JP" sz="3600" b="1" dirty="0" smtClean="0">
                <a:solidFill>
                  <a:schemeClr val="tx1"/>
                </a:solidFill>
              </a:rPr>
              <a:t>Coupler Development</a:t>
            </a:r>
            <a:br>
              <a:rPr kumimoji="1" lang="en-US" altLang="ja-JP" sz="3600" b="1" dirty="0" smtClean="0">
                <a:solidFill>
                  <a:schemeClr val="tx1"/>
                </a:solidFill>
              </a:rPr>
            </a:br>
            <a:r>
              <a:rPr lang="en-US" altLang="ja-JP" sz="2700" b="1" dirty="0" smtClean="0">
                <a:solidFill>
                  <a:srgbClr val="3366FF"/>
                </a:solidFill>
              </a:rPr>
              <a:t>w</a:t>
            </a:r>
            <a:r>
              <a:rPr lang="en-US" altLang="ja-JP" sz="2700" dirty="0" smtClean="0">
                <a:solidFill>
                  <a:srgbClr val="3366FF"/>
                </a:solidFill>
              </a:rPr>
              <a:t>ith</a:t>
            </a:r>
            <a:r>
              <a:rPr lang="en-US" altLang="ja-JP" sz="2700" b="1" dirty="0" smtClean="0">
                <a:solidFill>
                  <a:srgbClr val="3366FF"/>
                </a:solidFill>
              </a:rPr>
              <a:t> </a:t>
            </a:r>
            <a:r>
              <a:rPr lang="en-US" altLang="ja-JP" sz="2700" b="1" dirty="0" smtClean="0">
                <a:solidFill>
                  <a:srgbClr val="3366FF"/>
                </a:solidFill>
              </a:rPr>
              <a:t>low-SEE coefficient ceramic window</a:t>
            </a:r>
            <a:r>
              <a:rPr kumimoji="1" lang="en-US" altLang="ja-JP" sz="2700" b="1" dirty="0" smtClean="0">
                <a:solidFill>
                  <a:srgbClr val="3366FF"/>
                </a:solidFill>
              </a:rPr>
              <a:t> </a:t>
            </a:r>
            <a:endParaRPr kumimoji="1" lang="ja-JP" altLang="en-US" sz="2700" b="1" dirty="0">
              <a:solidFill>
                <a:srgbClr val="3366FF"/>
              </a:solidFill>
            </a:endParaRPr>
          </a:p>
        </p:txBody>
      </p:sp>
      <p:pic>
        <p:nvPicPr>
          <p:cNvPr id="3"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1312" y="1707411"/>
            <a:ext cx="4377045" cy="16136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角丸四角形 4"/>
          <p:cNvSpPr/>
          <p:nvPr/>
        </p:nvSpPr>
        <p:spPr>
          <a:xfrm>
            <a:off x="3245232" y="2750117"/>
            <a:ext cx="1253125" cy="1109756"/>
          </a:xfrm>
          <a:prstGeom prst="round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6" name="コンテンツ プレースホルダー 3"/>
          <p:cNvPicPr>
            <a:picLocks noChangeAspect="1"/>
          </p:cNvPicPr>
          <p:nvPr/>
        </p:nvPicPr>
        <p:blipFill rotWithShape="1">
          <a:blip r:embed="rId3" cstate="email">
            <a:extLst>
              <a:ext uri="{28A0092B-C50C-407E-A947-70E740481C1C}">
                <a14:useLocalDpi xmlns:a14="http://schemas.microsoft.com/office/drawing/2010/main"/>
              </a:ext>
            </a:extLst>
          </a:blip>
          <a:srcRect b="-9985"/>
          <a:stretch/>
        </p:blipFill>
        <p:spPr>
          <a:xfrm>
            <a:off x="258771" y="4142822"/>
            <a:ext cx="4184584" cy="1549775"/>
          </a:xfrm>
          <a:prstGeom prst="rect">
            <a:avLst/>
          </a:prstGeom>
          <a:ln>
            <a:noFill/>
          </a:ln>
        </p:spPr>
      </p:pic>
      <p:sp>
        <p:nvSpPr>
          <p:cNvPr id="8" name="角丸四角形 7"/>
          <p:cNvSpPr/>
          <p:nvPr/>
        </p:nvSpPr>
        <p:spPr>
          <a:xfrm>
            <a:off x="258771" y="3832981"/>
            <a:ext cx="3252414" cy="462242"/>
          </a:xfrm>
          <a:prstGeom prst="round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9" name="image9.jpeg"/>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5393765" y="1558001"/>
            <a:ext cx="2902885" cy="1417634"/>
          </a:xfrm>
          <a:prstGeom prst="rect">
            <a:avLst/>
          </a:prstGeom>
          <a:ln>
            <a:solidFill>
              <a:srgbClr val="3366FF"/>
            </a:solidFill>
          </a:ln>
        </p:spPr>
      </p:pic>
      <p:sp>
        <p:nvSpPr>
          <p:cNvPr id="10" name="テキスト ボックス 9"/>
          <p:cNvSpPr txBox="1"/>
          <p:nvPr/>
        </p:nvSpPr>
        <p:spPr>
          <a:xfrm>
            <a:off x="607890" y="3496236"/>
            <a:ext cx="2492990" cy="400110"/>
          </a:xfrm>
          <a:prstGeom prst="rect">
            <a:avLst/>
          </a:prstGeom>
          <a:solidFill>
            <a:srgbClr val="CCFFCC"/>
          </a:solidFill>
        </p:spPr>
        <p:txBody>
          <a:bodyPr wrap="none" rtlCol="0">
            <a:spAutoFit/>
          </a:bodyPr>
          <a:lstStyle/>
          <a:p>
            <a:r>
              <a:rPr kumimoji="1" lang="en-US" altLang="ja-JP" sz="2000" dirty="0" smtClean="0"/>
              <a:t>TTF-III/E-XFEL Coupler </a:t>
            </a:r>
            <a:endParaRPr kumimoji="1" lang="ja-JP" altLang="en-US" sz="2000" dirty="0"/>
          </a:p>
        </p:txBody>
      </p:sp>
      <p:sp>
        <p:nvSpPr>
          <p:cNvPr id="11" name="テキスト ボックス 10"/>
          <p:cNvSpPr txBox="1"/>
          <p:nvPr/>
        </p:nvSpPr>
        <p:spPr>
          <a:xfrm>
            <a:off x="655703" y="6125886"/>
            <a:ext cx="2492990" cy="400110"/>
          </a:xfrm>
          <a:prstGeom prst="rect">
            <a:avLst/>
          </a:prstGeom>
          <a:solidFill>
            <a:srgbClr val="FFFF00"/>
          </a:solidFill>
        </p:spPr>
        <p:txBody>
          <a:bodyPr wrap="none" rtlCol="0">
            <a:spAutoFit/>
          </a:bodyPr>
          <a:lstStyle/>
          <a:p>
            <a:r>
              <a:rPr lang="en-US" altLang="ja-JP" sz="2000" dirty="0" smtClean="0"/>
              <a:t>New, KEK-STF</a:t>
            </a:r>
            <a:r>
              <a:rPr kumimoji="1" lang="en-US" altLang="ja-JP" sz="2000" dirty="0" smtClean="0"/>
              <a:t> Coupler </a:t>
            </a:r>
            <a:endParaRPr kumimoji="1" lang="ja-JP" altLang="en-US" sz="2000" dirty="0"/>
          </a:p>
        </p:txBody>
      </p:sp>
      <p:graphicFrame>
        <p:nvGraphicFramePr>
          <p:cNvPr id="12" name="表 11"/>
          <p:cNvGraphicFramePr>
            <a:graphicFrameLocks noGrp="1"/>
          </p:cNvGraphicFramePr>
          <p:nvPr>
            <p:extLst>
              <p:ext uri="{D42A27DB-BD31-4B8C-83A1-F6EECF244321}">
                <p14:modId xmlns:p14="http://schemas.microsoft.com/office/powerpoint/2010/main" val="3066930345"/>
              </p:ext>
            </p:extLst>
          </p:nvPr>
        </p:nvGraphicFramePr>
        <p:xfrm>
          <a:off x="4722472" y="3300810"/>
          <a:ext cx="4053974" cy="2892404"/>
        </p:xfrm>
        <a:graphic>
          <a:graphicData uri="http://schemas.openxmlformats.org/drawingml/2006/table">
            <a:tbl>
              <a:tblPr firstRow="1" bandRow="1">
                <a:tableStyleId>{21E4AEA4-8DFA-4A89-87EB-49C32662AFE0}</a:tableStyleId>
              </a:tblPr>
              <a:tblGrid>
                <a:gridCol w="1689299"/>
                <a:gridCol w="1126915"/>
                <a:gridCol w="1237760"/>
              </a:tblGrid>
              <a:tr h="403061">
                <a:tc>
                  <a:txBody>
                    <a:bodyPr/>
                    <a:lstStyle/>
                    <a:p>
                      <a:endParaRPr kumimoji="1" lang="ja-JP" altLang="en-US" dirty="0"/>
                    </a:p>
                  </a:txBody>
                  <a:tcPr/>
                </a:tc>
                <a:tc>
                  <a:txBody>
                    <a:bodyPr/>
                    <a:lstStyle/>
                    <a:p>
                      <a:pPr algn="ctr"/>
                      <a:r>
                        <a:rPr kumimoji="1" lang="en-US" altLang="ja-JP" dirty="0" smtClean="0"/>
                        <a:t>STF-40-A</a:t>
                      </a:r>
                      <a:endParaRPr kumimoji="1" lang="ja-JP" altLang="en-US" dirty="0"/>
                    </a:p>
                  </a:txBody>
                  <a:tcPr/>
                </a:tc>
                <a:tc>
                  <a:txBody>
                    <a:bodyPr/>
                    <a:lstStyle/>
                    <a:p>
                      <a:pPr algn="ctr"/>
                      <a:r>
                        <a:rPr kumimoji="1" lang="en-US" altLang="ja-JP" dirty="0" smtClean="0">
                          <a:solidFill>
                            <a:srgbClr val="FFFF00"/>
                          </a:solidFill>
                        </a:rPr>
                        <a:t>STF-40-B*</a:t>
                      </a:r>
                      <a:endParaRPr kumimoji="1" lang="ja-JP" altLang="en-US" dirty="0">
                        <a:solidFill>
                          <a:srgbClr val="FFFF00"/>
                        </a:solidFill>
                      </a:endParaRPr>
                    </a:p>
                  </a:txBody>
                  <a:tcPr/>
                </a:tc>
              </a:tr>
              <a:tr h="403061">
                <a:tc>
                  <a:txBody>
                    <a:bodyPr/>
                    <a:lstStyle/>
                    <a:p>
                      <a:r>
                        <a:rPr kumimoji="1" lang="en-US" altLang="ja-JP" dirty="0" smtClean="0"/>
                        <a:t>Cold end-flange</a:t>
                      </a:r>
                      <a:endParaRPr kumimoji="1" lang="ja-JP" altLang="en-US" dirty="0"/>
                    </a:p>
                  </a:txBody>
                  <a:tcPr/>
                </a:tc>
                <a:tc>
                  <a:txBody>
                    <a:bodyPr/>
                    <a:lstStyle/>
                    <a:p>
                      <a:pPr algn="ctr"/>
                      <a:r>
                        <a:rPr kumimoji="1" lang="en-US" altLang="ja-JP" dirty="0" smtClean="0"/>
                        <a:t>40 mm</a:t>
                      </a:r>
                      <a:endParaRPr kumimoji="1" lang="ja-JP" altLang="en-US" dirty="0"/>
                    </a:p>
                  </a:txBody>
                  <a:tcPr/>
                </a:tc>
                <a:tc>
                  <a:txBody>
                    <a:bodyPr/>
                    <a:lstStyle/>
                    <a:p>
                      <a:pPr algn="ctr"/>
                      <a:r>
                        <a:rPr kumimoji="1" lang="en-US" altLang="ja-JP" dirty="0" smtClean="0"/>
                        <a:t>40 mm</a:t>
                      </a:r>
                      <a:endParaRPr kumimoji="1" lang="ja-JP" altLang="en-US" dirty="0"/>
                    </a:p>
                  </a:txBody>
                  <a:tcPr/>
                </a:tc>
              </a:tr>
              <a:tr h="403061">
                <a:tc>
                  <a:txBody>
                    <a:bodyPr/>
                    <a:lstStyle/>
                    <a:p>
                      <a:r>
                        <a:rPr kumimoji="1" lang="en-US" altLang="ja-JP" dirty="0" smtClean="0"/>
                        <a:t>Ceramic</a:t>
                      </a:r>
                      <a:r>
                        <a:rPr kumimoji="1" lang="en-US" altLang="ja-JP" baseline="0" dirty="0" smtClean="0"/>
                        <a:t> </a:t>
                      </a:r>
                    </a:p>
                    <a:p>
                      <a:r>
                        <a:rPr kumimoji="1" lang="en-US" altLang="ja-JP" baseline="0" dirty="0" smtClean="0"/>
                        <a:t>window</a:t>
                      </a:r>
                      <a:endParaRPr kumimoji="1" lang="ja-JP" altLang="en-US" dirty="0"/>
                    </a:p>
                  </a:txBody>
                  <a:tcPr/>
                </a:tc>
                <a:tc>
                  <a:txBody>
                    <a:bodyPr/>
                    <a:lstStyle/>
                    <a:p>
                      <a:pPr algn="ctr"/>
                      <a:r>
                        <a:rPr kumimoji="1" lang="en-US" altLang="ja-JP" dirty="0" smtClean="0"/>
                        <a:t>A479</a:t>
                      </a:r>
                      <a:endParaRPr kumimoji="1" lang="ja-JP" altLang="en-US" dirty="0"/>
                    </a:p>
                  </a:txBody>
                  <a:tcPr/>
                </a:tc>
                <a:tc>
                  <a:txBody>
                    <a:bodyPr/>
                    <a:lstStyle/>
                    <a:p>
                      <a:pPr algn="ctr"/>
                      <a:r>
                        <a:rPr kumimoji="1" lang="en-US" altLang="ja-JP" dirty="0" smtClean="0"/>
                        <a:t>AH100A</a:t>
                      </a:r>
                      <a:endParaRPr kumimoji="1" lang="ja-JP" altLang="en-US" dirty="0"/>
                    </a:p>
                  </a:txBody>
                  <a:tcPr/>
                </a:tc>
              </a:tr>
              <a:tr h="403061">
                <a:tc>
                  <a:txBody>
                    <a:bodyPr/>
                    <a:lstStyle/>
                    <a:p>
                      <a:r>
                        <a:rPr kumimoji="1" lang="en-US" altLang="ja-JP" dirty="0" smtClean="0"/>
                        <a:t>SEE coefficient</a:t>
                      </a:r>
                      <a:endParaRPr kumimoji="1" lang="ja-JP" altLang="en-US" dirty="0"/>
                    </a:p>
                  </a:txBody>
                  <a:tcPr/>
                </a:tc>
                <a:tc>
                  <a:txBody>
                    <a:bodyPr/>
                    <a:lstStyle/>
                    <a:p>
                      <a:pPr algn="ctr"/>
                      <a:r>
                        <a:rPr kumimoji="1" lang="en-US" altLang="ja-JP" dirty="0" smtClean="0">
                          <a:solidFill>
                            <a:srgbClr val="FF0000"/>
                          </a:solidFill>
                        </a:rPr>
                        <a:t> 11.2</a:t>
                      </a:r>
                      <a:endParaRPr kumimoji="1" lang="ja-JP" altLang="en-US" dirty="0">
                        <a:solidFill>
                          <a:srgbClr val="FF0000"/>
                        </a:solidFill>
                      </a:endParaRPr>
                    </a:p>
                  </a:txBody>
                  <a:tcPr/>
                </a:tc>
                <a:tc>
                  <a:txBody>
                    <a:bodyPr/>
                    <a:lstStyle/>
                    <a:p>
                      <a:pPr algn="ctr"/>
                      <a:r>
                        <a:rPr kumimoji="1" lang="en-US" altLang="ja-JP" dirty="0" smtClean="0">
                          <a:solidFill>
                            <a:srgbClr val="0000FF"/>
                          </a:solidFill>
                        </a:rPr>
                        <a:t>4.6</a:t>
                      </a:r>
                      <a:endParaRPr kumimoji="1" lang="ja-JP" altLang="en-US" dirty="0">
                        <a:solidFill>
                          <a:srgbClr val="0000FF"/>
                        </a:solidFill>
                      </a:endParaRPr>
                    </a:p>
                  </a:txBody>
                  <a:tcPr/>
                </a:tc>
              </a:tr>
              <a:tr h="403061">
                <a:tc>
                  <a:txBody>
                    <a:bodyPr/>
                    <a:lstStyle/>
                    <a:p>
                      <a:r>
                        <a:rPr kumimoji="1" lang="en-US" altLang="ja-JP" dirty="0" smtClean="0"/>
                        <a:t>Coating</a:t>
                      </a:r>
                      <a:endParaRPr kumimoji="1" lang="ja-JP" altLang="en-US" dirty="0"/>
                    </a:p>
                  </a:txBody>
                  <a:tcPr/>
                </a:tc>
                <a:tc>
                  <a:txBody>
                    <a:bodyPr/>
                    <a:lstStyle/>
                    <a:p>
                      <a:pPr algn="ctr"/>
                      <a:r>
                        <a:rPr kumimoji="1" lang="en-US" altLang="ja-JP" dirty="0" smtClean="0"/>
                        <a:t>yes</a:t>
                      </a:r>
                      <a:endParaRPr kumimoji="1" lang="ja-JP" altLang="en-US" dirty="0"/>
                    </a:p>
                  </a:txBody>
                  <a:tcPr/>
                </a:tc>
                <a:tc>
                  <a:txBody>
                    <a:bodyPr/>
                    <a:lstStyle/>
                    <a:p>
                      <a:pPr algn="ctr"/>
                      <a:r>
                        <a:rPr kumimoji="1" lang="en-US" altLang="ja-JP" dirty="0" smtClean="0"/>
                        <a:t>no</a:t>
                      </a:r>
                      <a:endParaRPr kumimoji="1" lang="ja-JP" altLang="en-US" dirty="0"/>
                    </a:p>
                  </a:txBody>
                  <a:tcPr/>
                </a:tc>
              </a:tr>
              <a:tr h="403061">
                <a:tc>
                  <a:txBody>
                    <a:bodyPr/>
                    <a:lstStyle/>
                    <a:p>
                      <a:r>
                        <a:rPr kumimoji="1" lang="en-US" altLang="ja-JP" dirty="0" smtClean="0"/>
                        <a:t>Conditioning time </a:t>
                      </a:r>
                      <a:endParaRPr kumimoji="1" lang="ja-JP" altLang="en-US" dirty="0"/>
                    </a:p>
                  </a:txBody>
                  <a:tcPr/>
                </a:tc>
                <a:tc>
                  <a:txBody>
                    <a:bodyPr/>
                    <a:lstStyle/>
                    <a:p>
                      <a:pPr algn="ctr"/>
                      <a:r>
                        <a:rPr kumimoji="1" lang="en-US" altLang="ja-JP" dirty="0" smtClean="0"/>
                        <a:t>86</a:t>
                      </a:r>
                      <a:r>
                        <a:rPr kumimoji="1" lang="en-US" altLang="ja-JP" baseline="0" dirty="0" smtClean="0"/>
                        <a:t> </a:t>
                      </a:r>
                      <a:r>
                        <a:rPr kumimoji="1" lang="en-US" altLang="ja-JP" dirty="0" err="1" smtClean="0"/>
                        <a:t>hrs</a:t>
                      </a:r>
                      <a:r>
                        <a:rPr kumimoji="1" lang="ja-JP" altLang="en-US" dirty="0" smtClean="0"/>
                        <a:t>　</a:t>
                      </a:r>
                      <a:endParaRPr kumimoji="1" lang="ja-JP" altLang="en-US" dirty="0"/>
                    </a:p>
                  </a:txBody>
                  <a:tcPr/>
                </a:tc>
                <a:tc>
                  <a:txBody>
                    <a:bodyPr/>
                    <a:lstStyle/>
                    <a:p>
                      <a:pPr algn="ctr"/>
                      <a:r>
                        <a:rPr kumimoji="1" lang="en-US" altLang="ja-JP" dirty="0" smtClean="0"/>
                        <a:t>In</a:t>
                      </a:r>
                      <a:r>
                        <a:rPr kumimoji="1" lang="en-US" altLang="ja-JP" baseline="0" dirty="0" smtClean="0"/>
                        <a:t> progress</a:t>
                      </a:r>
                      <a:endParaRPr kumimoji="1" lang="ja-JP" altLang="en-US" dirty="0">
                        <a:solidFill>
                          <a:srgbClr val="3366FF"/>
                        </a:solidFill>
                      </a:endParaRPr>
                    </a:p>
                  </a:txBody>
                  <a:tcPr/>
                </a:tc>
              </a:tr>
            </a:tbl>
          </a:graphicData>
        </a:graphic>
      </p:graphicFrame>
      <p:sp>
        <p:nvSpPr>
          <p:cNvPr id="13" name="テキスト ボックス 12"/>
          <p:cNvSpPr txBox="1"/>
          <p:nvPr/>
        </p:nvSpPr>
        <p:spPr>
          <a:xfrm>
            <a:off x="7306235" y="2418950"/>
            <a:ext cx="1768370" cy="646331"/>
          </a:xfrm>
          <a:prstGeom prst="rect">
            <a:avLst/>
          </a:prstGeom>
          <a:solidFill>
            <a:srgbClr val="CCFFCC"/>
          </a:solidFill>
          <a:ln>
            <a:solidFill>
              <a:srgbClr val="008000"/>
            </a:solidFill>
          </a:ln>
        </p:spPr>
        <p:txBody>
          <a:bodyPr wrap="none" rtlCol="0">
            <a:spAutoFit/>
          </a:bodyPr>
          <a:lstStyle/>
          <a:p>
            <a:r>
              <a:rPr kumimoji="1" lang="en-US" altLang="ja-JP" dirty="0" smtClean="0"/>
              <a:t>Plug-compatible, </a:t>
            </a:r>
          </a:p>
          <a:p>
            <a:r>
              <a:rPr lang="en-US" altLang="ja-JP" dirty="0"/>
              <a:t>c</a:t>
            </a:r>
            <a:r>
              <a:rPr lang="en-US" altLang="ja-JP" dirty="0" smtClean="0"/>
              <a:t>old-interface</a:t>
            </a:r>
            <a:endParaRPr kumimoji="1" lang="ja-JP" altLang="en-US" dirty="0"/>
          </a:p>
        </p:txBody>
      </p:sp>
      <p:sp>
        <p:nvSpPr>
          <p:cNvPr id="14" name="上矢印 13"/>
          <p:cNvSpPr/>
          <p:nvPr/>
        </p:nvSpPr>
        <p:spPr>
          <a:xfrm>
            <a:off x="7067177" y="2076825"/>
            <a:ext cx="209176" cy="403669"/>
          </a:xfrm>
          <a:prstGeom prst="upArrow">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275115" y="3517628"/>
            <a:ext cx="1210588" cy="369332"/>
          </a:xfrm>
          <a:prstGeom prst="rect">
            <a:avLst/>
          </a:prstGeom>
          <a:solidFill>
            <a:srgbClr val="CCFFCC"/>
          </a:solidFill>
        </p:spPr>
        <p:txBody>
          <a:bodyPr wrap="none" rtlCol="0">
            <a:spAutoFit/>
          </a:bodyPr>
          <a:lstStyle/>
          <a:p>
            <a:r>
              <a:rPr kumimoji="1" lang="en-US" altLang="ja-JP" dirty="0" smtClean="0"/>
              <a:t>w/ bellows</a:t>
            </a:r>
            <a:endParaRPr kumimoji="1" lang="ja-JP" altLang="en-US" dirty="0"/>
          </a:p>
        </p:txBody>
      </p:sp>
      <p:sp>
        <p:nvSpPr>
          <p:cNvPr id="16" name="テキスト ボックス 15"/>
          <p:cNvSpPr txBox="1"/>
          <p:nvPr/>
        </p:nvSpPr>
        <p:spPr>
          <a:xfrm>
            <a:off x="3354877" y="5692597"/>
            <a:ext cx="903763" cy="646331"/>
          </a:xfrm>
          <a:prstGeom prst="rect">
            <a:avLst/>
          </a:prstGeom>
          <a:solidFill>
            <a:srgbClr val="FFFF00"/>
          </a:solidFill>
        </p:spPr>
        <p:txBody>
          <a:bodyPr wrap="none" rtlCol="0">
            <a:spAutoFit/>
          </a:bodyPr>
          <a:lstStyle/>
          <a:p>
            <a:r>
              <a:rPr lang="en-US" altLang="ja-JP" dirty="0" smtClean="0"/>
              <a:t>w/o</a:t>
            </a:r>
            <a:r>
              <a:rPr kumimoji="1" lang="en-US" altLang="ja-JP" dirty="0" smtClean="0"/>
              <a:t> </a:t>
            </a:r>
          </a:p>
          <a:p>
            <a:r>
              <a:rPr kumimoji="1" lang="en-US" altLang="ja-JP" dirty="0" smtClean="0"/>
              <a:t>bellows</a:t>
            </a:r>
            <a:endParaRPr kumimoji="1" lang="ja-JP" altLang="en-US" dirty="0"/>
          </a:p>
        </p:txBody>
      </p:sp>
      <p:sp>
        <p:nvSpPr>
          <p:cNvPr id="17" name="上矢印 16"/>
          <p:cNvSpPr/>
          <p:nvPr/>
        </p:nvSpPr>
        <p:spPr>
          <a:xfrm>
            <a:off x="3511185" y="2837681"/>
            <a:ext cx="209176" cy="543141"/>
          </a:xfrm>
          <a:prstGeom prst="upArrow">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上矢印 17"/>
          <p:cNvSpPr/>
          <p:nvPr/>
        </p:nvSpPr>
        <p:spPr>
          <a:xfrm>
            <a:off x="3302009" y="5121430"/>
            <a:ext cx="209176" cy="403669"/>
          </a:xfrm>
          <a:prstGeom prst="upArrow">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3936925" y="2838622"/>
            <a:ext cx="621196" cy="369332"/>
          </a:xfrm>
          <a:prstGeom prst="rect">
            <a:avLst/>
          </a:prstGeom>
          <a:solidFill>
            <a:schemeClr val="accent3">
              <a:lumMod val="20000"/>
              <a:lumOff val="80000"/>
            </a:schemeClr>
          </a:solidFill>
        </p:spPr>
        <p:txBody>
          <a:bodyPr wrap="none" rtlCol="0">
            <a:spAutoFit/>
          </a:bodyPr>
          <a:lstStyle/>
          <a:p>
            <a:r>
              <a:rPr kumimoji="1" lang="en-US" altLang="ja-JP" dirty="0" smtClean="0"/>
              <a:t>40 </a:t>
            </a:r>
            <a:r>
              <a:rPr kumimoji="1" lang="en-US" altLang="ja-JP" dirty="0" err="1" smtClean="0"/>
              <a:t>φ</a:t>
            </a:r>
            <a:endParaRPr kumimoji="1" lang="ja-JP" altLang="en-US" dirty="0"/>
          </a:p>
        </p:txBody>
      </p:sp>
      <p:sp>
        <p:nvSpPr>
          <p:cNvPr id="20" name="テキスト ボックス 19"/>
          <p:cNvSpPr txBox="1"/>
          <p:nvPr/>
        </p:nvSpPr>
        <p:spPr>
          <a:xfrm>
            <a:off x="3936925" y="5187990"/>
            <a:ext cx="621196" cy="369332"/>
          </a:xfrm>
          <a:prstGeom prst="rect">
            <a:avLst/>
          </a:prstGeom>
          <a:solidFill>
            <a:srgbClr val="EBF1DE"/>
          </a:solidFill>
        </p:spPr>
        <p:txBody>
          <a:bodyPr wrap="none" rtlCol="0">
            <a:spAutoFit/>
          </a:bodyPr>
          <a:lstStyle/>
          <a:p>
            <a:r>
              <a:rPr kumimoji="1" lang="en-US" altLang="ja-JP" dirty="0" smtClean="0"/>
              <a:t>40 </a:t>
            </a:r>
            <a:r>
              <a:rPr kumimoji="1" lang="en-US" altLang="ja-JP" dirty="0" err="1" smtClean="0"/>
              <a:t>φ</a:t>
            </a:r>
            <a:endParaRPr kumimoji="1" lang="ja-JP" altLang="en-US" dirty="0"/>
          </a:p>
        </p:txBody>
      </p:sp>
      <p:sp>
        <p:nvSpPr>
          <p:cNvPr id="21" name="下カーブ矢印 20"/>
          <p:cNvSpPr/>
          <p:nvPr/>
        </p:nvSpPr>
        <p:spPr>
          <a:xfrm flipH="1">
            <a:off x="2749175" y="3959412"/>
            <a:ext cx="1988238" cy="448236"/>
          </a:xfrm>
          <a:prstGeom prst="curvedDown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6118" y="5259885"/>
            <a:ext cx="974174" cy="649449"/>
          </a:xfrm>
          <a:prstGeom prst="rect">
            <a:avLst/>
          </a:prstGeom>
          <a:ln>
            <a:solidFill>
              <a:srgbClr val="008000"/>
            </a:solidFill>
          </a:ln>
        </p:spPr>
      </p:pic>
      <p:sp>
        <p:nvSpPr>
          <p:cNvPr id="23" name="テキスト ボックス 22"/>
          <p:cNvSpPr txBox="1"/>
          <p:nvPr/>
        </p:nvSpPr>
        <p:spPr>
          <a:xfrm>
            <a:off x="6301459" y="6275866"/>
            <a:ext cx="2502683" cy="369332"/>
          </a:xfrm>
          <a:prstGeom prst="rect">
            <a:avLst/>
          </a:prstGeom>
          <a:solidFill>
            <a:srgbClr val="EBF1DE"/>
          </a:solidFill>
        </p:spPr>
        <p:txBody>
          <a:bodyPr wrap="none" rtlCol="0">
            <a:spAutoFit/>
          </a:bodyPr>
          <a:lstStyle/>
          <a:p>
            <a:r>
              <a:rPr kumimoji="1" lang="en-US" altLang="ja-JP" dirty="0" smtClean="0"/>
              <a:t>* CERN-KEK Cooperation </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AY-170209</a:t>
            </a:r>
            <a:endParaRPr kumimoji="1" lang="ja-JP" altLang="en-US" dirty="0"/>
          </a:p>
        </p:txBody>
      </p:sp>
      <p:sp>
        <p:nvSpPr>
          <p:cNvPr id="24" name="スライド番号プレースホルダー 23"/>
          <p:cNvSpPr>
            <a:spLocks noGrp="1"/>
          </p:cNvSpPr>
          <p:nvPr>
            <p:ph type="sldNum" sz="quarter" idx="12"/>
          </p:nvPr>
        </p:nvSpPr>
        <p:spPr/>
        <p:txBody>
          <a:bodyPr/>
          <a:lstStyle/>
          <a:p>
            <a:fld id="{DC0A8B60-5C01-C045-B858-59631D469114}" type="slidenum">
              <a:rPr kumimoji="1" lang="ja-JP" altLang="en-US" smtClean="0"/>
              <a:pPr/>
              <a:t>32</a:t>
            </a:fld>
            <a:endParaRPr kumimoji="1" lang="ja-JP" altLang="en-US"/>
          </a:p>
        </p:txBody>
      </p:sp>
    </p:spTree>
    <p:extLst>
      <p:ext uri="{BB962C8B-B14F-4D97-AF65-F5344CB8AC3E}">
        <p14:creationId xmlns:p14="http://schemas.microsoft.com/office/powerpoint/2010/main" val="33344640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44652" y="74209"/>
            <a:ext cx="7988377" cy="615553"/>
          </a:xfrm>
          <a:prstGeom prst="rect">
            <a:avLst/>
          </a:prstGeom>
        </p:spPr>
        <p:txBody>
          <a:bodyPr vert="horz" wrap="square" lIns="0" tIns="0" rIns="0" bIns="0" rtlCol="0">
            <a:spAutoFit/>
          </a:bodyPr>
          <a:lstStyle/>
          <a:p>
            <a:pPr marL="12700">
              <a:lnSpc>
                <a:spcPct val="100000"/>
              </a:lnSpc>
            </a:pPr>
            <a:r>
              <a:rPr sz="4000" spc="-5" dirty="0">
                <a:solidFill>
                  <a:srgbClr val="000000"/>
                </a:solidFill>
              </a:rPr>
              <a:t>A</a:t>
            </a:r>
            <a:r>
              <a:rPr sz="4000" spc="-5" dirty="0">
                <a:solidFill>
                  <a:schemeClr val="tx1"/>
                </a:solidFill>
              </a:rPr>
              <a:t>-4. </a:t>
            </a:r>
            <a:r>
              <a:rPr sz="4000" spc="-10" dirty="0">
                <a:solidFill>
                  <a:schemeClr val="tx1"/>
                </a:solidFill>
              </a:rPr>
              <a:t>Cavity </a:t>
            </a:r>
            <a:r>
              <a:rPr sz="4000" spc="-5" dirty="0">
                <a:solidFill>
                  <a:schemeClr val="tx1"/>
                </a:solidFill>
              </a:rPr>
              <a:t>chemical</a:t>
            </a:r>
            <a:r>
              <a:rPr sz="4000" spc="-80" dirty="0">
                <a:solidFill>
                  <a:schemeClr val="tx1"/>
                </a:solidFill>
              </a:rPr>
              <a:t> </a:t>
            </a:r>
            <a:r>
              <a:rPr sz="4000" spc="-10" dirty="0">
                <a:solidFill>
                  <a:schemeClr val="tx1"/>
                </a:solidFill>
              </a:rPr>
              <a:t>treatment</a:t>
            </a:r>
            <a:endParaRPr sz="4000" dirty="0">
              <a:solidFill>
                <a:schemeClr val="tx1"/>
              </a:solidFill>
            </a:endParaRPr>
          </a:p>
        </p:txBody>
      </p:sp>
      <p:sp>
        <p:nvSpPr>
          <p:cNvPr id="4" name="object 4"/>
          <p:cNvSpPr/>
          <p:nvPr/>
        </p:nvSpPr>
        <p:spPr>
          <a:xfrm>
            <a:off x="1386839" y="1952244"/>
            <a:ext cx="1335023" cy="1063752"/>
          </a:xfrm>
          <a:prstGeom prst="rect">
            <a:avLst/>
          </a:prstGeom>
          <a:blipFill>
            <a:blip r:embed="rId2" cstate="print"/>
            <a:stretch>
              <a:fillRect/>
            </a:stretch>
          </a:blipFill>
        </p:spPr>
        <p:txBody>
          <a:bodyPr wrap="square" lIns="0" tIns="0" rIns="0" bIns="0" rtlCol="0"/>
          <a:lstStyle/>
          <a:p>
            <a:endParaRPr smtClean="0">
              <a:solidFill>
                <a:prstClr val="black"/>
              </a:solidFill>
              <a:latin typeface="Calibri"/>
            </a:endParaRPr>
          </a:p>
        </p:txBody>
      </p:sp>
      <p:sp>
        <p:nvSpPr>
          <p:cNvPr id="5" name="object 5"/>
          <p:cNvSpPr/>
          <p:nvPr/>
        </p:nvSpPr>
        <p:spPr>
          <a:xfrm>
            <a:off x="185928" y="1667255"/>
            <a:ext cx="976884" cy="2552700"/>
          </a:xfrm>
          <a:prstGeom prst="rect">
            <a:avLst/>
          </a:prstGeom>
          <a:blipFill>
            <a:blip r:embed="rId3" cstate="print"/>
            <a:stretch>
              <a:fillRect/>
            </a:stretch>
          </a:blipFill>
        </p:spPr>
        <p:txBody>
          <a:bodyPr wrap="square" lIns="0" tIns="0" rIns="0" bIns="0" rtlCol="0"/>
          <a:lstStyle/>
          <a:p>
            <a:endParaRPr smtClean="0">
              <a:solidFill>
                <a:prstClr val="black"/>
              </a:solidFill>
              <a:latin typeface="Calibri"/>
            </a:endParaRPr>
          </a:p>
        </p:txBody>
      </p:sp>
      <p:sp>
        <p:nvSpPr>
          <p:cNvPr id="6" name="object 6"/>
          <p:cNvSpPr/>
          <p:nvPr/>
        </p:nvSpPr>
        <p:spPr>
          <a:xfrm>
            <a:off x="6841235" y="1196339"/>
            <a:ext cx="2083307" cy="3293363"/>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sp>
        <p:nvSpPr>
          <p:cNvPr id="7" name="object 7"/>
          <p:cNvSpPr txBox="1"/>
          <p:nvPr/>
        </p:nvSpPr>
        <p:spPr>
          <a:xfrm>
            <a:off x="367995" y="821690"/>
            <a:ext cx="8312150" cy="573405"/>
          </a:xfrm>
          <a:prstGeom prst="rect">
            <a:avLst/>
          </a:prstGeom>
        </p:spPr>
        <p:txBody>
          <a:bodyPr vert="horz" wrap="square" lIns="0" tIns="0" rIns="0" bIns="0" rtlCol="0">
            <a:spAutoFit/>
          </a:bodyPr>
          <a:lstStyle/>
          <a:p>
            <a:pPr marL="12700"/>
            <a:r>
              <a:rPr spc="-5" dirty="0">
                <a:solidFill>
                  <a:prstClr val="black"/>
                </a:solidFill>
                <a:latin typeface="Calibri"/>
                <a:cs typeface="Calibri"/>
              </a:rPr>
              <a:t>The </a:t>
            </a:r>
            <a:r>
              <a:rPr dirty="0">
                <a:solidFill>
                  <a:prstClr val="black"/>
                </a:solidFill>
                <a:latin typeface="Calibri"/>
                <a:cs typeface="Calibri"/>
              </a:rPr>
              <a:t>change </a:t>
            </a:r>
            <a:r>
              <a:rPr spc="-5" dirty="0">
                <a:solidFill>
                  <a:prstClr val="black"/>
                </a:solidFill>
                <a:latin typeface="Calibri"/>
                <a:cs typeface="Calibri"/>
              </a:rPr>
              <a:t>of </a:t>
            </a:r>
            <a:r>
              <a:rPr dirty="0">
                <a:solidFill>
                  <a:prstClr val="black"/>
                </a:solidFill>
                <a:latin typeface="Calibri"/>
                <a:cs typeface="Calibri"/>
              </a:rPr>
              <a:t>the </a:t>
            </a:r>
            <a:r>
              <a:rPr spc="-10" dirty="0">
                <a:solidFill>
                  <a:prstClr val="black"/>
                </a:solidFill>
                <a:latin typeface="Calibri"/>
                <a:cs typeface="Calibri"/>
              </a:rPr>
              <a:t>SC-cavity </a:t>
            </a:r>
            <a:r>
              <a:rPr spc="-5" dirty="0">
                <a:solidFill>
                  <a:prstClr val="black"/>
                </a:solidFill>
                <a:latin typeface="Calibri"/>
                <a:cs typeface="Calibri"/>
              </a:rPr>
              <a:t>chemical treatment, </a:t>
            </a:r>
            <a:r>
              <a:rPr spc="-10" dirty="0">
                <a:solidFill>
                  <a:prstClr val="black"/>
                </a:solidFill>
                <a:latin typeface="Calibri"/>
                <a:cs typeface="Calibri"/>
              </a:rPr>
              <a:t>from </a:t>
            </a:r>
            <a:r>
              <a:rPr spc="-15" dirty="0">
                <a:solidFill>
                  <a:prstClr val="black"/>
                </a:solidFill>
                <a:latin typeface="Calibri"/>
                <a:cs typeface="Calibri"/>
              </a:rPr>
              <a:t>horizontal </a:t>
            </a:r>
            <a:r>
              <a:rPr spc="-5" dirty="0">
                <a:solidFill>
                  <a:prstClr val="black"/>
                </a:solidFill>
                <a:latin typeface="Calibri"/>
                <a:cs typeface="Calibri"/>
              </a:rPr>
              <a:t>EP </a:t>
            </a:r>
            <a:r>
              <a:rPr dirty="0">
                <a:solidFill>
                  <a:prstClr val="black"/>
                </a:solidFill>
                <a:latin typeface="Calibri"/>
                <a:cs typeface="Calibri"/>
              </a:rPr>
              <a:t>and </a:t>
            </a:r>
            <a:r>
              <a:rPr spc="-5" dirty="0">
                <a:solidFill>
                  <a:prstClr val="black"/>
                </a:solidFill>
                <a:latin typeface="Calibri"/>
                <a:cs typeface="Calibri"/>
              </a:rPr>
              <a:t>sulfuric acid </a:t>
            </a:r>
            <a:r>
              <a:rPr dirty="0">
                <a:solidFill>
                  <a:prstClr val="black"/>
                </a:solidFill>
                <a:latin typeface="Calibri"/>
                <a:cs typeface="Calibri"/>
              </a:rPr>
              <a:t>+</a:t>
            </a:r>
            <a:r>
              <a:rPr spc="175" dirty="0">
                <a:solidFill>
                  <a:prstClr val="black"/>
                </a:solidFill>
                <a:latin typeface="Calibri"/>
                <a:cs typeface="Calibri"/>
              </a:rPr>
              <a:t> </a:t>
            </a:r>
            <a:r>
              <a:rPr spc="-5" dirty="0">
                <a:solidFill>
                  <a:prstClr val="black"/>
                </a:solidFill>
                <a:latin typeface="Calibri"/>
                <a:cs typeface="Calibri"/>
              </a:rPr>
              <a:t>HF</a:t>
            </a:r>
            <a:endParaRPr>
              <a:solidFill>
                <a:prstClr val="black"/>
              </a:solidFill>
              <a:latin typeface="Calibri"/>
              <a:cs typeface="Calibri"/>
            </a:endParaRPr>
          </a:p>
          <a:p>
            <a:pPr marL="12700"/>
            <a:r>
              <a:rPr spc="-10" dirty="0">
                <a:solidFill>
                  <a:prstClr val="black"/>
                </a:solidFill>
                <a:latin typeface="Calibri"/>
                <a:cs typeface="Calibri"/>
              </a:rPr>
              <a:t>(TDR) to vertical </a:t>
            </a:r>
            <a:r>
              <a:rPr spc="-5" dirty="0">
                <a:solidFill>
                  <a:prstClr val="black"/>
                </a:solidFill>
                <a:latin typeface="Calibri"/>
                <a:cs typeface="Calibri"/>
              </a:rPr>
              <a:t>EP </a:t>
            </a:r>
            <a:r>
              <a:rPr spc="-10" dirty="0">
                <a:solidFill>
                  <a:prstClr val="black"/>
                </a:solidFill>
                <a:latin typeface="Calibri"/>
                <a:cs typeface="Calibri"/>
              </a:rPr>
              <a:t>(VEP) </a:t>
            </a:r>
            <a:r>
              <a:rPr dirty="0">
                <a:solidFill>
                  <a:prstClr val="black"/>
                </a:solidFill>
                <a:latin typeface="Calibri"/>
                <a:cs typeface="Calibri"/>
              </a:rPr>
              <a:t>+ </a:t>
            </a:r>
            <a:r>
              <a:rPr spc="-5" dirty="0">
                <a:solidFill>
                  <a:prstClr val="black"/>
                </a:solidFill>
                <a:latin typeface="Calibri"/>
                <a:cs typeface="Calibri"/>
              </a:rPr>
              <a:t>non-HF solution </a:t>
            </a:r>
            <a:r>
              <a:rPr dirty="0">
                <a:solidFill>
                  <a:prstClr val="black"/>
                </a:solidFill>
                <a:latin typeface="Calibri"/>
                <a:cs typeface="Calibri"/>
              </a:rPr>
              <a:t>+ </a:t>
            </a:r>
            <a:r>
              <a:rPr spc="-5" dirty="0">
                <a:solidFill>
                  <a:prstClr val="black"/>
                </a:solidFill>
                <a:latin typeface="Calibri"/>
                <a:cs typeface="Calibri"/>
              </a:rPr>
              <a:t>bipolar</a:t>
            </a:r>
            <a:r>
              <a:rPr spc="165" dirty="0">
                <a:solidFill>
                  <a:prstClr val="black"/>
                </a:solidFill>
                <a:latin typeface="Calibri"/>
                <a:cs typeface="Calibri"/>
              </a:rPr>
              <a:t> </a:t>
            </a:r>
            <a:r>
              <a:rPr spc="-85" dirty="0">
                <a:solidFill>
                  <a:prstClr val="black"/>
                </a:solidFill>
                <a:latin typeface="Calibri"/>
                <a:cs typeface="Calibri"/>
              </a:rPr>
              <a:t>EP.</a:t>
            </a:r>
            <a:endParaRPr>
              <a:solidFill>
                <a:prstClr val="black"/>
              </a:solidFill>
              <a:latin typeface="Calibri"/>
              <a:cs typeface="Calibri"/>
            </a:endParaRPr>
          </a:p>
        </p:txBody>
      </p:sp>
      <p:sp>
        <p:nvSpPr>
          <p:cNvPr id="8" name="object 8"/>
          <p:cNvSpPr txBox="1"/>
          <p:nvPr/>
        </p:nvSpPr>
        <p:spPr>
          <a:xfrm>
            <a:off x="1335405" y="3500373"/>
            <a:ext cx="1757680" cy="573405"/>
          </a:xfrm>
          <a:prstGeom prst="rect">
            <a:avLst/>
          </a:prstGeom>
        </p:spPr>
        <p:txBody>
          <a:bodyPr vert="horz" wrap="square" lIns="0" tIns="0" rIns="0" bIns="0" rtlCol="0">
            <a:spAutoFit/>
          </a:bodyPr>
          <a:lstStyle/>
          <a:p>
            <a:pPr marL="12700"/>
            <a:r>
              <a:rPr spc="-5" dirty="0">
                <a:solidFill>
                  <a:prstClr val="black"/>
                </a:solidFill>
                <a:latin typeface="Calibri"/>
                <a:cs typeface="Calibri"/>
              </a:rPr>
              <a:t>VEP</a:t>
            </a:r>
            <a:endParaRPr>
              <a:solidFill>
                <a:prstClr val="black"/>
              </a:solidFill>
              <a:latin typeface="Calibri"/>
              <a:cs typeface="Calibri"/>
            </a:endParaRPr>
          </a:p>
          <a:p>
            <a:pPr marL="12700"/>
            <a:r>
              <a:rPr spc="-5" dirty="0">
                <a:solidFill>
                  <a:prstClr val="black"/>
                </a:solidFill>
                <a:latin typeface="Calibri"/>
                <a:cs typeface="Calibri"/>
              </a:rPr>
              <a:t>with</a:t>
            </a:r>
            <a:r>
              <a:rPr spc="-65" dirty="0">
                <a:solidFill>
                  <a:prstClr val="black"/>
                </a:solidFill>
                <a:latin typeface="Calibri"/>
                <a:cs typeface="Calibri"/>
              </a:rPr>
              <a:t> </a:t>
            </a:r>
            <a:r>
              <a:rPr spc="-5" dirty="0">
                <a:solidFill>
                  <a:prstClr val="black"/>
                </a:solidFill>
                <a:latin typeface="Calibri"/>
                <a:cs typeface="Calibri"/>
              </a:rPr>
              <a:t>wing-cathode</a:t>
            </a:r>
            <a:endParaRPr>
              <a:solidFill>
                <a:prstClr val="black"/>
              </a:solidFill>
              <a:latin typeface="Calibri"/>
              <a:cs typeface="Calibri"/>
            </a:endParaRPr>
          </a:p>
        </p:txBody>
      </p:sp>
      <p:sp>
        <p:nvSpPr>
          <p:cNvPr id="9" name="object 9"/>
          <p:cNvSpPr/>
          <p:nvPr/>
        </p:nvSpPr>
        <p:spPr>
          <a:xfrm>
            <a:off x="632383" y="2484882"/>
            <a:ext cx="755650" cy="474980"/>
          </a:xfrm>
          <a:custGeom>
            <a:avLst/>
            <a:gdLst/>
            <a:ahLst/>
            <a:cxnLst/>
            <a:rect l="l" t="t" r="r" b="b"/>
            <a:pathLst>
              <a:path w="755650" h="474980">
                <a:moveTo>
                  <a:pt x="690798" y="39614"/>
                </a:moveTo>
                <a:lnTo>
                  <a:pt x="653060" y="40484"/>
                </a:lnTo>
                <a:lnTo>
                  <a:pt x="0" y="442467"/>
                </a:lnTo>
                <a:lnTo>
                  <a:pt x="19964" y="474852"/>
                </a:lnTo>
                <a:lnTo>
                  <a:pt x="673045" y="72842"/>
                </a:lnTo>
                <a:lnTo>
                  <a:pt x="690798" y="39614"/>
                </a:lnTo>
                <a:close/>
              </a:path>
              <a:path w="755650" h="474980">
                <a:moveTo>
                  <a:pt x="753317" y="3555"/>
                </a:moveTo>
                <a:lnTo>
                  <a:pt x="713054" y="3555"/>
                </a:lnTo>
                <a:lnTo>
                  <a:pt x="732993" y="35940"/>
                </a:lnTo>
                <a:lnTo>
                  <a:pt x="673045" y="72842"/>
                </a:lnTo>
                <a:lnTo>
                  <a:pt x="643839" y="127507"/>
                </a:lnTo>
                <a:lnTo>
                  <a:pt x="641676" y="134750"/>
                </a:lnTo>
                <a:lnTo>
                  <a:pt x="642442" y="142017"/>
                </a:lnTo>
                <a:lnTo>
                  <a:pt x="645875" y="148474"/>
                </a:lnTo>
                <a:lnTo>
                  <a:pt x="651713" y="153288"/>
                </a:lnTo>
                <a:lnTo>
                  <a:pt x="658956" y="155451"/>
                </a:lnTo>
                <a:lnTo>
                  <a:pt x="666222" y="154685"/>
                </a:lnTo>
                <a:lnTo>
                  <a:pt x="672680" y="151253"/>
                </a:lnTo>
                <a:lnTo>
                  <a:pt x="677494" y="145414"/>
                </a:lnTo>
                <a:lnTo>
                  <a:pt x="753317" y="3555"/>
                </a:lnTo>
                <a:close/>
              </a:path>
              <a:path w="755650" h="474980">
                <a:moveTo>
                  <a:pt x="717511" y="10794"/>
                </a:moveTo>
                <a:lnTo>
                  <a:pt x="706196" y="10794"/>
                </a:lnTo>
                <a:lnTo>
                  <a:pt x="723468" y="38862"/>
                </a:lnTo>
                <a:lnTo>
                  <a:pt x="690798" y="39614"/>
                </a:lnTo>
                <a:lnTo>
                  <a:pt x="673045" y="72842"/>
                </a:lnTo>
                <a:lnTo>
                  <a:pt x="732993" y="35940"/>
                </a:lnTo>
                <a:lnTo>
                  <a:pt x="717511" y="10794"/>
                </a:lnTo>
                <a:close/>
              </a:path>
              <a:path w="755650" h="474980">
                <a:moveTo>
                  <a:pt x="755218" y="0"/>
                </a:moveTo>
                <a:lnTo>
                  <a:pt x="590296" y="3809"/>
                </a:lnTo>
                <a:lnTo>
                  <a:pt x="571703" y="23367"/>
                </a:lnTo>
                <a:lnTo>
                  <a:pt x="573372" y="30747"/>
                </a:lnTo>
                <a:lnTo>
                  <a:pt x="577597" y="36687"/>
                </a:lnTo>
                <a:lnTo>
                  <a:pt x="583749" y="40602"/>
                </a:lnTo>
                <a:lnTo>
                  <a:pt x="591197" y="41909"/>
                </a:lnTo>
                <a:lnTo>
                  <a:pt x="653060" y="40484"/>
                </a:lnTo>
                <a:lnTo>
                  <a:pt x="713054" y="3555"/>
                </a:lnTo>
                <a:lnTo>
                  <a:pt x="753317" y="3555"/>
                </a:lnTo>
                <a:lnTo>
                  <a:pt x="755218" y="0"/>
                </a:lnTo>
                <a:close/>
              </a:path>
              <a:path w="755650" h="474980">
                <a:moveTo>
                  <a:pt x="713054" y="3555"/>
                </a:moveTo>
                <a:lnTo>
                  <a:pt x="653060" y="40484"/>
                </a:lnTo>
                <a:lnTo>
                  <a:pt x="690798" y="39614"/>
                </a:lnTo>
                <a:lnTo>
                  <a:pt x="706196" y="10794"/>
                </a:lnTo>
                <a:lnTo>
                  <a:pt x="717511" y="10794"/>
                </a:lnTo>
                <a:lnTo>
                  <a:pt x="713054" y="3555"/>
                </a:lnTo>
                <a:close/>
              </a:path>
              <a:path w="755650" h="474980">
                <a:moveTo>
                  <a:pt x="706196" y="10794"/>
                </a:moveTo>
                <a:lnTo>
                  <a:pt x="690798" y="39614"/>
                </a:lnTo>
                <a:lnTo>
                  <a:pt x="723468" y="38862"/>
                </a:lnTo>
                <a:lnTo>
                  <a:pt x="706196" y="10794"/>
                </a:lnTo>
                <a:close/>
              </a:path>
            </a:pathLst>
          </a:custGeom>
          <a:solidFill>
            <a:srgbClr val="FF0000"/>
          </a:solidFill>
        </p:spPr>
        <p:txBody>
          <a:bodyPr wrap="square" lIns="0" tIns="0" rIns="0" bIns="0" rtlCol="0"/>
          <a:lstStyle/>
          <a:p>
            <a:endParaRPr smtClean="0">
              <a:solidFill>
                <a:prstClr val="black"/>
              </a:solidFill>
              <a:latin typeface="Calibri"/>
            </a:endParaRPr>
          </a:p>
        </p:txBody>
      </p:sp>
      <p:sp>
        <p:nvSpPr>
          <p:cNvPr id="10" name="object 10"/>
          <p:cNvSpPr/>
          <p:nvPr/>
        </p:nvSpPr>
        <p:spPr>
          <a:xfrm>
            <a:off x="2910077" y="2591561"/>
            <a:ext cx="340995" cy="0"/>
          </a:xfrm>
          <a:custGeom>
            <a:avLst/>
            <a:gdLst/>
            <a:ahLst/>
            <a:cxnLst/>
            <a:rect l="l" t="t" r="r" b="b"/>
            <a:pathLst>
              <a:path w="340994">
                <a:moveTo>
                  <a:pt x="0" y="0"/>
                </a:moveTo>
                <a:lnTo>
                  <a:pt x="340487" y="0"/>
                </a:lnTo>
              </a:path>
            </a:pathLst>
          </a:custGeom>
          <a:ln w="38100">
            <a:solidFill>
              <a:srgbClr val="000000"/>
            </a:solidFill>
          </a:ln>
        </p:spPr>
        <p:txBody>
          <a:bodyPr wrap="square" lIns="0" tIns="0" rIns="0" bIns="0" rtlCol="0"/>
          <a:lstStyle/>
          <a:p>
            <a:endParaRPr smtClean="0">
              <a:solidFill>
                <a:prstClr val="black"/>
              </a:solidFill>
              <a:latin typeface="Calibri"/>
            </a:endParaRPr>
          </a:p>
        </p:txBody>
      </p:sp>
      <p:sp>
        <p:nvSpPr>
          <p:cNvPr id="11" name="object 11"/>
          <p:cNvSpPr/>
          <p:nvPr/>
        </p:nvSpPr>
        <p:spPr>
          <a:xfrm>
            <a:off x="3079242" y="2414777"/>
            <a:ext cx="0" cy="339090"/>
          </a:xfrm>
          <a:custGeom>
            <a:avLst/>
            <a:gdLst/>
            <a:ahLst/>
            <a:cxnLst/>
            <a:rect l="l" t="t" r="r" b="b"/>
            <a:pathLst>
              <a:path h="339089">
                <a:moveTo>
                  <a:pt x="0" y="338836"/>
                </a:moveTo>
                <a:lnTo>
                  <a:pt x="0" y="0"/>
                </a:lnTo>
              </a:path>
            </a:pathLst>
          </a:custGeom>
          <a:ln w="38100">
            <a:solidFill>
              <a:srgbClr val="000000"/>
            </a:solidFill>
          </a:ln>
        </p:spPr>
        <p:txBody>
          <a:bodyPr wrap="square" lIns="0" tIns="0" rIns="0" bIns="0" rtlCol="0"/>
          <a:lstStyle/>
          <a:p>
            <a:endParaRPr smtClean="0">
              <a:solidFill>
                <a:prstClr val="black"/>
              </a:solidFill>
              <a:latin typeface="Calibri"/>
            </a:endParaRPr>
          </a:p>
        </p:txBody>
      </p:sp>
      <p:sp>
        <p:nvSpPr>
          <p:cNvPr id="12" name="object 12"/>
          <p:cNvSpPr/>
          <p:nvPr/>
        </p:nvSpPr>
        <p:spPr>
          <a:xfrm>
            <a:off x="3340608" y="1655064"/>
            <a:ext cx="3022091" cy="1729739"/>
          </a:xfrm>
          <a:prstGeom prst="rect">
            <a:avLst/>
          </a:prstGeom>
          <a:blipFill>
            <a:blip r:embed="rId5" cstate="print"/>
            <a:stretch>
              <a:fillRect/>
            </a:stretch>
          </a:blipFill>
        </p:spPr>
        <p:txBody>
          <a:bodyPr wrap="square" lIns="0" tIns="0" rIns="0" bIns="0" rtlCol="0"/>
          <a:lstStyle/>
          <a:p>
            <a:endParaRPr smtClean="0">
              <a:solidFill>
                <a:prstClr val="black"/>
              </a:solidFill>
              <a:latin typeface="Calibri"/>
            </a:endParaRPr>
          </a:p>
        </p:txBody>
      </p:sp>
      <p:sp>
        <p:nvSpPr>
          <p:cNvPr id="13" name="object 13"/>
          <p:cNvSpPr txBox="1"/>
          <p:nvPr/>
        </p:nvSpPr>
        <p:spPr>
          <a:xfrm>
            <a:off x="3939032" y="3494278"/>
            <a:ext cx="2050414" cy="572770"/>
          </a:xfrm>
          <a:prstGeom prst="rect">
            <a:avLst/>
          </a:prstGeom>
        </p:spPr>
        <p:txBody>
          <a:bodyPr vert="horz" wrap="square" lIns="0" tIns="0" rIns="0" bIns="0" rtlCol="0">
            <a:spAutoFit/>
          </a:bodyPr>
          <a:lstStyle/>
          <a:p>
            <a:pPr marL="12700"/>
            <a:r>
              <a:rPr dirty="0">
                <a:solidFill>
                  <a:prstClr val="black"/>
                </a:solidFill>
                <a:latin typeface="Calibri"/>
                <a:cs typeface="Calibri"/>
              </a:rPr>
              <a:t>Bipolar</a:t>
            </a:r>
            <a:r>
              <a:rPr spc="-100" dirty="0">
                <a:solidFill>
                  <a:prstClr val="black"/>
                </a:solidFill>
                <a:latin typeface="Calibri"/>
                <a:cs typeface="Calibri"/>
              </a:rPr>
              <a:t> </a:t>
            </a:r>
            <a:r>
              <a:rPr spc="-5" dirty="0">
                <a:solidFill>
                  <a:prstClr val="black"/>
                </a:solidFill>
                <a:latin typeface="Calibri"/>
                <a:cs typeface="Calibri"/>
              </a:rPr>
              <a:t>EP</a:t>
            </a:r>
            <a:endParaRPr>
              <a:solidFill>
                <a:prstClr val="black"/>
              </a:solidFill>
              <a:latin typeface="Calibri"/>
              <a:cs typeface="Calibri"/>
            </a:endParaRPr>
          </a:p>
          <a:p>
            <a:pPr marL="12700"/>
            <a:r>
              <a:rPr spc="-5" dirty="0">
                <a:solidFill>
                  <a:prstClr val="black"/>
                </a:solidFill>
                <a:latin typeface="Calibri"/>
                <a:cs typeface="Calibri"/>
              </a:rPr>
              <a:t>using non-HF</a:t>
            </a:r>
            <a:r>
              <a:rPr spc="-15" dirty="0">
                <a:solidFill>
                  <a:prstClr val="black"/>
                </a:solidFill>
                <a:latin typeface="Calibri"/>
                <a:cs typeface="Calibri"/>
              </a:rPr>
              <a:t> </a:t>
            </a:r>
            <a:r>
              <a:rPr spc="-10" dirty="0">
                <a:solidFill>
                  <a:prstClr val="black"/>
                </a:solidFill>
                <a:latin typeface="Calibri"/>
                <a:cs typeface="Calibri"/>
              </a:rPr>
              <a:t>solution</a:t>
            </a:r>
            <a:endParaRPr>
              <a:solidFill>
                <a:prstClr val="black"/>
              </a:solidFill>
              <a:latin typeface="Calibri"/>
              <a:cs typeface="Calibri"/>
            </a:endParaRPr>
          </a:p>
        </p:txBody>
      </p:sp>
      <p:sp>
        <p:nvSpPr>
          <p:cNvPr id="14" name="object 14"/>
          <p:cNvSpPr/>
          <p:nvPr/>
        </p:nvSpPr>
        <p:spPr>
          <a:xfrm>
            <a:off x="6470141" y="2544317"/>
            <a:ext cx="245745" cy="0"/>
          </a:xfrm>
          <a:custGeom>
            <a:avLst/>
            <a:gdLst/>
            <a:ahLst/>
            <a:cxnLst/>
            <a:rect l="l" t="t" r="r" b="b"/>
            <a:pathLst>
              <a:path w="245745">
                <a:moveTo>
                  <a:pt x="0" y="0"/>
                </a:moveTo>
                <a:lnTo>
                  <a:pt x="245363" y="0"/>
                </a:lnTo>
              </a:path>
            </a:pathLst>
          </a:custGeom>
          <a:ln w="38100">
            <a:solidFill>
              <a:srgbClr val="000000"/>
            </a:solidFill>
          </a:ln>
        </p:spPr>
        <p:txBody>
          <a:bodyPr wrap="square" lIns="0" tIns="0" rIns="0" bIns="0" rtlCol="0"/>
          <a:lstStyle/>
          <a:p>
            <a:endParaRPr smtClean="0">
              <a:solidFill>
                <a:prstClr val="black"/>
              </a:solidFill>
              <a:latin typeface="Calibri"/>
            </a:endParaRPr>
          </a:p>
        </p:txBody>
      </p:sp>
      <p:sp>
        <p:nvSpPr>
          <p:cNvPr id="15" name="object 15"/>
          <p:cNvSpPr/>
          <p:nvPr/>
        </p:nvSpPr>
        <p:spPr>
          <a:xfrm>
            <a:off x="6467094" y="2696717"/>
            <a:ext cx="245745" cy="0"/>
          </a:xfrm>
          <a:custGeom>
            <a:avLst/>
            <a:gdLst/>
            <a:ahLst/>
            <a:cxnLst/>
            <a:rect l="l" t="t" r="r" b="b"/>
            <a:pathLst>
              <a:path w="245745">
                <a:moveTo>
                  <a:pt x="0" y="0"/>
                </a:moveTo>
                <a:lnTo>
                  <a:pt x="245363" y="0"/>
                </a:lnTo>
              </a:path>
            </a:pathLst>
          </a:custGeom>
          <a:ln w="38100">
            <a:solidFill>
              <a:srgbClr val="000000"/>
            </a:solidFill>
          </a:ln>
        </p:spPr>
        <p:txBody>
          <a:bodyPr wrap="square" lIns="0" tIns="0" rIns="0" bIns="0" rtlCol="0"/>
          <a:lstStyle/>
          <a:p>
            <a:endParaRPr smtClean="0">
              <a:solidFill>
                <a:prstClr val="black"/>
              </a:solidFill>
              <a:latin typeface="Calibri"/>
            </a:endParaRPr>
          </a:p>
        </p:txBody>
      </p:sp>
      <p:sp>
        <p:nvSpPr>
          <p:cNvPr id="16" name="object 16"/>
          <p:cNvSpPr/>
          <p:nvPr/>
        </p:nvSpPr>
        <p:spPr>
          <a:xfrm>
            <a:off x="467868" y="4529326"/>
            <a:ext cx="8016240" cy="2328670"/>
          </a:xfrm>
          <a:prstGeom prst="rect">
            <a:avLst/>
          </a:prstGeom>
          <a:blipFill>
            <a:blip r:embed="rId6" cstate="print"/>
            <a:stretch>
              <a:fillRect/>
            </a:stretch>
          </a:blipFill>
        </p:spPr>
        <p:txBody>
          <a:bodyPr wrap="square" lIns="0" tIns="0" rIns="0" bIns="0" rtlCol="0"/>
          <a:lstStyle/>
          <a:p>
            <a:endParaRPr smtClean="0">
              <a:solidFill>
                <a:prstClr val="black"/>
              </a:solidFill>
              <a:latin typeface="Calibri"/>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25400">
              <a:lnSpc>
                <a:spcPts val="1045"/>
              </a:lnSpc>
            </a:pPr>
            <a:fld id="{81D60167-4931-47E6-BA6A-407CBD079E47}" type="slidenum">
              <a:rPr spc="-5" dirty="0"/>
              <a:pPr marL="25400">
                <a:lnSpc>
                  <a:spcPts val="1045"/>
                </a:lnSpc>
              </a:pPr>
              <a:t>33</a:t>
            </a:fld>
            <a:endParaRPr spc="-5" dirty="0"/>
          </a:p>
        </p:txBody>
      </p:sp>
      <p:sp>
        <p:nvSpPr>
          <p:cNvPr id="20" name="日付プレースホルダー 19"/>
          <p:cNvSpPr>
            <a:spLocks noGrp="1"/>
          </p:cNvSpPr>
          <p:nvPr>
            <p:ph type="dt" sz="half" idx="6"/>
          </p:nvPr>
        </p:nvSpPr>
        <p:spPr/>
        <p:txBody>
          <a:body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Tree>
    <p:extLst>
      <p:ext uri="{BB962C8B-B14F-4D97-AF65-F5344CB8AC3E}">
        <p14:creationId xmlns:p14="http://schemas.microsoft.com/office/powerpoint/2010/main" val="385085468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1044" y="828265"/>
            <a:ext cx="3136037" cy="2385773"/>
          </a:xfrm>
          <a:prstGeom prst="rect">
            <a:avLst/>
          </a:prstGeom>
        </p:spPr>
      </p:pic>
      <p:sp>
        <p:nvSpPr>
          <p:cNvPr id="7" name="Rectangle 6"/>
          <p:cNvSpPr/>
          <p:nvPr/>
        </p:nvSpPr>
        <p:spPr>
          <a:xfrm>
            <a:off x="3434544" y="723344"/>
            <a:ext cx="5579523" cy="5062925"/>
          </a:xfrm>
          <a:prstGeom prst="rect">
            <a:avLst/>
          </a:prstGeom>
          <a:solidFill>
            <a:schemeClr val="accent3">
              <a:lumMod val="20000"/>
              <a:lumOff val="80000"/>
            </a:schemeClr>
          </a:solidFill>
        </p:spPr>
        <p:txBody>
          <a:bodyPr wrap="square">
            <a:spAutoFit/>
          </a:bodyPr>
          <a:lstStyle/>
          <a:p>
            <a:r>
              <a:rPr lang="en-US" sz="2000" b="1" dirty="0" smtClean="0"/>
              <a:t>DESIGN OPTIMIZATION  </a:t>
            </a:r>
            <a:r>
              <a:rPr lang="en-US" sz="2000" b="1" dirty="0" smtClean="0">
                <a:solidFill>
                  <a:srgbClr val="3366FF"/>
                </a:solidFill>
              </a:rPr>
              <a:t>(compatible to ILC tuner)</a:t>
            </a:r>
            <a:endParaRPr lang="en-US" sz="2000" b="1" dirty="0" smtClean="0">
              <a:solidFill>
                <a:srgbClr val="3366FF"/>
              </a:solidFill>
            </a:endParaRPr>
          </a:p>
          <a:p>
            <a:pPr marL="285750" indent="-285750">
              <a:buFont typeface="Arial" panose="020B0604020202020204" pitchFamily="34" charset="0"/>
              <a:buChar char="•"/>
            </a:pPr>
            <a:r>
              <a:rPr lang="en-US" dirty="0" smtClean="0"/>
              <a:t>Mechanical size limitations must fit on the “short-short” cavity (DESY tuner can fit only on “short-long” ).</a:t>
            </a:r>
          </a:p>
          <a:p>
            <a:pPr marL="285750" indent="-285750">
              <a:buFont typeface="Arial" panose="020B0604020202020204" pitchFamily="34" charset="0"/>
              <a:buChar char="•"/>
            </a:pPr>
            <a:endParaRPr lang="en-US" sz="500" dirty="0" smtClean="0"/>
          </a:p>
          <a:p>
            <a:pPr marL="285750" indent="-285750">
              <a:buFont typeface="Arial" panose="020B0604020202020204" pitchFamily="34" charset="0"/>
              <a:buChar char="•"/>
            </a:pPr>
            <a:r>
              <a:rPr lang="en-US" dirty="0" smtClean="0"/>
              <a:t>Location of the piezo. Piezo stroke translate directly to the cavity (At DESY design only ½ of piezo stroke going to cavity). Piezo preloaded inside encapsulation. </a:t>
            </a:r>
          </a:p>
          <a:p>
            <a:pPr marL="285750" indent="-285750">
              <a:buFont typeface="Arial" panose="020B0604020202020204" pitchFamily="34" charset="0"/>
              <a:buChar char="•"/>
            </a:pPr>
            <a:endParaRPr lang="en-US" sz="500" dirty="0" smtClean="0"/>
          </a:p>
          <a:p>
            <a:pPr marL="285750" indent="-285750">
              <a:buFont typeface="Arial" panose="020B0604020202020204" pitchFamily="34" charset="0"/>
              <a:buChar char="•"/>
            </a:pPr>
            <a:r>
              <a:rPr lang="en-US" dirty="0" smtClean="0"/>
              <a:t>Robust/Low cost tuner frame design.</a:t>
            </a:r>
          </a:p>
          <a:p>
            <a:pPr marL="285750" indent="-285750">
              <a:buFont typeface="Arial" panose="020B0604020202020204" pitchFamily="34" charset="0"/>
              <a:buChar char="•"/>
            </a:pPr>
            <a:endParaRPr lang="en-US" sz="500" dirty="0" smtClean="0"/>
          </a:p>
          <a:p>
            <a:pPr marL="285750" indent="-285750">
              <a:buFont typeface="Arial" panose="020B0604020202020204" pitchFamily="34" charset="0"/>
              <a:buChar char="•"/>
            </a:pPr>
            <a:r>
              <a:rPr lang="en-US" dirty="0" smtClean="0"/>
              <a:t>Features that must prevent loosening of the tuner part during 20 years operation (20 thermo-cycles).</a:t>
            </a:r>
          </a:p>
          <a:p>
            <a:pPr marL="285750" indent="-285750">
              <a:buFont typeface="Arial" panose="020B0604020202020204" pitchFamily="34" charset="0"/>
              <a:buChar char="•"/>
            </a:pPr>
            <a:endParaRPr lang="en-US" sz="500" dirty="0" smtClean="0"/>
          </a:p>
          <a:p>
            <a:pPr marL="285750" indent="-285750">
              <a:buFont typeface="Arial" panose="020B0604020202020204" pitchFamily="34" charset="0"/>
              <a:buChar char="•"/>
            </a:pPr>
            <a:r>
              <a:rPr lang="en-US" dirty="0" smtClean="0"/>
              <a:t>Design elements that allow to replace active elements of tuner without dis-assembly tuner.</a:t>
            </a:r>
          </a:p>
          <a:p>
            <a:pPr marL="285750" indent="-285750">
              <a:buFont typeface="Arial" panose="020B0604020202020204" pitchFamily="34" charset="0"/>
              <a:buChar char="•"/>
            </a:pPr>
            <a:endParaRPr lang="en-US" sz="500" dirty="0" smtClean="0"/>
          </a:p>
          <a:p>
            <a:pPr marL="285750" indent="-285750">
              <a:buFont typeface="Arial" panose="020B0604020202020204" pitchFamily="34" charset="0"/>
              <a:buChar char="•"/>
            </a:pPr>
            <a:r>
              <a:rPr lang="en-US" dirty="0" smtClean="0"/>
              <a:t>NEW ACTIVE COMPONENTS:</a:t>
            </a:r>
          </a:p>
          <a:p>
            <a:pPr marL="742950" lvl="1" indent="-285750">
              <a:buFont typeface="Arial" panose="020B0604020202020204" pitchFamily="34" charset="0"/>
              <a:buChar char="•"/>
            </a:pPr>
            <a:r>
              <a:rPr lang="en-US" sz="1600" i="1" dirty="0" smtClean="0"/>
              <a:t>Electromechanical actuator (stepper/gear/spindle) designed by Phytron per FNAL specs (</a:t>
            </a:r>
            <a:r>
              <a:rPr lang="en-US" sz="1600" dirty="0"/>
              <a:t>LVA 52-LCLS </a:t>
            </a:r>
            <a:r>
              <a:rPr lang="en-US" sz="1600" dirty="0" smtClean="0"/>
              <a:t>II-UHVC-X1)</a:t>
            </a:r>
            <a:endParaRPr lang="en-US" sz="1600" i="1" dirty="0" smtClean="0"/>
          </a:p>
          <a:p>
            <a:pPr marL="742950" lvl="1" indent="-285750">
              <a:buFont typeface="Arial" panose="020B0604020202020204" pitchFamily="34" charset="0"/>
              <a:buChar char="•"/>
            </a:pPr>
            <a:r>
              <a:rPr lang="en-US" sz="1600" i="1" dirty="0" smtClean="0"/>
              <a:t>Piezo tuner- encapsulated piezo-stack designed by PI per FNAL specs (PI-885.51)</a:t>
            </a:r>
            <a:endParaRPr lang="en-US" sz="1600" i="1" dirty="0"/>
          </a:p>
        </p:txBody>
      </p:sp>
      <p:sp>
        <p:nvSpPr>
          <p:cNvPr id="3" name="Rectangle 2"/>
          <p:cNvSpPr/>
          <p:nvPr/>
        </p:nvSpPr>
        <p:spPr>
          <a:xfrm>
            <a:off x="275487" y="6084127"/>
            <a:ext cx="8716484" cy="461665"/>
          </a:xfrm>
          <a:prstGeom prst="rect">
            <a:avLst/>
          </a:prstGeom>
          <a:solidFill>
            <a:srgbClr val="FFFF00"/>
          </a:solidFill>
        </p:spPr>
        <p:txBody>
          <a:bodyPr wrap="square">
            <a:spAutoFit/>
          </a:bodyPr>
          <a:lstStyle/>
          <a:p>
            <a:pPr marL="171450" indent="-171450">
              <a:buFont typeface="Arial"/>
              <a:buChar char="•"/>
            </a:pPr>
            <a:r>
              <a:rPr lang="en-US" sz="1200" dirty="0" smtClean="0"/>
              <a:t>Y. Pischalnikov et al., “Design and Test of Compact Tuner for Narrow Bandwidth SRF Cavities.” In Proc. IPAC2015, Richmond, VA, USA. </a:t>
            </a:r>
          </a:p>
          <a:p>
            <a:pPr marL="171450" indent="-171450">
              <a:buFont typeface="Arial"/>
              <a:buChar char="•"/>
            </a:pPr>
            <a:r>
              <a:rPr lang="en-US" sz="1200" dirty="0" smtClean="0"/>
              <a:t> Y. Pischalnikov et al., “LCLS II Tuner Assembly for the Prototype Cryomodule at FNAL.” In Proc. NAPAC2016, Chicago, IL, USA. </a:t>
            </a:r>
          </a:p>
        </p:txBody>
      </p:sp>
      <p:pic>
        <p:nvPicPr>
          <p:cNvPr id="4" name="Picture 3"/>
          <p:cNvPicPr>
            <a:picLocks noChangeAspect="1"/>
          </p:cNvPicPr>
          <p:nvPr/>
        </p:nvPicPr>
        <p:blipFill rotWithShape="1">
          <a:blip r:embed="rId3"/>
          <a:srcRect l="42313" t="23468" r="15373" b="59939"/>
          <a:stretch/>
        </p:blipFill>
        <p:spPr>
          <a:xfrm>
            <a:off x="1292087" y="3147391"/>
            <a:ext cx="1800086" cy="996277"/>
          </a:xfrm>
          <a:prstGeom prst="rect">
            <a:avLst/>
          </a:prstGeom>
        </p:spPr>
      </p:pic>
      <p:pic>
        <p:nvPicPr>
          <p:cNvPr id="6" name="Picture 5"/>
          <p:cNvPicPr>
            <a:picLocks noChangeAspect="1"/>
          </p:cNvPicPr>
          <p:nvPr/>
        </p:nvPicPr>
        <p:blipFill>
          <a:blip r:embed="rId4"/>
          <a:stretch>
            <a:fillRect/>
          </a:stretch>
        </p:blipFill>
        <p:spPr>
          <a:xfrm>
            <a:off x="1848716" y="4606178"/>
            <a:ext cx="1438365" cy="893925"/>
          </a:xfrm>
          <a:prstGeom prst="rect">
            <a:avLst/>
          </a:prstGeom>
        </p:spPr>
      </p:pic>
      <p:pic>
        <p:nvPicPr>
          <p:cNvPr id="8" name="Picture 7"/>
          <p:cNvPicPr>
            <a:picLocks noChangeAspect="1"/>
          </p:cNvPicPr>
          <p:nvPr/>
        </p:nvPicPr>
        <p:blipFill>
          <a:blip r:embed="rId5"/>
          <a:stretch>
            <a:fillRect/>
          </a:stretch>
        </p:blipFill>
        <p:spPr>
          <a:xfrm>
            <a:off x="17317" y="4606177"/>
            <a:ext cx="1909270" cy="483648"/>
          </a:xfrm>
          <a:prstGeom prst="rect">
            <a:avLst/>
          </a:prstGeom>
        </p:spPr>
      </p:pic>
      <p:pic>
        <p:nvPicPr>
          <p:cNvPr id="9" name="Picture 8"/>
          <p:cNvPicPr>
            <a:picLocks noChangeAspect="1"/>
          </p:cNvPicPr>
          <p:nvPr/>
        </p:nvPicPr>
        <p:blipFill rotWithShape="1">
          <a:blip r:embed="rId6"/>
          <a:srcRect r="19317"/>
          <a:stretch/>
        </p:blipFill>
        <p:spPr>
          <a:xfrm>
            <a:off x="275487" y="5276797"/>
            <a:ext cx="1241158" cy="447626"/>
          </a:xfrm>
          <a:prstGeom prst="rect">
            <a:avLst/>
          </a:prstGeom>
        </p:spPr>
      </p:pic>
      <p:sp>
        <p:nvSpPr>
          <p:cNvPr id="2" name="Title 1"/>
          <p:cNvSpPr>
            <a:spLocks noGrp="1"/>
          </p:cNvSpPr>
          <p:nvPr>
            <p:ph type="title" idx="4294967295"/>
          </p:nvPr>
        </p:nvSpPr>
        <p:spPr>
          <a:xfrm>
            <a:off x="206259" y="215344"/>
            <a:ext cx="8937742" cy="508000"/>
          </a:xfrm>
        </p:spPr>
        <p:txBody>
          <a:bodyPr>
            <a:normAutofit fontScale="90000"/>
          </a:bodyPr>
          <a:lstStyle/>
          <a:p>
            <a:pPr algn="ctr"/>
            <a:r>
              <a:rPr lang="en-US" sz="3200" b="1" dirty="0" smtClean="0">
                <a:latin typeface="Arial Rounded MT Bold" panose="020F0704030504030204" pitchFamily="34" charset="0"/>
              </a:rPr>
              <a:t>Tuner: LCLS </a:t>
            </a:r>
            <a:r>
              <a:rPr lang="en-US" sz="3200" b="1" dirty="0" smtClean="0">
                <a:latin typeface="Arial Rounded MT Bold" panose="020F0704030504030204" pitchFamily="34" charset="0"/>
              </a:rPr>
              <a:t>II SRF </a:t>
            </a:r>
            <a:r>
              <a:rPr lang="en-US" sz="3200" b="1" dirty="0" smtClean="0">
                <a:latin typeface="Arial Rounded MT Bold" panose="020F0704030504030204" pitchFamily="34" charset="0"/>
              </a:rPr>
              <a:t>Tuner developed </a:t>
            </a:r>
            <a:r>
              <a:rPr lang="en-US" sz="3200" b="1" dirty="0" smtClean="0">
                <a:latin typeface="Arial Rounded MT Bold" panose="020F0704030504030204" pitchFamily="34" charset="0"/>
              </a:rPr>
              <a:t>by </a:t>
            </a:r>
            <a:r>
              <a:rPr lang="en-US" sz="3200" b="1" dirty="0" smtClean="0">
                <a:latin typeface="Arial Rounded MT Bold" panose="020F0704030504030204" pitchFamily="34" charset="0"/>
              </a:rPr>
              <a:t>FNAL</a:t>
            </a:r>
            <a:endParaRPr lang="en-US" sz="3200" b="1" dirty="0">
              <a:latin typeface="Arial Rounded MT Bold" panose="020F0704030504030204" pitchFamily="34" charset="0"/>
            </a:endParaRPr>
          </a:p>
        </p:txBody>
      </p:sp>
      <p:sp>
        <p:nvSpPr>
          <p:cNvPr id="10" name="テキスト ボックス 9"/>
          <p:cNvSpPr txBox="1"/>
          <p:nvPr/>
        </p:nvSpPr>
        <p:spPr>
          <a:xfrm>
            <a:off x="7891409" y="0"/>
            <a:ext cx="1252592" cy="307777"/>
          </a:xfrm>
          <a:prstGeom prst="rect">
            <a:avLst/>
          </a:prstGeom>
          <a:solidFill>
            <a:srgbClr val="FFFF00"/>
          </a:solidFill>
        </p:spPr>
        <p:txBody>
          <a:bodyPr wrap="none" rtlCol="0">
            <a:spAutoFit/>
          </a:bodyPr>
          <a:lstStyle/>
          <a:p>
            <a:r>
              <a:rPr lang="en-US" altLang="ja-JP" sz="1400" dirty="0"/>
              <a:t>Y. </a:t>
            </a:r>
            <a:r>
              <a:rPr lang="en-US" altLang="ja-JP" sz="1400" dirty="0" err="1"/>
              <a:t>Pischalnikov</a:t>
            </a:r>
            <a:endParaRPr kumimoji="1" lang="ja-JP" altLang="en-US" sz="1400" dirty="0"/>
          </a:p>
        </p:txBody>
      </p:sp>
      <p:sp>
        <p:nvSpPr>
          <p:cNvPr id="11" name="日付プレースホルダー 10"/>
          <p:cNvSpPr>
            <a:spLocks noGrp="1"/>
          </p:cNvSpPr>
          <p:nvPr>
            <p:ph type="dt" sz="half" idx="10"/>
          </p:nvPr>
        </p:nvSpPr>
        <p:spPr/>
        <p:txBody>
          <a:bodyPr/>
          <a:lstStyle/>
          <a:p>
            <a:r>
              <a:rPr kumimoji="1" lang="en-US" altLang="ja-JP" smtClean="0"/>
              <a:t>AY-170209</a:t>
            </a:r>
            <a:endParaRPr kumimoji="1" lang="ja-JP" altLang="en-US"/>
          </a:p>
        </p:txBody>
      </p:sp>
      <p:sp>
        <p:nvSpPr>
          <p:cNvPr id="12" name="スライド番号プレースホルダー 11"/>
          <p:cNvSpPr>
            <a:spLocks noGrp="1"/>
          </p:cNvSpPr>
          <p:nvPr>
            <p:ph type="sldNum" sz="quarter" idx="12"/>
          </p:nvPr>
        </p:nvSpPr>
        <p:spPr/>
        <p:txBody>
          <a:bodyPr/>
          <a:lstStyle/>
          <a:p>
            <a:fld id="{5E3658BE-5C52-6D47-90A5-230F07DACC76}" type="slidenum">
              <a:rPr kumimoji="1" lang="ja-JP" altLang="en-US" smtClean="0"/>
              <a:t>34</a:t>
            </a:fld>
            <a:endParaRPr kumimoji="1" lang="ja-JP" altLang="en-US"/>
          </a:p>
        </p:txBody>
      </p:sp>
    </p:spTree>
    <p:extLst>
      <p:ext uri="{BB962C8B-B14F-4D97-AF65-F5344CB8AC3E}">
        <p14:creationId xmlns:p14="http://schemas.microsoft.com/office/powerpoint/2010/main" val="29182980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2"/>
          <p:cNvGrpSpPr>
            <a:grpSpLocks noChangeAspect="1"/>
          </p:cNvGrpSpPr>
          <p:nvPr/>
        </p:nvGrpSpPr>
        <p:grpSpPr bwMode="auto">
          <a:xfrm>
            <a:off x="1324179" y="974724"/>
            <a:ext cx="6593988" cy="2173495"/>
            <a:chOff x="1425" y="10243"/>
            <a:chExt cx="9611" cy="3166"/>
          </a:xfrm>
        </p:grpSpPr>
        <p:pic>
          <p:nvPicPr>
            <p:cNvPr id="3"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 y="10243"/>
              <a:ext cx="6271" cy="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 y="10938"/>
              <a:ext cx="3340" cy="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79"/>
          <p:cNvGrpSpPr>
            <a:grpSpLocks noChangeAspect="1"/>
          </p:cNvGrpSpPr>
          <p:nvPr/>
        </p:nvGrpSpPr>
        <p:grpSpPr bwMode="auto">
          <a:xfrm>
            <a:off x="1027056" y="3298019"/>
            <a:ext cx="7205600" cy="2788557"/>
            <a:chOff x="2160" y="3372"/>
            <a:chExt cx="8190" cy="3169"/>
          </a:xfrm>
        </p:grpSpPr>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5" y="3376"/>
              <a:ext cx="3795" cy="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1" descr="tuner a KEK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0" y="3372"/>
              <a:ext cx="4395" cy="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テキスト ボックス 7"/>
          <p:cNvSpPr txBox="1"/>
          <p:nvPr/>
        </p:nvSpPr>
        <p:spPr>
          <a:xfrm>
            <a:off x="820337" y="116680"/>
            <a:ext cx="6538043" cy="523220"/>
          </a:xfrm>
          <a:prstGeom prst="rect">
            <a:avLst/>
          </a:prstGeom>
          <a:solidFill>
            <a:schemeClr val="bg1"/>
          </a:solidFill>
        </p:spPr>
        <p:txBody>
          <a:bodyPr wrap="none" rtlCol="0">
            <a:spAutoFit/>
          </a:bodyPr>
          <a:lstStyle/>
          <a:p>
            <a:r>
              <a:rPr kumimoji="1" lang="en-US" altLang="ja-JP" sz="2800" b="1" dirty="0" err="1" smtClean="0"/>
              <a:t>Saclay</a:t>
            </a:r>
            <a:r>
              <a:rPr kumimoji="1" lang="en-US" altLang="ja-JP" sz="2800" b="1" dirty="0" smtClean="0"/>
              <a:t> (lever) tuner for </a:t>
            </a:r>
            <a:r>
              <a:rPr kumimoji="1" lang="en-US" altLang="ja-JP" sz="2800" b="1" dirty="0" smtClean="0"/>
              <a:t>TESLA/EXFEL </a:t>
            </a:r>
            <a:r>
              <a:rPr kumimoji="1" lang="en-US" altLang="ja-JP" sz="2800" b="1" dirty="0" smtClean="0"/>
              <a:t>cavity</a:t>
            </a:r>
            <a:endParaRPr kumimoji="1" lang="ja-JP" altLang="en-US" sz="2800" b="1" dirty="0"/>
          </a:p>
        </p:txBody>
      </p:sp>
      <p:sp>
        <p:nvSpPr>
          <p:cNvPr id="9" name="テキスト ボックス 8"/>
          <p:cNvSpPr txBox="1"/>
          <p:nvPr/>
        </p:nvSpPr>
        <p:spPr>
          <a:xfrm>
            <a:off x="5932443" y="6559104"/>
            <a:ext cx="2297724" cy="307777"/>
          </a:xfrm>
          <a:prstGeom prst="rect">
            <a:avLst/>
          </a:prstGeom>
          <a:noFill/>
        </p:spPr>
        <p:txBody>
          <a:bodyPr wrap="none" rtlCol="0">
            <a:spAutoFit/>
          </a:bodyPr>
          <a:lstStyle/>
          <a:p>
            <a:r>
              <a:rPr kumimoji="1" lang="en-US" altLang="ja-JP" sz="1400" dirty="0" smtClean="0">
                <a:solidFill>
                  <a:schemeClr val="bg1">
                    <a:lumMod val="50000"/>
                  </a:schemeClr>
                </a:solidFill>
              </a:rPr>
              <a:t>KEK</a:t>
            </a:r>
            <a:r>
              <a:rPr kumimoji="1" lang="ja-JP" altLang="en-US" sz="1400" dirty="0" smtClean="0">
                <a:solidFill>
                  <a:schemeClr val="bg1">
                    <a:lumMod val="50000"/>
                  </a:schemeClr>
                </a:solidFill>
              </a:rPr>
              <a:t>　早野さんのスライドより</a:t>
            </a:r>
            <a:endParaRPr kumimoji="1" lang="ja-JP" altLang="en-US" sz="1400" dirty="0">
              <a:solidFill>
                <a:schemeClr val="bg1">
                  <a:lumMod val="50000"/>
                </a:schemeClr>
              </a:solidFill>
            </a:endParaRPr>
          </a:p>
        </p:txBody>
      </p:sp>
      <p:sp>
        <p:nvSpPr>
          <p:cNvPr id="10" name="日付プレースホルダー 9"/>
          <p:cNvSpPr>
            <a:spLocks noGrp="1"/>
          </p:cNvSpPr>
          <p:nvPr>
            <p:ph type="dt" sz="half" idx="2"/>
          </p:nvPr>
        </p:nvSpPr>
        <p:spPr/>
        <p:txBody>
          <a:bodyPr/>
          <a:lstStyle/>
          <a:p>
            <a:r>
              <a:rPr lang="en-US" smtClean="0"/>
              <a:t>AY-170209</a:t>
            </a:r>
            <a:endParaRPr lang="en-US"/>
          </a:p>
        </p:txBody>
      </p:sp>
      <p:sp>
        <p:nvSpPr>
          <p:cNvPr id="11" name="スライド番号プレースホルダー 10"/>
          <p:cNvSpPr>
            <a:spLocks noGrp="1"/>
          </p:cNvSpPr>
          <p:nvPr>
            <p:ph type="sldNum" sz="quarter" idx="4"/>
          </p:nvPr>
        </p:nvSpPr>
        <p:spPr/>
        <p:txBody>
          <a:bodyPr/>
          <a:lstStyle/>
          <a:p>
            <a:fld id="{AAB6FA28-7AEC-3F43-9C2D-3DB969CFEC6A}" type="slidenum">
              <a:rPr lang="en-US" smtClean="0"/>
              <a:pPr/>
              <a:t>35</a:t>
            </a:fld>
            <a:endParaRPr lang="en-US"/>
          </a:p>
        </p:txBody>
      </p:sp>
    </p:spTree>
    <p:extLst>
      <p:ext uri="{BB962C8B-B14F-4D97-AF65-F5344CB8AC3E}">
        <p14:creationId xmlns:p14="http://schemas.microsoft.com/office/powerpoint/2010/main" val="15606122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9369" y="39331"/>
            <a:ext cx="7638272" cy="576064"/>
          </a:xfrm>
          <a:solidFill>
            <a:srgbClr val="FFFFFF"/>
          </a:solidFill>
        </p:spPr>
        <p:txBody>
          <a:bodyPr anchor="ctr">
            <a:normAutofit fontScale="90000"/>
          </a:bodyPr>
          <a:lstStyle/>
          <a:p>
            <a:r>
              <a:rPr kumimoji="1" lang="en-US" altLang="ja-JP" b="1" dirty="0" smtClean="0"/>
              <a:t>Cost reduction R&amp;D </a:t>
            </a:r>
            <a:r>
              <a:rPr kumimoji="1" lang="en-US" altLang="ja-JP" b="1" dirty="0" smtClean="0"/>
              <a:t>Plan at KEK</a:t>
            </a:r>
            <a:endParaRPr kumimoji="1" lang="ja-JP" altLang="en-US" b="1" dirty="0"/>
          </a:p>
        </p:txBody>
      </p:sp>
      <p:graphicFrame>
        <p:nvGraphicFramePr>
          <p:cNvPr id="11" name="表 10"/>
          <p:cNvGraphicFramePr>
            <a:graphicFrameLocks noGrp="1"/>
          </p:cNvGraphicFramePr>
          <p:nvPr>
            <p:extLst>
              <p:ext uri="{D42A27DB-BD31-4B8C-83A1-F6EECF244321}">
                <p14:modId xmlns:p14="http://schemas.microsoft.com/office/powerpoint/2010/main" val="484971244"/>
              </p:ext>
            </p:extLst>
          </p:nvPr>
        </p:nvGraphicFramePr>
        <p:xfrm>
          <a:off x="312481" y="2161827"/>
          <a:ext cx="6556559" cy="3352903"/>
        </p:xfrm>
        <a:graphic>
          <a:graphicData uri="http://schemas.openxmlformats.org/drawingml/2006/table">
            <a:tbl>
              <a:tblPr firstRow="1" bandRow="1">
                <a:tableStyleId>{5C22544A-7EE6-4342-B048-85BDC9FD1C3A}</a:tableStyleId>
              </a:tblPr>
              <a:tblGrid>
                <a:gridCol w="1673936"/>
                <a:gridCol w="2504999"/>
                <a:gridCol w="2377624"/>
              </a:tblGrid>
              <a:tr h="511999">
                <a:tc>
                  <a:txBody>
                    <a:bodyPr/>
                    <a:lstStyle/>
                    <a:p>
                      <a:pPr algn="l" fontAlgn="ctr"/>
                      <a:r>
                        <a:rPr lang="ja-JP" alt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6350" marR="6350" marT="6350" marB="0" anchor="ctr"/>
                </a:tc>
                <a:tc>
                  <a:txBody>
                    <a:bodyPr/>
                    <a:lstStyle/>
                    <a:p>
                      <a:pPr algn="ctr" fontAlgn="ctr"/>
                      <a:r>
                        <a:rPr lang="en-US" altLang="ja-JP" sz="1600" b="0" i="0" u="none" strike="noStrike" dirty="0" smtClean="0">
                          <a:solidFill>
                            <a:schemeClr val="bg1"/>
                          </a:solidFill>
                          <a:effectLst/>
                          <a:latin typeface="ＭＳ Ｐゴシック" panose="020B0600070205080204" pitchFamily="50" charset="-128"/>
                          <a:ea typeface="ＭＳ Ｐゴシック" panose="020B0600070205080204" pitchFamily="50" charset="-128"/>
                        </a:rPr>
                        <a:t>2018 </a:t>
                      </a:r>
                      <a:endParaRPr lang="en-US" altLang="ja-JP"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ctr" fontAlgn="ctr"/>
                      <a:r>
                        <a:rPr lang="en-US" altLang="ja-JP" sz="1600" b="0" i="0" u="none" strike="noStrike" baseline="0" dirty="0" smtClean="0">
                          <a:solidFill>
                            <a:schemeClr val="bg1"/>
                          </a:solidFill>
                          <a:effectLst/>
                          <a:latin typeface="ＭＳ Ｐゴシック" panose="020B0600070205080204" pitchFamily="50" charset="-128"/>
                          <a:ea typeface="ＭＳ Ｐゴシック" panose="020B0600070205080204" pitchFamily="50" charset="-128"/>
                        </a:rPr>
                        <a:t>2019 </a:t>
                      </a:r>
                      <a:endParaRPr lang="en-US" sz="1600" b="0" i="0" u="none" strike="noStrike" dirty="0">
                        <a:solidFill>
                          <a:schemeClr val="bg1"/>
                        </a:solidFill>
                        <a:effectLst/>
                        <a:latin typeface="ＭＳ Ｐゴシック" panose="020B0600070205080204" pitchFamily="50" charset="-128"/>
                        <a:ea typeface="ＭＳ Ｐゴシック" panose="020B0600070205080204" pitchFamily="50" charset="-128"/>
                      </a:endParaRPr>
                    </a:p>
                  </a:txBody>
                  <a:tcPr marL="6350" marR="6350" marT="6350" marB="0" anchor="ctr"/>
                </a:tc>
              </a:tr>
              <a:tr h="789228">
                <a:tc>
                  <a:txBody>
                    <a:bodyPr/>
                    <a:lstStyle/>
                    <a:p>
                      <a:pPr algn="l" fontAlgn="ctr"/>
                      <a:r>
                        <a:rPr 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A-1</a:t>
                      </a: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8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Nb</a:t>
                      </a:r>
                      <a:r>
                        <a:rPr lang="ja-JP" altLang="en-US" sz="1800" b="0" i="0" u="none" strike="noStrike" baseline="0"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800" b="0" i="0" u="none" strike="noStrike" baseline="0" dirty="0" smtClean="0">
                          <a:solidFill>
                            <a:srgbClr val="000000"/>
                          </a:solidFill>
                          <a:effectLst/>
                          <a:latin typeface="ＭＳ Ｐゴシック" panose="020B0600070205080204" pitchFamily="50" charset="-128"/>
                          <a:ea typeface="ＭＳ Ｐゴシック" panose="020B0600070205080204" pitchFamily="50" charset="-128"/>
                        </a:rPr>
                        <a:t>material</a:t>
                      </a:r>
                      <a:endParaRPr 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4 3-cell cavity</a:t>
                      </a:r>
                    </a:p>
                    <a:p>
                      <a:pPr algn="ctr" fontAlgn="ctr"/>
                      <a:r>
                        <a:rPr lang="en-US" altLang="ja-JP" sz="1800" b="0" i="0" u="none" strike="noStrike" dirty="0" smtClean="0">
                          <a:solidFill>
                            <a:srgbClr val="000000"/>
                          </a:solidFill>
                          <a:effectLst/>
                          <a:latin typeface="ＭＳ Ｐゴシック"/>
                        </a:rPr>
                        <a:t>Vertical</a:t>
                      </a:r>
                      <a:r>
                        <a:rPr lang="en-US" altLang="ja-JP" sz="1800" b="0" i="0" u="none" strike="noStrike" baseline="0" dirty="0" smtClean="0">
                          <a:solidFill>
                            <a:srgbClr val="000000"/>
                          </a:solidFill>
                          <a:effectLst/>
                          <a:latin typeface="ＭＳ Ｐゴシック"/>
                        </a:rPr>
                        <a:t> test</a:t>
                      </a:r>
                      <a:endParaRPr lang="en-US" altLang="ja-JP" sz="1800" b="0" i="0" u="none" strike="noStrike" dirty="0">
                        <a:solidFill>
                          <a:srgbClr val="000000"/>
                        </a:solidFill>
                        <a:effectLst/>
                        <a:latin typeface="ＭＳ Ｐゴシック"/>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8 9-cell cavity VT</a:t>
                      </a:r>
                      <a:endParaRPr lang="en-US" altLang="ja-JP" sz="1800" b="0" i="0" u="none" strike="noStrike" dirty="0">
                        <a:solidFill>
                          <a:srgbClr val="000000"/>
                        </a:solidFill>
                        <a:effectLst/>
                        <a:latin typeface="ＭＳ Ｐゴシック"/>
                      </a:endParaRPr>
                    </a:p>
                  </a:txBody>
                  <a:tcPr marL="6350" marR="6350" marT="6350" marB="0" anchor="ctr"/>
                </a:tc>
              </a:tr>
              <a:tr h="789228">
                <a:tc>
                  <a:txBody>
                    <a:bodyPr/>
                    <a:lstStyle/>
                    <a:p>
                      <a:pPr algn="l" fontAlgn="ctr"/>
                      <a:r>
                        <a:rPr 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A-2</a:t>
                      </a: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8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HighQ</a:t>
                      </a:r>
                      <a:r>
                        <a:rPr lang="en-US" altLang="ja-JP" sz="18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,HighG</a:t>
                      </a:r>
                      <a:endParaRPr 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5</a:t>
                      </a:r>
                      <a:r>
                        <a:rPr lang="en-US" altLang="ja-JP" sz="1800" b="0" i="0" u="none" strike="noStrike" baseline="0" dirty="0" smtClean="0">
                          <a:solidFill>
                            <a:srgbClr val="000000"/>
                          </a:solidFill>
                          <a:effectLst/>
                          <a:latin typeface="ＭＳ Ｐゴシック"/>
                        </a:rPr>
                        <a:t> single cell cavity</a:t>
                      </a:r>
                      <a:endParaRPr lang="en-US" altLang="ja-JP" sz="1800" b="0" i="0" u="none" strike="noStrike" dirty="0" smtClean="0">
                        <a:solidFill>
                          <a:srgbClr val="000000"/>
                        </a:solidFill>
                        <a:effectLst/>
                        <a:latin typeface="ＭＳ Ｐゴシック"/>
                      </a:endParaRPr>
                    </a:p>
                    <a:p>
                      <a:pPr algn="ctr" fontAlgn="ctr"/>
                      <a:r>
                        <a:rPr lang="en-US" altLang="ja-JP" sz="1800" b="0" i="0" u="none" strike="noStrike" dirty="0" smtClean="0">
                          <a:solidFill>
                            <a:srgbClr val="000000"/>
                          </a:solidFill>
                          <a:effectLst/>
                          <a:latin typeface="ＭＳ Ｐゴシック"/>
                        </a:rPr>
                        <a:t>3 9-cell cavity</a:t>
                      </a:r>
                      <a:r>
                        <a:rPr lang="en-US" altLang="ja-JP" sz="1800" b="0" i="0" u="none" strike="noStrike" baseline="0" dirty="0" smtClean="0">
                          <a:solidFill>
                            <a:srgbClr val="000000"/>
                          </a:solidFill>
                          <a:effectLst/>
                          <a:latin typeface="ＭＳ Ｐゴシック"/>
                        </a:rPr>
                        <a:t> VT</a:t>
                      </a:r>
                      <a:endParaRPr lang="en-US" altLang="ja-JP" sz="1800" b="0" i="0" u="none" strike="noStrike" dirty="0" smtClean="0">
                        <a:solidFill>
                          <a:srgbClr val="000000"/>
                        </a:solidFill>
                        <a:effectLst/>
                        <a:latin typeface="ＭＳ Ｐゴシック"/>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8</a:t>
                      </a:r>
                      <a:r>
                        <a:rPr lang="en-US" altLang="ja-JP" sz="1800" b="0" i="0" u="none" strike="noStrike" baseline="0" dirty="0" smtClean="0">
                          <a:solidFill>
                            <a:srgbClr val="000000"/>
                          </a:solidFill>
                          <a:effectLst/>
                          <a:latin typeface="ＭＳ Ｐゴシック"/>
                        </a:rPr>
                        <a:t> 9-cell cavity VT</a:t>
                      </a:r>
                      <a:endParaRPr lang="en-US" altLang="ja-JP" sz="1800" b="0" i="0" u="none" strike="noStrike" dirty="0">
                        <a:solidFill>
                          <a:srgbClr val="000000"/>
                        </a:solidFill>
                        <a:effectLst/>
                        <a:latin typeface="ＭＳ Ｐゴシック"/>
                      </a:endParaRPr>
                    </a:p>
                  </a:txBody>
                  <a:tcPr marL="6350" marR="6350" marT="6350" marB="0" anchor="ctr"/>
                </a:tc>
              </a:tr>
              <a:tr h="527355">
                <a:tc>
                  <a:txBody>
                    <a:bodyPr/>
                    <a:lstStyle/>
                    <a:p>
                      <a:pPr algn="l" fontAlgn="ctr"/>
                      <a:r>
                        <a:rPr 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A-3</a:t>
                      </a: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Input</a:t>
                      </a:r>
                      <a:r>
                        <a:rPr lang="en-US" altLang="ja-JP" sz="1800" b="0" i="0" u="none" strike="noStrike" baseline="0" dirty="0" smtClean="0">
                          <a:solidFill>
                            <a:srgbClr val="000000"/>
                          </a:solidFill>
                          <a:effectLst/>
                          <a:latin typeface="ＭＳ Ｐゴシック" panose="020B0600070205080204" pitchFamily="50" charset="-128"/>
                          <a:ea typeface="ＭＳ Ｐゴシック" panose="020B0600070205080204" pitchFamily="50" charset="-128"/>
                        </a:rPr>
                        <a:t> </a:t>
                      </a:r>
                      <a:r>
                        <a:rPr lang="en-US" altLang="ja-JP" sz="1800" b="0" i="0" u="none" strike="noStrike" baseline="0" dirty="0" smtClean="0">
                          <a:solidFill>
                            <a:srgbClr val="000000"/>
                          </a:solidFill>
                          <a:effectLst/>
                          <a:latin typeface="ＭＳ Ｐゴシック" panose="020B0600070205080204" pitchFamily="50" charset="-128"/>
                          <a:ea typeface="ＭＳ Ｐゴシック" panose="020B0600070205080204" pitchFamily="50" charset="-128"/>
                        </a:rPr>
                        <a:t>coupler</a:t>
                      </a:r>
                      <a:endParaRPr 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Coupler</a:t>
                      </a:r>
                      <a:r>
                        <a:rPr lang="en-US" altLang="ja-JP" sz="1800" b="0" i="0" u="none" strike="noStrike" baseline="0" dirty="0" smtClean="0">
                          <a:solidFill>
                            <a:srgbClr val="000000"/>
                          </a:solidFill>
                          <a:effectLst/>
                          <a:latin typeface="ＭＳ Ｐゴシック"/>
                        </a:rPr>
                        <a:t> design</a:t>
                      </a:r>
                      <a:endParaRPr lang="en-US" altLang="ja-JP" sz="1800" b="0" i="0" u="none" strike="noStrike" dirty="0">
                        <a:solidFill>
                          <a:srgbClr val="000000"/>
                        </a:solidFill>
                        <a:effectLst/>
                        <a:latin typeface="ＭＳ Ｐゴシック"/>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Evaluation</a:t>
                      </a:r>
                      <a:endParaRPr lang="en-US" altLang="ja-JP" sz="1800" b="0" i="0" u="none" strike="noStrike" dirty="0">
                        <a:solidFill>
                          <a:srgbClr val="000000"/>
                        </a:solidFill>
                        <a:effectLst/>
                        <a:latin typeface="ＭＳ Ｐゴシック"/>
                      </a:endParaRPr>
                    </a:p>
                  </a:txBody>
                  <a:tcPr marL="6350" marR="6350" marT="6350" marB="0" anchor="ctr"/>
                </a:tc>
              </a:tr>
              <a:tr h="707458">
                <a:tc>
                  <a:txBody>
                    <a:bodyPr/>
                    <a:lstStyle/>
                    <a:p>
                      <a:pPr algn="l" fontAlgn="ctr"/>
                      <a:r>
                        <a:rPr 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A-4</a:t>
                      </a:r>
                      <a:r>
                        <a:rPr lang="ja-JP" alt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en-US" altLang="ja-JP"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en-US" sz="1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  Vertical</a:t>
                      </a:r>
                      <a:r>
                        <a:rPr lang="en-US" sz="1800" b="0" i="0" u="none" strike="noStrike" baseline="0" dirty="0" smtClean="0">
                          <a:solidFill>
                            <a:srgbClr val="000000"/>
                          </a:solidFill>
                          <a:effectLst/>
                          <a:latin typeface="ＭＳ Ｐゴシック" panose="020B0600070205080204" pitchFamily="50" charset="-128"/>
                          <a:ea typeface="ＭＳ Ｐゴシック" panose="020B0600070205080204" pitchFamily="50" charset="-128"/>
                        </a:rPr>
                        <a:t> EP</a:t>
                      </a:r>
                      <a:endParaRPr lang="en-US" sz="1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Single</a:t>
                      </a:r>
                      <a:r>
                        <a:rPr lang="en-US" altLang="ja-JP" sz="1800" b="0" i="0" u="none" strike="noStrike" baseline="0" dirty="0" smtClean="0">
                          <a:solidFill>
                            <a:srgbClr val="000000"/>
                          </a:solidFill>
                          <a:effectLst/>
                          <a:latin typeface="ＭＳ Ｐゴシック"/>
                        </a:rPr>
                        <a:t> cell cavity test</a:t>
                      </a:r>
                      <a:endParaRPr lang="en-US" altLang="ja-JP" sz="1800" b="0" i="0" u="none" strike="noStrike" dirty="0">
                        <a:solidFill>
                          <a:srgbClr val="000000"/>
                        </a:solidFill>
                        <a:effectLst/>
                        <a:latin typeface="ＭＳ Ｐゴシック"/>
                      </a:endParaRPr>
                    </a:p>
                  </a:txBody>
                  <a:tcPr marL="6350" marR="6350" marT="6350" marB="0" anchor="ctr"/>
                </a:tc>
                <a:tc>
                  <a:txBody>
                    <a:bodyPr/>
                    <a:lstStyle/>
                    <a:p>
                      <a:pPr algn="ctr" fontAlgn="ctr"/>
                      <a:r>
                        <a:rPr lang="en-US" altLang="ja-JP" sz="1800" b="0" i="0" u="none" strike="noStrike" dirty="0" smtClean="0">
                          <a:solidFill>
                            <a:srgbClr val="000000"/>
                          </a:solidFill>
                          <a:effectLst/>
                          <a:latin typeface="ＭＳ Ｐゴシック"/>
                        </a:rPr>
                        <a:t>9-cell</a:t>
                      </a:r>
                      <a:r>
                        <a:rPr lang="en-US" altLang="ja-JP" sz="1800" b="0" i="0" u="none" strike="noStrike" baseline="0" dirty="0" smtClean="0">
                          <a:solidFill>
                            <a:srgbClr val="000000"/>
                          </a:solidFill>
                          <a:effectLst/>
                          <a:latin typeface="ＭＳ Ｐゴシック"/>
                        </a:rPr>
                        <a:t> cavity test</a:t>
                      </a:r>
                      <a:endParaRPr lang="en-US" altLang="ja-JP" sz="1800" b="0" i="0" u="none" strike="noStrike" dirty="0">
                        <a:solidFill>
                          <a:srgbClr val="000000"/>
                        </a:solidFill>
                        <a:effectLst/>
                        <a:latin typeface="ＭＳ Ｐゴシック"/>
                      </a:endParaRPr>
                    </a:p>
                  </a:txBody>
                  <a:tcPr marL="6350" marR="6350" marT="6350" marB="0" anchor="ctr"/>
                </a:tc>
              </a:tr>
            </a:tbl>
          </a:graphicData>
        </a:graphic>
      </p:graphicFrame>
      <p:sp>
        <p:nvSpPr>
          <p:cNvPr id="7" name="テキスト ボックス 6"/>
          <p:cNvSpPr txBox="1"/>
          <p:nvPr/>
        </p:nvSpPr>
        <p:spPr>
          <a:xfrm>
            <a:off x="539552" y="776661"/>
            <a:ext cx="7814960" cy="923330"/>
          </a:xfrm>
          <a:prstGeom prst="rect">
            <a:avLst/>
          </a:prstGeom>
          <a:noFill/>
        </p:spPr>
        <p:txBody>
          <a:bodyPr wrap="none" rtlCol="0">
            <a:spAutoFit/>
          </a:bodyPr>
          <a:lstStyle/>
          <a:p>
            <a:r>
              <a:rPr lang="en-US" altLang="ja-JP" dirty="0" smtClean="0"/>
              <a:t>Assumption</a:t>
            </a:r>
            <a:r>
              <a:rPr lang="ja-JP" altLang="en-US" dirty="0" smtClean="0"/>
              <a:t>）</a:t>
            </a:r>
            <a:endParaRPr lang="en-US" altLang="ja-JP" dirty="0" smtClean="0"/>
          </a:p>
          <a:p>
            <a:pPr marL="285750" indent="-285750">
              <a:buFont typeface="Arial" panose="020B0604020202020204" pitchFamily="34" charset="0"/>
              <a:buChar char="•"/>
            </a:pPr>
            <a:r>
              <a:rPr lang="en-US" altLang="ja-JP" dirty="0" smtClean="0"/>
              <a:t>R&amp;D budget </a:t>
            </a:r>
            <a:r>
              <a:rPr lang="en-US" altLang="ja-JP" dirty="0" smtClean="0"/>
              <a:t>expected to</a:t>
            </a:r>
            <a:r>
              <a:rPr lang="en-US" altLang="ja-JP" dirty="0" smtClean="0"/>
              <a:t> </a:t>
            </a:r>
            <a:r>
              <a:rPr lang="en-US" altLang="ja-JP" dirty="0" smtClean="0"/>
              <a:t>be available from JFY2018 (April, 2018~)</a:t>
            </a:r>
          </a:p>
          <a:p>
            <a:pPr marL="285750" indent="-285750">
              <a:buFont typeface="Arial" panose="020B0604020202020204" pitchFamily="34" charset="0"/>
              <a:buChar char="•"/>
            </a:pPr>
            <a:r>
              <a:rPr kumimoji="1" lang="en-US" altLang="ja-JP" dirty="0" smtClean="0"/>
              <a:t>R&amp;D  starts from JFY2017  within the KEK-LC budget (by </a:t>
            </a:r>
            <a:r>
              <a:rPr lang="en-US" altLang="ja-JP" dirty="0" smtClean="0"/>
              <a:t>reducing</a:t>
            </a:r>
            <a:r>
              <a:rPr kumimoji="1" lang="en-US" altLang="ja-JP" dirty="0" smtClean="0"/>
              <a:t> outsourcing )</a:t>
            </a:r>
            <a:endParaRPr lang="en-US" altLang="ja-JP" dirty="0" smtClean="0"/>
          </a:p>
        </p:txBody>
      </p:sp>
      <p:pic>
        <p:nvPicPr>
          <p:cNvPr id="9" name="図 4" descr="CIMG050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5553" y="2948630"/>
            <a:ext cx="1294186" cy="67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ilc.kek.jp/LCoffice/OfficeAdmin/Test/images/Yamanaka_CFF140509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01572" y="3760978"/>
            <a:ext cx="1965738" cy="473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5400000">
            <a:off x="7596199" y="1942099"/>
            <a:ext cx="570189" cy="946436"/>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rotWithShape="1">
          <a:blip r:embed="rId5"/>
          <a:srcRect r="59330" b="54868"/>
          <a:stretch/>
        </p:blipFill>
        <p:spPr>
          <a:xfrm>
            <a:off x="7208789" y="4382996"/>
            <a:ext cx="1426013" cy="643241"/>
          </a:xfrm>
          <a:prstGeom prst="rect">
            <a:avLst/>
          </a:prstGeom>
          <a:ln>
            <a:solidFill>
              <a:srgbClr val="4F81BD"/>
            </a:solidFill>
          </a:ln>
        </p:spPr>
      </p:pic>
      <p:pic>
        <p:nvPicPr>
          <p:cNvPr id="10" name="図 9"/>
          <p:cNvPicPr/>
          <p:nvPr/>
        </p:nvPicPr>
        <p:blipFill>
          <a:blip r:embed="rId6" cstate="email">
            <a:extLst>
              <a:ext uri="{28A0092B-C50C-407E-A947-70E740481C1C}">
                <a14:useLocalDpi xmlns:a14="http://schemas.microsoft.com/office/drawing/2010/main"/>
              </a:ext>
            </a:extLst>
          </a:blip>
          <a:stretch>
            <a:fillRect/>
          </a:stretch>
        </p:blipFill>
        <p:spPr>
          <a:xfrm>
            <a:off x="7563535" y="5201192"/>
            <a:ext cx="790977" cy="508595"/>
          </a:xfrm>
          <a:prstGeom prst="rect">
            <a:avLst/>
          </a:prstGeom>
          <a:ln>
            <a:solidFill>
              <a:srgbClr val="4F81BD"/>
            </a:solidFill>
          </a:ln>
        </p:spPr>
      </p:pic>
    </p:spTree>
    <p:extLst>
      <p:ext uri="{BB962C8B-B14F-4D97-AF65-F5344CB8AC3E}">
        <p14:creationId xmlns:p14="http://schemas.microsoft.com/office/powerpoint/2010/main" val="156845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5329" y="1352712"/>
            <a:ext cx="3259568" cy="1043695"/>
          </a:xfrm>
          <a:prstGeom prst="rect">
            <a:avLst/>
          </a:prstGeom>
        </p:spPr>
      </p:pic>
      <p:pic>
        <p:nvPicPr>
          <p:cNvPr id="5" name="図 4" descr="チューナー空洞組Nコネ干渉対策04.pdf"/>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2721773" y="2872305"/>
            <a:ext cx="2222621" cy="1570617"/>
          </a:xfrm>
          <a:prstGeom prst="rect">
            <a:avLst/>
          </a:prstGeom>
        </p:spPr>
      </p:pic>
      <p:sp>
        <p:nvSpPr>
          <p:cNvPr id="2" name="テキスト ボックス 1"/>
          <p:cNvSpPr txBox="1"/>
          <p:nvPr/>
        </p:nvSpPr>
        <p:spPr>
          <a:xfrm>
            <a:off x="918582" y="950543"/>
            <a:ext cx="7455712" cy="5693778"/>
          </a:xfrm>
          <a:prstGeom prst="rect">
            <a:avLst/>
          </a:prstGeom>
          <a:noFill/>
        </p:spPr>
        <p:txBody>
          <a:bodyPr wrap="none" lIns="91353" tIns="45676" rIns="91353" bIns="45676" rtlCol="0">
            <a:spAutoFit/>
          </a:bodyPr>
          <a:lstStyle/>
          <a:p>
            <a:r>
              <a:rPr lang="en-US" altLang="ja-JP" sz="2800" b="1">
                <a:solidFill>
                  <a:schemeClr val="accent5">
                    <a:lumMod val="75000"/>
                  </a:schemeClr>
                </a:solidFill>
              </a:rPr>
              <a:t>Coupler:</a:t>
            </a:r>
            <a:r>
              <a:rPr lang="en-US" altLang="ja-JP" sz="2800" b="1"/>
              <a:t> Cost reduction by no-coating ceramics</a:t>
            </a:r>
          </a:p>
          <a:p>
            <a:endParaRPr lang="en-US" altLang="ja-JP" sz="2800" b="1"/>
          </a:p>
          <a:p>
            <a:endParaRPr lang="en-US" altLang="ja-JP" sz="2800" b="1"/>
          </a:p>
          <a:p>
            <a:r>
              <a:rPr lang="en-US" altLang="ja-JP" sz="2800" b="1">
                <a:solidFill>
                  <a:schemeClr val="accent5">
                    <a:lumMod val="75000"/>
                  </a:schemeClr>
                </a:solidFill>
              </a:rPr>
              <a:t>Tuner:</a:t>
            </a:r>
            <a:r>
              <a:rPr lang="en-US" altLang="ja-JP" sz="2800" b="1"/>
              <a:t> Cost reduction by revised lever-arm tuner</a:t>
            </a:r>
          </a:p>
          <a:p>
            <a:endParaRPr lang="en-US" altLang="ja-JP" sz="2800" b="1"/>
          </a:p>
          <a:p>
            <a:endParaRPr lang="en-US" altLang="ja-JP" sz="2800" b="1"/>
          </a:p>
          <a:p>
            <a:endParaRPr lang="en-US" altLang="ja-JP" sz="2800" b="1"/>
          </a:p>
          <a:p>
            <a:r>
              <a:rPr lang="en-US" altLang="ja-JP" sz="2800" b="1">
                <a:solidFill>
                  <a:schemeClr val="accent5">
                    <a:lumMod val="75000"/>
                  </a:schemeClr>
                </a:solidFill>
              </a:rPr>
              <a:t>Crab cavity: </a:t>
            </a:r>
            <a:r>
              <a:rPr lang="en-US" altLang="ja-JP" sz="2800" b="1"/>
              <a:t>Concern item in Nomura-report </a:t>
            </a:r>
          </a:p>
          <a:p>
            <a:endParaRPr lang="en-US" altLang="ja-JP" sz="2800" b="1"/>
          </a:p>
          <a:p>
            <a:endParaRPr lang="en-US" altLang="ja-JP" sz="2800" b="1"/>
          </a:p>
          <a:p>
            <a:r>
              <a:rPr lang="en-US" altLang="ja-JP" sz="2800" b="1">
                <a:solidFill>
                  <a:schemeClr val="accent5">
                    <a:lumMod val="75000"/>
                  </a:schemeClr>
                </a:solidFill>
              </a:rPr>
              <a:t>MARX modulator: </a:t>
            </a:r>
          </a:p>
          <a:p>
            <a:r>
              <a:rPr lang="en-US" altLang="ja-JP" sz="2800" b="1">
                <a:solidFill>
                  <a:schemeClr val="accent5">
                    <a:lumMod val="75000"/>
                  </a:schemeClr>
                </a:solidFill>
              </a:rPr>
              <a:t>        </a:t>
            </a:r>
            <a:r>
              <a:rPr lang="en-US" altLang="ja-JP" sz="2800" b="1"/>
              <a:t>Concern item in Nomura-report </a:t>
            </a:r>
          </a:p>
          <a:p>
            <a:endParaRPr lang="ja-JP" altLang="en-US" sz="2800"/>
          </a:p>
        </p:txBody>
      </p:sp>
      <p:sp>
        <p:nvSpPr>
          <p:cNvPr id="3" name="テキスト ボックス 2"/>
          <p:cNvSpPr txBox="1"/>
          <p:nvPr/>
        </p:nvSpPr>
        <p:spPr>
          <a:xfrm>
            <a:off x="1847971" y="304527"/>
            <a:ext cx="5673172" cy="584687"/>
          </a:xfrm>
          <a:prstGeom prst="rect">
            <a:avLst/>
          </a:prstGeom>
          <a:noFill/>
        </p:spPr>
        <p:txBody>
          <a:bodyPr wrap="none" lIns="91353" tIns="45676" rIns="91353" bIns="45676" rtlCol="0">
            <a:spAutoFit/>
          </a:bodyPr>
          <a:lstStyle/>
          <a:p>
            <a:r>
              <a:rPr lang="en-US" altLang="ja-JP" sz="3200" b="1" u="sng"/>
              <a:t>KEK plans for components study</a:t>
            </a:r>
            <a:endParaRPr lang="ja-JP" altLang="en-US" sz="3200" b="1" u="sng"/>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407" y="4332025"/>
            <a:ext cx="3651025" cy="996355"/>
          </a:xfrm>
          <a:prstGeom prst="rect">
            <a:avLst/>
          </a:prstGeom>
        </p:spPr>
      </p:pic>
      <p:pic>
        <p:nvPicPr>
          <p:cNvPr id="7" name="図 20" descr="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7772" y="5003980"/>
            <a:ext cx="2282164" cy="17083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483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837618" y="52716"/>
            <a:ext cx="7511545" cy="523757"/>
          </a:xfrm>
          <a:solidFill>
            <a:srgbClr val="FFFFFF"/>
          </a:solidFill>
        </p:spPr>
        <p:txBody>
          <a:bodyPr>
            <a:noAutofit/>
          </a:bodyPr>
          <a:lstStyle/>
          <a:p>
            <a:r>
              <a:rPr kumimoji="1" lang="en-US" altLang="ja-JP" sz="3200" b="1" dirty="0" smtClean="0"/>
              <a:t> ILC Staging to be studied</a:t>
            </a:r>
            <a:endParaRPr kumimoji="1" lang="ja-JP" altLang="en-US" sz="3200" b="1"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3616390673"/>
              </p:ext>
            </p:extLst>
          </p:nvPr>
        </p:nvGraphicFramePr>
        <p:xfrm>
          <a:off x="408967" y="858498"/>
          <a:ext cx="8341397" cy="5394960"/>
        </p:xfrm>
        <a:graphic>
          <a:graphicData uri="http://schemas.openxmlformats.org/drawingml/2006/table">
            <a:tbl>
              <a:tblPr firstRow="1" bandRow="1">
                <a:tableStyleId>{5C22544A-7EE6-4342-B048-85BDC9FD1C3A}</a:tableStyleId>
              </a:tblPr>
              <a:tblGrid>
                <a:gridCol w="2307556"/>
                <a:gridCol w="1747365"/>
                <a:gridCol w="1322504"/>
                <a:gridCol w="1493634"/>
                <a:gridCol w="1470338"/>
              </a:tblGrid>
              <a:tr h="451455">
                <a:tc>
                  <a:txBody>
                    <a:bodyPr/>
                    <a:lstStyle/>
                    <a:p>
                      <a:pPr algn="ctr"/>
                      <a:endParaRPr kumimoji="1" lang="ja-JP" altLang="en-US" sz="2400" b="1" dirty="0"/>
                    </a:p>
                  </a:txBody>
                  <a:tcPr marL="85703" marR="85703" anchor="ctr"/>
                </a:tc>
                <a:tc>
                  <a:txBody>
                    <a:bodyPr/>
                    <a:lstStyle/>
                    <a:p>
                      <a:pPr algn="ctr"/>
                      <a:r>
                        <a:rPr kumimoji="1" lang="en-US" altLang="ja-JP" sz="2400" b="1" dirty="0" smtClean="0"/>
                        <a:t>Unit</a:t>
                      </a:r>
                      <a:endParaRPr kumimoji="1" lang="ja-JP" altLang="en-US" sz="2400" b="1" dirty="0"/>
                    </a:p>
                  </a:txBody>
                  <a:tcPr marL="85703" marR="85703" anchor="ctr"/>
                </a:tc>
                <a:tc gridSpan="3">
                  <a:txBody>
                    <a:bodyPr/>
                    <a:lstStyle/>
                    <a:p>
                      <a:pPr algn="ctr"/>
                      <a:r>
                        <a:rPr kumimoji="1" lang="en-US" altLang="ja-JP" sz="2400" b="1" dirty="0" smtClean="0"/>
                        <a:t>ILC</a:t>
                      </a:r>
                      <a:endParaRPr kumimoji="1" lang="ja-JP" altLang="en-US" sz="2400" b="1" dirty="0"/>
                    </a:p>
                  </a:txBody>
                  <a:tcPr marL="85703" marR="85703" anchor="ctr"/>
                </a:tc>
                <a:tc hMerge="1">
                  <a:txBody>
                    <a:bodyPr/>
                    <a:lstStyle/>
                    <a:p>
                      <a:pPr algn="ctr"/>
                      <a:endParaRPr kumimoji="1" lang="ja-JP" altLang="en-US" dirty="0"/>
                    </a:p>
                  </a:txBody>
                  <a:tcPr marL="85703" marR="85703" anchor="ctr"/>
                </a:tc>
                <a:tc hMerge="1">
                  <a:txBody>
                    <a:bodyPr/>
                    <a:lstStyle/>
                    <a:p>
                      <a:endParaRPr kumimoji="1" lang="ja-JP" altLang="en-US"/>
                    </a:p>
                  </a:txBody>
                  <a:tcPr/>
                </a:tc>
              </a:tr>
              <a:tr h="419684">
                <a:tc>
                  <a:txBody>
                    <a:bodyPr/>
                    <a:lstStyle/>
                    <a:p>
                      <a:pPr algn="ctr"/>
                      <a:r>
                        <a:rPr kumimoji="1" lang="en-US" altLang="ja-JP" sz="2400" b="0" dirty="0" err="1" smtClean="0"/>
                        <a:t>CoM.</a:t>
                      </a:r>
                      <a:r>
                        <a:rPr kumimoji="1" lang="en-US" altLang="ja-JP" sz="2400" b="0" dirty="0" smtClean="0"/>
                        <a:t> Energy</a:t>
                      </a:r>
                      <a:endParaRPr kumimoji="1" lang="ja-JP" altLang="en-US" sz="2400" b="0" dirty="0"/>
                    </a:p>
                  </a:txBody>
                  <a:tcPr marL="85703" marR="85703" anchor="ctr"/>
                </a:tc>
                <a:tc>
                  <a:txBody>
                    <a:bodyPr/>
                    <a:lstStyle/>
                    <a:p>
                      <a:pPr algn="ctr"/>
                      <a:r>
                        <a:rPr kumimoji="1" lang="en-US" altLang="ja-JP" sz="2400" b="0" dirty="0" err="1" smtClean="0"/>
                        <a:t>GeV</a:t>
                      </a:r>
                      <a:endParaRPr kumimoji="1" lang="ja-JP" altLang="en-US" sz="2400" b="0" dirty="0"/>
                    </a:p>
                  </a:txBody>
                  <a:tcPr marL="85703" marR="85703" anchor="ctr"/>
                </a:tc>
                <a:tc>
                  <a:txBody>
                    <a:bodyPr/>
                    <a:lstStyle/>
                    <a:p>
                      <a:pPr algn="ctr"/>
                      <a:r>
                        <a:rPr kumimoji="1" lang="en-US" altLang="ja-JP" sz="2400" b="1" dirty="0" smtClean="0">
                          <a:solidFill>
                            <a:srgbClr val="000000"/>
                          </a:solidFill>
                        </a:rPr>
                        <a:t>250</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500</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1,000</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Site Length</a:t>
                      </a:r>
                      <a:endParaRPr kumimoji="1" lang="ja-JP" altLang="en-US" sz="2400" b="0" dirty="0"/>
                    </a:p>
                  </a:txBody>
                  <a:tcPr marL="85703" marR="85703" anchor="ctr"/>
                </a:tc>
                <a:tc>
                  <a:txBody>
                    <a:bodyPr/>
                    <a:lstStyle/>
                    <a:p>
                      <a:pPr algn="ctr"/>
                      <a:r>
                        <a:rPr kumimoji="1" lang="en-US" altLang="ja-JP" sz="2400" b="0" baseline="0" dirty="0" smtClean="0"/>
                        <a:t>km</a:t>
                      </a:r>
                      <a:endParaRPr kumimoji="1" lang="ja-JP" altLang="en-US" sz="2400" b="0" baseline="0" dirty="0"/>
                    </a:p>
                  </a:txBody>
                  <a:tcPr marL="85703" marR="85703" anchor="ctr"/>
                </a:tc>
                <a:tc>
                  <a:txBody>
                    <a:bodyPr/>
                    <a:lstStyle/>
                    <a:p>
                      <a:pPr algn="ctr"/>
                      <a:r>
                        <a:rPr kumimoji="1" lang="en-US" altLang="ja-JP" sz="2400" b="1" dirty="0" smtClean="0">
                          <a:solidFill>
                            <a:srgbClr val="000000"/>
                          </a:solidFill>
                        </a:rPr>
                        <a:t>~21</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31</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50</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Luminosity</a:t>
                      </a:r>
                      <a:endParaRPr kumimoji="1" lang="ja-JP" altLang="en-US" sz="2400" b="0" dirty="0"/>
                    </a:p>
                  </a:txBody>
                  <a:tcPr marL="85703" marR="85703" anchor="ctr"/>
                </a:tc>
                <a:tc>
                  <a:txBody>
                    <a:bodyPr/>
                    <a:lstStyle/>
                    <a:p>
                      <a:pPr algn="ctr"/>
                      <a:r>
                        <a:rPr kumimoji="1" lang="en-US" altLang="ja-JP" sz="2400" b="0" dirty="0" smtClean="0"/>
                        <a:t>10</a:t>
                      </a:r>
                      <a:r>
                        <a:rPr kumimoji="1" lang="en-US" altLang="ja-JP" sz="2400" b="0" baseline="30000" dirty="0" smtClean="0"/>
                        <a:t>34</a:t>
                      </a:r>
                      <a:r>
                        <a:rPr kumimoji="1" lang="en-US" altLang="ja-JP" sz="2400" b="0" dirty="0" smtClean="0"/>
                        <a:t> cm</a:t>
                      </a:r>
                      <a:r>
                        <a:rPr kumimoji="1" lang="en-US" altLang="ja-JP" sz="2400" b="0" baseline="30000" dirty="0" smtClean="0"/>
                        <a:t>-2</a:t>
                      </a:r>
                      <a:r>
                        <a:rPr kumimoji="1" lang="en-US" altLang="ja-JP" sz="2400" b="0" dirty="0" smtClean="0"/>
                        <a:t>s</a:t>
                      </a:r>
                      <a:r>
                        <a:rPr kumimoji="1" lang="en-US" altLang="ja-JP" sz="2400" b="0" baseline="30000" dirty="0" smtClean="0"/>
                        <a:t>-1</a:t>
                      </a:r>
                      <a:endParaRPr kumimoji="1" lang="ja-JP" altLang="en-US" sz="2400" b="0" baseline="30000" dirty="0"/>
                    </a:p>
                  </a:txBody>
                  <a:tcPr marL="85703" marR="85703" anchor="ctr"/>
                </a:tc>
                <a:tc>
                  <a:txBody>
                    <a:bodyPr/>
                    <a:lstStyle/>
                    <a:p>
                      <a:pPr algn="ctr"/>
                      <a:r>
                        <a:rPr kumimoji="1" lang="en-US" altLang="ja-JP" sz="2400" b="1" dirty="0" smtClean="0">
                          <a:solidFill>
                            <a:srgbClr val="000000"/>
                          </a:solidFill>
                        </a:rPr>
                        <a:t>0.82</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1.8</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3.6</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Acc.</a:t>
                      </a:r>
                      <a:r>
                        <a:rPr kumimoji="1" lang="en-US" altLang="ja-JP" sz="2400" b="0" baseline="0" dirty="0" smtClean="0"/>
                        <a:t> Gradient</a:t>
                      </a:r>
                      <a:endParaRPr kumimoji="1" lang="en-US" altLang="ja-JP" sz="2400" b="0" dirty="0" smtClean="0"/>
                    </a:p>
                  </a:txBody>
                  <a:tcPr marL="85703" marR="85703" anchor="ctr"/>
                </a:tc>
                <a:tc>
                  <a:txBody>
                    <a:bodyPr/>
                    <a:lstStyle/>
                    <a:p>
                      <a:pPr algn="ctr"/>
                      <a:r>
                        <a:rPr kumimoji="1" lang="en-US" altLang="ja-JP" sz="2400" b="0" dirty="0" smtClean="0"/>
                        <a:t>MV/m</a:t>
                      </a:r>
                      <a:endParaRPr kumimoji="1" lang="ja-JP" altLang="en-US" sz="2400" b="0" dirty="0"/>
                    </a:p>
                  </a:txBody>
                  <a:tcPr marL="85703" marR="85703" anchor="ctr"/>
                </a:tc>
                <a:tc>
                  <a:txBody>
                    <a:bodyPr/>
                    <a:lstStyle/>
                    <a:p>
                      <a:pPr algn="ctr"/>
                      <a:r>
                        <a:rPr kumimoji="1" lang="en-US" altLang="ja-JP" sz="2400" b="1" dirty="0" smtClean="0">
                          <a:solidFill>
                            <a:srgbClr val="000000"/>
                          </a:solidFill>
                        </a:rPr>
                        <a:t>31.5</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31.5</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31.5/45</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Res. Frequency</a:t>
                      </a:r>
                      <a:r>
                        <a:rPr kumimoji="1" lang="en-US" altLang="ja-JP" sz="2400" b="0" baseline="0" dirty="0" smtClean="0"/>
                        <a:t> </a:t>
                      </a:r>
                      <a:endParaRPr kumimoji="1" lang="ja-JP" altLang="en-US" sz="2400" b="0" dirty="0"/>
                    </a:p>
                  </a:txBody>
                  <a:tcPr marL="85703" marR="85703" anchor="ctr"/>
                </a:tc>
                <a:tc>
                  <a:txBody>
                    <a:bodyPr/>
                    <a:lstStyle/>
                    <a:p>
                      <a:pPr algn="ctr"/>
                      <a:r>
                        <a:rPr kumimoji="1" lang="en-US" altLang="ja-JP" sz="2400" b="0" dirty="0" smtClean="0"/>
                        <a:t>GHz</a:t>
                      </a:r>
                      <a:endParaRPr kumimoji="1" lang="ja-JP" altLang="en-US" sz="2400" b="0" dirty="0"/>
                    </a:p>
                  </a:txBody>
                  <a:tcPr marL="85703" marR="85703" anchor="ctr"/>
                </a:tc>
                <a:tc>
                  <a:txBody>
                    <a:bodyPr/>
                    <a:lstStyle/>
                    <a:p>
                      <a:pPr algn="ctr"/>
                      <a:r>
                        <a:rPr kumimoji="1" lang="en-US" altLang="ja-JP" sz="2400" b="1" dirty="0" smtClean="0">
                          <a:solidFill>
                            <a:srgbClr val="000000"/>
                          </a:solidFill>
                        </a:rPr>
                        <a:t>1.3</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1.3</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1.3</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Repetition</a:t>
                      </a:r>
                      <a:r>
                        <a:rPr kumimoji="1" lang="en-US" altLang="ja-JP" sz="2400" b="0" baseline="0" dirty="0" smtClean="0"/>
                        <a:t> rate</a:t>
                      </a:r>
                      <a:endParaRPr kumimoji="1" lang="ja-JP" altLang="en-US" sz="2400" b="0" dirty="0"/>
                    </a:p>
                  </a:txBody>
                  <a:tcPr marL="85703" marR="85703" anchor="ctr"/>
                </a:tc>
                <a:tc>
                  <a:txBody>
                    <a:bodyPr/>
                    <a:lstStyle/>
                    <a:p>
                      <a:pPr algn="ctr"/>
                      <a:r>
                        <a:rPr kumimoji="1" lang="en-US" altLang="ja-JP" sz="2400" b="0" dirty="0" smtClean="0"/>
                        <a:t>Hz</a:t>
                      </a:r>
                      <a:endParaRPr kumimoji="1" lang="ja-JP" altLang="en-US" sz="2400" b="0" dirty="0"/>
                    </a:p>
                  </a:txBody>
                  <a:tcPr marL="85703" marR="85703" anchor="ctr"/>
                </a:tc>
                <a:tc>
                  <a:txBody>
                    <a:bodyPr/>
                    <a:lstStyle/>
                    <a:p>
                      <a:pPr algn="ctr"/>
                      <a:r>
                        <a:rPr kumimoji="1" lang="en-US" altLang="ja-JP" sz="2400" b="1" dirty="0" smtClean="0">
                          <a:solidFill>
                            <a:srgbClr val="000000"/>
                          </a:solidFill>
                        </a:rPr>
                        <a:t>5</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5</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4</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IR, v.</a:t>
                      </a:r>
                      <a:r>
                        <a:rPr kumimoji="1" lang="en-US" altLang="ja-JP" sz="2400" b="0" baseline="0" dirty="0" smtClean="0"/>
                        <a:t> beam-size</a:t>
                      </a:r>
                      <a:endParaRPr kumimoji="1" lang="ja-JP" altLang="en-US" sz="2400" b="0" dirty="0"/>
                    </a:p>
                  </a:txBody>
                  <a:tcPr marL="85703" marR="85703" anchor="ctr"/>
                </a:tc>
                <a:tc>
                  <a:txBody>
                    <a:bodyPr/>
                    <a:lstStyle/>
                    <a:p>
                      <a:pPr algn="ctr"/>
                      <a:r>
                        <a:rPr kumimoji="1" lang="en-US" altLang="ja-JP" sz="2400" b="0" dirty="0" smtClean="0"/>
                        <a:t>nm</a:t>
                      </a:r>
                      <a:endParaRPr kumimoji="1" lang="ja-JP" altLang="en-US" sz="2400" b="0" dirty="0"/>
                    </a:p>
                  </a:txBody>
                  <a:tcPr marL="85703" marR="85703" anchor="ctr"/>
                </a:tc>
                <a:tc>
                  <a:txBody>
                    <a:bodyPr/>
                    <a:lstStyle/>
                    <a:p>
                      <a:pPr algn="ctr"/>
                      <a:r>
                        <a:rPr kumimoji="1" lang="en-US" altLang="ja-JP" sz="2400" b="1" dirty="0" smtClean="0">
                          <a:solidFill>
                            <a:srgbClr val="000000"/>
                          </a:solidFill>
                        </a:rPr>
                        <a:t>7.7</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5.9</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2.7</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Beam</a:t>
                      </a:r>
                      <a:r>
                        <a:rPr kumimoji="1" lang="en-US" altLang="ja-JP" sz="2400" b="0" baseline="0" dirty="0" smtClean="0"/>
                        <a:t> Power </a:t>
                      </a:r>
                      <a:endParaRPr kumimoji="1" lang="en-US" altLang="ja-JP" sz="2400" b="0" dirty="0" smtClean="0"/>
                    </a:p>
                  </a:txBody>
                  <a:tcPr marL="85703" marR="85703" anchor="ctr"/>
                </a:tc>
                <a:tc>
                  <a:txBody>
                    <a:bodyPr/>
                    <a:lstStyle/>
                    <a:p>
                      <a:pPr algn="ctr"/>
                      <a:r>
                        <a:rPr kumimoji="1" lang="en-US" altLang="ja-JP" sz="2400" b="0" dirty="0" smtClean="0"/>
                        <a:t>MW</a:t>
                      </a:r>
                      <a:endParaRPr kumimoji="1" lang="ja-JP" altLang="en-US" sz="2400" b="0" dirty="0"/>
                    </a:p>
                  </a:txBody>
                  <a:tcPr marL="85703" marR="85703" anchor="ctr"/>
                </a:tc>
                <a:tc>
                  <a:txBody>
                    <a:bodyPr/>
                    <a:lstStyle/>
                    <a:p>
                      <a:pPr algn="ctr"/>
                      <a:r>
                        <a:rPr kumimoji="1" lang="en-US" altLang="ja-JP" sz="2400" b="1" dirty="0" smtClean="0">
                          <a:solidFill>
                            <a:srgbClr val="000000"/>
                          </a:solidFill>
                        </a:rPr>
                        <a:t>2 x 2.9</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2 x 5.2</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2 x 13.6</a:t>
                      </a:r>
                      <a:endParaRPr kumimoji="1" lang="ja-JP" altLang="en-US" sz="2400" b="1" dirty="0">
                        <a:solidFill>
                          <a:schemeClr val="tx2">
                            <a:lumMod val="60000"/>
                            <a:lumOff val="40000"/>
                          </a:schemeClr>
                        </a:solidFill>
                      </a:endParaRPr>
                    </a:p>
                  </a:txBody>
                  <a:tcPr marL="85703" marR="85703" anchor="ctr"/>
                </a:tc>
              </a:tr>
              <a:tr h="419684">
                <a:tc>
                  <a:txBody>
                    <a:bodyPr/>
                    <a:lstStyle/>
                    <a:p>
                      <a:pPr algn="ctr"/>
                      <a:r>
                        <a:rPr kumimoji="1" lang="en-US" altLang="ja-JP" sz="2400" b="0" dirty="0" smtClean="0"/>
                        <a:t>AC</a:t>
                      </a:r>
                      <a:r>
                        <a:rPr kumimoji="1" lang="en-US" altLang="ja-JP" sz="2400" b="0" baseline="0" dirty="0" smtClean="0"/>
                        <a:t> Power </a:t>
                      </a:r>
                      <a:endParaRPr kumimoji="1" lang="en-US" altLang="ja-JP" sz="2400" b="0" dirty="0" smtClean="0"/>
                    </a:p>
                  </a:txBody>
                  <a:tcPr marL="85703" marR="85703" anchor="ctr"/>
                </a:tc>
                <a:tc>
                  <a:txBody>
                    <a:bodyPr/>
                    <a:lstStyle/>
                    <a:p>
                      <a:pPr algn="ctr"/>
                      <a:r>
                        <a:rPr kumimoji="1" lang="en-US" altLang="ja-JP" sz="2400" b="0" dirty="0" smtClean="0"/>
                        <a:t>MW</a:t>
                      </a:r>
                    </a:p>
                  </a:txBody>
                  <a:tcPr marL="85703" marR="85703" anchor="ctr"/>
                </a:tc>
                <a:tc>
                  <a:txBody>
                    <a:bodyPr/>
                    <a:lstStyle/>
                    <a:p>
                      <a:pPr algn="ctr"/>
                      <a:r>
                        <a:rPr kumimoji="1" lang="en-US" altLang="ja-JP" sz="2400" b="1" dirty="0" smtClean="0">
                          <a:solidFill>
                            <a:schemeClr val="tx1"/>
                          </a:solidFill>
                        </a:rPr>
                        <a:t>129</a:t>
                      </a:r>
                      <a:endParaRPr kumimoji="1" lang="ja-JP" altLang="en-US" sz="2400" b="1" dirty="0">
                        <a:solidFill>
                          <a:schemeClr val="tx1"/>
                        </a:solidFill>
                      </a:endParaRPr>
                    </a:p>
                  </a:txBody>
                  <a:tcPr marL="85703" marR="85703" anchor="ctr"/>
                </a:tc>
                <a:tc>
                  <a:txBody>
                    <a:bodyPr/>
                    <a:lstStyle/>
                    <a:p>
                      <a:pPr algn="ctr"/>
                      <a:r>
                        <a:rPr kumimoji="1" lang="en-US" altLang="ja-JP" sz="2400" b="1" dirty="0" smtClean="0"/>
                        <a:t>163</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300</a:t>
                      </a:r>
                      <a:endParaRPr kumimoji="1" lang="ja-JP" altLang="en-US" sz="2400" b="1" dirty="0">
                        <a:solidFill>
                          <a:schemeClr val="tx2">
                            <a:lumMod val="60000"/>
                            <a:lumOff val="40000"/>
                          </a:schemeClr>
                        </a:solidFill>
                      </a:endParaRPr>
                    </a:p>
                  </a:txBody>
                  <a:tcPr marL="85703" marR="85703" anchor="ctr"/>
                </a:tc>
              </a:tr>
              <a:tr h="723879">
                <a:tc>
                  <a:txBody>
                    <a:bodyPr/>
                    <a:lstStyle/>
                    <a:p>
                      <a:pPr algn="ctr"/>
                      <a:r>
                        <a:rPr kumimoji="1" lang="en-US" altLang="ja-JP" sz="2400" b="0" dirty="0" smtClean="0"/>
                        <a:t>Value</a:t>
                      </a:r>
                      <a:r>
                        <a:rPr kumimoji="1" lang="en-US" altLang="ja-JP" sz="2400" b="0" baseline="0" dirty="0" smtClean="0"/>
                        <a:t> Cost in TDR</a:t>
                      </a:r>
                      <a:endParaRPr kumimoji="1" lang="en-US" altLang="ja-JP" sz="2400" b="0" dirty="0" smtClean="0"/>
                    </a:p>
                  </a:txBody>
                  <a:tcPr marL="85703" marR="85703" anchor="ctr"/>
                </a:tc>
                <a:tc>
                  <a:txBody>
                    <a:bodyPr/>
                    <a:lstStyle/>
                    <a:p>
                      <a:pPr algn="ctr"/>
                      <a:r>
                        <a:rPr kumimoji="1" lang="en-US" altLang="ja-JP" sz="2400" b="0" dirty="0" smtClean="0"/>
                        <a:t>BILC</a:t>
                      </a:r>
                    </a:p>
                  </a:txBody>
                  <a:tcPr marL="85703" marR="85703" anchor="ctr"/>
                </a:tc>
                <a:tc>
                  <a:txBody>
                    <a:bodyPr/>
                    <a:lstStyle/>
                    <a:p>
                      <a:pPr algn="ctr"/>
                      <a:r>
                        <a:rPr kumimoji="1" lang="en-US" altLang="ja-JP" sz="2400" b="1" dirty="0" smtClean="0">
                          <a:solidFill>
                            <a:srgbClr val="000000"/>
                          </a:solidFill>
                        </a:rPr>
                        <a:t>TBD</a:t>
                      </a:r>
                      <a:endParaRPr kumimoji="1" lang="ja-JP" altLang="en-US" sz="2400" b="1" dirty="0">
                        <a:solidFill>
                          <a:srgbClr val="000000"/>
                        </a:solidFill>
                      </a:endParaRPr>
                    </a:p>
                  </a:txBody>
                  <a:tcPr marL="85703" marR="85703" anchor="ctr"/>
                </a:tc>
                <a:tc>
                  <a:txBody>
                    <a:bodyPr/>
                    <a:lstStyle/>
                    <a:p>
                      <a:pPr algn="ctr"/>
                      <a:r>
                        <a:rPr kumimoji="1" lang="en-US" altLang="ja-JP" sz="2400" b="1" dirty="0" smtClean="0"/>
                        <a:t>7.98</a:t>
                      </a:r>
                      <a:endParaRPr kumimoji="1" lang="ja-JP" altLang="en-US" sz="2400" b="1" dirty="0"/>
                    </a:p>
                  </a:txBody>
                  <a:tcPr marL="85703" marR="85703" anchor="ctr"/>
                </a:tc>
                <a:tc>
                  <a:txBody>
                    <a:bodyPr/>
                    <a:lstStyle/>
                    <a:p>
                      <a:pPr algn="ctr"/>
                      <a:r>
                        <a:rPr kumimoji="1" lang="en-US" altLang="ja-JP" sz="2400" b="1" dirty="0" smtClean="0">
                          <a:solidFill>
                            <a:schemeClr val="tx2">
                              <a:lumMod val="60000"/>
                              <a:lumOff val="40000"/>
                            </a:schemeClr>
                          </a:solidFill>
                        </a:rPr>
                        <a:t>TBD</a:t>
                      </a:r>
                      <a:endParaRPr kumimoji="1" lang="ja-JP" altLang="en-US" sz="2400" b="1" dirty="0">
                        <a:solidFill>
                          <a:schemeClr val="tx2">
                            <a:lumMod val="60000"/>
                            <a:lumOff val="40000"/>
                          </a:schemeClr>
                        </a:solidFill>
                      </a:endParaRPr>
                    </a:p>
                  </a:txBody>
                  <a:tcPr marL="85703" marR="85703" anchor="ctr"/>
                </a:tc>
              </a:tr>
            </a:tbl>
          </a:graphicData>
        </a:graphic>
      </p:graphicFrame>
      <p:sp>
        <p:nvSpPr>
          <p:cNvPr id="2" name="日付プレースホルダー 1"/>
          <p:cNvSpPr>
            <a:spLocks noGrp="1"/>
          </p:cNvSpPr>
          <p:nvPr>
            <p:ph type="dt" sz="half" idx="10"/>
          </p:nvPr>
        </p:nvSpPr>
        <p:spPr/>
        <p:txBody>
          <a:bodyPr/>
          <a:lstStyle/>
          <a:p>
            <a:r>
              <a:rPr kumimoji="1" lang="en-US" altLang="ja-JP" smtClean="0"/>
              <a:t>AY-170209</a:t>
            </a:r>
            <a:endParaRPr kumimoji="1" lang="ja-JP" altLang="en-US"/>
          </a:p>
        </p:txBody>
      </p:sp>
      <p:sp>
        <p:nvSpPr>
          <p:cNvPr id="3" name="スライド番号プレースホルダー 2"/>
          <p:cNvSpPr>
            <a:spLocks noGrp="1"/>
          </p:cNvSpPr>
          <p:nvPr>
            <p:ph type="sldNum" sz="quarter" idx="12"/>
          </p:nvPr>
        </p:nvSpPr>
        <p:spPr>
          <a:xfrm>
            <a:off x="6644657" y="6393144"/>
            <a:ext cx="2133600" cy="365125"/>
          </a:xfrm>
        </p:spPr>
        <p:txBody>
          <a:bodyPr/>
          <a:lstStyle/>
          <a:p>
            <a:pPr algn="r"/>
            <a:fld id="{F44D870D-10EF-614D-A0D4-F1C942B786C3}" type="slidenum">
              <a:rPr kumimoji="1" lang="ja-JP" altLang="en-US" smtClean="0"/>
              <a:pPr algn="r"/>
              <a:t>38</a:t>
            </a:fld>
            <a:endParaRPr kumimoji="1" lang="ja-JP" altLang="en-US" dirty="0"/>
          </a:p>
        </p:txBody>
      </p:sp>
    </p:spTree>
    <p:extLst>
      <p:ext uri="{BB962C8B-B14F-4D97-AF65-F5344CB8AC3E}">
        <p14:creationId xmlns:p14="http://schemas.microsoft.com/office/powerpoint/2010/main" val="6019064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68964"/>
          </a:xfrm>
        </p:spPr>
        <p:txBody>
          <a:bodyPr/>
          <a:lstStyle/>
          <a:p>
            <a:r>
              <a:rPr lang="en-US" altLang="ja-JP" b="1" dirty="0" smtClean="0"/>
              <a:t>ILC </a:t>
            </a:r>
            <a:r>
              <a:rPr kumimoji="1" lang="en-US" altLang="ja-JP" b="1" dirty="0" smtClean="0"/>
              <a:t>Staging Options </a:t>
            </a:r>
            <a:endParaRPr kumimoji="1" lang="ja-JP" altLang="en-US" b="1" dirty="0"/>
          </a:p>
        </p:txBody>
      </p:sp>
      <p:pic>
        <p:nvPicPr>
          <p:cNvPr id="5" name="図 4" descr="画面の領域"/>
          <p:cNvPicPr>
            <a:picLocks noChangeAspect="1"/>
          </p:cNvPicPr>
          <p:nvPr/>
        </p:nvPicPr>
        <p:blipFill rotWithShape="1">
          <a:blip r:embed="rId2">
            <a:extLst>
              <a:ext uri="{28A0092B-C50C-407E-A947-70E740481C1C}">
                <a14:useLocalDpi xmlns:a14="http://schemas.microsoft.com/office/drawing/2010/main" val="0"/>
              </a:ext>
            </a:extLst>
          </a:blip>
          <a:srcRect t="28715" b="18139"/>
          <a:stretch/>
        </p:blipFill>
        <p:spPr>
          <a:xfrm>
            <a:off x="2194789" y="5239001"/>
            <a:ext cx="5702423" cy="515962"/>
          </a:xfrm>
          <a:prstGeom prst="rect">
            <a:avLst/>
          </a:prstGeom>
          <a:ln>
            <a:noFill/>
          </a:ln>
        </p:spPr>
      </p:pic>
      <p:pic>
        <p:nvPicPr>
          <p:cNvPr id="7" name="図 6"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789" y="1539394"/>
            <a:ext cx="5728879" cy="1040940"/>
          </a:xfrm>
          <a:prstGeom prst="rect">
            <a:avLst/>
          </a:prstGeom>
          <a:solidFill>
            <a:schemeClr val="accent6">
              <a:lumMod val="40000"/>
              <a:lumOff val="60000"/>
            </a:schemeClr>
          </a:solidFill>
          <a:ln>
            <a:solidFill>
              <a:srgbClr val="3366FF"/>
            </a:solidFill>
          </a:ln>
          <a:effectLst/>
        </p:spPr>
      </p:pic>
      <p:grpSp>
        <p:nvGrpSpPr>
          <p:cNvPr id="8" name="グループ化 54"/>
          <p:cNvGrpSpPr/>
          <p:nvPr/>
        </p:nvGrpSpPr>
        <p:grpSpPr>
          <a:xfrm>
            <a:off x="2181561" y="4236999"/>
            <a:ext cx="5702423" cy="710950"/>
            <a:chOff x="2572272" y="5216002"/>
            <a:chExt cx="6228073" cy="543349"/>
          </a:xfrm>
        </p:grpSpPr>
        <p:pic>
          <p:nvPicPr>
            <p:cNvPr id="9" name="図 8"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272" y="5336349"/>
              <a:ext cx="6228073" cy="423002"/>
            </a:xfrm>
            <a:prstGeom prst="rect">
              <a:avLst/>
            </a:prstGeom>
          </p:spPr>
        </p:pic>
        <p:cxnSp>
          <p:nvCxnSpPr>
            <p:cNvPr id="10" name="直線矢印コネクタ 9"/>
            <p:cNvCxnSpPr/>
            <p:nvPr/>
          </p:nvCxnSpPr>
          <p:spPr>
            <a:xfrm>
              <a:off x="5533125" y="5216002"/>
              <a:ext cx="1022134" cy="309263"/>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H="1">
              <a:off x="4446604" y="5361811"/>
              <a:ext cx="1828" cy="173854"/>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図 12" descr="画面の領域"/>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6010" y="3087047"/>
            <a:ext cx="5774116" cy="987293"/>
          </a:xfrm>
          <a:prstGeom prst="rect">
            <a:avLst/>
          </a:prstGeom>
        </p:spPr>
      </p:pic>
      <p:sp>
        <p:nvSpPr>
          <p:cNvPr id="14" name="テキスト ボックス 13"/>
          <p:cNvSpPr txBox="1"/>
          <p:nvPr/>
        </p:nvSpPr>
        <p:spPr>
          <a:xfrm>
            <a:off x="490548" y="1826265"/>
            <a:ext cx="1473067" cy="369332"/>
          </a:xfrm>
          <a:prstGeom prst="rect">
            <a:avLst/>
          </a:prstGeom>
          <a:solidFill>
            <a:srgbClr val="CCFFCC"/>
          </a:solidFill>
        </p:spPr>
        <p:txBody>
          <a:bodyPr wrap="none" rtlCol="0">
            <a:spAutoFit/>
          </a:bodyPr>
          <a:lstStyle/>
          <a:p>
            <a:r>
              <a:rPr kumimoji="1" lang="en-US" altLang="ja-JP" dirty="0" smtClean="0"/>
              <a:t>TDR: 500 </a:t>
            </a:r>
            <a:r>
              <a:rPr kumimoji="1" lang="en-US" altLang="ja-JP" dirty="0" err="1" smtClean="0"/>
              <a:t>GeV</a:t>
            </a:r>
            <a:r>
              <a:rPr kumimoji="1" lang="en-US" altLang="ja-JP" dirty="0" smtClean="0"/>
              <a:t> </a:t>
            </a:r>
            <a:endParaRPr kumimoji="1" lang="ja-JP" altLang="en-US" dirty="0"/>
          </a:p>
        </p:txBody>
      </p:sp>
      <p:sp>
        <p:nvSpPr>
          <p:cNvPr id="15" name="テキスト ボックス 14"/>
          <p:cNvSpPr txBox="1"/>
          <p:nvPr/>
        </p:nvSpPr>
        <p:spPr>
          <a:xfrm>
            <a:off x="417516" y="2723322"/>
            <a:ext cx="1778740" cy="369332"/>
          </a:xfrm>
          <a:prstGeom prst="rect">
            <a:avLst/>
          </a:prstGeom>
          <a:solidFill>
            <a:srgbClr val="FFFF00"/>
          </a:solidFill>
        </p:spPr>
        <p:txBody>
          <a:bodyPr wrap="none" rtlCol="0">
            <a:spAutoFit/>
          </a:bodyPr>
          <a:lstStyle/>
          <a:p>
            <a:r>
              <a:rPr lang="en-US" altLang="ja-JP" dirty="0" smtClean="0"/>
              <a:t>Staging</a:t>
            </a:r>
            <a:r>
              <a:rPr kumimoji="1" lang="en-US" altLang="ja-JP" dirty="0" smtClean="0"/>
              <a:t>: 250 </a:t>
            </a:r>
            <a:r>
              <a:rPr kumimoji="1" lang="en-US" altLang="ja-JP" dirty="0" err="1" smtClean="0"/>
              <a:t>GeV</a:t>
            </a:r>
            <a:r>
              <a:rPr kumimoji="1" lang="en-US" altLang="ja-JP" dirty="0" smtClean="0"/>
              <a:t> </a:t>
            </a:r>
            <a:endParaRPr kumimoji="1" lang="ja-JP" altLang="en-US" dirty="0"/>
          </a:p>
        </p:txBody>
      </p:sp>
      <p:sp>
        <p:nvSpPr>
          <p:cNvPr id="17" name="テキスト ボックス 16"/>
          <p:cNvSpPr txBox="1"/>
          <p:nvPr/>
        </p:nvSpPr>
        <p:spPr>
          <a:xfrm>
            <a:off x="426993" y="3350539"/>
            <a:ext cx="988635" cy="646331"/>
          </a:xfrm>
          <a:prstGeom prst="rect">
            <a:avLst/>
          </a:prstGeom>
          <a:solidFill>
            <a:schemeClr val="accent3">
              <a:lumMod val="40000"/>
              <a:lumOff val="60000"/>
            </a:schemeClr>
          </a:solidFill>
        </p:spPr>
        <p:txBody>
          <a:bodyPr wrap="none" rtlCol="0">
            <a:spAutoFit/>
          </a:bodyPr>
          <a:lstStyle/>
          <a:p>
            <a:r>
              <a:rPr kumimoji="1" lang="en-US" altLang="ja-JP" dirty="0" smtClean="0"/>
              <a:t>Option F</a:t>
            </a:r>
          </a:p>
          <a:p>
            <a:r>
              <a:rPr lang="en-US" altLang="ja-JP" dirty="0" smtClean="0">
                <a:solidFill>
                  <a:srgbClr val="3366FF"/>
                </a:solidFill>
              </a:rPr>
              <a:t>(Case 2)</a:t>
            </a:r>
            <a:endParaRPr kumimoji="1" lang="ja-JP" altLang="en-US" dirty="0">
              <a:solidFill>
                <a:srgbClr val="3366FF"/>
              </a:solidFill>
            </a:endParaRPr>
          </a:p>
        </p:txBody>
      </p:sp>
      <p:sp>
        <p:nvSpPr>
          <p:cNvPr id="20" name="テキスト ボックス 19"/>
          <p:cNvSpPr txBox="1"/>
          <p:nvPr/>
        </p:nvSpPr>
        <p:spPr>
          <a:xfrm>
            <a:off x="411180" y="4274059"/>
            <a:ext cx="995284" cy="646331"/>
          </a:xfrm>
          <a:prstGeom prst="rect">
            <a:avLst/>
          </a:prstGeom>
          <a:solidFill>
            <a:schemeClr val="accent3">
              <a:lumMod val="20000"/>
              <a:lumOff val="80000"/>
            </a:schemeClr>
          </a:solidFill>
        </p:spPr>
        <p:txBody>
          <a:bodyPr wrap="none" rtlCol="0">
            <a:spAutoFit/>
          </a:bodyPr>
          <a:lstStyle/>
          <a:p>
            <a:r>
              <a:rPr kumimoji="1" lang="en-US" altLang="ja-JP" dirty="0" smtClean="0"/>
              <a:t>Option E</a:t>
            </a:r>
          </a:p>
          <a:p>
            <a:r>
              <a:rPr lang="en-US" altLang="ja-JP" dirty="0" smtClean="0">
                <a:solidFill>
                  <a:srgbClr val="3366FF"/>
                </a:solidFill>
              </a:rPr>
              <a:t>(Case 2)</a:t>
            </a:r>
            <a:endParaRPr kumimoji="1" lang="ja-JP" altLang="en-US" dirty="0">
              <a:solidFill>
                <a:srgbClr val="3366FF"/>
              </a:solidFill>
            </a:endParaRPr>
          </a:p>
        </p:txBody>
      </p:sp>
      <p:sp>
        <p:nvSpPr>
          <p:cNvPr id="21" name="テキスト ボックス 20"/>
          <p:cNvSpPr txBox="1"/>
          <p:nvPr/>
        </p:nvSpPr>
        <p:spPr>
          <a:xfrm>
            <a:off x="426993" y="5203999"/>
            <a:ext cx="1024589" cy="369332"/>
          </a:xfrm>
          <a:prstGeom prst="rect">
            <a:avLst/>
          </a:prstGeom>
          <a:solidFill>
            <a:srgbClr val="EBF1DE"/>
          </a:solidFill>
        </p:spPr>
        <p:txBody>
          <a:bodyPr wrap="none" rtlCol="0">
            <a:spAutoFit/>
          </a:bodyPr>
          <a:lstStyle/>
          <a:p>
            <a:r>
              <a:rPr kumimoji="1" lang="en-US" altLang="ja-JP" dirty="0" smtClean="0"/>
              <a:t>Option D</a:t>
            </a:r>
            <a:endParaRPr kumimoji="1" lang="ja-JP" altLang="en-US" dirty="0"/>
          </a:p>
        </p:txBody>
      </p:sp>
      <p:sp>
        <p:nvSpPr>
          <p:cNvPr id="22" name="テキスト ボックス 21"/>
          <p:cNvSpPr txBox="1"/>
          <p:nvPr/>
        </p:nvSpPr>
        <p:spPr>
          <a:xfrm>
            <a:off x="411180" y="5926127"/>
            <a:ext cx="1005654" cy="646331"/>
          </a:xfrm>
          <a:prstGeom prst="rect">
            <a:avLst/>
          </a:prstGeom>
          <a:solidFill>
            <a:srgbClr val="D7E4BD"/>
          </a:solidFill>
        </p:spPr>
        <p:txBody>
          <a:bodyPr wrap="none" rtlCol="0">
            <a:spAutoFit/>
          </a:bodyPr>
          <a:lstStyle/>
          <a:p>
            <a:r>
              <a:rPr kumimoji="1" lang="en-US" altLang="ja-JP" dirty="0" smtClean="0"/>
              <a:t>Option C</a:t>
            </a:r>
          </a:p>
          <a:p>
            <a:r>
              <a:rPr lang="en-US" altLang="ja-JP" dirty="0" smtClean="0">
                <a:solidFill>
                  <a:srgbClr val="3366FF"/>
                </a:solidFill>
              </a:rPr>
              <a:t>(</a:t>
            </a:r>
            <a:r>
              <a:rPr lang="en-US" altLang="ja-JP" dirty="0" smtClean="0">
                <a:solidFill>
                  <a:srgbClr val="FF0000"/>
                </a:solidFill>
              </a:rPr>
              <a:t>Case 1</a:t>
            </a:r>
            <a:r>
              <a:rPr lang="en-US" altLang="ja-JP" dirty="0" smtClean="0"/>
              <a:t>)</a:t>
            </a:r>
            <a:endParaRPr kumimoji="1" lang="ja-JP" altLang="en-US" dirty="0"/>
          </a:p>
        </p:txBody>
      </p:sp>
      <p:pic>
        <p:nvPicPr>
          <p:cNvPr id="23" name="図 22" descr="画面の領域"/>
          <p:cNvPicPr>
            <a:picLocks noChangeAspect="1"/>
          </p:cNvPicPr>
          <p:nvPr/>
        </p:nvPicPr>
        <p:blipFill rotWithShape="1">
          <a:blip r:embed="rId2">
            <a:extLst>
              <a:ext uri="{28A0092B-C50C-407E-A947-70E740481C1C}">
                <a14:useLocalDpi xmlns:a14="http://schemas.microsoft.com/office/drawing/2010/main" val="0"/>
              </a:ext>
            </a:extLst>
          </a:blip>
          <a:srcRect l="15441" t="41262" r="17983" b="18140"/>
          <a:stretch/>
        </p:blipFill>
        <p:spPr>
          <a:xfrm>
            <a:off x="3055712" y="6257698"/>
            <a:ext cx="3796496" cy="394140"/>
          </a:xfrm>
          <a:prstGeom prst="rect">
            <a:avLst/>
          </a:prstGeom>
          <a:ln>
            <a:noFill/>
          </a:ln>
        </p:spPr>
      </p:pic>
      <p:sp>
        <p:nvSpPr>
          <p:cNvPr id="3" name="日付プレースホルダー 2"/>
          <p:cNvSpPr>
            <a:spLocks noGrp="1"/>
          </p:cNvSpPr>
          <p:nvPr>
            <p:ph type="dt" sz="half" idx="10"/>
          </p:nvPr>
        </p:nvSpPr>
        <p:spPr/>
        <p:txBody>
          <a:bodyPr/>
          <a:lstStyle/>
          <a:p>
            <a:r>
              <a:rPr kumimoji="1" lang="en-US" altLang="ja-JP" smtClean="0"/>
              <a:t>AY-170209</a:t>
            </a:r>
            <a:endParaRPr kumimoji="1" lang="ja-JP" altLang="en-US"/>
          </a:p>
        </p:txBody>
      </p:sp>
      <p:sp>
        <p:nvSpPr>
          <p:cNvPr id="4" name="スライド番号プレースホルダー 3"/>
          <p:cNvSpPr>
            <a:spLocks noGrp="1"/>
          </p:cNvSpPr>
          <p:nvPr>
            <p:ph type="sldNum" sz="quarter" idx="12"/>
          </p:nvPr>
        </p:nvSpPr>
        <p:spPr/>
        <p:txBody>
          <a:bodyPr/>
          <a:lstStyle/>
          <a:p>
            <a:fld id="{F44D870D-10EF-614D-A0D4-F1C942B786C3}" type="slidenum">
              <a:rPr kumimoji="1" lang="ja-JP" altLang="en-US" smtClean="0"/>
              <a:t>39</a:t>
            </a:fld>
            <a:endParaRPr kumimoji="1" lang="ja-JP" altLang="en-US"/>
          </a:p>
        </p:txBody>
      </p:sp>
    </p:spTree>
    <p:extLst>
      <p:ext uri="{BB962C8B-B14F-4D97-AF65-F5344CB8AC3E}">
        <p14:creationId xmlns:p14="http://schemas.microsoft.com/office/powerpoint/2010/main" val="25894448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31594" y="0"/>
            <a:ext cx="7315200" cy="574261"/>
          </a:xfrm>
          <a:solidFill>
            <a:schemeClr val="bg1"/>
          </a:solidFill>
        </p:spPr>
        <p:txBody>
          <a:bodyPr/>
          <a:lstStyle/>
          <a:p>
            <a:r>
              <a:rPr lang="en-US" altLang="ja-JP" sz="3600" b="1" dirty="0">
                <a:latin typeface="Century Gothic" pitchFamily="-112" charset="0"/>
                <a:ea typeface="Century Gothic" pitchFamily="-112" charset="0"/>
                <a:cs typeface="Century Gothic" pitchFamily="-112" charset="0"/>
              </a:rPr>
              <a:t>Global Plan for SCRF R&amp;D</a:t>
            </a:r>
            <a:endParaRPr lang="en-US" altLang="ja-JP" sz="2400" b="1" dirty="0">
              <a:latin typeface="Century Gothic" pitchFamily="-112" charset="0"/>
              <a:ea typeface="Century Gothic" pitchFamily="-112" charset="0"/>
              <a:cs typeface="Century Gothic" pitchFamily="-112" charset="0"/>
            </a:endParaRPr>
          </a:p>
        </p:txBody>
      </p:sp>
      <p:graphicFrame>
        <p:nvGraphicFramePr>
          <p:cNvPr id="91139" name="Group 3"/>
          <p:cNvGraphicFramePr>
            <a:graphicFrameLocks noGrp="1"/>
          </p:cNvGraphicFramePr>
          <p:nvPr>
            <p:extLst>
              <p:ext uri="{D42A27DB-BD31-4B8C-83A1-F6EECF244321}">
                <p14:modId xmlns:p14="http://schemas.microsoft.com/office/powerpoint/2010/main" val="125451210"/>
              </p:ext>
            </p:extLst>
          </p:nvPr>
        </p:nvGraphicFramePr>
        <p:xfrm>
          <a:off x="143935" y="1211620"/>
          <a:ext cx="8862215" cy="4763834"/>
        </p:xfrm>
        <a:graphic>
          <a:graphicData uri="http://schemas.openxmlformats.org/drawingml/2006/table">
            <a:tbl>
              <a:tblPr/>
              <a:tblGrid>
                <a:gridCol w="2588081"/>
                <a:gridCol w="844863"/>
                <a:gridCol w="667830"/>
                <a:gridCol w="477508"/>
                <a:gridCol w="492857"/>
                <a:gridCol w="535492"/>
                <a:gridCol w="470687"/>
                <a:gridCol w="630993"/>
                <a:gridCol w="1088038"/>
                <a:gridCol w="1065866"/>
              </a:tblGrid>
              <a:tr h="490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Year</a:t>
                      </a:r>
                      <a:endParaRPr kumimoji="0" lang="en-US" altLang="ja-JP" sz="24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smtClean="0">
                          <a:ln>
                            <a:noFill/>
                          </a:ln>
                          <a:solidFill>
                            <a:schemeClr val="bg1"/>
                          </a:solidFill>
                          <a:effectLst/>
                          <a:latin typeface="Arial" pitchFamily="-107" charset="0"/>
                          <a:ea typeface="Arial Unicode MS" pitchFamily="-107" charset="0"/>
                          <a:cs typeface="Arial Unicode MS" pitchFamily="-107"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hMerge="1">
                  <a:txBody>
                    <a:bodyPr/>
                    <a:lstStyle/>
                    <a:p>
                      <a:endParaRPr kumimoji="1" lang="ja-JP" alt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2010</a:t>
                      </a:r>
                      <a:endParaRPr kumimoji="0" lang="en-US" altLang="ja-JP" sz="1600" b="1" i="0" u="none" strike="noStrike" cap="none" normalizeH="0" baseline="0">
                        <a:ln>
                          <a:noFill/>
                        </a:ln>
                        <a:solidFill>
                          <a:schemeClr val="bg1"/>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8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2012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r>
              <a:tr h="363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chemeClr val="tx1"/>
                          </a:solidFill>
                          <a:effectLst/>
                          <a:latin typeface="Arial" pitchFamily="-107" charset="0"/>
                          <a:ea typeface="Arial Unicode MS" pitchFamily="-107" charset="0"/>
                          <a:cs typeface="Arial Unicode MS" pitchFamily="-107" charset="0"/>
                        </a:rPr>
                        <a:t>Phase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chemeClr val="bg1"/>
                          </a:solidFill>
                          <a:effectLst/>
                          <a:latin typeface="Arial" pitchFamily="-107" charset="0"/>
                          <a:ea typeface="Arial Unicode MS" pitchFamily="-107" charset="0"/>
                          <a:cs typeface="Arial Unicode MS" pitchFamily="-107" charset="0"/>
                        </a:rPr>
                        <a:t>TDP-1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FF"/>
                        </a:gs>
                        <a:gs pos="100000">
                          <a:srgbClr val="3366FF"/>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a:ln>
                            <a:noFill/>
                          </a:ln>
                          <a:solidFill>
                            <a:schemeClr val="bg1"/>
                          </a:solidFill>
                          <a:effectLst/>
                          <a:latin typeface="Arial" pitchFamily="-107" charset="0"/>
                          <a:ea typeface="Arial Unicode MS" pitchFamily="-107" charset="0"/>
                          <a:cs typeface="Arial Unicode MS" pitchFamily="-107" charset="0"/>
                        </a:rPr>
                        <a:t>TDP-2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3366FF"/>
                        </a:gs>
                        <a:gs pos="100000">
                          <a:srgbClr val="000090"/>
                        </a:gs>
                      </a:gsLst>
                      <a:lin ang="0" scaled="1"/>
                    </a:gradFill>
                  </a:tcPr>
                </a:tc>
                <a:tc hMerge="1">
                  <a:txBody>
                    <a:bodyPr/>
                    <a:lstStyle/>
                    <a:p>
                      <a:endParaRPr kumimoji="1" lang="ja-JP" altLang="en-US"/>
                    </a:p>
                  </a:txBody>
                  <a:tcPr/>
                </a:tc>
                <a:tc hMerge="1">
                  <a:txBody>
                    <a:bodyPr/>
                    <a:lstStyle/>
                    <a:p>
                      <a:endParaRPr kumimoji="1" lang="ja-JP" altLang="en-US"/>
                    </a:p>
                  </a:txBody>
                  <a:tcPr/>
                </a:tc>
              </a:tr>
              <a:tr h="488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Cavity Gradient in </a:t>
                      </a:r>
                      <a:r>
                        <a:rPr kumimoji="0" lang="en-US" altLang="ja-JP" sz="1800" b="0" i="0" u="none" strike="noStrike" cap="none" normalizeH="0" baseline="0" dirty="0" err="1">
                          <a:ln>
                            <a:noFill/>
                          </a:ln>
                          <a:solidFill>
                            <a:schemeClr val="tx1"/>
                          </a:solidFill>
                          <a:effectLst/>
                          <a:latin typeface="Arial" pitchFamily="-107" charset="0"/>
                          <a:ea typeface="Arial Unicode MS" pitchFamily="-107" charset="0"/>
                          <a:cs typeface="Arial Unicode MS" pitchFamily="-107" charset="0"/>
                        </a:rPr>
                        <a:t>v</a:t>
                      </a: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 </a:t>
                      </a:r>
                      <a:r>
                        <a:rPr kumimoji="0" lang="en-US" altLang="ja-JP" sz="1800" b="0" i="0" u="none" strike="noStrike" cap="none" normalizeH="0" baseline="0" dirty="0" smtClean="0">
                          <a:ln>
                            <a:noFill/>
                          </a:ln>
                          <a:solidFill>
                            <a:schemeClr val="tx1"/>
                          </a:solidFill>
                          <a:effectLst/>
                          <a:latin typeface="Arial" pitchFamily="-107" charset="0"/>
                          <a:ea typeface="Arial Unicode MS" pitchFamily="-107" charset="0"/>
                          <a:cs typeface="Arial Unicode MS" pitchFamily="-107" charset="0"/>
                        </a:rPr>
                        <a:t>test to </a:t>
                      </a: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reach 35 MV/</a:t>
                      </a:r>
                      <a:r>
                        <a:rPr kumimoji="0" lang="en-US" altLang="ja-JP" sz="1800" b="0" i="0" u="none" strike="noStrike" cap="none" normalizeH="0" baseline="0" dirty="0" err="1">
                          <a:ln>
                            <a:noFill/>
                          </a:ln>
                          <a:solidFill>
                            <a:schemeClr val="tx1"/>
                          </a:solidFill>
                          <a:effectLst/>
                          <a:latin typeface="Arial" pitchFamily="-107" charset="0"/>
                          <a:ea typeface="Arial Unicode MS" pitchFamily="-107" charset="0"/>
                          <a:cs typeface="Arial Unicode MS" pitchFamily="-107" charset="0"/>
                        </a:rPr>
                        <a:t>m</a:t>
                      </a:r>
                      <a:endPar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1600" b="0" i="0" u="none" strike="noStrike" cap="none" normalizeH="0" baseline="0" smtClean="0">
                          <a:ln>
                            <a:noFill/>
                          </a:ln>
                          <a:solidFill>
                            <a:schemeClr val="tx1"/>
                          </a:solidFill>
                          <a:effectLst/>
                          <a:latin typeface="Arial" pitchFamily="-107" charset="0"/>
                          <a:ea typeface="Arial Unicode MS" pitchFamily="-107" charset="0"/>
                          <a:cs typeface="Arial Unicode MS" pitchFamily="-107" charset="0"/>
                        </a:rPr>
                        <a:t> </a:t>
                      </a:r>
                      <a:r>
                        <a:rPr kumimoji="0" lang="ja-JP" altLang="en-US" sz="2400" b="0"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sym typeface="Wingdings" pitchFamily="-107" charset="2"/>
                        </a:rPr>
                        <a:t></a:t>
                      </a:r>
                      <a:r>
                        <a:rPr kumimoji="0" lang="en-US" altLang="ja-JP" sz="2400" b="0" i="0" u="none" strike="noStrike" cap="none" normalizeH="0" baseline="0" smtClean="0">
                          <a:ln>
                            <a:noFill/>
                          </a:ln>
                          <a:solidFill>
                            <a:schemeClr val="tx1"/>
                          </a:solidFill>
                          <a:effectLst/>
                          <a:latin typeface="Arial" pitchFamily="-107" charset="0"/>
                          <a:ea typeface="Arial Unicode MS" pitchFamily="-107" charset="0"/>
                          <a:cs typeface="Arial Unicode MS" pitchFamily="-107" charset="0"/>
                        </a:rPr>
                        <a:t> </a:t>
                      </a:r>
                      <a:r>
                        <a:rPr kumimoji="0" lang="en-US" altLang="ja-JP" sz="24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Yield </a:t>
                      </a:r>
                      <a:r>
                        <a:rPr kumimoji="0" lang="en-US" altLang="ja-JP" sz="2400" b="1" i="0" u="none" strike="noStrike" cap="none" normalizeH="0" baseline="0" smtClean="0">
                          <a:ln>
                            <a:noFill/>
                          </a:ln>
                          <a:solidFill>
                            <a:srgbClr val="FF0000"/>
                          </a:solidFill>
                          <a:effectLst/>
                          <a:latin typeface="Arial" pitchFamily="-107" charset="0"/>
                          <a:ea typeface="Arial Unicode MS" pitchFamily="-107" charset="0"/>
                          <a:cs typeface="Arial Unicode MS" pitchFamily="-107" charset="0"/>
                        </a:rPr>
                        <a:t>50%</a:t>
                      </a:r>
                      <a:endParaRPr kumimoji="0" lang="en-US" altLang="ja-JP" sz="2800" b="1" i="0" u="none" strike="noStrike" cap="none" normalizeH="0" baseline="0" smtClean="0">
                        <a:ln>
                          <a:noFill/>
                        </a:ln>
                        <a:solidFill>
                          <a:srgbClr val="FF0000"/>
                        </a:solidFill>
                        <a:effectLst/>
                        <a:latin typeface="Arial" pitchFamily="-107" charset="0"/>
                        <a:ea typeface="Arial Unicode MS" pitchFamily="-107" charset="0"/>
                        <a:cs typeface="Arial Unicode MS" pitchFamily="-107"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FF">
                            <a:alpha val="50999"/>
                          </a:srgbClr>
                        </a:gs>
                        <a:gs pos="2000">
                          <a:srgbClr val="FFFFFF">
                            <a:alpha val="50999"/>
                          </a:srgbClr>
                        </a:gs>
                        <a:gs pos="100000">
                          <a:srgbClr val="FFFF00">
                            <a:alpha val="50999"/>
                          </a:srgbClr>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sym typeface="Wingdings" pitchFamily="-107" charset="2"/>
                        </a:rPr>
                        <a:t></a:t>
                      </a:r>
                      <a:r>
                        <a:rPr kumimoji="0" lang="en-US" altLang="ja-JP" sz="2400" b="0"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 </a:t>
                      </a:r>
                      <a:r>
                        <a:rPr kumimoji="0" lang="en-US" altLang="ja-JP" sz="24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Yield</a:t>
                      </a:r>
                      <a:r>
                        <a:rPr kumimoji="0" lang="en-US" altLang="ja-JP" sz="36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 </a:t>
                      </a:r>
                      <a:r>
                        <a:rPr kumimoji="0" lang="en-US" altLang="ja-JP" sz="24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rPr>
                        <a:t> 90%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00">
                            <a:alpha val="62000"/>
                          </a:srgbClr>
                        </a:gs>
                        <a:gs pos="999">
                          <a:srgbClr val="FFFF00">
                            <a:alpha val="62000"/>
                          </a:srgbClr>
                        </a:gs>
                        <a:gs pos="100000">
                          <a:srgbClr val="FF6600">
                            <a:alpha val="62000"/>
                          </a:srgbClr>
                        </a:gs>
                      </a:gsLst>
                      <a:lin ang="0" scaled="1"/>
                    </a:gradFill>
                  </a:tcPr>
                </a:tc>
                <a:tc hMerge="1">
                  <a:txBody>
                    <a:bodyPr/>
                    <a:lstStyle/>
                    <a:p>
                      <a:endParaRPr kumimoji="1" lang="ja-JP" altLang="en-US"/>
                    </a:p>
                  </a:txBody>
                  <a:tcPr/>
                </a:tc>
                <a:tc hMerge="1">
                  <a:txBody>
                    <a:bodyPr/>
                    <a:lstStyle/>
                    <a:p>
                      <a:endParaRPr kumimoji="1" lang="ja-JP" altLang="en-US"/>
                    </a:p>
                  </a:txBody>
                  <a:tcPr/>
                </a:tc>
              </a:tr>
              <a:tr h="490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a:ln>
                            <a:noFill/>
                          </a:ln>
                          <a:solidFill>
                            <a:schemeClr val="tx1"/>
                          </a:solidFill>
                          <a:effectLst/>
                          <a:latin typeface="Arial" pitchFamily="-107" charset="0"/>
                          <a:ea typeface="Arial Unicode MS" pitchFamily="-107" charset="0"/>
                          <a:cs typeface="Arial Unicode MS" pitchFamily="-107" charset="0"/>
                        </a:rPr>
                        <a:t>Cavity-string  to reach 31.5 MV/m, with one-cryomodule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rPr>
                        <a:t>Global effort for string assembly and test</a:t>
                      </a:r>
                      <a:endParaRPr kumimoji="0" lang="en-US" altLang="ja-JP" sz="2400" b="1"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400" b="1"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rPr>
                        <a:t>(DESY, FNAL, INFN, KEK)</a:t>
                      </a:r>
                      <a:endParaRPr kumimoji="0" lang="en-US" altLang="ja-JP" sz="1100" b="1" i="0" u="none" strike="noStrike" cap="none" normalizeH="0" baseline="0" dirty="0">
                        <a:ln>
                          <a:noFill/>
                        </a:ln>
                        <a:solidFill>
                          <a:srgbClr val="660066"/>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kumimoji="1" lang="ja-JP" altLang="en-US"/>
                    </a:p>
                  </a:txBody>
                  <a:tcPr/>
                </a:tc>
              </a:tr>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System Test with beam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a:ln>
                            <a:noFill/>
                          </a:ln>
                          <a:solidFill>
                            <a:schemeClr val="tx1"/>
                          </a:solidFill>
                          <a:effectLst/>
                          <a:latin typeface="Arial" pitchFamily="-107" charset="0"/>
                          <a:ea typeface="Arial Unicode MS" pitchFamily="-107" charset="0"/>
                          <a:cs typeface="Arial Unicode MS" pitchFamily="-107" charset="0"/>
                        </a:rPr>
                        <a:t>acceleration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ja-JP" sz="2000" b="1" i="0" u="none" strike="noStrike" cap="none" normalizeH="0" baseline="0" smtClean="0">
                        <a:ln>
                          <a:noFill/>
                        </a:ln>
                        <a:solidFill>
                          <a:srgbClr val="000090"/>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FLASH (DESY) , NML/ASTA (FNAL)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2000" b="1"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QB, STF2 (KEK)</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chemeClr val="tx1"/>
                          </a:solidFill>
                          <a:effectLst/>
                          <a:latin typeface="Arial" pitchFamily="-107" charset="0"/>
                          <a:ea typeface="Arial Unicode MS" pitchFamily="-107" charset="0"/>
                          <a:cs typeface="Arial Unicode MS" pitchFamily="-107" charset="0"/>
                        </a:rPr>
                        <a:t>Preparation for Industrialization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CE6F2"/>
                    </a:solidFill>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smtClean="0">
                          <a:ln>
                            <a:noFill/>
                          </a:ln>
                          <a:solidFill>
                            <a:srgbClr val="000090"/>
                          </a:solidFill>
                          <a:effectLst/>
                          <a:latin typeface="Calibri" pitchFamily="-107" charset="0"/>
                          <a:ea typeface="ＭＳ Ｐゴシック" pitchFamily="-107" charset="-128"/>
                          <a:cs typeface="ＭＳ Ｐゴシック" pitchFamily="-107" charset="-128"/>
                        </a:rPr>
                        <a:t>Production Technology R&amp;D   </a:t>
                      </a:r>
                      <a:endParaRPr kumimoji="1" lang="ja-JP" altLang="en-US" sz="2400" b="1" i="0" u="none" strike="noStrike" cap="none" normalizeH="0" baseline="0" dirty="0" smtClean="0">
                        <a:ln>
                          <a:noFill/>
                        </a:ln>
                        <a:solidFill>
                          <a:srgbClr val="000090"/>
                        </a:solidFill>
                        <a:effectLst/>
                        <a:latin typeface="Calibri"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FFFFFF">
                            <a:alpha val="81000"/>
                          </a:srgbClr>
                        </a:gs>
                        <a:gs pos="92000">
                          <a:srgbClr val="3366FF">
                            <a:alpha val="81000"/>
                          </a:srgbClr>
                        </a:gs>
                        <a:gs pos="100000">
                          <a:srgbClr val="3366FF">
                            <a:alpha val="81000"/>
                          </a:srgbClr>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639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800" b="0" i="0" u="none" strike="noStrike" cap="none" normalizeH="0" baseline="0" dirty="0" smtClean="0">
                          <a:ln>
                            <a:noFill/>
                          </a:ln>
                          <a:solidFill>
                            <a:srgbClr val="0000FF"/>
                          </a:solidFill>
                          <a:effectLst/>
                          <a:latin typeface="Arial" pitchFamily="-107" charset="0"/>
                          <a:ea typeface="Arial Unicode MS" pitchFamily="-107" charset="0"/>
                          <a:cs typeface="Arial Unicode MS" pitchFamily="-107" charset="0"/>
                        </a:rPr>
                        <a:t>Communication with industry: </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CE6F2"/>
                    </a:solidFill>
                  </a:tcPr>
                </a:tc>
                <a:tc gridSpan="9">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3366FF"/>
                          </a:solidFill>
                          <a:effectLst/>
                          <a:latin typeface="Arial" pitchFamily="-107" charset="0"/>
                          <a:ea typeface="Arial Unicode MS" pitchFamily="-107" charset="0"/>
                          <a:cs typeface="Arial Unicode MS" pitchFamily="-107" charset="0"/>
                        </a:rPr>
                        <a:t>1</a:t>
                      </a:r>
                      <a:r>
                        <a:rPr kumimoji="0" lang="en-US" sz="1400" b="1" i="0" u="none" strike="noStrike" cap="none" normalizeH="0" baseline="30000" dirty="0" smtClean="0">
                          <a:ln>
                            <a:noFill/>
                          </a:ln>
                          <a:solidFill>
                            <a:srgbClr val="3366FF"/>
                          </a:solidFill>
                          <a:effectLst/>
                          <a:latin typeface="Arial" pitchFamily="-107" charset="0"/>
                          <a:ea typeface="Arial Unicode MS" pitchFamily="-107" charset="0"/>
                          <a:cs typeface="Arial Unicode MS" pitchFamily="-107" charset="0"/>
                        </a:rPr>
                        <a:t>st</a:t>
                      </a:r>
                      <a:r>
                        <a:rPr kumimoji="0" lang="en-US" sz="1400" b="1" i="0" u="none" strike="noStrike" cap="none" normalizeH="0" baseline="0" dirty="0" smtClean="0">
                          <a:ln>
                            <a:noFill/>
                          </a:ln>
                          <a:solidFill>
                            <a:srgbClr val="3366FF"/>
                          </a:solidFill>
                          <a:effectLst/>
                          <a:latin typeface="Arial" pitchFamily="-107" charset="0"/>
                          <a:ea typeface="Arial Unicode MS" pitchFamily="-107" charset="0"/>
                          <a:cs typeface="Arial Unicode MS" pitchFamily="-107" charset="0"/>
                        </a:rPr>
                        <a:t> </a:t>
                      </a:r>
                      <a:r>
                        <a:rPr kumimoji="0" lang="en-US" sz="14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Visit Vendors (2009),  Organize Workshop (2010)</a:t>
                      </a:r>
                      <a:r>
                        <a:rPr kumimoji="0" lang="en-US" sz="1400" b="0" i="0" u="none" strike="noStrike" cap="none" normalizeH="0" baseline="0" dirty="0" smtClean="0">
                          <a:ln>
                            <a:noFill/>
                          </a:ln>
                          <a:solidFill>
                            <a:srgbClr val="3366FF"/>
                          </a:solidFill>
                          <a:effectLst/>
                          <a:latin typeface="Arial" pitchFamily="-107" charset="0"/>
                          <a:ea typeface="Arial Unicode MS" pitchFamily="-107" charset="0"/>
                          <a:cs typeface="Arial Unicode MS" pitchFamily="-107"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3366FF"/>
                          </a:solidFill>
                          <a:effectLst/>
                          <a:latin typeface="Arial" pitchFamily="-107" charset="0"/>
                          <a:ea typeface="Arial Unicode MS" pitchFamily="-107" charset="0"/>
                          <a:cs typeface="Arial Unicode MS" pitchFamily="-107" charset="0"/>
                        </a:rPr>
                        <a:t>2</a:t>
                      </a:r>
                      <a:r>
                        <a:rPr kumimoji="0" lang="en-US" sz="1400" b="1" i="0" u="none" strike="noStrike" cap="none" normalizeH="0" baseline="30000" dirty="0" smtClean="0">
                          <a:ln>
                            <a:noFill/>
                          </a:ln>
                          <a:solidFill>
                            <a:srgbClr val="3366FF"/>
                          </a:solidFill>
                          <a:effectLst/>
                          <a:latin typeface="Arial" pitchFamily="-107" charset="0"/>
                          <a:ea typeface="Arial Unicode MS" pitchFamily="-107" charset="0"/>
                          <a:cs typeface="Arial Unicode MS" pitchFamily="-107" charset="0"/>
                        </a:rPr>
                        <a:t>nd</a:t>
                      </a:r>
                      <a:r>
                        <a:rPr kumimoji="0" lang="en-US" sz="14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visit and communication, Organize 2</a:t>
                      </a:r>
                      <a:r>
                        <a:rPr kumimoji="0" lang="en-US" sz="1400" b="0" i="0" u="none" strike="noStrike" cap="none" normalizeH="0" baseline="30000" dirty="0" smtClean="0">
                          <a:ln>
                            <a:noFill/>
                          </a:ln>
                          <a:solidFill>
                            <a:srgbClr val="000090"/>
                          </a:solidFill>
                          <a:effectLst/>
                          <a:latin typeface="Arial" pitchFamily="-107" charset="0"/>
                          <a:ea typeface="Arial Unicode MS" pitchFamily="-107" charset="0"/>
                          <a:cs typeface="Arial Unicode MS" pitchFamily="-107" charset="0"/>
                        </a:rPr>
                        <a:t>nd</a:t>
                      </a:r>
                      <a:r>
                        <a:rPr kumimoji="0" lang="en-US" sz="14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workshop (2011)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rgbClr val="3366FF"/>
                          </a:solidFill>
                          <a:effectLst/>
                          <a:latin typeface="Arial" pitchFamily="-107" charset="0"/>
                          <a:ea typeface="Arial Unicode MS" pitchFamily="-107" charset="0"/>
                          <a:cs typeface="Arial Unicode MS" pitchFamily="-107" charset="0"/>
                        </a:rPr>
                        <a:t>3</a:t>
                      </a:r>
                      <a:r>
                        <a:rPr kumimoji="0" lang="en-US" sz="1400" b="1" i="0" u="none" strike="noStrike" cap="none" normalizeH="0" baseline="30000" dirty="0" smtClean="0">
                          <a:ln>
                            <a:noFill/>
                          </a:ln>
                          <a:solidFill>
                            <a:srgbClr val="3366FF"/>
                          </a:solidFill>
                          <a:effectLst/>
                          <a:latin typeface="Arial" pitchFamily="-107" charset="0"/>
                          <a:ea typeface="Arial Unicode MS" pitchFamily="-107" charset="0"/>
                          <a:cs typeface="Arial Unicode MS" pitchFamily="-107" charset="0"/>
                        </a:rPr>
                        <a:t>rd</a:t>
                      </a:r>
                      <a:r>
                        <a:rPr kumimoji="0" lang="en-US" sz="1400" b="0" i="0" u="none" strike="noStrike" cap="none" normalizeH="0" baseline="0" dirty="0" smtClean="0">
                          <a:ln>
                            <a:noFill/>
                          </a:ln>
                          <a:solidFill>
                            <a:srgbClr val="000090"/>
                          </a:solidFill>
                          <a:effectLst/>
                          <a:latin typeface="Arial" pitchFamily="-107" charset="0"/>
                          <a:ea typeface="Arial Unicode MS" pitchFamily="-107" charset="0"/>
                          <a:cs typeface="Arial Unicode MS" pitchFamily="-107" charset="0"/>
                        </a:rPr>
                        <a:t> communication and study contracted with selected vendors (2011-2012)</a:t>
                      </a:r>
                      <a:endParaRPr kumimoji="0" lang="en-US" sz="1400" b="0" i="0" u="none" strike="noStrike" cap="none" normalizeH="0" baseline="0" dirty="0">
                        <a:ln>
                          <a:noFill/>
                        </a:ln>
                        <a:solidFill>
                          <a:srgbClr val="000090"/>
                        </a:solidFill>
                        <a:effectLst/>
                        <a:latin typeface="Arial" pitchFamily="-107" charset="0"/>
                        <a:ea typeface="Arial Unicode MS" pitchFamily="-107" charset="0"/>
                        <a:cs typeface="Arial Unicode MS" pitchFamily="-107"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dirty="0"/>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ja-JP" altLang="en-US" sz="2400" b="1" i="0" u="none" strike="noStrike" cap="none" normalizeH="0" baseline="0" dirty="0" smtClean="0">
                        <a:ln>
                          <a:noFill/>
                        </a:ln>
                        <a:solidFill>
                          <a:srgbClr val="000090"/>
                        </a:solidFill>
                        <a:effectLst/>
                        <a:latin typeface="Calibri" pitchFamily="-107" charset="0"/>
                        <a:ea typeface="ＭＳ Ｐゴシック" pitchFamily="-107" charset="-128"/>
                        <a:cs typeface="ＭＳ Ｐゴシック" pitchFamily="-107"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FFFF">
                            <a:alpha val="81000"/>
                          </a:srgbClr>
                        </a:gs>
                        <a:gs pos="92000">
                          <a:srgbClr val="3366FF">
                            <a:alpha val="81000"/>
                          </a:srgbClr>
                        </a:gs>
                        <a:gs pos="100000">
                          <a:srgbClr val="3366FF">
                            <a:alpha val="81000"/>
                          </a:srgbClr>
                        </a:gs>
                      </a:gsLst>
                      <a:lin ang="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bl>
          </a:graphicData>
        </a:graphic>
      </p:graphicFrame>
      <p:sp>
        <p:nvSpPr>
          <p:cNvPr id="29747" name="正方形/長方形 6"/>
          <p:cNvSpPr>
            <a:spLocks noChangeArrowheads="1"/>
          </p:cNvSpPr>
          <p:nvPr/>
        </p:nvSpPr>
        <p:spPr bwMode="auto">
          <a:xfrm>
            <a:off x="8382000" y="0"/>
            <a:ext cx="762000" cy="685800"/>
          </a:xfrm>
          <a:prstGeom prst="rect">
            <a:avLst/>
          </a:prstGeom>
          <a:solidFill>
            <a:schemeClr val="bg1"/>
          </a:solidFill>
          <a:ln w="9525">
            <a:solidFill>
              <a:srgbClr val="FFFFFF"/>
            </a:solidFill>
            <a:round/>
            <a:headEnd/>
            <a:tailEnd/>
          </a:ln>
        </p:spPr>
        <p:txBody>
          <a:bodyPr>
            <a:prstTxWarp prst="textNoShape">
              <a:avLst/>
            </a:prstTxWarp>
          </a:bodyPr>
          <a:lstStyle/>
          <a:p>
            <a:endParaRPr lang="ja-JP" altLang="en-US"/>
          </a:p>
        </p:txBody>
      </p:sp>
      <p:sp>
        <p:nvSpPr>
          <p:cNvPr id="7" name="日付プレースホルダ 6"/>
          <p:cNvSpPr>
            <a:spLocks noGrp="1"/>
          </p:cNvSpPr>
          <p:nvPr>
            <p:ph type="dt" sz="half" idx="10"/>
          </p:nvPr>
        </p:nvSpPr>
        <p:spPr/>
        <p:txBody>
          <a:bodyPr/>
          <a:lstStyle/>
          <a:p>
            <a:pPr>
              <a:defRPr/>
            </a:pPr>
            <a:r>
              <a:rPr lang="en-US" altLang="ja-JP" smtClean="0"/>
              <a:t>AY-170209</a:t>
            </a:r>
            <a:endParaRPr lang="en-US" altLang="ja-JP"/>
          </a:p>
        </p:txBody>
      </p:sp>
      <p:sp>
        <p:nvSpPr>
          <p:cNvPr id="8" name="スライド番号プレースホルダ 7"/>
          <p:cNvSpPr>
            <a:spLocks noGrp="1"/>
          </p:cNvSpPr>
          <p:nvPr>
            <p:ph type="sldNum" sz="quarter" idx="12"/>
          </p:nvPr>
        </p:nvSpPr>
        <p:spPr/>
        <p:txBody>
          <a:bodyPr/>
          <a:lstStyle/>
          <a:p>
            <a:pPr>
              <a:defRPr/>
            </a:pPr>
            <a:fld id="{D0CE37E2-33CB-034B-AFDB-6541EBF5F31A}" type="slidenum">
              <a:rPr lang="en-US" altLang="ja-JP" smtClean="0"/>
              <a:pPr>
                <a:defRPr/>
              </a:pPr>
              <a:t>4</a:t>
            </a:fld>
            <a:endParaRPr lang="en-US" altLang="ja-JP"/>
          </a:p>
        </p:txBody>
      </p:sp>
      <p:sp>
        <p:nvSpPr>
          <p:cNvPr id="14" name="テキスト ボックス 13"/>
          <p:cNvSpPr txBox="1"/>
          <p:nvPr/>
        </p:nvSpPr>
        <p:spPr>
          <a:xfrm>
            <a:off x="7261562" y="2829469"/>
            <a:ext cx="1450638" cy="369332"/>
          </a:xfrm>
          <a:prstGeom prst="rect">
            <a:avLst/>
          </a:prstGeom>
          <a:solidFill>
            <a:srgbClr val="FFFF00"/>
          </a:solidFill>
        </p:spPr>
        <p:txBody>
          <a:bodyPr wrap="none" rtlCol="0">
            <a:spAutoFit/>
          </a:bodyPr>
          <a:lstStyle/>
          <a:p>
            <a:r>
              <a:rPr kumimoji="1" lang="en-US" altLang="ja-JP" dirty="0" smtClean="0">
                <a:solidFill>
                  <a:srgbClr val="FF0000"/>
                </a:solidFill>
              </a:rPr>
              <a:t>We are here</a:t>
            </a:r>
            <a:endParaRPr kumimoji="1" lang="ja-JP" altLang="en-US" dirty="0">
              <a:solidFill>
                <a:srgbClr val="FF0000"/>
              </a:solidFill>
            </a:endParaRPr>
          </a:p>
        </p:txBody>
      </p:sp>
    </p:spTree>
    <p:extLst>
      <p:ext uri="{BB962C8B-B14F-4D97-AF65-F5344CB8AC3E}">
        <p14:creationId xmlns:p14="http://schemas.microsoft.com/office/powerpoint/2010/main" val="151645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263"/>
            <a:ext cx="8229600" cy="849982"/>
          </a:xfrm>
        </p:spPr>
        <p:txBody>
          <a:bodyPr>
            <a:normAutofit/>
          </a:bodyPr>
          <a:lstStyle/>
          <a:p>
            <a:r>
              <a:rPr lang="en-US" altLang="ja-JP" b="1" dirty="0" smtClean="0">
                <a:sym typeface="Wingdings"/>
              </a:rPr>
              <a:t>Options for </a:t>
            </a:r>
            <a:r>
              <a:rPr kumimoji="1" lang="en-US" altLang="ja-JP" b="1" dirty="0" smtClean="0">
                <a:sym typeface="Wingdings"/>
              </a:rPr>
              <a:t>Staging at 2x125 </a:t>
            </a:r>
            <a:r>
              <a:rPr kumimoji="1" lang="en-US" altLang="ja-JP" b="1" dirty="0" err="1" smtClean="0">
                <a:sym typeface="Wingdings"/>
              </a:rPr>
              <a:t>GeV</a:t>
            </a:r>
            <a:endParaRPr kumimoji="1" lang="ja-JP" altLang="en-US" b="1"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70266688"/>
              </p:ext>
            </p:extLst>
          </p:nvPr>
        </p:nvGraphicFramePr>
        <p:xfrm>
          <a:off x="83450" y="828452"/>
          <a:ext cx="8981992" cy="5562774"/>
        </p:xfrm>
        <a:graphic>
          <a:graphicData uri="http://schemas.openxmlformats.org/drawingml/2006/table">
            <a:tbl>
              <a:tblPr firstRow="1" bandRow="1">
                <a:tableStyleId>{5C22544A-7EE6-4342-B048-85BDC9FD1C3A}</a:tableStyleId>
              </a:tblPr>
              <a:tblGrid>
                <a:gridCol w="1190122"/>
                <a:gridCol w="926564"/>
                <a:gridCol w="1033993"/>
                <a:gridCol w="5831313"/>
              </a:tblGrid>
              <a:tr h="755488">
                <a:tc>
                  <a:txBody>
                    <a:bodyPr/>
                    <a:lstStyle/>
                    <a:p>
                      <a:pPr algn="ctr"/>
                      <a:endParaRPr kumimoji="1" lang="ja-JP" altLang="en-US" dirty="0"/>
                    </a:p>
                  </a:txBody>
                  <a:tcPr anchor="ctr"/>
                </a:tc>
                <a:tc>
                  <a:txBody>
                    <a:bodyPr/>
                    <a:lstStyle/>
                    <a:p>
                      <a:pPr algn="ctr"/>
                      <a:r>
                        <a:rPr kumimoji="1" lang="en-US" altLang="ja-JP" dirty="0" smtClean="0"/>
                        <a:t>ACC.</a:t>
                      </a:r>
                    </a:p>
                    <a:p>
                      <a:pPr algn="ctr"/>
                      <a:r>
                        <a:rPr kumimoji="1" lang="en-US" altLang="ja-JP" dirty="0" smtClean="0"/>
                        <a:t>[</a:t>
                      </a:r>
                      <a:r>
                        <a:rPr kumimoji="1" lang="en-US" altLang="ja-JP" dirty="0" err="1" smtClean="0"/>
                        <a:t>GeV</a:t>
                      </a:r>
                      <a:r>
                        <a:rPr kumimoji="1" lang="en-US" altLang="ja-JP" dirty="0" smtClean="0"/>
                        <a:t>]</a:t>
                      </a:r>
                      <a:endParaRPr kumimoji="1" lang="ja-JP" altLang="en-US" dirty="0"/>
                    </a:p>
                  </a:txBody>
                  <a:tcPr anchor="ctr"/>
                </a:tc>
                <a:tc>
                  <a:txBody>
                    <a:bodyPr/>
                    <a:lstStyle/>
                    <a:p>
                      <a:pPr algn="ctr"/>
                      <a:r>
                        <a:rPr kumimoji="1" lang="en-US" altLang="ja-JP" dirty="0" smtClean="0"/>
                        <a:t>Tunnel</a:t>
                      </a:r>
                      <a:r>
                        <a:rPr kumimoji="1" lang="en-US" altLang="ja-JP" baseline="0" dirty="0" smtClean="0"/>
                        <a:t> </a:t>
                      </a:r>
                    </a:p>
                    <a:p>
                      <a:pPr algn="ctr"/>
                      <a:r>
                        <a:rPr kumimoji="1" lang="en-US" altLang="ja-JP" baseline="0" dirty="0" smtClean="0"/>
                        <a:t>[</a:t>
                      </a:r>
                      <a:r>
                        <a:rPr kumimoji="1" lang="en-US" altLang="ja-JP" baseline="0" dirty="0" err="1" smtClean="0"/>
                        <a:t>GeV</a:t>
                      </a:r>
                      <a:r>
                        <a:rPr kumimoji="1" lang="en-US" altLang="ja-JP" baseline="0" dirty="0" smtClean="0"/>
                        <a:t>]</a:t>
                      </a:r>
                      <a:endParaRPr kumimoji="1" lang="ja-JP" altLang="en-US" dirty="0"/>
                    </a:p>
                  </a:txBody>
                  <a:tcPr anchor="ctr"/>
                </a:tc>
                <a:tc>
                  <a:txBody>
                    <a:bodyPr/>
                    <a:lstStyle/>
                    <a:p>
                      <a:pPr algn="ctr"/>
                      <a:r>
                        <a:rPr kumimoji="1" lang="en-US" altLang="ja-JP" dirty="0" smtClean="0"/>
                        <a:t>Feature </a:t>
                      </a:r>
                      <a:endParaRPr kumimoji="1" lang="ja-JP" altLang="en-US" dirty="0"/>
                    </a:p>
                  </a:txBody>
                  <a:tcPr anchor="ctr"/>
                </a:tc>
              </a:tr>
              <a:tr h="437703">
                <a:tc>
                  <a:txBody>
                    <a:bodyPr/>
                    <a:lstStyle/>
                    <a:p>
                      <a:pPr algn="ctr"/>
                      <a:r>
                        <a:rPr kumimoji="1" lang="en-US" altLang="ja-JP" dirty="0" smtClean="0"/>
                        <a:t>TDR</a:t>
                      </a:r>
                      <a:endParaRPr kumimoji="1" lang="ja-JP" altLang="en-US" dirty="0"/>
                    </a:p>
                  </a:txBody>
                  <a:tcPr anchor="ctr"/>
                </a:tc>
                <a:tc>
                  <a:txBody>
                    <a:bodyPr/>
                    <a:lstStyle/>
                    <a:p>
                      <a:pPr algn="ctr"/>
                      <a:r>
                        <a:rPr kumimoji="1" lang="en-US" altLang="ja-JP" dirty="0" smtClean="0"/>
                        <a:t>2 x 250 </a:t>
                      </a:r>
                      <a:endParaRPr kumimoji="1" lang="ja-JP" altLang="en-US" dirty="0"/>
                    </a:p>
                  </a:txBody>
                  <a:tcPr anchor="ctr"/>
                </a:tc>
                <a:tc>
                  <a:txBody>
                    <a:bodyPr/>
                    <a:lstStyle/>
                    <a:p>
                      <a:pPr algn="ctr"/>
                      <a:r>
                        <a:rPr kumimoji="1" lang="en-US" altLang="ja-JP" dirty="0" smtClean="0"/>
                        <a:t>2 x 250</a:t>
                      </a:r>
                      <a:endParaRPr kumimoji="1" lang="ja-JP" altLang="en-US" dirty="0"/>
                    </a:p>
                  </a:txBody>
                  <a:tcPr anchor="ctr"/>
                </a:tc>
                <a:tc>
                  <a:txBody>
                    <a:bodyPr/>
                    <a:lstStyle/>
                    <a:p>
                      <a:r>
                        <a:rPr kumimoji="1" lang="en-US" altLang="ja-JP" dirty="0" smtClean="0"/>
                        <a:t>TDR-2013 </a:t>
                      </a:r>
                      <a:endParaRPr kumimoji="1" lang="ja-JP" altLang="en-US" dirty="0"/>
                    </a:p>
                  </a:txBody>
                  <a:tcPr anchor="ctr"/>
                </a:tc>
              </a:tr>
              <a:tr h="755488">
                <a:tc>
                  <a:txBody>
                    <a:bodyPr/>
                    <a:lstStyle/>
                    <a:p>
                      <a:pPr algn="ctr"/>
                      <a:r>
                        <a:rPr kumimoji="1" lang="en-US" altLang="ja-JP" dirty="0" smtClean="0"/>
                        <a:t>TDR</a:t>
                      </a:r>
                    </a:p>
                    <a:p>
                      <a:pPr algn="ctr"/>
                      <a:r>
                        <a:rPr kumimoji="1" lang="en-US" altLang="ja-JP" dirty="0" smtClean="0"/>
                        <a:t>-</a:t>
                      </a:r>
                      <a:r>
                        <a:rPr kumimoji="1" lang="en-US" altLang="ja-JP" baseline="0" dirty="0" smtClean="0"/>
                        <a:t> </a:t>
                      </a:r>
                      <a:r>
                        <a:rPr kumimoji="1" lang="en-US" altLang="ja-JP" dirty="0" smtClean="0"/>
                        <a:t>updated</a:t>
                      </a:r>
                      <a:endParaRPr kumimoji="1" lang="ja-JP" altLang="en-US" dirty="0"/>
                    </a:p>
                  </a:txBody>
                  <a:tcPr anchor="ctr"/>
                </a:tc>
                <a:tc>
                  <a:txBody>
                    <a:bodyPr/>
                    <a:lstStyle/>
                    <a:p>
                      <a:pPr algn="ctr"/>
                      <a:r>
                        <a:rPr kumimoji="1" lang="en-US" altLang="ja-JP" dirty="0" smtClean="0"/>
                        <a:t>2 x 250</a:t>
                      </a:r>
                      <a:endParaRPr kumimoji="1" lang="ja-JP" altLang="en-US" dirty="0"/>
                    </a:p>
                  </a:txBody>
                  <a:tcPr anchor="ctr"/>
                </a:tc>
                <a:tc>
                  <a:txBody>
                    <a:bodyPr/>
                    <a:lstStyle/>
                    <a:p>
                      <a:pPr algn="ctr"/>
                      <a:r>
                        <a:rPr kumimoji="1" lang="en-US" altLang="ja-JP" dirty="0" smtClean="0"/>
                        <a:t>2 x 250</a:t>
                      </a:r>
                      <a:endParaRPr kumimoji="1" lang="ja-JP" altLang="en-US" dirty="0"/>
                    </a:p>
                  </a:txBody>
                  <a:tcPr anchor="ctr"/>
                </a:tc>
                <a:tc>
                  <a:txBody>
                    <a:bodyPr/>
                    <a:lstStyle/>
                    <a:p>
                      <a:r>
                        <a:rPr kumimoji="1" lang="en-US" altLang="ja-JP" dirty="0" smtClean="0"/>
                        <a:t>ML </a:t>
                      </a:r>
                      <a:r>
                        <a:rPr kumimoji="1" lang="en-US" altLang="ja-JP" u="none" dirty="0" smtClean="0"/>
                        <a:t>tunnel</a:t>
                      </a:r>
                      <a:r>
                        <a:rPr kumimoji="1" lang="en-US" altLang="ja-JP" u="none" baseline="0" dirty="0" smtClean="0"/>
                        <a:t> width </a:t>
                      </a:r>
                      <a:r>
                        <a:rPr kumimoji="1" lang="en-US" altLang="ja-JP" u="sng" baseline="0" dirty="0" smtClean="0"/>
                        <a:t>11 </a:t>
                      </a:r>
                      <a:r>
                        <a:rPr kumimoji="1" lang="en-US" altLang="ja-JP" u="sng" baseline="0" dirty="0" smtClean="0">
                          <a:sym typeface="Wingdings"/>
                        </a:rPr>
                        <a:t> 9.5 m</a:t>
                      </a:r>
                      <a:r>
                        <a:rPr kumimoji="1" lang="en-US" altLang="ja-JP" baseline="0" dirty="0" smtClean="0">
                          <a:sym typeface="Wingdings"/>
                        </a:rPr>
                        <a:t>, &amp; center-wall 3.5  1.5 m</a:t>
                      </a:r>
                    </a:p>
                    <a:p>
                      <a:r>
                        <a:rPr kumimoji="1" lang="en-US" altLang="ja-JP" baseline="0" dirty="0" smtClean="0">
                          <a:sym typeface="Wingdings"/>
                        </a:rPr>
                        <a:t>Detector hall access w/ vertical shafts</a:t>
                      </a:r>
                    </a:p>
                    <a:p>
                      <a:r>
                        <a:rPr kumimoji="1" lang="en-US" altLang="ja-JP" baseline="0" dirty="0" smtClean="0">
                          <a:sym typeface="Wingdings"/>
                        </a:rPr>
                        <a:t>No ML-tunnel extension (of 1.4 km), respecting G-upgrade </a:t>
                      </a:r>
                      <a:endParaRPr kumimoji="1" lang="ja-JP" altLang="en-US" dirty="0"/>
                    </a:p>
                  </a:txBody>
                  <a:tcPr anchor="ctr"/>
                </a:tc>
              </a:tr>
              <a:tr h="755488">
                <a:tc>
                  <a:txBody>
                    <a:bodyPr/>
                    <a:lstStyle/>
                    <a:p>
                      <a:pPr algn="ctr"/>
                      <a:r>
                        <a:rPr kumimoji="1" lang="en-US" altLang="ja-JP" dirty="0" smtClean="0">
                          <a:solidFill>
                            <a:srgbClr val="000090"/>
                          </a:solidFill>
                        </a:rPr>
                        <a:t>Opt.</a:t>
                      </a:r>
                      <a:r>
                        <a:rPr kumimoji="1" lang="en-US" altLang="ja-JP" baseline="0" dirty="0" smtClean="0">
                          <a:solidFill>
                            <a:srgbClr val="000090"/>
                          </a:solidFill>
                        </a:rPr>
                        <a:t> F</a:t>
                      </a:r>
                    </a:p>
                    <a:p>
                      <a:pPr algn="ctr"/>
                      <a:r>
                        <a:rPr kumimoji="1" lang="en-US" altLang="ja-JP" baseline="0" dirty="0" smtClean="0">
                          <a:solidFill>
                            <a:srgbClr val="000090"/>
                          </a:solidFill>
                        </a:rPr>
                        <a:t>(Case 2)</a:t>
                      </a:r>
                      <a:endParaRPr kumimoji="1" lang="ja-JP" altLang="en-US" dirty="0">
                        <a:solidFill>
                          <a:srgbClr val="000090"/>
                        </a:solidFill>
                      </a:endParaRPr>
                    </a:p>
                  </a:txBody>
                  <a:tcPr anchor="ctr"/>
                </a:tc>
                <a:tc>
                  <a:txBody>
                    <a:bodyPr/>
                    <a:lstStyle/>
                    <a:p>
                      <a:pPr algn="ctr"/>
                      <a:r>
                        <a:rPr kumimoji="1" lang="en-US" altLang="ja-JP" dirty="0" smtClean="0">
                          <a:solidFill>
                            <a:srgbClr val="000090"/>
                          </a:solidFill>
                        </a:rPr>
                        <a:t>2 x 125</a:t>
                      </a:r>
                      <a:endParaRPr kumimoji="1" lang="ja-JP" altLang="en-US" dirty="0">
                        <a:solidFill>
                          <a:srgbClr val="000090"/>
                        </a:solidFill>
                      </a:endParaRPr>
                    </a:p>
                  </a:txBody>
                  <a:tcPr anchor="ctr"/>
                </a:tc>
                <a:tc>
                  <a:txBody>
                    <a:bodyPr/>
                    <a:lstStyle/>
                    <a:p>
                      <a:pPr algn="ctr"/>
                      <a:r>
                        <a:rPr kumimoji="1" lang="en-US" altLang="ja-JP" dirty="0" smtClean="0">
                          <a:solidFill>
                            <a:srgbClr val="000090"/>
                          </a:solidFill>
                        </a:rPr>
                        <a:t>2 x 250</a:t>
                      </a:r>
                      <a:endParaRPr kumimoji="1" lang="ja-JP" altLang="en-US" dirty="0">
                        <a:solidFill>
                          <a:srgbClr val="000090"/>
                        </a:solidFill>
                      </a:endParaRPr>
                    </a:p>
                  </a:txBody>
                  <a:tcPr anchor="ctr"/>
                </a:tc>
                <a:tc>
                  <a:txBody>
                    <a:bodyPr/>
                    <a:lstStyle/>
                    <a:p>
                      <a:r>
                        <a:rPr kumimoji="1" lang="en-US" altLang="ja-JP" dirty="0" smtClean="0">
                          <a:solidFill>
                            <a:srgbClr val="FF0000"/>
                          </a:solidFill>
                        </a:rPr>
                        <a:t>ML</a:t>
                      </a:r>
                      <a:r>
                        <a:rPr kumimoji="1" lang="en-US" altLang="ja-JP" baseline="0" dirty="0" smtClean="0">
                          <a:solidFill>
                            <a:srgbClr val="FF0000"/>
                          </a:solidFill>
                        </a:rPr>
                        <a:t> distributed </a:t>
                      </a:r>
                      <a:r>
                        <a:rPr kumimoji="1" lang="en-US" altLang="ja-JP" baseline="0" dirty="0" smtClean="0">
                          <a:solidFill>
                            <a:srgbClr val="000090"/>
                          </a:solidFill>
                        </a:rPr>
                        <a:t>+ Full (air-conditioned) tunnel  </a:t>
                      </a:r>
                    </a:p>
                    <a:p>
                      <a:r>
                        <a:rPr kumimoji="1" lang="en-US" altLang="ja-JP" baseline="0" dirty="0" smtClean="0">
                          <a:solidFill>
                            <a:srgbClr val="000090"/>
                          </a:solidFill>
                          <a:sym typeface="Wingdings"/>
                        </a:rPr>
                        <a:t> B</a:t>
                      </a:r>
                      <a:r>
                        <a:rPr kumimoji="1" lang="en-US" altLang="ja-JP" baseline="0" dirty="0" smtClean="0">
                          <a:solidFill>
                            <a:srgbClr val="000090"/>
                          </a:solidFill>
                        </a:rPr>
                        <a:t>eam transport line cost  (to be added) </a:t>
                      </a:r>
                      <a:endParaRPr kumimoji="1" lang="ja-JP" altLang="en-US" dirty="0">
                        <a:solidFill>
                          <a:srgbClr val="000090"/>
                        </a:solidFill>
                      </a:endParaRPr>
                    </a:p>
                  </a:txBody>
                  <a:tcPr anchor="ctr"/>
                </a:tc>
              </a:tr>
              <a:tr h="755488">
                <a:tc>
                  <a:txBody>
                    <a:bodyPr/>
                    <a:lstStyle/>
                    <a:p>
                      <a:pPr algn="ctr"/>
                      <a:r>
                        <a:rPr kumimoji="1" lang="en-US" altLang="ja-JP" dirty="0" smtClean="0">
                          <a:solidFill>
                            <a:srgbClr val="008000"/>
                          </a:solidFill>
                        </a:rPr>
                        <a:t>Opt.</a:t>
                      </a:r>
                      <a:r>
                        <a:rPr kumimoji="1" lang="en-US" altLang="ja-JP" baseline="0" dirty="0" smtClean="0">
                          <a:solidFill>
                            <a:srgbClr val="008000"/>
                          </a:solidFill>
                        </a:rPr>
                        <a:t> E</a:t>
                      </a:r>
                    </a:p>
                    <a:p>
                      <a:pPr algn="ctr"/>
                      <a:r>
                        <a:rPr kumimoji="1" lang="en-US" altLang="ja-JP" baseline="0" dirty="0" smtClean="0">
                          <a:solidFill>
                            <a:srgbClr val="008000"/>
                          </a:solidFill>
                        </a:rPr>
                        <a:t>(Case 2)</a:t>
                      </a:r>
                      <a:endParaRPr kumimoji="1" lang="ja-JP" altLang="en-US" dirty="0">
                        <a:solidFill>
                          <a:srgbClr val="008000"/>
                        </a:solidFill>
                      </a:endParaRPr>
                    </a:p>
                  </a:txBody>
                  <a:tcPr anchor="ctr"/>
                </a:tc>
                <a:tc>
                  <a:txBody>
                    <a:bodyPr/>
                    <a:lstStyle/>
                    <a:p>
                      <a:pPr algn="ctr"/>
                      <a:r>
                        <a:rPr kumimoji="1" lang="en-US" altLang="ja-JP" dirty="0" smtClean="0">
                          <a:solidFill>
                            <a:srgbClr val="008000"/>
                          </a:solidFill>
                        </a:rPr>
                        <a:t>2 x 125</a:t>
                      </a:r>
                      <a:endParaRPr kumimoji="1" lang="ja-JP" altLang="en-US" dirty="0">
                        <a:solidFill>
                          <a:srgbClr val="008000"/>
                        </a:solidFill>
                      </a:endParaRPr>
                    </a:p>
                  </a:txBody>
                  <a:tcPr anchor="ctr"/>
                </a:tc>
                <a:tc>
                  <a:txBody>
                    <a:bodyPr/>
                    <a:lstStyle/>
                    <a:p>
                      <a:pPr algn="ctr"/>
                      <a:r>
                        <a:rPr kumimoji="1" lang="en-US" altLang="ja-JP" dirty="0" smtClean="0">
                          <a:solidFill>
                            <a:srgbClr val="008000"/>
                          </a:solidFill>
                        </a:rPr>
                        <a:t>2 x 250</a:t>
                      </a:r>
                      <a:endParaRPr kumimoji="1" lang="ja-JP" altLang="en-US" dirty="0">
                        <a:solidFill>
                          <a:srgbClr val="008000"/>
                        </a:solidFill>
                      </a:endParaRPr>
                    </a:p>
                  </a:txBody>
                  <a:tcPr anchor="ctr"/>
                </a:tc>
                <a:tc>
                  <a:txBody>
                    <a:bodyPr/>
                    <a:lstStyle/>
                    <a:p>
                      <a:r>
                        <a:rPr kumimoji="1" lang="en-US" altLang="ja-JP" dirty="0" smtClean="0">
                          <a:solidFill>
                            <a:srgbClr val="FF0000"/>
                          </a:solidFill>
                        </a:rPr>
                        <a:t>ML</a:t>
                      </a:r>
                      <a:r>
                        <a:rPr kumimoji="1" lang="en-US" altLang="ja-JP" baseline="0" dirty="0" smtClean="0">
                          <a:solidFill>
                            <a:srgbClr val="FF0000"/>
                          </a:solidFill>
                        </a:rPr>
                        <a:t> upstream</a:t>
                      </a:r>
                      <a:r>
                        <a:rPr kumimoji="1" lang="en-US" altLang="ja-JP" baseline="0" dirty="0" smtClean="0">
                          <a:solidFill>
                            <a:srgbClr val="008000"/>
                          </a:solidFill>
                        </a:rPr>
                        <a:t> + Full (air-conditioned) tunnel  </a:t>
                      </a:r>
                    </a:p>
                    <a:p>
                      <a:r>
                        <a:rPr kumimoji="1" lang="en-US" altLang="ja-JP" baseline="0" dirty="0" smtClean="0">
                          <a:solidFill>
                            <a:srgbClr val="008000"/>
                          </a:solidFill>
                          <a:sym typeface="Wingdings"/>
                        </a:rPr>
                        <a:t> B</a:t>
                      </a:r>
                      <a:r>
                        <a:rPr kumimoji="1" lang="en-US" altLang="ja-JP" baseline="0" dirty="0" smtClean="0">
                          <a:solidFill>
                            <a:srgbClr val="008000"/>
                          </a:solidFill>
                        </a:rPr>
                        <a:t>eam transport line cost  (to be added) </a:t>
                      </a:r>
                      <a:endParaRPr kumimoji="1" lang="ja-JP" altLang="en-US" dirty="0">
                        <a:solidFill>
                          <a:srgbClr val="008000"/>
                        </a:solidFill>
                      </a:endParaRPr>
                    </a:p>
                  </a:txBody>
                  <a:tcPr anchor="ctr"/>
                </a:tc>
              </a:tr>
              <a:tr h="755488">
                <a:tc>
                  <a:txBody>
                    <a:bodyPr/>
                    <a:lstStyle/>
                    <a:p>
                      <a:pPr algn="ctr"/>
                      <a:r>
                        <a:rPr kumimoji="1" lang="en-US" altLang="ja-JP" dirty="0" smtClean="0">
                          <a:solidFill>
                            <a:srgbClr val="3366FF"/>
                          </a:solidFill>
                        </a:rPr>
                        <a:t>Opt. D</a:t>
                      </a:r>
                      <a:endParaRPr kumimoji="1" lang="ja-JP" altLang="en-US" dirty="0">
                        <a:solidFill>
                          <a:srgbClr val="3366FF"/>
                        </a:solidFill>
                      </a:endParaRPr>
                    </a:p>
                  </a:txBody>
                  <a:tcPr anchor="ctr"/>
                </a:tc>
                <a:tc>
                  <a:txBody>
                    <a:bodyPr/>
                    <a:lstStyle/>
                    <a:p>
                      <a:pPr algn="ctr"/>
                      <a:r>
                        <a:rPr kumimoji="1" lang="en-US" altLang="ja-JP" dirty="0" smtClean="0">
                          <a:solidFill>
                            <a:srgbClr val="3366FF"/>
                          </a:solidFill>
                        </a:rPr>
                        <a:t>2 x 125</a:t>
                      </a:r>
                      <a:endParaRPr kumimoji="1" lang="ja-JP" altLang="en-US" dirty="0">
                        <a:solidFill>
                          <a:srgbClr val="3366FF"/>
                        </a:solidFill>
                      </a:endParaRPr>
                    </a:p>
                  </a:txBody>
                  <a:tcPr anchor="ctr"/>
                </a:tc>
                <a:tc>
                  <a:txBody>
                    <a:bodyPr/>
                    <a:lstStyle/>
                    <a:p>
                      <a:pPr algn="ctr"/>
                      <a:r>
                        <a:rPr kumimoji="1" lang="en-US" altLang="ja-JP" dirty="0" smtClean="0">
                          <a:solidFill>
                            <a:srgbClr val="3366FF"/>
                          </a:solidFill>
                        </a:rPr>
                        <a:t>2 x 250</a:t>
                      </a:r>
                      <a:endParaRPr kumimoji="1" lang="ja-JP" altLang="en-US" dirty="0">
                        <a:solidFill>
                          <a:srgbClr val="3366FF"/>
                        </a:solidFill>
                      </a:endParaRPr>
                    </a:p>
                  </a:txBody>
                  <a:tcPr anchor="ctr"/>
                </a:tc>
                <a:tc>
                  <a:txBody>
                    <a:bodyPr/>
                    <a:lstStyle/>
                    <a:p>
                      <a:r>
                        <a:rPr kumimoji="1" lang="en-US" altLang="ja-JP" dirty="0" smtClean="0">
                          <a:solidFill>
                            <a:srgbClr val="3366FF"/>
                          </a:solidFill>
                        </a:rPr>
                        <a:t>Simple (no</a:t>
                      </a:r>
                      <a:r>
                        <a:rPr kumimoji="1" lang="en-US" altLang="ja-JP" baseline="0" dirty="0" smtClean="0">
                          <a:solidFill>
                            <a:srgbClr val="3366FF"/>
                          </a:solidFill>
                        </a:rPr>
                        <a:t> air-conditioned</a:t>
                      </a:r>
                      <a:r>
                        <a:rPr kumimoji="1" lang="en-US" altLang="ja-JP" dirty="0" smtClean="0">
                          <a:solidFill>
                            <a:srgbClr val="3366FF"/>
                          </a:solidFill>
                        </a:rPr>
                        <a:t> empty tunnel +  </a:t>
                      </a:r>
                      <a:r>
                        <a:rPr kumimoji="1" lang="en-US" altLang="ja-JP" dirty="0" smtClean="0">
                          <a:solidFill>
                            <a:srgbClr val="FF0000"/>
                          </a:solidFill>
                        </a:rPr>
                        <a:t>ML</a:t>
                      </a:r>
                      <a:r>
                        <a:rPr kumimoji="1" lang="en-US" altLang="ja-JP" baseline="0" dirty="0" smtClean="0">
                          <a:solidFill>
                            <a:srgbClr val="FF0000"/>
                          </a:solidFill>
                        </a:rPr>
                        <a:t> downstream  </a:t>
                      </a:r>
                    </a:p>
                    <a:p>
                      <a:r>
                        <a:rPr kumimoji="1" lang="en-US" altLang="ja-JP" dirty="0" smtClean="0">
                          <a:solidFill>
                            <a:srgbClr val="3366FF"/>
                          </a:solidFill>
                          <a:sym typeface="Wingdings"/>
                        </a:rPr>
                        <a:t> </a:t>
                      </a:r>
                      <a:r>
                        <a:rPr kumimoji="1" lang="en-US" altLang="ja-JP" dirty="0" smtClean="0">
                          <a:solidFill>
                            <a:srgbClr val="3366FF"/>
                          </a:solidFill>
                        </a:rPr>
                        <a:t>RTML,</a:t>
                      </a:r>
                      <a:r>
                        <a:rPr kumimoji="1" lang="en-US" altLang="ja-JP" baseline="0" dirty="0" smtClean="0">
                          <a:solidFill>
                            <a:srgbClr val="3366FF"/>
                          </a:solidFill>
                        </a:rPr>
                        <a:t> </a:t>
                      </a:r>
                      <a:r>
                        <a:rPr kumimoji="1" lang="en-US" altLang="ja-JP" dirty="0" smtClean="0">
                          <a:solidFill>
                            <a:srgbClr val="3366FF"/>
                          </a:solidFill>
                        </a:rPr>
                        <a:t>Circular</a:t>
                      </a:r>
                      <a:r>
                        <a:rPr kumimoji="1" lang="en-US" altLang="ja-JP" baseline="0" dirty="0" smtClean="0">
                          <a:solidFill>
                            <a:srgbClr val="3366FF"/>
                          </a:solidFill>
                        </a:rPr>
                        <a:t>/U-turn</a:t>
                      </a:r>
                      <a:r>
                        <a:rPr kumimoji="1" lang="en-US" altLang="ja-JP" dirty="0" smtClean="0">
                          <a:solidFill>
                            <a:srgbClr val="3366FF"/>
                          </a:solidFill>
                        </a:rPr>
                        <a:t> Tunnel duplicated</a:t>
                      </a:r>
                      <a:endParaRPr kumimoji="1" lang="ja-JP" altLang="en-US" dirty="0">
                        <a:solidFill>
                          <a:srgbClr val="3366FF"/>
                        </a:solidFill>
                      </a:endParaRPr>
                    </a:p>
                  </a:txBody>
                  <a:tcPr anchor="ctr"/>
                </a:tc>
              </a:tr>
              <a:tr h="1079269">
                <a:tc>
                  <a:txBody>
                    <a:bodyPr/>
                    <a:lstStyle/>
                    <a:p>
                      <a:pPr algn="ctr"/>
                      <a:r>
                        <a:rPr kumimoji="1" lang="en-US" altLang="ja-JP" dirty="0" smtClean="0">
                          <a:solidFill>
                            <a:srgbClr val="660066"/>
                          </a:solidFill>
                        </a:rPr>
                        <a:t>Opt.</a:t>
                      </a:r>
                      <a:r>
                        <a:rPr kumimoji="1" lang="en-US" altLang="ja-JP" baseline="0" dirty="0" smtClean="0">
                          <a:solidFill>
                            <a:srgbClr val="660066"/>
                          </a:solidFill>
                        </a:rPr>
                        <a:t> C</a:t>
                      </a:r>
                    </a:p>
                    <a:p>
                      <a:pPr algn="ctr"/>
                      <a:r>
                        <a:rPr kumimoji="1" lang="en-US" altLang="ja-JP" baseline="0" dirty="0" smtClean="0">
                          <a:solidFill>
                            <a:srgbClr val="660066"/>
                          </a:solidFill>
                        </a:rPr>
                        <a:t>(Case 1)</a:t>
                      </a:r>
                      <a:endParaRPr kumimoji="1" lang="ja-JP" altLang="en-US" dirty="0">
                        <a:solidFill>
                          <a:srgbClr val="660066"/>
                        </a:solidFill>
                      </a:endParaRPr>
                    </a:p>
                  </a:txBody>
                  <a:tcPr anchor="ctr"/>
                </a:tc>
                <a:tc>
                  <a:txBody>
                    <a:bodyPr/>
                    <a:lstStyle/>
                    <a:p>
                      <a:pPr algn="ctr"/>
                      <a:r>
                        <a:rPr kumimoji="1" lang="en-US" altLang="ja-JP" dirty="0" smtClean="0">
                          <a:solidFill>
                            <a:srgbClr val="660066"/>
                          </a:solidFill>
                        </a:rPr>
                        <a:t>2 x 125</a:t>
                      </a:r>
                      <a:endParaRPr kumimoji="1" lang="ja-JP" altLang="en-US" dirty="0">
                        <a:solidFill>
                          <a:srgbClr val="660066"/>
                        </a:solidFill>
                      </a:endParaRPr>
                    </a:p>
                  </a:txBody>
                  <a:tcPr anchor="ctr"/>
                </a:tc>
                <a:tc>
                  <a:txBody>
                    <a:bodyPr/>
                    <a:lstStyle/>
                    <a:p>
                      <a:pPr algn="ctr"/>
                      <a:r>
                        <a:rPr kumimoji="1" lang="en-US" altLang="ja-JP" dirty="0" smtClean="0">
                          <a:solidFill>
                            <a:srgbClr val="660066"/>
                          </a:solidFill>
                        </a:rPr>
                        <a:t>2 x 125 </a:t>
                      </a:r>
                      <a:endParaRPr kumimoji="1" lang="ja-JP" altLang="en-US" dirty="0">
                        <a:solidFill>
                          <a:srgbClr val="660066"/>
                        </a:solidFill>
                      </a:endParaRPr>
                    </a:p>
                  </a:txBody>
                  <a:tcPr anchor="ctr"/>
                </a:tc>
                <a:tc>
                  <a:txBody>
                    <a:bodyPr/>
                    <a:lstStyle/>
                    <a:p>
                      <a:r>
                        <a:rPr kumimoji="1" lang="en-US" altLang="ja-JP" dirty="0" smtClean="0">
                          <a:solidFill>
                            <a:srgbClr val="660066"/>
                          </a:solidFill>
                        </a:rPr>
                        <a:t>Min. 2</a:t>
                      </a:r>
                      <a:r>
                        <a:rPr kumimoji="1" lang="en-US" altLang="ja-JP" baseline="0" dirty="0" smtClean="0">
                          <a:solidFill>
                            <a:srgbClr val="660066"/>
                          </a:solidFill>
                        </a:rPr>
                        <a:t> x 125 </a:t>
                      </a:r>
                      <a:r>
                        <a:rPr kumimoji="1" lang="en-US" altLang="ja-JP" baseline="0" dirty="0" err="1" smtClean="0">
                          <a:solidFill>
                            <a:srgbClr val="660066"/>
                          </a:solidFill>
                        </a:rPr>
                        <a:t>GeV</a:t>
                      </a:r>
                      <a:r>
                        <a:rPr kumimoji="1" lang="en-US" altLang="ja-JP" dirty="0" smtClean="0">
                          <a:solidFill>
                            <a:srgbClr val="660066"/>
                          </a:solidFill>
                        </a:rPr>
                        <a:t> w/ no add. tunnel</a:t>
                      </a:r>
                      <a:r>
                        <a:rPr kumimoji="1" lang="en-US" altLang="ja-JP" baseline="0" dirty="0" smtClean="0">
                          <a:solidFill>
                            <a:srgbClr val="660066"/>
                          </a:solidFill>
                        </a:rPr>
                        <a:t> </a:t>
                      </a:r>
                      <a:r>
                        <a:rPr kumimoji="1" lang="en-US" altLang="ja-JP" dirty="0" smtClean="0">
                          <a:solidFill>
                            <a:srgbClr val="660066"/>
                          </a:solidFill>
                        </a:rPr>
                        <a:t>for</a:t>
                      </a:r>
                      <a:r>
                        <a:rPr kumimoji="1" lang="en-US" altLang="ja-JP" baseline="0" dirty="0" smtClean="0">
                          <a:solidFill>
                            <a:srgbClr val="660066"/>
                          </a:solidFill>
                        </a:rPr>
                        <a:t> H.E. extension</a:t>
                      </a:r>
                      <a:endParaRPr kumimoji="1" lang="en-US" altLang="ja-JP" dirty="0" smtClean="0">
                        <a:solidFill>
                          <a:srgbClr val="660066"/>
                        </a:solidFill>
                      </a:endParaRPr>
                    </a:p>
                    <a:p>
                      <a:r>
                        <a:rPr kumimoji="1" lang="en-US" altLang="ja-JP" baseline="0" dirty="0" smtClean="0">
                          <a:solidFill>
                            <a:srgbClr val="660066"/>
                          </a:solidFill>
                          <a:sym typeface="Wingdings"/>
                        </a:rPr>
                        <a:t>Minor a</a:t>
                      </a:r>
                      <a:r>
                        <a:rPr kumimoji="1" lang="en-US" altLang="ja-JP" baseline="0" dirty="0" smtClean="0">
                          <a:solidFill>
                            <a:srgbClr val="660066"/>
                          </a:solidFill>
                        </a:rPr>
                        <a:t>dditional tunnel (~ 500 m) included for future energy-upgrade work, to be possible in parallel  to the continuous 250 </a:t>
                      </a:r>
                      <a:r>
                        <a:rPr kumimoji="1" lang="en-US" altLang="ja-JP" baseline="0" dirty="0" err="1" smtClean="0">
                          <a:solidFill>
                            <a:srgbClr val="660066"/>
                          </a:solidFill>
                        </a:rPr>
                        <a:t>GeV</a:t>
                      </a:r>
                      <a:r>
                        <a:rPr kumimoji="1" lang="en-US" altLang="ja-JP" baseline="0" dirty="0" smtClean="0">
                          <a:solidFill>
                            <a:srgbClr val="660066"/>
                          </a:solidFill>
                        </a:rPr>
                        <a:t>  run.  </a:t>
                      </a:r>
                      <a:endParaRPr kumimoji="1" lang="ja-JP" altLang="en-US" dirty="0">
                        <a:solidFill>
                          <a:srgbClr val="660066"/>
                        </a:solidFill>
                      </a:endParaRPr>
                    </a:p>
                  </a:txBody>
                  <a:tcPr anchor="ctr"/>
                </a:tc>
              </a:tr>
            </a:tbl>
          </a:graphicData>
        </a:graphic>
      </p:graphicFrame>
      <p:sp>
        <p:nvSpPr>
          <p:cNvPr id="3" name="日付プレースホルダー 2"/>
          <p:cNvSpPr>
            <a:spLocks noGrp="1"/>
          </p:cNvSpPr>
          <p:nvPr>
            <p:ph type="dt" sz="half" idx="10"/>
          </p:nvPr>
        </p:nvSpPr>
        <p:spPr/>
        <p:txBody>
          <a:bodyPr/>
          <a:lstStyle/>
          <a:p>
            <a:r>
              <a:rPr kumimoji="1" lang="en-US" altLang="ja-JP" smtClean="0"/>
              <a:t>AY-170209</a:t>
            </a:r>
            <a:endParaRPr kumimoji="1" lang="ja-JP" altLang="en-US"/>
          </a:p>
        </p:txBody>
      </p:sp>
      <p:sp>
        <p:nvSpPr>
          <p:cNvPr id="5" name="スライド番号プレースホルダー 4"/>
          <p:cNvSpPr>
            <a:spLocks noGrp="1"/>
          </p:cNvSpPr>
          <p:nvPr>
            <p:ph type="sldNum" sz="quarter" idx="12"/>
          </p:nvPr>
        </p:nvSpPr>
        <p:spPr/>
        <p:txBody>
          <a:bodyPr/>
          <a:lstStyle/>
          <a:p>
            <a:fld id="{F44D870D-10EF-614D-A0D4-F1C942B786C3}" type="slidenum">
              <a:rPr kumimoji="1" lang="ja-JP" altLang="en-US" smtClean="0"/>
              <a:t>40</a:t>
            </a:fld>
            <a:endParaRPr kumimoji="1" lang="ja-JP" altLang="en-US"/>
          </a:p>
        </p:txBody>
      </p:sp>
    </p:spTree>
    <p:extLst>
      <p:ext uri="{BB962C8B-B14F-4D97-AF65-F5344CB8AC3E}">
        <p14:creationId xmlns:p14="http://schemas.microsoft.com/office/powerpoint/2010/main" val="10841421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idx="1"/>
          </p:nvPr>
        </p:nvSpPr>
        <p:spPr>
          <a:xfrm>
            <a:off x="208271" y="853097"/>
            <a:ext cx="8806308" cy="5151217"/>
          </a:xfrm>
        </p:spPr>
        <p:txBody>
          <a:bodyPr>
            <a:noAutofit/>
          </a:bodyPr>
          <a:lstStyle/>
          <a:p>
            <a:pPr marL="457200" indent="-457200">
              <a:lnSpc>
                <a:spcPct val="120000"/>
              </a:lnSpc>
              <a:buFont typeface="Arial"/>
              <a:buChar char="•"/>
            </a:pPr>
            <a:r>
              <a:rPr kumimoji="1" lang="en-US" altLang="ja-JP" sz="2400" b="1" dirty="0" smtClean="0">
                <a:solidFill>
                  <a:srgbClr val="008000"/>
                </a:solidFill>
              </a:rPr>
              <a:t>ILC</a:t>
            </a:r>
            <a:r>
              <a:rPr kumimoji="1" lang="en-US" altLang="ja-JP" sz="2400" b="0" dirty="0" smtClean="0"/>
              <a:t> prepared for an </a:t>
            </a:r>
            <a:r>
              <a:rPr kumimoji="1" lang="en-US" altLang="ja-JP" sz="2400" b="0" dirty="0" err="1" smtClean="0"/>
              <a:t>e+e</a:t>
            </a:r>
            <a:r>
              <a:rPr kumimoji="1" lang="en-US" altLang="ja-JP" sz="2400" b="0" dirty="0" smtClean="0"/>
              <a:t>- collider, CE 500 </a:t>
            </a:r>
            <a:r>
              <a:rPr kumimoji="1" lang="en-US" altLang="ja-JP" sz="2400" b="0" dirty="0" err="1" smtClean="0"/>
              <a:t>GeV</a:t>
            </a:r>
            <a:r>
              <a:rPr kumimoji="1" lang="en-US" altLang="ja-JP" sz="2400" b="0" dirty="0" smtClean="0"/>
              <a:t>, extendable to 1 </a:t>
            </a:r>
            <a:r>
              <a:rPr kumimoji="1" lang="en-US" altLang="ja-JP" sz="2400" b="0" dirty="0" err="1" smtClean="0"/>
              <a:t>TeV</a:t>
            </a:r>
            <a:r>
              <a:rPr kumimoji="1" lang="en-US" altLang="ja-JP" sz="2400" b="0" dirty="0" smtClean="0"/>
              <a:t>.</a:t>
            </a:r>
            <a:endParaRPr kumimoji="1" lang="en-US" altLang="ja-JP" sz="2400" b="0" dirty="0" smtClean="0">
              <a:solidFill>
                <a:srgbClr val="FF0000"/>
              </a:solidFill>
            </a:endParaRPr>
          </a:p>
          <a:p>
            <a:pPr marL="457200" indent="-457200">
              <a:lnSpc>
                <a:spcPct val="120000"/>
              </a:lnSpc>
              <a:buFont typeface="Arial"/>
              <a:buChar char="•"/>
            </a:pPr>
            <a:r>
              <a:rPr kumimoji="1" lang="en-US" altLang="ja-JP" sz="2400" b="0" dirty="0" smtClean="0">
                <a:solidFill>
                  <a:schemeClr val="bg1">
                    <a:lumMod val="50000"/>
                  </a:schemeClr>
                </a:solidFill>
              </a:rPr>
              <a:t>Nano-Beam technology demonstrated at </a:t>
            </a:r>
            <a:r>
              <a:rPr kumimoji="1" lang="en-US" altLang="ja-JP" sz="2400" dirty="0" smtClean="0">
                <a:solidFill>
                  <a:schemeClr val="bg1">
                    <a:lumMod val="50000"/>
                  </a:schemeClr>
                </a:solidFill>
              </a:rPr>
              <a:t>ATF hosted at KEK </a:t>
            </a:r>
            <a:endParaRPr kumimoji="1" lang="en-US" altLang="ja-JP" sz="2400" b="0" dirty="0" smtClean="0">
              <a:solidFill>
                <a:schemeClr val="bg1">
                  <a:lumMod val="50000"/>
                </a:schemeClr>
              </a:solidFill>
            </a:endParaRPr>
          </a:p>
          <a:p>
            <a:pPr marL="457200" indent="-457200">
              <a:lnSpc>
                <a:spcPct val="120000"/>
              </a:lnSpc>
              <a:buFont typeface="Arial"/>
              <a:buChar char="•"/>
            </a:pPr>
            <a:r>
              <a:rPr kumimoji="1" lang="en-US" altLang="ja-JP" sz="2400" b="0" dirty="0" smtClean="0">
                <a:solidFill>
                  <a:srgbClr val="FF0000"/>
                </a:solidFill>
              </a:rPr>
              <a:t>SRF Technology </a:t>
            </a:r>
            <a:r>
              <a:rPr kumimoji="1" lang="en-US" altLang="ja-JP" sz="2400" b="0" dirty="0" smtClean="0"/>
              <a:t>advanced, and, particularly, </a:t>
            </a:r>
            <a:r>
              <a:rPr lang="en-US" altLang="ja-JP" sz="2400" dirty="0" smtClean="0"/>
              <a:t>demonstrated at </a:t>
            </a:r>
            <a:r>
              <a:rPr kumimoji="1" lang="en-US" altLang="ja-JP" sz="2400" b="0" dirty="0" smtClean="0"/>
              <a:t> </a:t>
            </a:r>
            <a:r>
              <a:rPr kumimoji="1" lang="en-US" altLang="ja-JP" sz="2400" dirty="0" smtClean="0"/>
              <a:t>E- XFEL</a:t>
            </a:r>
            <a:r>
              <a:rPr lang="en-US" altLang="ja-JP" sz="2400" dirty="0"/>
              <a:t> </a:t>
            </a:r>
            <a:r>
              <a:rPr lang="en-US" altLang="ja-JP" sz="2400" dirty="0" smtClean="0"/>
              <a:t>for mass-production, and at </a:t>
            </a:r>
            <a:r>
              <a:rPr lang="en-US" altLang="ja-JP" sz="2400" dirty="0" err="1" smtClean="0"/>
              <a:t>Fermilab</a:t>
            </a:r>
            <a:r>
              <a:rPr lang="en-US" altLang="ja-JP" sz="2400" dirty="0" smtClean="0"/>
              <a:t> for High-Q and High-G.</a:t>
            </a:r>
            <a:endParaRPr kumimoji="1" lang="en-US" altLang="ja-JP" sz="2400" b="0" dirty="0" smtClean="0">
              <a:solidFill>
                <a:srgbClr val="000000"/>
              </a:solidFill>
            </a:endParaRPr>
          </a:p>
          <a:p>
            <a:pPr marL="457200" indent="-457200">
              <a:lnSpc>
                <a:spcPct val="120000"/>
              </a:lnSpc>
              <a:buFont typeface="Arial"/>
              <a:buChar char="•"/>
            </a:pPr>
            <a:r>
              <a:rPr lang="en-US" altLang="ja-JP" sz="2400" b="0" dirty="0" smtClean="0">
                <a:solidFill>
                  <a:srgbClr val="FF0000"/>
                </a:solidFill>
              </a:rPr>
              <a:t>Cryogenics </a:t>
            </a:r>
            <a:r>
              <a:rPr lang="en-US" altLang="ja-JP" sz="2400" b="0" dirty="0">
                <a:solidFill>
                  <a:srgbClr val="FF0000"/>
                </a:solidFill>
              </a:rPr>
              <a:t>&amp;</a:t>
            </a:r>
            <a:r>
              <a:rPr lang="en-US" altLang="ja-JP" sz="2400" b="0" dirty="0" smtClean="0">
                <a:solidFill>
                  <a:srgbClr val="FF0000"/>
                </a:solidFill>
              </a:rPr>
              <a:t> Civil </a:t>
            </a:r>
            <a:r>
              <a:rPr lang="en-US" altLang="ja-JP" sz="2400" b="0" dirty="0" err="1" smtClean="0">
                <a:solidFill>
                  <a:srgbClr val="FF0000"/>
                </a:solidFill>
              </a:rPr>
              <a:t>Eng</a:t>
            </a:r>
            <a:r>
              <a:rPr lang="en-US" altLang="ja-JP" sz="2400" b="0" dirty="0" smtClean="0">
                <a:solidFill>
                  <a:srgbClr val="FF0000"/>
                </a:solidFill>
              </a:rPr>
              <a:t>/ </a:t>
            </a:r>
            <a:r>
              <a:rPr lang="en-US" altLang="ja-JP" sz="2400" b="0" dirty="0" smtClean="0">
                <a:solidFill>
                  <a:srgbClr val="000000"/>
                </a:solidFill>
              </a:rPr>
              <a:t>works advanced, reflecting CERN-LHC exp. </a:t>
            </a:r>
            <a:endParaRPr lang="en-US" altLang="ja-JP" sz="2400" dirty="0" smtClean="0">
              <a:solidFill>
                <a:srgbClr val="3366FF"/>
              </a:solidFill>
            </a:endParaRPr>
          </a:p>
          <a:p>
            <a:pPr marL="457200" indent="-457200">
              <a:lnSpc>
                <a:spcPct val="120000"/>
              </a:lnSpc>
              <a:buFont typeface="Arial"/>
              <a:buChar char="•"/>
            </a:pPr>
            <a:r>
              <a:rPr lang="en-US" altLang="ja-JP" sz="2400" dirty="0" smtClean="0">
                <a:solidFill>
                  <a:srgbClr val="3366FF"/>
                </a:solidFill>
              </a:rPr>
              <a:t>Cost Reduction R&amp;D work </a:t>
            </a:r>
            <a:r>
              <a:rPr lang="en-US" altLang="ja-JP" sz="2400" dirty="0" smtClean="0">
                <a:solidFill>
                  <a:srgbClr val="000000"/>
                </a:solidFill>
              </a:rPr>
              <a:t>required for SRF technologies, reflecting recent technology progress</a:t>
            </a:r>
            <a:r>
              <a:rPr lang="en-US" altLang="ja-JP" sz="2400" dirty="0" smtClean="0">
                <a:solidFill>
                  <a:srgbClr val="000000"/>
                </a:solidFill>
              </a:rPr>
              <a:t>,</a:t>
            </a:r>
          </a:p>
          <a:p>
            <a:pPr marL="845798" lvl="2" indent="-457200">
              <a:lnSpc>
                <a:spcPct val="120000"/>
              </a:lnSpc>
            </a:pPr>
            <a:r>
              <a:rPr lang="en-US" altLang="ja-JP" sz="1500" dirty="0" smtClean="0">
                <a:solidFill>
                  <a:srgbClr val="000000"/>
                </a:solidFill>
              </a:rPr>
              <a:t>Short term (2~3 years) : Cavity and associated components R&amp;D for 10 ~ 15 % reduction</a:t>
            </a:r>
          </a:p>
          <a:p>
            <a:pPr marL="845798" lvl="2" indent="-457200">
              <a:lnSpc>
                <a:spcPct val="120000"/>
              </a:lnSpc>
            </a:pPr>
            <a:r>
              <a:rPr lang="en-US" altLang="ja-JP" sz="1500" dirty="0" smtClean="0">
                <a:solidFill>
                  <a:srgbClr val="000000"/>
                </a:solidFill>
              </a:rPr>
              <a:t>Long term (5~6 years): RF power syst</a:t>
            </a:r>
            <a:r>
              <a:rPr lang="en-US" altLang="ja-JP" sz="1500" dirty="0" smtClean="0">
                <a:solidFill>
                  <a:srgbClr val="000000"/>
                </a:solidFill>
              </a:rPr>
              <a:t>em Efficiency to be improved </a:t>
            </a:r>
            <a:endParaRPr lang="en-US" altLang="ja-JP" sz="1500" dirty="0">
              <a:solidFill>
                <a:srgbClr val="000000"/>
              </a:solidFill>
            </a:endParaRPr>
          </a:p>
          <a:p>
            <a:pPr marL="457200" indent="-457200">
              <a:lnSpc>
                <a:spcPct val="120000"/>
              </a:lnSpc>
              <a:buFont typeface="Arial"/>
              <a:buChar char="•"/>
            </a:pPr>
            <a:r>
              <a:rPr lang="en-US" altLang="ja-JP" sz="2400" dirty="0">
                <a:solidFill>
                  <a:srgbClr val="3366FF"/>
                </a:solidFill>
              </a:rPr>
              <a:t>S</a:t>
            </a:r>
            <a:r>
              <a:rPr lang="en-US" altLang="ja-JP" sz="2400" dirty="0" smtClean="0">
                <a:solidFill>
                  <a:srgbClr val="3366FF"/>
                </a:solidFill>
              </a:rPr>
              <a:t>tudy of the energy staging</a:t>
            </a:r>
            <a:r>
              <a:rPr lang="en-US" altLang="ja-JP" sz="2400" dirty="0" smtClean="0">
                <a:solidFill>
                  <a:srgbClr val="3366FF"/>
                </a:solidFill>
              </a:rPr>
              <a:t>,</a:t>
            </a:r>
            <a:r>
              <a:rPr lang="en-US" altLang="ja-JP" sz="2400" dirty="0" smtClean="0">
                <a:solidFill>
                  <a:srgbClr val="000000"/>
                </a:solidFill>
              </a:rPr>
              <a:t> </a:t>
            </a:r>
            <a:r>
              <a:rPr lang="en-US" altLang="ja-JP" sz="2400" dirty="0" smtClean="0">
                <a:solidFill>
                  <a:srgbClr val="000000"/>
                </a:solidFill>
              </a:rPr>
              <a:t>at C.E. 250 </a:t>
            </a:r>
            <a:r>
              <a:rPr lang="en-US" altLang="ja-JP" sz="2400" dirty="0" err="1" smtClean="0">
                <a:solidFill>
                  <a:srgbClr val="000000"/>
                </a:solidFill>
              </a:rPr>
              <a:t>GeV</a:t>
            </a:r>
            <a:r>
              <a:rPr lang="en-US" altLang="ja-JP" sz="2400" dirty="0" smtClean="0">
                <a:solidFill>
                  <a:srgbClr val="000000"/>
                </a:solidFill>
              </a:rPr>
              <a:t>,  to be studied for </a:t>
            </a:r>
            <a:r>
              <a:rPr lang="en-US" altLang="ja-JP" sz="2400" dirty="0" smtClean="0">
                <a:solidFill>
                  <a:srgbClr val="000000"/>
                </a:solidFill>
              </a:rPr>
              <a:t>the </a:t>
            </a:r>
            <a:r>
              <a:rPr lang="en-US" altLang="ja-JP" sz="2400" dirty="0" smtClean="0">
                <a:solidFill>
                  <a:srgbClr val="000000"/>
                </a:solidFill>
              </a:rPr>
              <a:t>project sooner.  </a:t>
            </a:r>
            <a:endParaRPr lang="en-US" altLang="ja-JP" sz="2400" dirty="0" smtClean="0">
              <a:solidFill>
                <a:srgbClr val="000000"/>
              </a:solidFill>
            </a:endParaRPr>
          </a:p>
          <a:p>
            <a:pPr marL="845798" lvl="2" indent="-457200">
              <a:lnSpc>
                <a:spcPct val="120000"/>
              </a:lnSpc>
            </a:pPr>
            <a:r>
              <a:rPr kumimoji="1" lang="en-US" altLang="ja-JP" sz="1500" dirty="0" smtClean="0">
                <a:solidFill>
                  <a:srgbClr val="000000"/>
                </a:solidFill>
              </a:rPr>
              <a:t>&gt; 1/3  cost reduction for the project starting to be anticipated.</a:t>
            </a:r>
            <a:endParaRPr kumimoji="1" lang="en-US" altLang="ja-JP" sz="1500" b="0" dirty="0" smtClean="0">
              <a:solidFill>
                <a:srgbClr val="000000"/>
              </a:solidFill>
            </a:endParaRPr>
          </a:p>
        </p:txBody>
      </p:sp>
      <p:sp>
        <p:nvSpPr>
          <p:cNvPr id="2" name="タイトル 1"/>
          <p:cNvSpPr>
            <a:spLocks noGrp="1"/>
          </p:cNvSpPr>
          <p:nvPr>
            <p:ph type="title"/>
          </p:nvPr>
        </p:nvSpPr>
        <p:spPr>
          <a:xfrm>
            <a:off x="831277" y="115671"/>
            <a:ext cx="7481455" cy="500303"/>
          </a:xfrm>
          <a:solidFill>
            <a:srgbClr val="FFFFFF"/>
          </a:solidFill>
        </p:spPr>
        <p:txBody>
          <a:bodyPr anchor="ctr">
            <a:normAutofit fontScale="90000"/>
          </a:bodyPr>
          <a:lstStyle/>
          <a:p>
            <a:pPr algn="ctr"/>
            <a:r>
              <a:rPr kumimoji="1" lang="en-US" altLang="ja-JP" sz="4000" dirty="0" smtClean="0"/>
              <a:t>Summary</a:t>
            </a:r>
            <a:r>
              <a:rPr kumimoji="1" lang="en-US" altLang="ja-JP" sz="2800" dirty="0" smtClean="0"/>
              <a:t> </a:t>
            </a:r>
            <a:endParaRPr kumimoji="1" lang="ja-JP" altLang="en-US" sz="2800" dirty="0"/>
          </a:p>
        </p:txBody>
      </p:sp>
      <p:sp>
        <p:nvSpPr>
          <p:cNvPr id="3" name="日付プレースホルダー 2"/>
          <p:cNvSpPr>
            <a:spLocks noGrp="1"/>
          </p:cNvSpPr>
          <p:nvPr>
            <p:ph type="dt" sz="half" idx="2"/>
          </p:nvPr>
        </p:nvSpPr>
        <p:spPr/>
        <p:txBody>
          <a:bodyPr/>
          <a:lstStyle/>
          <a:p>
            <a:r>
              <a:rPr lang="en-US" smtClean="0">
                <a:latin typeface="Calibri"/>
              </a:rPr>
              <a:t>AY-170209</a:t>
            </a:r>
            <a:endParaRPr lang="en-US" dirty="0">
              <a:latin typeface="Calibri"/>
            </a:endParaRPr>
          </a:p>
        </p:txBody>
      </p:sp>
      <p:sp>
        <p:nvSpPr>
          <p:cNvPr id="6" name="スライド番号プレースホルダー 5"/>
          <p:cNvSpPr>
            <a:spLocks noGrp="1"/>
          </p:cNvSpPr>
          <p:nvPr>
            <p:ph type="sldNum" sz="quarter" idx="4"/>
          </p:nvPr>
        </p:nvSpPr>
        <p:spPr/>
        <p:txBody>
          <a:bodyPr/>
          <a:lstStyle/>
          <a:p>
            <a:pPr algn="r"/>
            <a:fld id="{AAB6FA28-7AEC-3F43-9C2D-3DB969CFEC6A}" type="slidenum">
              <a:rPr lang="en-US" smtClean="0">
                <a:latin typeface="Calibri"/>
              </a:rPr>
              <a:pPr algn="r"/>
              <a:t>41</a:t>
            </a:fld>
            <a:endParaRPr lang="en-US" dirty="0">
              <a:latin typeface="Calibri"/>
            </a:endParaRPr>
          </a:p>
        </p:txBody>
      </p:sp>
    </p:spTree>
    <p:extLst>
      <p:ext uri="{BB962C8B-B14F-4D97-AF65-F5344CB8AC3E}">
        <p14:creationId xmlns:p14="http://schemas.microsoft.com/office/powerpoint/2010/main" val="28563009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4"/>
          </p:nvPr>
        </p:nvSpPr>
        <p:spPr/>
        <p:txBody>
          <a:bodyPr/>
          <a:lstStyle/>
          <a:p>
            <a:pPr algn="r"/>
            <a:fld id="{AAB6FA28-7AEC-3F43-9C2D-3DB969CFEC6A}" type="slidenum">
              <a:rPr lang="en-US" smtClean="0">
                <a:latin typeface="Calibri"/>
              </a:rPr>
              <a:pPr algn="r"/>
              <a:t>42</a:t>
            </a:fld>
            <a:endParaRPr lang="en-US" dirty="0">
              <a:latin typeface="Calibri"/>
            </a:endParaRPr>
          </a:p>
        </p:txBody>
      </p:sp>
      <p:sp>
        <p:nvSpPr>
          <p:cNvPr id="4" name="タイトル 3"/>
          <p:cNvSpPr>
            <a:spLocks noGrp="1"/>
          </p:cNvSpPr>
          <p:nvPr>
            <p:ph type="title"/>
          </p:nvPr>
        </p:nvSpPr>
        <p:spPr/>
        <p:txBody>
          <a:bodyPr/>
          <a:lstStyle/>
          <a:p>
            <a:r>
              <a:rPr kumimoji="1" lang="en-US" altLang="ja-JP" dirty="0" smtClean="0"/>
              <a:t>backup</a:t>
            </a:r>
            <a:endParaRPr kumimoji="1" lang="ja-JP" altLang="en-US" dirty="0"/>
          </a:p>
        </p:txBody>
      </p:sp>
      <p:sp>
        <p:nvSpPr>
          <p:cNvPr id="5" name="日付プレースホルダー 4"/>
          <p:cNvSpPr>
            <a:spLocks noGrp="1"/>
          </p:cNvSpPr>
          <p:nvPr>
            <p:ph type="dt" sz="half" idx="2"/>
          </p:nvPr>
        </p:nvSpPr>
        <p:spPr/>
        <p:txBody>
          <a:bodyPr/>
          <a:lstStyle/>
          <a:p>
            <a:r>
              <a:rPr lang="en-US" smtClean="0">
                <a:latin typeface="Calibri"/>
              </a:rPr>
              <a:t>AY-170209</a:t>
            </a:r>
            <a:endParaRPr lang="en-US" dirty="0">
              <a:latin typeface="Calibri"/>
            </a:endParaRPr>
          </a:p>
        </p:txBody>
      </p:sp>
    </p:spTree>
    <p:extLst>
      <p:ext uri="{BB962C8B-B14F-4D97-AF65-F5344CB8AC3E}">
        <p14:creationId xmlns:p14="http://schemas.microsoft.com/office/powerpoint/2010/main" val="2548348242"/>
      </p:ext>
    </p:extLst>
  </p:cSld>
  <p:clrMapOvr>
    <a:masterClrMapping/>
  </p:clrMapOvr>
  <p:transition xmlns:p14="http://schemas.microsoft.com/office/powerpoint/2010/mai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4800" y="1140461"/>
            <a:ext cx="8382000" cy="4762500"/>
          </a:xfrm>
          <a:prstGeom prst="rect">
            <a:avLst/>
          </a:prstGeom>
          <a:blipFill>
            <a:blip r:embed="rId2" cstate="print"/>
            <a:stretch>
              <a:fillRect/>
            </a:stretch>
          </a:blipFill>
        </p:spPr>
        <p:txBody>
          <a:bodyPr wrap="square" lIns="0" tIns="0" rIns="0" bIns="0" rtlCol="0"/>
          <a:lstStyle/>
          <a:p>
            <a:endParaRPr smtClean="0">
              <a:solidFill>
                <a:prstClr val="black"/>
              </a:solidFill>
              <a:latin typeface="Calibri"/>
            </a:endParaRPr>
          </a:p>
        </p:txBody>
      </p:sp>
      <p:sp>
        <p:nvSpPr>
          <p:cNvPr id="4" name="object 4"/>
          <p:cNvSpPr/>
          <p:nvPr/>
        </p:nvSpPr>
        <p:spPr>
          <a:xfrm>
            <a:off x="5006340" y="3694716"/>
            <a:ext cx="3668936" cy="2392649"/>
          </a:xfrm>
          <a:prstGeom prst="rect">
            <a:avLst/>
          </a:prstGeom>
          <a:blipFill>
            <a:blip r:embed="rId3" cstate="print"/>
            <a:stretch>
              <a:fillRect/>
            </a:stretch>
          </a:blipFill>
        </p:spPr>
        <p:txBody>
          <a:bodyPr wrap="square" lIns="0" tIns="0" rIns="0" bIns="0" rtlCol="0"/>
          <a:lstStyle/>
          <a:p>
            <a:endParaRPr smtClean="0">
              <a:solidFill>
                <a:prstClr val="black"/>
              </a:solidFill>
              <a:latin typeface="Calibri"/>
            </a:endParaRPr>
          </a:p>
        </p:txBody>
      </p:sp>
      <p:sp>
        <p:nvSpPr>
          <p:cNvPr id="5" name="object 5"/>
          <p:cNvSpPr/>
          <p:nvPr/>
        </p:nvSpPr>
        <p:spPr>
          <a:xfrm>
            <a:off x="5391911" y="3763265"/>
            <a:ext cx="399288" cy="2104643"/>
          </a:xfrm>
          <a:prstGeom prst="rect">
            <a:avLst/>
          </a:prstGeom>
          <a:blipFill>
            <a:blip r:embed="rId4" cstate="print"/>
            <a:stretch>
              <a:fillRect/>
            </a:stretch>
          </a:blipFill>
        </p:spPr>
        <p:txBody>
          <a:bodyPr wrap="square" lIns="0" tIns="0" rIns="0" bIns="0" rtlCol="0"/>
          <a:lstStyle/>
          <a:p>
            <a:endParaRPr smtClean="0">
              <a:solidFill>
                <a:prstClr val="black"/>
              </a:solidFill>
              <a:latin typeface="Calibri"/>
            </a:endParaRPr>
          </a:p>
        </p:txBody>
      </p:sp>
      <p:sp>
        <p:nvSpPr>
          <p:cNvPr id="6" name="object 6"/>
          <p:cNvSpPr/>
          <p:nvPr/>
        </p:nvSpPr>
        <p:spPr>
          <a:xfrm>
            <a:off x="5439155" y="3787650"/>
            <a:ext cx="304800" cy="2010410"/>
          </a:xfrm>
          <a:custGeom>
            <a:avLst/>
            <a:gdLst/>
            <a:ahLst/>
            <a:cxnLst/>
            <a:rect l="l" t="t" r="r" b="b"/>
            <a:pathLst>
              <a:path w="304800" h="2010410">
                <a:moveTo>
                  <a:pt x="0" y="50800"/>
                </a:moveTo>
                <a:lnTo>
                  <a:pt x="3990" y="31021"/>
                </a:lnTo>
                <a:lnTo>
                  <a:pt x="14874" y="14874"/>
                </a:lnTo>
                <a:lnTo>
                  <a:pt x="31021" y="3990"/>
                </a:lnTo>
                <a:lnTo>
                  <a:pt x="50800" y="0"/>
                </a:lnTo>
                <a:lnTo>
                  <a:pt x="254000" y="0"/>
                </a:lnTo>
                <a:lnTo>
                  <a:pt x="273778" y="3990"/>
                </a:lnTo>
                <a:lnTo>
                  <a:pt x="289925" y="14874"/>
                </a:lnTo>
                <a:lnTo>
                  <a:pt x="300809" y="31021"/>
                </a:lnTo>
                <a:lnTo>
                  <a:pt x="304800" y="50800"/>
                </a:lnTo>
                <a:lnTo>
                  <a:pt x="304800" y="1959355"/>
                </a:lnTo>
                <a:lnTo>
                  <a:pt x="300809" y="1979134"/>
                </a:lnTo>
                <a:lnTo>
                  <a:pt x="289925" y="1995281"/>
                </a:lnTo>
                <a:lnTo>
                  <a:pt x="273778" y="2006165"/>
                </a:lnTo>
                <a:lnTo>
                  <a:pt x="254000" y="2010155"/>
                </a:lnTo>
                <a:lnTo>
                  <a:pt x="50800" y="2010155"/>
                </a:lnTo>
                <a:lnTo>
                  <a:pt x="31021" y="2006165"/>
                </a:lnTo>
                <a:lnTo>
                  <a:pt x="14874" y="1995281"/>
                </a:lnTo>
                <a:lnTo>
                  <a:pt x="3990" y="1979134"/>
                </a:lnTo>
                <a:lnTo>
                  <a:pt x="0" y="1959355"/>
                </a:lnTo>
                <a:lnTo>
                  <a:pt x="0" y="50800"/>
                </a:lnTo>
                <a:close/>
              </a:path>
            </a:pathLst>
          </a:custGeom>
          <a:ln w="9144">
            <a:solidFill>
              <a:srgbClr val="FF0000"/>
            </a:solidFill>
          </a:ln>
        </p:spPr>
        <p:txBody>
          <a:bodyPr wrap="square" lIns="0" tIns="0" rIns="0" bIns="0" rtlCol="0"/>
          <a:lstStyle/>
          <a:p>
            <a:endParaRPr smtClean="0">
              <a:solidFill>
                <a:prstClr val="black"/>
              </a:solidFill>
              <a:latin typeface="Calibri"/>
            </a:endParaRPr>
          </a:p>
        </p:txBody>
      </p:sp>
      <p:sp>
        <p:nvSpPr>
          <p:cNvPr id="7" name="object 7"/>
          <p:cNvSpPr txBox="1">
            <a:spLocks noGrp="1"/>
          </p:cNvSpPr>
          <p:nvPr>
            <p:ph type="title"/>
          </p:nvPr>
        </p:nvSpPr>
        <p:spPr>
          <a:xfrm>
            <a:off x="457200" y="9606"/>
            <a:ext cx="8229600" cy="677108"/>
          </a:xfrm>
          <a:prstGeom prst="rect">
            <a:avLst/>
          </a:prstGeom>
        </p:spPr>
        <p:txBody>
          <a:bodyPr vert="horz" wrap="square" lIns="0" tIns="0" rIns="0" bIns="0" rtlCol="0">
            <a:spAutoFit/>
          </a:bodyPr>
          <a:lstStyle/>
          <a:p>
            <a:pPr marL="12700">
              <a:lnSpc>
                <a:spcPct val="100000"/>
              </a:lnSpc>
            </a:pPr>
            <a:r>
              <a:rPr sz="4400" b="1" dirty="0">
                <a:solidFill>
                  <a:srgbClr val="000000"/>
                </a:solidFill>
                <a:latin typeface="Calibri"/>
                <a:cs typeface="Calibri"/>
              </a:rPr>
              <a:t>US-Japan </a:t>
            </a:r>
            <a:r>
              <a:rPr sz="4400" b="1" spc="-20" dirty="0">
                <a:solidFill>
                  <a:srgbClr val="000000"/>
                </a:solidFill>
                <a:latin typeface="Calibri"/>
                <a:cs typeface="Calibri"/>
              </a:rPr>
              <a:t>cost </a:t>
            </a:r>
            <a:r>
              <a:rPr sz="4400" b="1" spc="-5" dirty="0">
                <a:solidFill>
                  <a:srgbClr val="000000"/>
                </a:solidFill>
                <a:latin typeface="Calibri"/>
                <a:cs typeface="Calibri"/>
              </a:rPr>
              <a:t>reduction</a:t>
            </a:r>
            <a:r>
              <a:rPr sz="4400" b="1" spc="-155" dirty="0">
                <a:solidFill>
                  <a:srgbClr val="000000"/>
                </a:solidFill>
                <a:latin typeface="Calibri"/>
                <a:cs typeface="Calibri"/>
              </a:rPr>
              <a:t> </a:t>
            </a:r>
            <a:r>
              <a:rPr sz="4400" b="1" dirty="0">
                <a:solidFill>
                  <a:srgbClr val="000000"/>
                </a:solidFill>
                <a:latin typeface="Calibri"/>
                <a:cs typeface="Calibri"/>
              </a:rPr>
              <a:t>R&amp;D</a:t>
            </a:r>
            <a:endParaRPr sz="4400" b="1" dirty="0">
              <a:latin typeface="Calibri"/>
              <a:cs typeface="Calibri"/>
            </a:endParaRPr>
          </a:p>
        </p:txBody>
      </p:sp>
      <p:sp>
        <p:nvSpPr>
          <p:cNvPr id="10" name="日付プレースホルダー 9"/>
          <p:cNvSpPr>
            <a:spLocks noGrp="1"/>
          </p:cNvSpPr>
          <p:nvPr>
            <p:ph type="dt" sz="half" idx="10"/>
          </p:nvPr>
        </p:nvSpPr>
        <p:spPr/>
        <p:txBody>
          <a:bodyPr/>
          <a:lstStyle/>
          <a:p>
            <a:r>
              <a:rPr lang="en-US" smtClean="0">
                <a:solidFill>
                  <a:prstClr val="black">
                    <a:tint val="75000"/>
                  </a:prstClr>
                </a:solidFill>
                <a:latin typeface="Calibri"/>
              </a:rPr>
              <a:t>AY-170209</a:t>
            </a:r>
            <a:endParaRPr lang="en-US">
              <a:solidFill>
                <a:prstClr val="black">
                  <a:tint val="75000"/>
                </a:prstClr>
              </a:solidFill>
              <a:latin typeface="Calibri"/>
            </a:endParaRPr>
          </a:p>
        </p:txBody>
      </p:sp>
      <p:sp>
        <p:nvSpPr>
          <p:cNvPr id="9" name="object 9"/>
          <p:cNvSpPr txBox="1">
            <a:spLocks noGrp="1"/>
          </p:cNvSpPr>
          <p:nvPr>
            <p:ph type="sldNum" sz="quarter" idx="12"/>
          </p:nvPr>
        </p:nvSpPr>
        <p:spPr>
          <a:prstGeom prst="rect">
            <a:avLst/>
          </a:prstGeom>
        </p:spPr>
        <p:txBody>
          <a:bodyPr vert="horz" wrap="square" lIns="0" tIns="0" rIns="0" bIns="0" rtlCol="0">
            <a:spAutoFit/>
          </a:bodyPr>
          <a:lstStyle/>
          <a:p>
            <a:pPr marL="25400">
              <a:lnSpc>
                <a:spcPts val="1045"/>
              </a:lnSpc>
            </a:pPr>
            <a:fld id="{81D60167-4931-47E6-BA6A-407CBD079E47}" type="slidenum">
              <a:rPr spc="-5" dirty="0"/>
              <a:pPr marL="25400">
                <a:lnSpc>
                  <a:spcPts val="1045"/>
                </a:lnSpc>
              </a:pPr>
              <a:t>43</a:t>
            </a:fld>
            <a:endParaRPr spc="-5" dirty="0"/>
          </a:p>
        </p:txBody>
      </p:sp>
    </p:spTree>
    <p:extLst>
      <p:ext uri="{BB962C8B-B14F-4D97-AF65-F5344CB8AC3E}">
        <p14:creationId xmlns:p14="http://schemas.microsoft.com/office/powerpoint/2010/main" val="70492576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下矢印 10"/>
          <p:cNvSpPr/>
          <p:nvPr/>
        </p:nvSpPr>
        <p:spPr>
          <a:xfrm>
            <a:off x="5202374" y="1653640"/>
            <a:ext cx="254000" cy="2253166"/>
          </a:xfrm>
          <a:prstGeom prst="downArrow">
            <a:avLst/>
          </a:prstGeom>
          <a:solidFill>
            <a:srgbClr val="0000FF"/>
          </a:solidFill>
          <a:ln>
            <a:solidFill>
              <a:schemeClr val="tx1"/>
            </a:solidFill>
          </a:ln>
        </p:spPr>
        <p:txBody>
          <a:bodyPr vert="horz" wrap="square" lIns="91440" tIns="45720" rIns="91440" bIns="45720" numCol="1" rtlCol="0" anchor="t" anchorCtr="0" compatLnSpc="1">
            <a:prstTxWarp prst="textNoShape">
              <a:avLst/>
            </a:prstTxWarp>
          </a:bodyPr>
          <a:lstStyle/>
          <a:p>
            <a:pPr eaLnBrk="0" fontAlgn="ctr" hangingPunct="0"/>
            <a:endParaRPr kumimoji="0" lang="ja-JP" altLang="en-US" sz="3600">
              <a:solidFill>
                <a:srgbClr val="000000"/>
              </a:solidFill>
              <a:latin typeface="Arial" charset="0"/>
              <a:ea typeface="Arial Unicode MS" pitchFamily="34" charset="-128"/>
              <a:cs typeface="Arial Unicode MS" pitchFamily="34" charset="-128"/>
            </a:endParaRPr>
          </a:p>
        </p:txBody>
      </p:sp>
      <p:sp>
        <p:nvSpPr>
          <p:cNvPr id="4" name="Title 3"/>
          <p:cNvSpPr>
            <a:spLocks noGrp="1"/>
          </p:cNvSpPr>
          <p:nvPr>
            <p:ph type="title"/>
          </p:nvPr>
        </p:nvSpPr>
        <p:spPr>
          <a:xfrm>
            <a:off x="691948" y="86241"/>
            <a:ext cx="8229600" cy="538793"/>
          </a:xfrm>
          <a:solidFill>
            <a:schemeClr val="bg1"/>
          </a:solidFill>
        </p:spPr>
        <p:txBody>
          <a:bodyPr/>
          <a:lstStyle/>
          <a:p>
            <a:r>
              <a:rPr lang="en-US" sz="3200" b="1" dirty="0" smtClean="0">
                <a:ea typeface="ＭＳ Ｐゴシック"/>
                <a:cs typeface="ＭＳ Ｐゴシック"/>
              </a:rPr>
              <a:t>SRF Cavity and </a:t>
            </a:r>
            <a:r>
              <a:rPr lang="en-US" sz="3200" b="1" dirty="0" err="1" smtClean="0">
                <a:ea typeface="ＭＳ Ｐゴシック"/>
                <a:cs typeface="ＭＳ Ｐゴシック"/>
              </a:rPr>
              <a:t>Cryomodule</a:t>
            </a:r>
            <a:r>
              <a:rPr lang="en-US" sz="3200" b="1" dirty="0" smtClean="0">
                <a:ea typeface="ＭＳ Ｐゴシック"/>
                <a:cs typeface="ＭＳ Ｐゴシック"/>
              </a:rPr>
              <a:t> Fabrication Process</a:t>
            </a:r>
            <a:endParaRPr lang="en-GB" sz="2000" b="1" dirty="0">
              <a:solidFill>
                <a:schemeClr val="bg1">
                  <a:lumMod val="50000"/>
                </a:schemeClr>
              </a:solidFill>
              <a:ea typeface="ＭＳ Ｐゴシック"/>
              <a:cs typeface="ＭＳ Ｐゴシック"/>
            </a:endParaRPr>
          </a:p>
        </p:txBody>
      </p:sp>
      <p:sp>
        <p:nvSpPr>
          <p:cNvPr id="9" name="テキスト ボックス 8"/>
          <p:cNvSpPr txBox="1"/>
          <p:nvPr/>
        </p:nvSpPr>
        <p:spPr>
          <a:xfrm>
            <a:off x="4897622" y="1266759"/>
            <a:ext cx="4036629" cy="369332"/>
          </a:xfrm>
          <a:prstGeom prst="rect">
            <a:avLst/>
          </a:prstGeom>
          <a:solidFill>
            <a:schemeClr val="accent6">
              <a:lumMod val="40000"/>
              <a:lumOff val="60000"/>
            </a:schemeClr>
          </a:solidFill>
          <a:ln>
            <a:solidFill>
              <a:srgbClr val="3366FF"/>
            </a:solidFill>
          </a:ln>
        </p:spPr>
        <p:txBody>
          <a:bodyPr wrap="square" rtlCol="0">
            <a:spAutoFit/>
          </a:bodyPr>
          <a:lstStyle/>
          <a:p>
            <a:pPr defTabSz="457200" fontAlgn="auto">
              <a:spcBef>
                <a:spcPts val="0"/>
              </a:spcBef>
              <a:spcAft>
                <a:spcPts val="0"/>
              </a:spcAft>
            </a:pPr>
            <a:r>
              <a:rPr lang="en-US" altLang="ja-JP" sz="1800" dirty="0">
                <a:solidFill>
                  <a:srgbClr val="000000"/>
                </a:solidFill>
                <a:latin typeface="Arial"/>
                <a:ea typeface="Arial Unicode MS"/>
                <a:cs typeface="Arial Unicode MS"/>
              </a:rPr>
              <a:t>Purchasing Material/Sub-component</a:t>
            </a:r>
            <a:endParaRPr lang="ja-JP" altLang="en-US" sz="1800" dirty="0">
              <a:solidFill>
                <a:srgbClr val="000000"/>
              </a:solidFill>
              <a:latin typeface="Arial"/>
              <a:ea typeface="Arial Unicode MS"/>
              <a:cs typeface="Arial Unicode MS"/>
            </a:endParaRPr>
          </a:p>
        </p:txBody>
      </p:sp>
      <p:sp>
        <p:nvSpPr>
          <p:cNvPr id="14" name="テキスト ボックス 13"/>
          <p:cNvSpPr txBox="1"/>
          <p:nvPr/>
        </p:nvSpPr>
        <p:spPr>
          <a:xfrm>
            <a:off x="4910270" y="1943100"/>
            <a:ext cx="3747780" cy="369332"/>
          </a:xfrm>
          <a:prstGeom prst="rect">
            <a:avLst/>
          </a:prstGeom>
          <a:solidFill>
            <a:srgbClr val="CCFFCC"/>
          </a:solidFill>
          <a:ln>
            <a:solidFill>
              <a:srgbClr val="3366FF"/>
            </a:solidFill>
          </a:ln>
        </p:spPr>
        <p:txBody>
          <a:bodyPr wrap="square" rtlCol="0">
            <a:spAutoFit/>
          </a:bodyPr>
          <a:lstStyle/>
          <a:p>
            <a:pPr defTabSz="457200" fontAlgn="auto">
              <a:spcBef>
                <a:spcPts val="0"/>
              </a:spcBef>
              <a:spcAft>
                <a:spcPts val="0"/>
              </a:spcAft>
            </a:pPr>
            <a:r>
              <a:rPr lang="en-US" altLang="ja-JP" sz="1800" dirty="0">
                <a:solidFill>
                  <a:srgbClr val="000000"/>
                </a:solidFill>
                <a:latin typeface="Arial"/>
                <a:ea typeface="Arial Unicode MS"/>
                <a:cs typeface="Arial Unicode MS"/>
              </a:rPr>
              <a:t>Manufacturing </a:t>
            </a:r>
            <a:r>
              <a:rPr lang="en-US" altLang="ja-JP" sz="1800" dirty="0" smtClean="0">
                <a:solidFill>
                  <a:srgbClr val="000000"/>
                </a:solidFill>
                <a:latin typeface="Arial"/>
                <a:ea typeface="Arial Unicode MS"/>
                <a:cs typeface="Arial Unicode MS"/>
              </a:rPr>
              <a:t>Cavity</a:t>
            </a:r>
            <a:r>
              <a:rPr lang="en-US" altLang="ja-JP" sz="1800" dirty="0" smtClean="0">
                <a:solidFill>
                  <a:srgbClr val="3366FF"/>
                </a:solidFill>
                <a:latin typeface="ＭＳ Ｐゴシック"/>
                <a:ea typeface="ＭＳ Ｐゴシック"/>
                <a:cs typeface="ＭＳ Ｐゴシック"/>
              </a:rPr>
              <a:t> </a:t>
            </a:r>
            <a:endParaRPr lang="en-US" altLang="ja-JP" sz="1800" dirty="0">
              <a:solidFill>
                <a:srgbClr val="3366FF"/>
              </a:solidFill>
              <a:latin typeface="ＭＳ Ｐゴシック"/>
              <a:ea typeface="ＭＳ Ｐゴシック"/>
              <a:cs typeface="ＭＳ Ｐゴシック"/>
            </a:endParaRPr>
          </a:p>
        </p:txBody>
      </p:sp>
      <p:sp>
        <p:nvSpPr>
          <p:cNvPr id="15" name="テキスト ボックス 14"/>
          <p:cNvSpPr txBox="1"/>
          <p:nvPr/>
        </p:nvSpPr>
        <p:spPr>
          <a:xfrm>
            <a:off x="4910279" y="2584826"/>
            <a:ext cx="2186190" cy="369332"/>
          </a:xfrm>
          <a:prstGeom prst="rect">
            <a:avLst/>
          </a:prstGeom>
          <a:solidFill>
            <a:srgbClr val="FCD5B5"/>
          </a:solidFill>
          <a:ln>
            <a:solidFill>
              <a:schemeClr val="accent6">
                <a:lumMod val="75000"/>
              </a:schemeClr>
            </a:solidFill>
          </a:ln>
        </p:spPr>
        <p:txBody>
          <a:bodyPr wrap="none" rtlCol="0">
            <a:spAutoFit/>
          </a:bodyPr>
          <a:lstStyle/>
          <a:p>
            <a:pPr defTabSz="457200" fontAlgn="auto">
              <a:spcBef>
                <a:spcPts val="0"/>
              </a:spcBef>
              <a:spcAft>
                <a:spcPts val="0"/>
              </a:spcAft>
            </a:pPr>
            <a:r>
              <a:rPr lang="en-US" altLang="ja-JP" sz="1800" dirty="0">
                <a:solidFill>
                  <a:srgbClr val="000000"/>
                </a:solidFill>
                <a:latin typeface="Arial"/>
                <a:ea typeface="Arial Unicode MS"/>
                <a:cs typeface="Arial Unicode MS"/>
              </a:rPr>
              <a:t>Processing </a:t>
            </a:r>
            <a:r>
              <a:rPr lang="en-US" altLang="ja-JP" sz="1800" dirty="0" smtClean="0">
                <a:solidFill>
                  <a:srgbClr val="000000"/>
                </a:solidFill>
                <a:latin typeface="Arial"/>
                <a:ea typeface="Arial Unicode MS"/>
                <a:cs typeface="Arial Unicode MS"/>
              </a:rPr>
              <a:t>Surface</a:t>
            </a:r>
            <a:endParaRPr lang="en-US" altLang="ja-JP" sz="1800" dirty="0">
              <a:solidFill>
                <a:srgbClr val="3366FF"/>
              </a:solidFill>
              <a:latin typeface="ＭＳ Ｐゴシック"/>
              <a:ea typeface="ＭＳ Ｐゴシック"/>
              <a:cs typeface="ＭＳ Ｐゴシック"/>
            </a:endParaRPr>
          </a:p>
        </p:txBody>
      </p:sp>
      <p:sp>
        <p:nvSpPr>
          <p:cNvPr id="16" name="テキスト ボックス 15"/>
          <p:cNvSpPr txBox="1"/>
          <p:nvPr/>
        </p:nvSpPr>
        <p:spPr>
          <a:xfrm>
            <a:off x="4910273" y="3142734"/>
            <a:ext cx="3623871" cy="369332"/>
          </a:xfrm>
          <a:prstGeom prst="rect">
            <a:avLst/>
          </a:prstGeom>
          <a:solidFill>
            <a:srgbClr val="CCFFCC"/>
          </a:solidFill>
          <a:ln>
            <a:solidFill>
              <a:srgbClr val="3366FF"/>
            </a:solidFill>
          </a:ln>
        </p:spPr>
        <p:txBody>
          <a:bodyPr wrap="square" rtlCol="0">
            <a:spAutoFit/>
          </a:bodyPr>
          <a:lstStyle/>
          <a:p>
            <a:pPr defTabSz="457200" fontAlgn="auto">
              <a:spcBef>
                <a:spcPts val="0"/>
              </a:spcBef>
              <a:spcAft>
                <a:spcPts val="0"/>
              </a:spcAft>
            </a:pPr>
            <a:r>
              <a:rPr lang="en-US" altLang="ja-JP" sz="1800" dirty="0">
                <a:solidFill>
                  <a:srgbClr val="000000"/>
                </a:solidFill>
                <a:latin typeface="Arial"/>
                <a:ea typeface="Arial Unicode MS"/>
                <a:cs typeface="Arial Unicode MS"/>
              </a:rPr>
              <a:t>Assembling </a:t>
            </a:r>
            <a:r>
              <a:rPr lang="en-US" altLang="ja-JP" sz="1800" dirty="0" err="1">
                <a:solidFill>
                  <a:srgbClr val="000000"/>
                </a:solidFill>
                <a:latin typeface="Arial"/>
                <a:ea typeface="Arial Unicode MS"/>
                <a:cs typeface="Arial Unicode MS"/>
              </a:rPr>
              <a:t>LHe</a:t>
            </a:r>
            <a:r>
              <a:rPr lang="en-US" altLang="ja-JP" sz="1800" dirty="0">
                <a:solidFill>
                  <a:srgbClr val="000000"/>
                </a:solidFill>
                <a:latin typeface="Arial"/>
                <a:ea typeface="Arial Unicode MS"/>
                <a:cs typeface="Arial Unicode MS"/>
              </a:rPr>
              <a:t>-Tank </a:t>
            </a:r>
            <a:endParaRPr lang="en-US" altLang="ja-JP" sz="1800" dirty="0">
              <a:solidFill>
                <a:srgbClr val="3366FF"/>
              </a:solidFill>
              <a:latin typeface="Arial"/>
              <a:ea typeface="Arial Unicode MS"/>
              <a:cs typeface="Arial Unicode MS"/>
            </a:endParaRPr>
          </a:p>
        </p:txBody>
      </p:sp>
      <p:sp>
        <p:nvSpPr>
          <p:cNvPr id="20" name="テキスト ボックス 19"/>
          <p:cNvSpPr txBox="1"/>
          <p:nvPr/>
        </p:nvSpPr>
        <p:spPr>
          <a:xfrm>
            <a:off x="4910270" y="3914233"/>
            <a:ext cx="1963586" cy="369332"/>
          </a:xfrm>
          <a:prstGeom prst="rect">
            <a:avLst/>
          </a:prstGeom>
          <a:solidFill>
            <a:srgbClr val="FFFF00"/>
          </a:solidFill>
          <a:ln>
            <a:solidFill>
              <a:srgbClr val="3366FF"/>
            </a:solidFill>
          </a:ln>
        </p:spPr>
        <p:txBody>
          <a:bodyPr wrap="none" rtlCol="0">
            <a:spAutoFit/>
          </a:bodyPr>
          <a:lstStyle/>
          <a:p>
            <a:pPr defTabSz="457200" fontAlgn="auto">
              <a:spcBef>
                <a:spcPts val="0"/>
              </a:spcBef>
              <a:spcAft>
                <a:spcPts val="0"/>
              </a:spcAft>
            </a:pPr>
            <a:r>
              <a:rPr lang="en-US" altLang="ja-JP" sz="1800" dirty="0">
                <a:solidFill>
                  <a:prstClr val="black"/>
                </a:solidFill>
                <a:latin typeface="Arial"/>
                <a:ea typeface="Arial Unicode MS"/>
                <a:cs typeface="Arial Unicode MS"/>
              </a:rPr>
              <a:t>Qualifying </a:t>
            </a:r>
            <a:r>
              <a:rPr lang="en-US" altLang="ja-JP" sz="1800" dirty="0" smtClean="0">
                <a:solidFill>
                  <a:prstClr val="black"/>
                </a:solidFill>
                <a:latin typeface="Arial"/>
                <a:ea typeface="Arial Unicode MS"/>
                <a:cs typeface="Arial Unicode MS"/>
              </a:rPr>
              <a:t>Cavity</a:t>
            </a:r>
            <a:endParaRPr lang="en-US" altLang="ja-JP" sz="1800" dirty="0">
              <a:solidFill>
                <a:srgbClr val="FF0000"/>
              </a:solidFill>
              <a:latin typeface="Arial"/>
              <a:ea typeface="Arial Unicode MS"/>
              <a:cs typeface="Arial Unicode MS"/>
            </a:endParaRPr>
          </a:p>
        </p:txBody>
      </p:sp>
      <p:sp>
        <p:nvSpPr>
          <p:cNvPr id="21" name="テキスト ボックス 20"/>
          <p:cNvSpPr txBox="1"/>
          <p:nvPr/>
        </p:nvSpPr>
        <p:spPr>
          <a:xfrm>
            <a:off x="4892929" y="5236865"/>
            <a:ext cx="3765122" cy="369332"/>
          </a:xfrm>
          <a:prstGeom prst="rect">
            <a:avLst/>
          </a:prstGeom>
          <a:solidFill>
            <a:srgbClr val="CCFFCC"/>
          </a:solidFill>
          <a:ln>
            <a:solidFill>
              <a:srgbClr val="3366FF"/>
            </a:solidFill>
          </a:ln>
        </p:spPr>
        <p:txBody>
          <a:bodyPr wrap="square" rtlCol="0">
            <a:spAutoFit/>
          </a:bodyPr>
          <a:lstStyle/>
          <a:p>
            <a:pPr defTabSz="457200" fontAlgn="auto">
              <a:spcBef>
                <a:spcPts val="0"/>
              </a:spcBef>
              <a:spcAft>
                <a:spcPts val="0"/>
              </a:spcAft>
            </a:pPr>
            <a:r>
              <a:rPr lang="en-US" altLang="ja-JP" sz="1800" dirty="0" err="1">
                <a:solidFill>
                  <a:srgbClr val="000000"/>
                </a:solidFill>
                <a:latin typeface="Arial"/>
                <a:ea typeface="Arial Unicode MS"/>
                <a:cs typeface="Arial Unicode MS"/>
              </a:rPr>
              <a:t>Cryomodule</a:t>
            </a:r>
            <a:r>
              <a:rPr lang="en-US" altLang="ja-JP" sz="1800" dirty="0">
                <a:solidFill>
                  <a:srgbClr val="000000"/>
                </a:solidFill>
                <a:latin typeface="Arial"/>
                <a:ea typeface="Arial Unicode MS"/>
                <a:cs typeface="Arial Unicode MS"/>
              </a:rPr>
              <a:t> </a:t>
            </a:r>
            <a:r>
              <a:rPr lang="en-US" altLang="ja-JP" sz="1800" dirty="0" smtClean="0">
                <a:solidFill>
                  <a:srgbClr val="000000"/>
                </a:solidFill>
                <a:latin typeface="Arial"/>
                <a:ea typeface="Arial Unicode MS"/>
                <a:cs typeface="Arial Unicode MS"/>
              </a:rPr>
              <a:t>Assembly</a:t>
            </a:r>
            <a:endParaRPr lang="en-US" altLang="ja-JP" sz="1800" dirty="0">
              <a:solidFill>
                <a:srgbClr val="000000"/>
              </a:solidFill>
              <a:latin typeface="Arial"/>
              <a:ea typeface="Arial Unicode MS"/>
              <a:cs typeface="Arial Unicode MS"/>
            </a:endParaRPr>
          </a:p>
        </p:txBody>
      </p:sp>
      <p:sp>
        <p:nvSpPr>
          <p:cNvPr id="23" name="下矢印 22"/>
          <p:cNvSpPr/>
          <p:nvPr/>
        </p:nvSpPr>
        <p:spPr>
          <a:xfrm>
            <a:off x="5189671" y="4875292"/>
            <a:ext cx="254000" cy="361677"/>
          </a:xfrm>
          <a:prstGeom prst="downArrow">
            <a:avLst/>
          </a:prstGeom>
          <a:solidFill>
            <a:srgbClr val="FF6600"/>
          </a:solidFill>
          <a:ln>
            <a:solidFill>
              <a:schemeClr val="tx1"/>
            </a:solidFill>
          </a:ln>
        </p:spPr>
        <p:txBody>
          <a:bodyPr vert="horz" wrap="square" lIns="91440" tIns="45720" rIns="91440" bIns="45720" numCol="1" rtlCol="0" anchor="t" anchorCtr="0" compatLnSpc="1">
            <a:prstTxWarp prst="textNoShape">
              <a:avLst/>
            </a:prstTxWarp>
          </a:bodyPr>
          <a:lstStyle/>
          <a:p>
            <a:pPr eaLnBrk="0" fontAlgn="ctr" hangingPunct="0"/>
            <a:endParaRPr kumimoji="0" lang="ja-JP" altLang="en-US" sz="3600">
              <a:solidFill>
                <a:srgbClr val="000000"/>
              </a:solidFill>
              <a:latin typeface="Arial" charset="0"/>
              <a:ea typeface="Arial Unicode MS" pitchFamily="34" charset="-128"/>
              <a:cs typeface="Arial Unicode MS" pitchFamily="34" charset="-128"/>
            </a:endParaRPr>
          </a:p>
        </p:txBody>
      </p:sp>
      <p:pic>
        <p:nvPicPr>
          <p:cNvPr id="25" name="図 24" descr="cryomodule_2008_low_tran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7316" y="4290577"/>
            <a:ext cx="2615865" cy="1569519"/>
          </a:xfrm>
          <a:prstGeom prst="rect">
            <a:avLst/>
          </a:prstGeom>
          <a:noFill/>
          <a:ln>
            <a:solidFill>
              <a:srgbClr val="3366FF"/>
            </a:solidFill>
          </a:ln>
        </p:spPr>
      </p:pic>
      <p:sp>
        <p:nvSpPr>
          <p:cNvPr id="26" name="左中かっこ 25"/>
          <p:cNvSpPr/>
          <p:nvPr/>
        </p:nvSpPr>
        <p:spPr bwMode="auto">
          <a:xfrm>
            <a:off x="4366492" y="1229710"/>
            <a:ext cx="350958" cy="2305566"/>
          </a:xfrm>
          <a:prstGeom prst="leftBrace">
            <a:avLst>
              <a:gd name="adj1" fmla="val 27564"/>
              <a:gd name="adj2" fmla="val 35405"/>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kumimoji="0" lang="ja-JP" altLang="en-US" sz="3600">
              <a:solidFill>
                <a:srgbClr val="000000"/>
              </a:solidFill>
              <a:latin typeface="Arial" charset="0"/>
              <a:ea typeface="Arial Unicode MS" pitchFamily="34" charset="-128"/>
              <a:cs typeface="Arial Unicode MS" pitchFamily="34" charset="-128"/>
            </a:endParaRPr>
          </a:p>
        </p:txBody>
      </p:sp>
      <p:pic>
        <p:nvPicPr>
          <p:cNvPr id="29" name="図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2060" y="1266863"/>
            <a:ext cx="2366505" cy="599431"/>
          </a:xfrm>
          <a:prstGeom prst="rect">
            <a:avLst/>
          </a:prstGeom>
          <a:noFill/>
          <a:ln w="9525">
            <a:solidFill>
              <a:schemeClr val="tx1"/>
            </a:solidFill>
            <a:miter lim="800000"/>
            <a:headEnd/>
            <a:tailEnd/>
          </a:ln>
        </p:spPr>
      </p:pic>
      <p:sp>
        <p:nvSpPr>
          <p:cNvPr id="30" name="テキスト ボックス 29"/>
          <p:cNvSpPr txBox="1"/>
          <p:nvPr/>
        </p:nvSpPr>
        <p:spPr>
          <a:xfrm>
            <a:off x="4910271" y="4505856"/>
            <a:ext cx="4163438" cy="369332"/>
          </a:xfrm>
          <a:prstGeom prst="rect">
            <a:avLst/>
          </a:prstGeom>
          <a:solidFill>
            <a:srgbClr val="CCFFCC"/>
          </a:solidFill>
          <a:ln>
            <a:solidFill>
              <a:srgbClr val="3366FF"/>
            </a:solidFill>
          </a:ln>
        </p:spPr>
        <p:txBody>
          <a:bodyPr wrap="square" rtlCol="0">
            <a:spAutoFit/>
          </a:bodyPr>
          <a:lstStyle/>
          <a:p>
            <a:pPr defTabSz="457200" fontAlgn="auto">
              <a:spcBef>
                <a:spcPts val="0"/>
              </a:spcBef>
              <a:spcAft>
                <a:spcPts val="0"/>
              </a:spcAft>
            </a:pPr>
            <a:r>
              <a:rPr lang="en-US" altLang="ja-JP" sz="1800" dirty="0">
                <a:solidFill>
                  <a:srgbClr val="000000"/>
                </a:solidFill>
                <a:latin typeface="Arial"/>
                <a:ea typeface="Arial Unicode MS"/>
                <a:cs typeface="Arial Unicode MS"/>
              </a:rPr>
              <a:t>Cavity String </a:t>
            </a:r>
            <a:r>
              <a:rPr lang="en-US" altLang="ja-JP" sz="1800" dirty="0" smtClean="0">
                <a:solidFill>
                  <a:srgbClr val="000000"/>
                </a:solidFill>
                <a:latin typeface="Arial"/>
                <a:ea typeface="Arial Unicode MS"/>
                <a:cs typeface="Arial Unicode MS"/>
              </a:rPr>
              <a:t>Assembly</a:t>
            </a:r>
            <a:endParaRPr lang="en-US" altLang="ja-JP" sz="1800" dirty="0">
              <a:solidFill>
                <a:srgbClr val="3366FF"/>
              </a:solidFill>
              <a:latin typeface="ＭＳ Ｐゴシック"/>
              <a:ea typeface="ＭＳ Ｐゴシック"/>
              <a:cs typeface="ＭＳ Ｐゴシック"/>
            </a:endParaRPr>
          </a:p>
        </p:txBody>
      </p:sp>
      <p:sp>
        <p:nvSpPr>
          <p:cNvPr id="31" name="左中かっこ 30"/>
          <p:cNvSpPr/>
          <p:nvPr/>
        </p:nvSpPr>
        <p:spPr bwMode="auto">
          <a:xfrm>
            <a:off x="4366492" y="4505959"/>
            <a:ext cx="350958" cy="1100341"/>
          </a:xfrm>
          <a:prstGeom prst="leftBrace">
            <a:avLst>
              <a:gd name="adj1" fmla="val 27564"/>
              <a:gd name="adj2" fmla="val 35405"/>
            </a:avLst>
          </a:prstGeom>
          <a:solidFill>
            <a:srgbClr val="CCFF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ctr" hangingPunct="0"/>
            <a:endParaRPr kumimoji="0" lang="ja-JP" altLang="en-US" sz="3600">
              <a:solidFill>
                <a:srgbClr val="000000"/>
              </a:solidFill>
              <a:latin typeface="Arial" charset="0"/>
              <a:ea typeface="Arial Unicode MS" pitchFamily="34" charset="-128"/>
              <a:cs typeface="Arial Unicode MS" pitchFamily="34" charset="-128"/>
            </a:endParaRPr>
          </a:p>
        </p:txBody>
      </p:sp>
      <p:sp>
        <p:nvSpPr>
          <p:cNvPr id="32" name="テキスト ボックス 31"/>
          <p:cNvSpPr txBox="1"/>
          <p:nvPr/>
        </p:nvSpPr>
        <p:spPr>
          <a:xfrm>
            <a:off x="4838721" y="5706043"/>
            <a:ext cx="1813793" cy="369332"/>
          </a:xfrm>
          <a:prstGeom prst="rect">
            <a:avLst/>
          </a:prstGeom>
          <a:solidFill>
            <a:srgbClr val="FFFF00"/>
          </a:solidFill>
          <a:ln>
            <a:solidFill>
              <a:srgbClr val="3366FF"/>
            </a:solidFill>
          </a:ln>
        </p:spPr>
        <p:txBody>
          <a:bodyPr wrap="none" rtlCol="0">
            <a:spAutoFit/>
          </a:bodyPr>
          <a:lstStyle/>
          <a:p>
            <a:pPr defTabSz="457200" fontAlgn="auto">
              <a:spcBef>
                <a:spcPts val="0"/>
              </a:spcBef>
              <a:spcAft>
                <a:spcPts val="0"/>
              </a:spcAft>
            </a:pPr>
            <a:r>
              <a:rPr lang="en-US" altLang="ja-JP" sz="1800" dirty="0">
                <a:solidFill>
                  <a:srgbClr val="000000"/>
                </a:solidFill>
                <a:latin typeface="Arial"/>
                <a:ea typeface="Arial Unicode MS"/>
                <a:cs typeface="Arial Unicode MS"/>
              </a:rPr>
              <a:t>Qualifying </a:t>
            </a:r>
            <a:r>
              <a:rPr lang="en-US" altLang="ja-JP" sz="1800" dirty="0" smtClean="0">
                <a:solidFill>
                  <a:srgbClr val="000000"/>
                </a:solidFill>
                <a:latin typeface="Arial"/>
                <a:ea typeface="Arial Unicode MS"/>
                <a:cs typeface="Arial Unicode MS"/>
              </a:rPr>
              <a:t>CMs</a:t>
            </a:r>
            <a:endParaRPr lang="en-US" altLang="ja-JP" sz="1800" dirty="0">
              <a:solidFill>
                <a:srgbClr val="FF0000"/>
              </a:solidFill>
              <a:latin typeface="Arial"/>
              <a:ea typeface="Arial Unicode MS"/>
              <a:cs typeface="Arial Unicode MS"/>
            </a:endParaRPr>
          </a:p>
        </p:txBody>
      </p:sp>
      <p:pic>
        <p:nvPicPr>
          <p:cNvPr id="33" name="Picture 9" descr="cavityassy-annotated.pdf"/>
          <p:cNvPicPr>
            <a:picLocks noChangeAspect="1"/>
          </p:cNvPicPr>
          <p:nvPr/>
        </p:nvPicPr>
        <p:blipFill rotWithShape="1">
          <a:blip r:embed="rId4" cstate="email">
            <a:extLst>
              <a:ext uri="{28A0092B-C50C-407E-A947-70E740481C1C}">
                <a14:useLocalDpi xmlns:a14="http://schemas.microsoft.com/office/drawing/2010/main"/>
              </a:ext>
            </a:extLst>
          </a:blip>
          <a:srcRect l="7189" t="28441" r="9150" b="24904"/>
          <a:stretch/>
        </p:blipFill>
        <p:spPr>
          <a:xfrm>
            <a:off x="334029" y="2372309"/>
            <a:ext cx="3592723" cy="1415810"/>
          </a:xfrm>
          <a:prstGeom prst="rect">
            <a:avLst/>
          </a:prstGeom>
        </p:spPr>
      </p:pic>
      <p:sp>
        <p:nvSpPr>
          <p:cNvPr id="2" name="テキスト ボックス 1"/>
          <p:cNvSpPr txBox="1"/>
          <p:nvPr/>
        </p:nvSpPr>
        <p:spPr>
          <a:xfrm>
            <a:off x="1295400" y="3729567"/>
            <a:ext cx="1376023" cy="369332"/>
          </a:xfrm>
          <a:prstGeom prst="rect">
            <a:avLst/>
          </a:prstGeom>
          <a:noFill/>
        </p:spPr>
        <p:txBody>
          <a:bodyPr wrap="none" rtlCol="0">
            <a:spAutoFit/>
          </a:bodyPr>
          <a:lstStyle/>
          <a:p>
            <a:pPr defTabSz="457200" fontAlgn="auto">
              <a:spcBef>
                <a:spcPts val="0"/>
              </a:spcBef>
              <a:spcAft>
                <a:spcPts val="0"/>
              </a:spcAft>
            </a:pPr>
            <a:r>
              <a:rPr lang="en-US" altLang="ja-JP" sz="1800" dirty="0">
                <a:solidFill>
                  <a:prstClr val="black"/>
                </a:solidFill>
                <a:latin typeface="Calibri"/>
                <a:ea typeface="ＭＳ Ｐゴシック"/>
                <a:cs typeface="+mn-cs"/>
              </a:rPr>
              <a:t>16,024 </a:t>
            </a:r>
            <a:r>
              <a:rPr lang="en-US" altLang="ja-JP" sz="1800" dirty="0" smtClean="0">
                <a:solidFill>
                  <a:prstClr val="black"/>
                </a:solidFill>
                <a:latin typeface="Calibri"/>
                <a:ea typeface="ＭＳ Ｐゴシック"/>
                <a:cs typeface="+mn-cs"/>
              </a:rPr>
              <a:t> </a:t>
            </a:r>
            <a:r>
              <a:rPr lang="en-US" altLang="ja-JP" sz="1800" dirty="0">
                <a:solidFill>
                  <a:prstClr val="black"/>
                </a:solidFill>
                <a:latin typeface="Calibri"/>
                <a:ea typeface="ＭＳ Ｐゴシック"/>
                <a:cs typeface="+mn-cs"/>
              </a:rPr>
              <a:t>x 1.1</a:t>
            </a:r>
          </a:p>
        </p:txBody>
      </p:sp>
      <p:sp>
        <p:nvSpPr>
          <p:cNvPr id="22" name="テキスト ボックス 21"/>
          <p:cNvSpPr txBox="1"/>
          <p:nvPr/>
        </p:nvSpPr>
        <p:spPr>
          <a:xfrm>
            <a:off x="1316611" y="5936924"/>
            <a:ext cx="710238" cy="369332"/>
          </a:xfrm>
          <a:prstGeom prst="rect">
            <a:avLst/>
          </a:prstGeom>
          <a:noFill/>
        </p:spPr>
        <p:txBody>
          <a:bodyPr wrap="none" rtlCol="0">
            <a:spAutoFit/>
          </a:bodyPr>
          <a:lstStyle/>
          <a:p>
            <a:pPr defTabSz="457200" fontAlgn="auto">
              <a:spcBef>
                <a:spcPts val="0"/>
              </a:spcBef>
              <a:spcAft>
                <a:spcPts val="0"/>
              </a:spcAft>
            </a:pPr>
            <a:r>
              <a:rPr lang="en-US" altLang="ja-JP" sz="1800" dirty="0">
                <a:solidFill>
                  <a:prstClr val="black"/>
                </a:solidFill>
                <a:latin typeface="Calibri"/>
                <a:ea typeface="ＭＳ Ｐゴシック"/>
                <a:cs typeface="+mn-cs"/>
              </a:rPr>
              <a:t>1,855 </a:t>
            </a:r>
          </a:p>
        </p:txBody>
      </p:sp>
      <p:sp>
        <p:nvSpPr>
          <p:cNvPr id="3" name="日付プレースホルダー 2"/>
          <p:cNvSpPr>
            <a:spLocks noGrp="1"/>
          </p:cNvSpPr>
          <p:nvPr>
            <p:ph type="dt" sz="half" idx="10"/>
          </p:nvPr>
        </p:nvSpPr>
        <p:spPr/>
        <p:txBody>
          <a:bodyPr/>
          <a:lstStyle/>
          <a:p>
            <a:r>
              <a:rPr kumimoji="1" lang="en-US" altLang="ja-JP" smtClean="0">
                <a:solidFill>
                  <a:prstClr val="white">
                    <a:lumMod val="50000"/>
                  </a:prstClr>
                </a:solidFill>
                <a:ea typeface="ＭＳ Ｐゴシック"/>
              </a:rPr>
              <a:t>AY-170209</a:t>
            </a:r>
            <a:endParaRPr kumimoji="1" lang="ja-JP" altLang="en-US">
              <a:solidFill>
                <a:prstClr val="white">
                  <a:lumMod val="50000"/>
                </a:prstClr>
              </a:solidFill>
              <a:ea typeface="ＭＳ Ｐゴシック"/>
            </a:endParaRPr>
          </a:p>
        </p:txBody>
      </p:sp>
      <p:sp>
        <p:nvSpPr>
          <p:cNvPr id="6" name="スライド番号プレースホルダー 5"/>
          <p:cNvSpPr>
            <a:spLocks noGrp="1"/>
          </p:cNvSpPr>
          <p:nvPr>
            <p:ph type="sldNum" sz="quarter" idx="12"/>
          </p:nvPr>
        </p:nvSpPr>
        <p:spPr/>
        <p:txBody>
          <a:bodyPr/>
          <a:lstStyle/>
          <a:p>
            <a:pPr algn="r"/>
            <a:fld id="{DC0A8B60-5C01-C045-B858-59631D469114}" type="slidenum">
              <a:rPr kumimoji="1" lang="ja-JP" altLang="en-US" smtClean="0">
                <a:latin typeface="Calibri"/>
                <a:ea typeface="ＭＳ Ｐゴシック"/>
              </a:rPr>
              <a:pPr algn="r"/>
              <a:t>44</a:t>
            </a:fld>
            <a:endParaRPr kumimoji="1" lang="ja-JP" altLang="en-US" dirty="0">
              <a:latin typeface="Calibri"/>
              <a:ea typeface="ＭＳ Ｐゴシック"/>
            </a:endParaRPr>
          </a:p>
        </p:txBody>
      </p:sp>
    </p:spTree>
    <p:extLst>
      <p:ext uri="{BB962C8B-B14F-4D97-AF65-F5344CB8AC3E}">
        <p14:creationId xmlns:p14="http://schemas.microsoft.com/office/powerpoint/2010/main" val="1197089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タイトル 1"/>
          <p:cNvSpPr>
            <a:spLocks noGrp="1"/>
          </p:cNvSpPr>
          <p:nvPr>
            <p:ph type="title"/>
          </p:nvPr>
        </p:nvSpPr>
        <p:spPr>
          <a:xfrm>
            <a:off x="833337" y="72056"/>
            <a:ext cx="8229600" cy="487363"/>
          </a:xfrm>
          <a:solidFill>
            <a:srgbClr val="FFFFFF"/>
          </a:solidFill>
        </p:spPr>
        <p:txBody>
          <a:bodyPr/>
          <a:lstStyle/>
          <a:p>
            <a:r>
              <a:rPr kumimoji="0" lang="en-US" altLang="ja-JP" sz="3200" b="1" dirty="0">
                <a:solidFill>
                  <a:srgbClr val="000090"/>
                </a:solidFill>
                <a:latin typeface="Arial" charset="0"/>
                <a:cs typeface="Arial Unicode MS" charset="0"/>
              </a:rPr>
              <a:t>Standard Procedure Established</a:t>
            </a:r>
            <a:endParaRPr kumimoji="0" lang="ja-JP" altLang="en-US" sz="3200" b="1" dirty="0">
              <a:solidFill>
                <a:srgbClr val="000090"/>
              </a:solidFill>
              <a:latin typeface="Arial" charset="0"/>
              <a:cs typeface="Arial Unicode MS" charset="0"/>
            </a:endParaRPr>
          </a:p>
        </p:txBody>
      </p:sp>
      <p:graphicFrame>
        <p:nvGraphicFramePr>
          <p:cNvPr id="33888" name="Group 96"/>
          <p:cNvGraphicFramePr>
            <a:graphicFrameLocks noGrp="1"/>
          </p:cNvGraphicFramePr>
          <p:nvPr>
            <p:ph idx="1"/>
            <p:extLst>
              <p:ext uri="{D42A27DB-BD31-4B8C-83A1-F6EECF244321}">
                <p14:modId xmlns:p14="http://schemas.microsoft.com/office/powerpoint/2010/main" val="3876982811"/>
              </p:ext>
            </p:extLst>
          </p:nvPr>
        </p:nvGraphicFramePr>
        <p:xfrm>
          <a:off x="838200" y="838200"/>
          <a:ext cx="4572000" cy="5345113"/>
        </p:xfrm>
        <a:graphic>
          <a:graphicData uri="http://schemas.openxmlformats.org/drawingml/2006/table">
            <a:tbl>
              <a:tblPr/>
              <a:tblGrid>
                <a:gridCol w="1230313"/>
                <a:gridCol w="3341687"/>
              </a:tblGrid>
              <a:tr h="33528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chemeClr val="tx1"/>
                          </a:solidFill>
                          <a:effectLst/>
                          <a:latin typeface="Arial" charset="0"/>
                          <a:ea typeface="ＭＳ Ｐゴシック" charset="0"/>
                          <a:cs typeface="Arial Unicode MS" charset="0"/>
                        </a:rPr>
                        <a:t>Standard Fabrication/Process</a:t>
                      </a:r>
                      <a:endParaRPr kumimoji="1" lang="ja-JP" altLang="en-US" sz="1600" b="1"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Fabrication</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Nb-sheet purchasing </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Component  Fabrication</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Cavity assembly with EBW  </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Process</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EP-1  (~150um)</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Ultrasonic degreasing with detergent, or ethanol rinse</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High-pressure pure-water rinsing</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charset="0"/>
                          <a:cs typeface="Arial Unicode MS" charset="0"/>
                        </a:rPr>
                        <a:t>Hydrogen degassing at &gt; </a:t>
                      </a:r>
                      <a:r>
                        <a:rPr kumimoji="1" lang="en-US" altLang="ja-JP" sz="1400" b="0" i="0" u="none" strike="noStrike" cap="none" normalizeH="0" baseline="0" dirty="0" smtClean="0">
                          <a:ln>
                            <a:noFill/>
                          </a:ln>
                          <a:solidFill>
                            <a:schemeClr val="tx1"/>
                          </a:solidFill>
                          <a:effectLst/>
                          <a:latin typeface="Arial" charset="0"/>
                          <a:ea typeface="ＭＳ Ｐゴシック" charset="0"/>
                          <a:cs typeface="Arial Unicode MS" charset="0"/>
                        </a:rPr>
                        <a:t>800 </a:t>
                      </a:r>
                      <a:r>
                        <a:rPr kumimoji="1" lang="en-US" altLang="ja-JP" sz="1400" b="0" i="0" u="none" strike="noStrike" cap="none" normalizeH="0" baseline="0" dirty="0">
                          <a:ln>
                            <a:noFill/>
                          </a:ln>
                          <a:solidFill>
                            <a:schemeClr val="tx1"/>
                          </a:solidFill>
                          <a:effectLst/>
                          <a:latin typeface="Arial" charset="0"/>
                          <a:ea typeface="ＭＳ Ｐゴシック" charset="0"/>
                          <a:cs typeface="Arial Unicode MS" charset="0"/>
                        </a:rPr>
                        <a:t>C </a:t>
                      </a:r>
                      <a:endParaRPr kumimoji="1" lang="ja-JP" altLang="en-US" sz="1400" b="0" i="0" u="none" strike="noStrike" cap="none" normalizeH="0" baseline="0" dirty="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Arial" charset="0"/>
                          <a:ea typeface="ＭＳ Ｐゴシック" charset="0"/>
                          <a:cs typeface="Arial Unicode MS" charset="0"/>
                        </a:rPr>
                        <a:t>Field flatness tuning</a:t>
                      </a:r>
                      <a:endParaRPr kumimoji="1" lang="ja-JP" altLang="en-US"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Arial" charset="0"/>
                          <a:ea typeface="ＭＳ Ｐゴシック" charset="0"/>
                          <a:cs typeface="Arial Unicode MS" charset="0"/>
                        </a:rPr>
                        <a:t>EP-2  (~20um)</a:t>
                      </a:r>
                      <a:endParaRPr kumimoji="1" lang="ja-JP" altLang="en-US"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Arial" charset="0"/>
                          <a:ea typeface="ＭＳ Ｐゴシック" charset="0"/>
                          <a:cs typeface="Arial Unicode MS" charset="0"/>
                        </a:rPr>
                        <a:t>Ultrasonic degreasing or ethanol </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rPr>
                        <a:t>(or EP 5 um with fresh acid)</a:t>
                      </a:r>
                      <a:endParaRPr kumimoji="1" lang="ja-JP" altLang="en-US"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lumMod val="65000"/>
                            </a:schemeClr>
                          </a:solidFill>
                          <a:effectLst/>
                          <a:latin typeface="Arial" charset="0"/>
                          <a:ea typeface="ＭＳ Ｐゴシック" charset="0"/>
                          <a:cs typeface="Arial Unicode MS" charset="0"/>
                        </a:rPr>
                        <a:t>High-pressure pure-water rinsing</a:t>
                      </a:r>
                      <a:endParaRPr kumimoji="1" lang="ja-JP" altLang="en-US" sz="1400" b="0" i="0" u="none" strike="noStrike" cap="none" normalizeH="0" baseline="0" dirty="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lumMod val="65000"/>
                            </a:schemeClr>
                          </a:solidFill>
                          <a:effectLst/>
                          <a:latin typeface="Arial" charset="0"/>
                          <a:ea typeface="ＭＳ Ｐゴシック" charset="0"/>
                          <a:cs typeface="Arial Unicode MS" charset="0"/>
                        </a:rPr>
                        <a:t>Antenna Assembly </a:t>
                      </a:r>
                      <a:endParaRPr kumimoji="1" lang="ja-JP" altLang="en-US" sz="1400" b="0" i="0" u="none" strike="noStrike" cap="none" normalizeH="0" baseline="0" dirty="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0000"/>
                          </a:solidFill>
                          <a:effectLst/>
                          <a:latin typeface="Arial" charset="0"/>
                          <a:ea typeface="ＭＳ Ｐゴシック" charset="0"/>
                          <a:cs typeface="Arial Unicode MS" charset="0"/>
                        </a:rPr>
                        <a:t>Baking at 120 C</a:t>
                      </a:r>
                      <a:endParaRPr kumimoji="1" lang="ja-JP" altLang="en-US" sz="1400" b="0" i="0" u="none" strike="noStrike" cap="none" normalizeH="0" baseline="0" dirty="0">
                        <a:ln>
                          <a:noFill/>
                        </a:ln>
                        <a:solidFill>
                          <a:srgbClr val="FF000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Cold  Test (vertical test)</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charset="0"/>
                          <a:cs typeface="Arial Unicode MS" charset="0"/>
                        </a:rPr>
                        <a:t>Performance Test with temperature  and mode measurement</a:t>
                      </a:r>
                      <a:endParaRPr kumimoji="1" lang="ja-JP" altLang="en-US" sz="1400" b="0" i="0" u="none" strike="noStrike" cap="none" normalizeH="0" baseline="0" dirty="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solidFill>
                  </a:tcPr>
                </a:tc>
              </a:tr>
            </a:tbl>
          </a:graphicData>
        </a:graphic>
      </p:graphicFrame>
      <p:sp>
        <p:nvSpPr>
          <p:cNvPr id="46133" name="下矢印 7"/>
          <p:cNvSpPr>
            <a:spLocks noChangeArrowheads="1"/>
          </p:cNvSpPr>
          <p:nvPr/>
        </p:nvSpPr>
        <p:spPr bwMode="auto">
          <a:xfrm>
            <a:off x="228600" y="1295400"/>
            <a:ext cx="457200" cy="914400"/>
          </a:xfrm>
          <a:prstGeom prst="downArrow">
            <a:avLst>
              <a:gd name="adj1" fmla="val 50000"/>
              <a:gd name="adj2" fmla="val 50000"/>
            </a:avLst>
          </a:prstGeom>
          <a:solidFill>
            <a:srgbClr val="FFFF00">
              <a:alpha val="70195"/>
            </a:srgbClr>
          </a:solidFill>
          <a:ln w="9525">
            <a:solidFill>
              <a:srgbClr val="0098CC"/>
            </a:solidFill>
            <a:miter lim="800000"/>
            <a:headEnd/>
            <a:tailEnd/>
          </a:ln>
          <a:effectLst>
            <a:outerShdw dist="23000" dir="5400000" rotWithShape="0">
              <a:srgbClr val="808080">
                <a:alpha val="34998"/>
              </a:srgbClr>
            </a:outerShdw>
          </a:effectLst>
        </p:spPr>
        <p:txBody>
          <a:bodyPr anchor="ctr"/>
          <a:lstStyle/>
          <a:p>
            <a:pPr algn="ctr" eaLnBrk="0" fontAlgn="ctr" hangingPunct="0"/>
            <a:endParaRPr kumimoji="0" lang="ja-JP" altLang="en-US">
              <a:solidFill>
                <a:srgbClr val="FFFFFF"/>
              </a:solidFill>
              <a:latin typeface="Palatino" charset="0"/>
            </a:endParaRPr>
          </a:p>
        </p:txBody>
      </p:sp>
      <p:sp>
        <p:nvSpPr>
          <p:cNvPr id="46134" name="下矢印 15"/>
          <p:cNvSpPr>
            <a:spLocks noChangeArrowheads="1"/>
          </p:cNvSpPr>
          <p:nvPr/>
        </p:nvSpPr>
        <p:spPr bwMode="auto">
          <a:xfrm>
            <a:off x="228600" y="2209800"/>
            <a:ext cx="457200" cy="3429000"/>
          </a:xfrm>
          <a:prstGeom prst="downArrow">
            <a:avLst>
              <a:gd name="adj1" fmla="val 50000"/>
              <a:gd name="adj2" fmla="val 50000"/>
            </a:avLst>
          </a:prstGeom>
          <a:solidFill>
            <a:srgbClr val="FF6600">
              <a:alpha val="43921"/>
            </a:srgbClr>
          </a:solidFill>
          <a:ln w="9525">
            <a:solidFill>
              <a:srgbClr val="0098CC"/>
            </a:solidFill>
            <a:miter lim="800000"/>
            <a:headEnd/>
            <a:tailEnd/>
          </a:ln>
          <a:effectLst>
            <a:outerShdw dist="23000" dir="5400000" rotWithShape="0">
              <a:srgbClr val="808080">
                <a:alpha val="34998"/>
              </a:srgbClr>
            </a:outerShdw>
          </a:effectLst>
        </p:spPr>
        <p:txBody>
          <a:bodyPr anchor="ctr"/>
          <a:lstStyle/>
          <a:p>
            <a:pPr algn="ctr" eaLnBrk="0" fontAlgn="ctr" hangingPunct="0"/>
            <a:endParaRPr kumimoji="0" lang="ja-JP" altLang="en-US">
              <a:solidFill>
                <a:srgbClr val="FFFFFF"/>
              </a:solidFill>
              <a:latin typeface="Palatino" charset="0"/>
            </a:endParaRPr>
          </a:p>
        </p:txBody>
      </p:sp>
      <p:sp>
        <p:nvSpPr>
          <p:cNvPr id="46137" name="コンテンツ プレースホルダ 2"/>
          <p:cNvSpPr txBox="1">
            <a:spLocks/>
          </p:cNvSpPr>
          <p:nvPr/>
        </p:nvSpPr>
        <p:spPr bwMode="auto">
          <a:xfrm>
            <a:off x="5638800" y="838200"/>
            <a:ext cx="3276600" cy="5334000"/>
          </a:xfrm>
          <a:prstGeom prst="rect">
            <a:avLst/>
          </a:prstGeom>
          <a:solidFill>
            <a:schemeClr val="accent3">
              <a:lumMod val="40000"/>
              <a:lumOff val="60000"/>
            </a:schemeClr>
          </a:solidFill>
          <a:ln>
            <a:noFill/>
          </a:ln>
          <a:extLst/>
        </p:spPr>
        <p:txBody>
          <a:bodyPr/>
          <a:lstStyle>
            <a:lvl1pPr marL="342900" indent="-342900">
              <a:defRPr kumimoji="1" sz="3600">
                <a:solidFill>
                  <a:schemeClr val="tx1"/>
                </a:solidFill>
                <a:latin typeface="Arial" charset="0"/>
                <a:ea typeface="ＭＳ Ｐゴシック" charset="0"/>
                <a:cs typeface="Arial Unicode MS" charset="0"/>
              </a:defRPr>
            </a:lvl1pPr>
            <a:lvl2pPr marL="742950" indent="-285750">
              <a:defRPr kumimoji="1" sz="3600">
                <a:solidFill>
                  <a:schemeClr val="tx1"/>
                </a:solidFill>
                <a:latin typeface="Arial" charset="0"/>
                <a:ea typeface="Arial Unicode MS" charset="0"/>
                <a:cs typeface="Arial Unicode MS" charset="0"/>
              </a:defRPr>
            </a:lvl2pPr>
            <a:lvl3pPr marL="1143000" indent="-228600">
              <a:defRPr kumimoji="1" sz="3600">
                <a:solidFill>
                  <a:schemeClr val="tx1"/>
                </a:solidFill>
                <a:latin typeface="Arial" charset="0"/>
                <a:ea typeface="Arial Unicode MS" charset="0"/>
                <a:cs typeface="Arial Unicode MS" charset="0"/>
              </a:defRPr>
            </a:lvl3pPr>
            <a:lvl4pPr marL="1600200" indent="-228600">
              <a:defRPr kumimoji="1" sz="3600">
                <a:solidFill>
                  <a:schemeClr val="tx1"/>
                </a:solidFill>
                <a:latin typeface="Arial" charset="0"/>
                <a:ea typeface="Arial Unicode MS" charset="0"/>
                <a:cs typeface="Arial Unicode MS" charset="0"/>
              </a:defRPr>
            </a:lvl4pPr>
            <a:lvl5pPr marL="2057400" indent="-228600">
              <a:defRPr kumimoji="1" sz="3600">
                <a:solidFill>
                  <a:schemeClr val="tx1"/>
                </a:solidFill>
                <a:latin typeface="Arial" charset="0"/>
                <a:ea typeface="Arial Unicode MS" charset="0"/>
                <a:cs typeface="Arial Unicode MS" charset="0"/>
              </a:defRPr>
            </a:lvl5pPr>
            <a:lvl6pPr marL="2514600" indent="-228600" fontAlgn="base">
              <a:spcBef>
                <a:spcPct val="0"/>
              </a:spcBef>
              <a:spcAft>
                <a:spcPct val="0"/>
              </a:spcAft>
              <a:defRPr kumimoji="1" sz="3600">
                <a:solidFill>
                  <a:schemeClr val="tx1"/>
                </a:solidFill>
                <a:latin typeface="Arial" charset="0"/>
                <a:ea typeface="Arial Unicode MS" charset="0"/>
                <a:cs typeface="Arial Unicode MS" charset="0"/>
              </a:defRPr>
            </a:lvl6pPr>
            <a:lvl7pPr marL="2971800" indent="-228600" fontAlgn="base">
              <a:spcBef>
                <a:spcPct val="0"/>
              </a:spcBef>
              <a:spcAft>
                <a:spcPct val="0"/>
              </a:spcAft>
              <a:defRPr kumimoji="1" sz="3600">
                <a:solidFill>
                  <a:schemeClr val="tx1"/>
                </a:solidFill>
                <a:latin typeface="Arial" charset="0"/>
                <a:ea typeface="Arial Unicode MS" charset="0"/>
                <a:cs typeface="Arial Unicode MS" charset="0"/>
              </a:defRPr>
            </a:lvl7pPr>
            <a:lvl8pPr marL="3429000" indent="-228600" fontAlgn="base">
              <a:spcBef>
                <a:spcPct val="0"/>
              </a:spcBef>
              <a:spcAft>
                <a:spcPct val="0"/>
              </a:spcAft>
              <a:defRPr kumimoji="1" sz="3600">
                <a:solidFill>
                  <a:schemeClr val="tx1"/>
                </a:solidFill>
                <a:latin typeface="Arial" charset="0"/>
                <a:ea typeface="Arial Unicode MS" charset="0"/>
                <a:cs typeface="Arial Unicode MS" charset="0"/>
              </a:defRPr>
            </a:lvl8pPr>
            <a:lvl9pPr marL="3886200" indent="-2286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a:spcBef>
                <a:spcPct val="20000"/>
              </a:spcBef>
            </a:pPr>
            <a:r>
              <a:rPr lang="en-US" altLang="ja-JP" sz="2800" u="sng" dirty="0">
                <a:solidFill>
                  <a:srgbClr val="3366FF"/>
                </a:solidFill>
              </a:rPr>
              <a:t>Key Process</a:t>
            </a:r>
          </a:p>
          <a:p>
            <a:pPr>
              <a:spcBef>
                <a:spcPct val="20000"/>
              </a:spcBef>
            </a:pPr>
            <a:r>
              <a:rPr kumimoji="0" lang="en-US" altLang="ja-JP" sz="2400" b="1" dirty="0">
                <a:solidFill>
                  <a:srgbClr val="FF0000"/>
                </a:solidFill>
              </a:rPr>
              <a:t>Fabrication</a:t>
            </a:r>
          </a:p>
          <a:p>
            <a:pPr>
              <a:spcBef>
                <a:spcPct val="20000"/>
              </a:spcBef>
              <a:buFont typeface="Arial" charset="0"/>
              <a:buChar char="•"/>
            </a:pPr>
            <a:r>
              <a:rPr kumimoji="0" lang="en-US" altLang="ja-JP" sz="2000" dirty="0">
                <a:solidFill>
                  <a:srgbClr val="23346C"/>
                </a:solidFill>
              </a:rPr>
              <a:t>Material</a:t>
            </a:r>
            <a:r>
              <a:rPr kumimoji="0" lang="en-US" altLang="ja-JP" sz="2000" b="1" dirty="0">
                <a:solidFill>
                  <a:srgbClr val="23346C"/>
                </a:solidFill>
              </a:rPr>
              <a:t> </a:t>
            </a:r>
          </a:p>
          <a:p>
            <a:pPr>
              <a:spcBef>
                <a:spcPct val="20000"/>
              </a:spcBef>
              <a:buFont typeface="Arial" charset="0"/>
              <a:buChar char="•"/>
            </a:pPr>
            <a:r>
              <a:rPr lang="en-US" altLang="ja-JP" sz="2000" dirty="0"/>
              <a:t>EBW</a:t>
            </a:r>
          </a:p>
          <a:p>
            <a:pPr>
              <a:spcBef>
                <a:spcPct val="20000"/>
              </a:spcBef>
              <a:buFont typeface="Arial" charset="0"/>
              <a:buChar char="•"/>
            </a:pPr>
            <a:r>
              <a:rPr lang="en-US" altLang="ja-JP" sz="2000" dirty="0"/>
              <a:t>Shape</a:t>
            </a:r>
          </a:p>
          <a:p>
            <a:pPr>
              <a:spcBef>
                <a:spcPct val="20000"/>
              </a:spcBef>
            </a:pPr>
            <a:r>
              <a:rPr kumimoji="0" lang="en-US" altLang="ja-JP" sz="2400" b="1" dirty="0">
                <a:solidFill>
                  <a:srgbClr val="FF0000"/>
                </a:solidFill>
              </a:rPr>
              <a:t>Process</a:t>
            </a:r>
          </a:p>
          <a:p>
            <a:pPr>
              <a:spcBef>
                <a:spcPct val="20000"/>
              </a:spcBef>
              <a:buFont typeface="Arial" charset="0"/>
              <a:buChar char="•"/>
            </a:pPr>
            <a:r>
              <a:rPr lang="en-US" altLang="ja-JP" sz="2000" dirty="0"/>
              <a:t>Electro-Polishing</a:t>
            </a:r>
          </a:p>
          <a:p>
            <a:pPr>
              <a:spcBef>
                <a:spcPct val="20000"/>
              </a:spcBef>
              <a:buFont typeface="Arial" charset="0"/>
              <a:buChar char="•"/>
            </a:pPr>
            <a:endParaRPr lang="en-US" altLang="ja-JP" sz="1000" dirty="0"/>
          </a:p>
          <a:p>
            <a:pPr>
              <a:spcBef>
                <a:spcPct val="20000"/>
              </a:spcBef>
              <a:buFont typeface="Arial" charset="0"/>
              <a:buChar char="•"/>
            </a:pPr>
            <a:r>
              <a:rPr lang="en-US" altLang="ja-JP" sz="2000" dirty="0"/>
              <a:t>Ethanol Rinsing or </a:t>
            </a:r>
          </a:p>
          <a:p>
            <a:pPr>
              <a:spcBef>
                <a:spcPct val="20000"/>
              </a:spcBef>
              <a:buFont typeface="Arial" charset="0"/>
              <a:buChar char="•"/>
            </a:pPr>
            <a:r>
              <a:rPr lang="en-US" altLang="ja-JP" sz="2000" dirty="0"/>
              <a:t>Ultra sonic. + Detergent </a:t>
            </a:r>
            <a:r>
              <a:rPr lang="en-US" altLang="ja-JP" sz="2000" dirty="0" err="1"/>
              <a:t>Rins</a:t>
            </a:r>
            <a:r>
              <a:rPr lang="en-US" altLang="ja-JP" sz="2000" dirty="0"/>
              <a:t>.</a:t>
            </a:r>
          </a:p>
          <a:p>
            <a:pPr>
              <a:spcBef>
                <a:spcPct val="20000"/>
              </a:spcBef>
              <a:buFont typeface="Arial" charset="0"/>
              <a:buChar char="•"/>
            </a:pPr>
            <a:endParaRPr lang="en-US" altLang="ja-JP" sz="1000" dirty="0"/>
          </a:p>
          <a:p>
            <a:pPr>
              <a:spcBef>
                <a:spcPct val="20000"/>
              </a:spcBef>
              <a:buFont typeface="Arial" charset="0"/>
              <a:buChar char="•"/>
            </a:pPr>
            <a:r>
              <a:rPr lang="en-US" altLang="ja-JP" sz="2000" dirty="0"/>
              <a:t>High Pr. Pure Water cleaning</a:t>
            </a:r>
          </a:p>
          <a:p>
            <a:pPr lvl="3">
              <a:spcBef>
                <a:spcPct val="20000"/>
              </a:spcBef>
              <a:buFontTx/>
              <a:buChar char="–"/>
            </a:pPr>
            <a:endParaRPr lang="en-US" altLang="ja-JP" sz="2000" dirty="0">
              <a:ea typeface="ＭＳ Ｐゴシック" charset="0"/>
            </a:endParaRPr>
          </a:p>
        </p:txBody>
      </p:sp>
      <p:sp>
        <p:nvSpPr>
          <p:cNvPr id="2" name="右カーブ矢印 1"/>
          <p:cNvSpPr/>
          <p:nvPr/>
        </p:nvSpPr>
        <p:spPr>
          <a:xfrm>
            <a:off x="1600613" y="3347141"/>
            <a:ext cx="423303" cy="2024160"/>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237014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タイトル 1"/>
          <p:cNvSpPr>
            <a:spLocks noGrp="1"/>
          </p:cNvSpPr>
          <p:nvPr>
            <p:ph type="title"/>
          </p:nvPr>
        </p:nvSpPr>
        <p:spPr>
          <a:xfrm>
            <a:off x="833337" y="63049"/>
            <a:ext cx="8229600" cy="487363"/>
          </a:xfrm>
          <a:solidFill>
            <a:schemeClr val="bg1"/>
          </a:solidFill>
        </p:spPr>
        <p:txBody>
          <a:bodyPr/>
          <a:lstStyle/>
          <a:p>
            <a:r>
              <a:rPr kumimoji="0" lang="en-US" altLang="ja-JP" sz="3200" b="1" dirty="0">
                <a:solidFill>
                  <a:srgbClr val="000090"/>
                </a:solidFill>
                <a:latin typeface="Arial" charset="0"/>
                <a:cs typeface="Arial Unicode MS" charset="0"/>
              </a:rPr>
              <a:t>Standard Procedure Established</a:t>
            </a:r>
            <a:endParaRPr kumimoji="0" lang="ja-JP" altLang="en-US" sz="3200" b="1" dirty="0">
              <a:solidFill>
                <a:srgbClr val="000090"/>
              </a:solidFill>
              <a:latin typeface="Arial" charset="0"/>
              <a:cs typeface="Arial Unicode MS" charset="0"/>
            </a:endParaRPr>
          </a:p>
        </p:txBody>
      </p:sp>
      <p:graphicFrame>
        <p:nvGraphicFramePr>
          <p:cNvPr id="33888" name="Group 96"/>
          <p:cNvGraphicFramePr>
            <a:graphicFrameLocks noGrp="1"/>
          </p:cNvGraphicFramePr>
          <p:nvPr>
            <p:ph idx="1"/>
            <p:extLst>
              <p:ext uri="{D42A27DB-BD31-4B8C-83A1-F6EECF244321}">
                <p14:modId xmlns:p14="http://schemas.microsoft.com/office/powerpoint/2010/main" val="620914570"/>
              </p:ext>
            </p:extLst>
          </p:nvPr>
        </p:nvGraphicFramePr>
        <p:xfrm>
          <a:off x="838200" y="838200"/>
          <a:ext cx="4572000" cy="5345113"/>
        </p:xfrm>
        <a:graphic>
          <a:graphicData uri="http://schemas.openxmlformats.org/drawingml/2006/table">
            <a:tbl>
              <a:tblPr/>
              <a:tblGrid>
                <a:gridCol w="1230313"/>
                <a:gridCol w="3341687"/>
              </a:tblGrid>
              <a:tr h="33528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600" b="0" i="0" u="none" strike="noStrike" cap="none" normalizeH="0" baseline="0">
                          <a:ln>
                            <a:noFill/>
                          </a:ln>
                          <a:solidFill>
                            <a:schemeClr val="tx1"/>
                          </a:solidFill>
                          <a:effectLst/>
                          <a:latin typeface="Arial" charset="0"/>
                          <a:ea typeface="ＭＳ Ｐゴシック" charset="0"/>
                          <a:cs typeface="Arial Unicode MS" charset="0"/>
                        </a:rPr>
                        <a:t>Standard Fabrication/Process</a:t>
                      </a:r>
                      <a:endParaRPr kumimoji="1" lang="ja-JP" altLang="en-US" sz="1600" b="1"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Fabrication</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Nb-sheet purchasing </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Component  Fabrication</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Cavity assembly with EBW  </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Process</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EP-1  (~150um)</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Ultrasonic degreasing with detergent, or ethanol rinse</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High-pressure pure-water rinsing</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charset="0"/>
                          <a:cs typeface="Arial Unicode MS" charset="0"/>
                        </a:rPr>
                        <a:t>Hydrogen degassing at &gt; </a:t>
                      </a:r>
                      <a:r>
                        <a:rPr kumimoji="1" lang="en-US" altLang="ja-JP" sz="1400" b="0" i="0" u="none" strike="noStrike" cap="none" normalizeH="0" baseline="0" dirty="0" smtClean="0">
                          <a:ln>
                            <a:noFill/>
                          </a:ln>
                          <a:solidFill>
                            <a:schemeClr val="tx1"/>
                          </a:solidFill>
                          <a:effectLst/>
                          <a:latin typeface="Arial" charset="0"/>
                          <a:ea typeface="ＭＳ Ｐゴシック" charset="0"/>
                          <a:cs typeface="Arial Unicode MS" charset="0"/>
                        </a:rPr>
                        <a:t>800 </a:t>
                      </a:r>
                      <a:r>
                        <a:rPr kumimoji="1" lang="en-US" altLang="ja-JP" sz="1400" b="0" i="0" u="none" strike="noStrike" cap="none" normalizeH="0" baseline="0" dirty="0">
                          <a:ln>
                            <a:noFill/>
                          </a:ln>
                          <a:solidFill>
                            <a:schemeClr val="tx1"/>
                          </a:solidFill>
                          <a:effectLst/>
                          <a:latin typeface="Arial" charset="0"/>
                          <a:ea typeface="ＭＳ Ｐゴシック" charset="0"/>
                          <a:cs typeface="Arial Unicode MS" charset="0"/>
                        </a:rPr>
                        <a:t>C </a:t>
                      </a:r>
                      <a:endParaRPr kumimoji="1" lang="ja-JP" altLang="en-US" sz="1400" b="0" i="0" u="none" strike="noStrike" cap="none" normalizeH="0" baseline="0" dirty="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Arial" charset="0"/>
                          <a:ea typeface="ＭＳ Ｐゴシック" charset="0"/>
                          <a:cs typeface="Arial Unicode MS" charset="0"/>
                        </a:rPr>
                        <a:t>Field flatness tuning</a:t>
                      </a:r>
                      <a:endParaRPr kumimoji="1" lang="ja-JP" altLang="en-US"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Arial" charset="0"/>
                          <a:ea typeface="ＭＳ Ｐゴシック" charset="0"/>
                          <a:cs typeface="Arial Unicode MS" charset="0"/>
                        </a:rPr>
                        <a:t>EP-2  (~20um)</a:t>
                      </a:r>
                      <a:endParaRPr kumimoji="1" lang="ja-JP" altLang="en-US"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Arial" charset="0"/>
                          <a:ea typeface="ＭＳ Ｐゴシック" charset="0"/>
                          <a:cs typeface="Arial Unicode MS" charset="0"/>
                        </a:rPr>
                        <a:t>Ultrasonic degreasing or ethanol </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rPr>
                        <a:t>(or EP 5 um with fresh acid)</a:t>
                      </a:r>
                      <a:endParaRPr kumimoji="1" lang="ja-JP" altLang="en-US" sz="1400" b="0" i="0" u="none" strike="noStrike" cap="none" normalizeH="0" baseline="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lumMod val="65000"/>
                            </a:schemeClr>
                          </a:solidFill>
                          <a:effectLst/>
                          <a:latin typeface="Arial" charset="0"/>
                          <a:ea typeface="ＭＳ Ｐゴシック" charset="0"/>
                          <a:cs typeface="Arial Unicode MS" charset="0"/>
                        </a:rPr>
                        <a:t>High-pressure pure-water rinsing</a:t>
                      </a:r>
                      <a:endParaRPr kumimoji="1" lang="ja-JP" altLang="en-US" sz="1400" b="0" i="0" u="none" strike="noStrike" cap="none" normalizeH="0" baseline="0" dirty="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bg1">
                              <a:lumMod val="65000"/>
                            </a:schemeClr>
                          </a:solidFill>
                          <a:effectLst/>
                          <a:latin typeface="Arial" charset="0"/>
                          <a:ea typeface="ＭＳ Ｐゴシック" charset="0"/>
                          <a:cs typeface="Arial Unicode MS" charset="0"/>
                        </a:rPr>
                        <a:t>Antenna Assembly </a:t>
                      </a:r>
                      <a:endParaRPr kumimoji="1" lang="ja-JP" altLang="en-US" sz="1400" b="0" i="0" u="none" strike="noStrike" cap="none" normalizeH="0" baseline="0" dirty="0">
                        <a:ln>
                          <a:noFill/>
                        </a:ln>
                        <a:solidFill>
                          <a:schemeClr val="bg1">
                            <a:lumMod val="65000"/>
                          </a:schemeClr>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rgbClr val="FF0000"/>
                          </a:solidFill>
                          <a:effectLst/>
                          <a:latin typeface="Arial" charset="0"/>
                          <a:ea typeface="ＭＳ Ｐゴシック" charset="0"/>
                          <a:cs typeface="Arial Unicode MS" charset="0"/>
                        </a:rPr>
                        <a:t>Baking at 120 C</a:t>
                      </a:r>
                      <a:endParaRPr kumimoji="1" lang="ja-JP" altLang="en-US" sz="1400" b="0" i="0" u="none" strike="noStrike" cap="none" normalizeH="0" baseline="0" dirty="0">
                        <a:ln>
                          <a:noFill/>
                        </a:ln>
                        <a:solidFill>
                          <a:srgbClr val="FF000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07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a:ln>
                            <a:noFill/>
                          </a:ln>
                          <a:solidFill>
                            <a:schemeClr val="tx1"/>
                          </a:solidFill>
                          <a:effectLst/>
                          <a:latin typeface="Arial" charset="0"/>
                          <a:ea typeface="ＭＳ Ｐゴシック" charset="0"/>
                          <a:cs typeface="Arial Unicode MS" charset="0"/>
                        </a:rPr>
                        <a:t>Cold  Test (vertical test)</a:t>
                      </a:r>
                      <a:endParaRPr kumimoji="1" lang="ja-JP" altLang="en-US" sz="1400" b="0" i="0" u="none" strike="noStrike" cap="none" normalizeH="0" baseline="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Arial" charset="0"/>
                          <a:ea typeface="ＭＳ Ｐゴシック" charset="0"/>
                          <a:cs typeface="Arial Unicode MS" charset="0"/>
                        </a:rPr>
                        <a:t>Performance Test with temperature  and mode measurement</a:t>
                      </a:r>
                      <a:endParaRPr kumimoji="1" lang="ja-JP" altLang="en-US" sz="1400" b="0" i="0" u="none" strike="noStrike" cap="none" normalizeH="0" baseline="0" dirty="0">
                        <a:ln>
                          <a:noFill/>
                        </a:ln>
                        <a:solidFill>
                          <a:srgbClr val="000090"/>
                        </a:solidFill>
                        <a:effectLst/>
                        <a:latin typeface="Calibri"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AEDEF"/>
                    </a:solidFill>
                  </a:tcPr>
                </a:tc>
              </a:tr>
            </a:tbl>
          </a:graphicData>
        </a:graphic>
      </p:graphicFrame>
      <p:sp>
        <p:nvSpPr>
          <p:cNvPr id="46133" name="下矢印 7"/>
          <p:cNvSpPr>
            <a:spLocks noChangeArrowheads="1"/>
          </p:cNvSpPr>
          <p:nvPr/>
        </p:nvSpPr>
        <p:spPr bwMode="auto">
          <a:xfrm>
            <a:off x="228600" y="1295400"/>
            <a:ext cx="457200" cy="914400"/>
          </a:xfrm>
          <a:prstGeom prst="downArrow">
            <a:avLst>
              <a:gd name="adj1" fmla="val 50000"/>
              <a:gd name="adj2" fmla="val 50000"/>
            </a:avLst>
          </a:prstGeom>
          <a:solidFill>
            <a:srgbClr val="FFFF00">
              <a:alpha val="70195"/>
            </a:srgbClr>
          </a:solidFill>
          <a:ln w="9525">
            <a:solidFill>
              <a:srgbClr val="0098CC"/>
            </a:solidFill>
            <a:miter lim="800000"/>
            <a:headEnd/>
            <a:tailEnd/>
          </a:ln>
          <a:effectLst>
            <a:outerShdw dist="23000" dir="5400000" rotWithShape="0">
              <a:srgbClr val="808080">
                <a:alpha val="34998"/>
              </a:srgbClr>
            </a:outerShdw>
          </a:effectLst>
        </p:spPr>
        <p:txBody>
          <a:bodyPr anchor="ctr"/>
          <a:lstStyle/>
          <a:p>
            <a:pPr algn="ctr" eaLnBrk="0" fontAlgn="ctr" hangingPunct="0"/>
            <a:endParaRPr kumimoji="0" lang="ja-JP" altLang="en-US">
              <a:solidFill>
                <a:srgbClr val="FFFFFF"/>
              </a:solidFill>
              <a:latin typeface="Palatino" charset="0"/>
            </a:endParaRPr>
          </a:p>
        </p:txBody>
      </p:sp>
      <p:sp>
        <p:nvSpPr>
          <p:cNvPr id="46134" name="下矢印 15"/>
          <p:cNvSpPr>
            <a:spLocks noChangeArrowheads="1"/>
          </p:cNvSpPr>
          <p:nvPr/>
        </p:nvSpPr>
        <p:spPr bwMode="auto">
          <a:xfrm>
            <a:off x="228600" y="2209800"/>
            <a:ext cx="457200" cy="3429000"/>
          </a:xfrm>
          <a:prstGeom prst="downArrow">
            <a:avLst>
              <a:gd name="adj1" fmla="val 50000"/>
              <a:gd name="adj2" fmla="val 50000"/>
            </a:avLst>
          </a:prstGeom>
          <a:solidFill>
            <a:srgbClr val="FF6600">
              <a:alpha val="43921"/>
            </a:srgbClr>
          </a:solidFill>
          <a:ln w="9525">
            <a:solidFill>
              <a:srgbClr val="0098CC"/>
            </a:solidFill>
            <a:miter lim="800000"/>
            <a:headEnd/>
            <a:tailEnd/>
          </a:ln>
          <a:effectLst>
            <a:outerShdw dist="23000" dir="5400000" rotWithShape="0">
              <a:srgbClr val="808080">
                <a:alpha val="34998"/>
              </a:srgbClr>
            </a:outerShdw>
          </a:effectLst>
        </p:spPr>
        <p:txBody>
          <a:bodyPr anchor="ctr"/>
          <a:lstStyle/>
          <a:p>
            <a:pPr algn="ctr" eaLnBrk="0" fontAlgn="ctr" hangingPunct="0"/>
            <a:endParaRPr kumimoji="0" lang="ja-JP" altLang="en-US">
              <a:solidFill>
                <a:srgbClr val="FFFFFF"/>
              </a:solidFill>
              <a:latin typeface="Palatino" charset="0"/>
            </a:endParaRPr>
          </a:p>
        </p:txBody>
      </p:sp>
      <p:sp>
        <p:nvSpPr>
          <p:cNvPr id="46137" name="コンテンツ プレースホルダ 2"/>
          <p:cNvSpPr txBox="1">
            <a:spLocks/>
          </p:cNvSpPr>
          <p:nvPr/>
        </p:nvSpPr>
        <p:spPr bwMode="auto">
          <a:xfrm>
            <a:off x="5638800" y="838200"/>
            <a:ext cx="3276600" cy="5334000"/>
          </a:xfrm>
          <a:prstGeom prst="rect">
            <a:avLst/>
          </a:prstGeom>
          <a:solidFill>
            <a:srgbClr val="D7E4BD"/>
          </a:solidFill>
          <a:ln>
            <a:noFill/>
          </a:ln>
          <a:extLst/>
        </p:spPr>
        <p:txBody>
          <a:bodyPr/>
          <a:lstStyle>
            <a:lvl1pPr marL="342900" indent="-342900">
              <a:defRPr kumimoji="1" sz="3600">
                <a:solidFill>
                  <a:schemeClr val="tx1"/>
                </a:solidFill>
                <a:latin typeface="Arial" charset="0"/>
                <a:ea typeface="ＭＳ Ｐゴシック" charset="0"/>
                <a:cs typeface="Arial Unicode MS" charset="0"/>
              </a:defRPr>
            </a:lvl1pPr>
            <a:lvl2pPr marL="742950" indent="-285750">
              <a:defRPr kumimoji="1" sz="3600">
                <a:solidFill>
                  <a:schemeClr val="tx1"/>
                </a:solidFill>
                <a:latin typeface="Arial" charset="0"/>
                <a:ea typeface="Arial Unicode MS" charset="0"/>
                <a:cs typeface="Arial Unicode MS" charset="0"/>
              </a:defRPr>
            </a:lvl2pPr>
            <a:lvl3pPr marL="1143000" indent="-228600">
              <a:defRPr kumimoji="1" sz="3600">
                <a:solidFill>
                  <a:schemeClr val="tx1"/>
                </a:solidFill>
                <a:latin typeface="Arial" charset="0"/>
                <a:ea typeface="Arial Unicode MS" charset="0"/>
                <a:cs typeface="Arial Unicode MS" charset="0"/>
              </a:defRPr>
            </a:lvl3pPr>
            <a:lvl4pPr marL="1600200" indent="-228600">
              <a:defRPr kumimoji="1" sz="3600">
                <a:solidFill>
                  <a:schemeClr val="tx1"/>
                </a:solidFill>
                <a:latin typeface="Arial" charset="0"/>
                <a:ea typeface="Arial Unicode MS" charset="0"/>
                <a:cs typeface="Arial Unicode MS" charset="0"/>
              </a:defRPr>
            </a:lvl4pPr>
            <a:lvl5pPr marL="2057400" indent="-228600">
              <a:defRPr kumimoji="1" sz="3600">
                <a:solidFill>
                  <a:schemeClr val="tx1"/>
                </a:solidFill>
                <a:latin typeface="Arial" charset="0"/>
                <a:ea typeface="Arial Unicode MS" charset="0"/>
                <a:cs typeface="Arial Unicode MS" charset="0"/>
              </a:defRPr>
            </a:lvl5pPr>
            <a:lvl6pPr marL="2514600" indent="-228600" fontAlgn="base">
              <a:spcBef>
                <a:spcPct val="0"/>
              </a:spcBef>
              <a:spcAft>
                <a:spcPct val="0"/>
              </a:spcAft>
              <a:defRPr kumimoji="1" sz="3600">
                <a:solidFill>
                  <a:schemeClr val="tx1"/>
                </a:solidFill>
                <a:latin typeface="Arial" charset="0"/>
                <a:ea typeface="Arial Unicode MS" charset="0"/>
                <a:cs typeface="Arial Unicode MS" charset="0"/>
              </a:defRPr>
            </a:lvl6pPr>
            <a:lvl7pPr marL="2971800" indent="-228600" fontAlgn="base">
              <a:spcBef>
                <a:spcPct val="0"/>
              </a:spcBef>
              <a:spcAft>
                <a:spcPct val="0"/>
              </a:spcAft>
              <a:defRPr kumimoji="1" sz="3600">
                <a:solidFill>
                  <a:schemeClr val="tx1"/>
                </a:solidFill>
                <a:latin typeface="Arial" charset="0"/>
                <a:ea typeface="Arial Unicode MS" charset="0"/>
                <a:cs typeface="Arial Unicode MS" charset="0"/>
              </a:defRPr>
            </a:lvl7pPr>
            <a:lvl8pPr marL="3429000" indent="-228600" fontAlgn="base">
              <a:spcBef>
                <a:spcPct val="0"/>
              </a:spcBef>
              <a:spcAft>
                <a:spcPct val="0"/>
              </a:spcAft>
              <a:defRPr kumimoji="1" sz="3600">
                <a:solidFill>
                  <a:schemeClr val="tx1"/>
                </a:solidFill>
                <a:latin typeface="Arial" charset="0"/>
                <a:ea typeface="Arial Unicode MS" charset="0"/>
                <a:cs typeface="Arial Unicode MS" charset="0"/>
              </a:defRPr>
            </a:lvl8pPr>
            <a:lvl9pPr marL="3886200" indent="-228600" fontAlgn="base">
              <a:spcBef>
                <a:spcPct val="0"/>
              </a:spcBef>
              <a:spcAft>
                <a:spcPct val="0"/>
              </a:spcAft>
              <a:defRPr kumimoji="1" sz="3600">
                <a:solidFill>
                  <a:schemeClr val="tx1"/>
                </a:solidFill>
                <a:latin typeface="Arial" charset="0"/>
                <a:ea typeface="Arial Unicode MS" charset="0"/>
                <a:cs typeface="Arial Unicode MS" charset="0"/>
              </a:defRPr>
            </a:lvl9pPr>
          </a:lstStyle>
          <a:p>
            <a:pPr>
              <a:spcBef>
                <a:spcPct val="20000"/>
              </a:spcBef>
            </a:pPr>
            <a:r>
              <a:rPr lang="en-US" altLang="ja-JP" sz="2800" u="sng" dirty="0">
                <a:solidFill>
                  <a:srgbClr val="3366FF"/>
                </a:solidFill>
              </a:rPr>
              <a:t>Key Process</a:t>
            </a:r>
          </a:p>
          <a:p>
            <a:pPr>
              <a:spcBef>
                <a:spcPct val="20000"/>
              </a:spcBef>
            </a:pPr>
            <a:r>
              <a:rPr kumimoji="0" lang="en-US" altLang="ja-JP" sz="2400" b="1" dirty="0">
                <a:solidFill>
                  <a:srgbClr val="FF0000"/>
                </a:solidFill>
              </a:rPr>
              <a:t>Fabrication</a:t>
            </a:r>
          </a:p>
          <a:p>
            <a:pPr>
              <a:spcBef>
                <a:spcPct val="20000"/>
              </a:spcBef>
              <a:buFont typeface="Arial" charset="0"/>
              <a:buChar char="•"/>
            </a:pPr>
            <a:r>
              <a:rPr kumimoji="0" lang="en-US" altLang="ja-JP" sz="2000" dirty="0">
                <a:solidFill>
                  <a:srgbClr val="23346C"/>
                </a:solidFill>
              </a:rPr>
              <a:t>Material</a:t>
            </a:r>
            <a:r>
              <a:rPr kumimoji="0" lang="en-US" altLang="ja-JP" sz="2000" b="1" dirty="0">
                <a:solidFill>
                  <a:srgbClr val="23346C"/>
                </a:solidFill>
              </a:rPr>
              <a:t> </a:t>
            </a:r>
          </a:p>
          <a:p>
            <a:pPr>
              <a:spcBef>
                <a:spcPct val="20000"/>
              </a:spcBef>
              <a:buFont typeface="Arial" charset="0"/>
              <a:buChar char="•"/>
            </a:pPr>
            <a:r>
              <a:rPr lang="en-US" altLang="ja-JP" sz="2000" dirty="0"/>
              <a:t>EBW</a:t>
            </a:r>
          </a:p>
          <a:p>
            <a:pPr>
              <a:spcBef>
                <a:spcPct val="20000"/>
              </a:spcBef>
              <a:buFont typeface="Arial" charset="0"/>
              <a:buChar char="•"/>
            </a:pPr>
            <a:r>
              <a:rPr lang="en-US" altLang="ja-JP" sz="2000" dirty="0"/>
              <a:t>Shape</a:t>
            </a:r>
          </a:p>
          <a:p>
            <a:pPr>
              <a:spcBef>
                <a:spcPct val="20000"/>
              </a:spcBef>
            </a:pPr>
            <a:r>
              <a:rPr kumimoji="0" lang="en-US" altLang="ja-JP" sz="2400" b="1" dirty="0">
                <a:solidFill>
                  <a:srgbClr val="FF0000"/>
                </a:solidFill>
              </a:rPr>
              <a:t>Process</a:t>
            </a:r>
          </a:p>
          <a:p>
            <a:pPr>
              <a:spcBef>
                <a:spcPct val="20000"/>
              </a:spcBef>
              <a:buFont typeface="Arial" charset="0"/>
              <a:buChar char="•"/>
            </a:pPr>
            <a:r>
              <a:rPr lang="en-US" altLang="ja-JP" sz="2000" dirty="0"/>
              <a:t>Electro-Polishing</a:t>
            </a:r>
          </a:p>
          <a:p>
            <a:pPr>
              <a:spcBef>
                <a:spcPct val="20000"/>
              </a:spcBef>
              <a:buFont typeface="Arial" charset="0"/>
              <a:buChar char="•"/>
            </a:pPr>
            <a:endParaRPr lang="en-US" altLang="ja-JP" sz="1000" dirty="0"/>
          </a:p>
          <a:p>
            <a:pPr>
              <a:spcBef>
                <a:spcPct val="20000"/>
              </a:spcBef>
              <a:buFont typeface="Arial" charset="0"/>
              <a:buChar char="•"/>
            </a:pPr>
            <a:r>
              <a:rPr lang="en-US" altLang="ja-JP" sz="2000" dirty="0"/>
              <a:t>Ethanol Rinsing or </a:t>
            </a:r>
          </a:p>
          <a:p>
            <a:pPr>
              <a:spcBef>
                <a:spcPct val="20000"/>
              </a:spcBef>
              <a:buFont typeface="Arial" charset="0"/>
              <a:buChar char="•"/>
            </a:pPr>
            <a:r>
              <a:rPr lang="en-US" altLang="ja-JP" sz="2000" dirty="0"/>
              <a:t>Ultra sonic. + Detergent </a:t>
            </a:r>
            <a:r>
              <a:rPr lang="en-US" altLang="ja-JP" sz="2000" dirty="0" err="1"/>
              <a:t>Rins</a:t>
            </a:r>
            <a:r>
              <a:rPr lang="en-US" altLang="ja-JP" sz="2000" dirty="0"/>
              <a:t>.</a:t>
            </a:r>
          </a:p>
          <a:p>
            <a:pPr>
              <a:spcBef>
                <a:spcPct val="20000"/>
              </a:spcBef>
              <a:buFont typeface="Arial" charset="0"/>
              <a:buChar char="•"/>
            </a:pPr>
            <a:endParaRPr lang="en-US" altLang="ja-JP" sz="1000" dirty="0"/>
          </a:p>
          <a:p>
            <a:pPr>
              <a:spcBef>
                <a:spcPct val="20000"/>
              </a:spcBef>
              <a:buFont typeface="Arial" charset="0"/>
              <a:buChar char="•"/>
            </a:pPr>
            <a:r>
              <a:rPr lang="en-US" altLang="ja-JP" sz="2000" dirty="0"/>
              <a:t>High Pr. Pure Water cleaning</a:t>
            </a:r>
          </a:p>
          <a:p>
            <a:pPr lvl="3">
              <a:spcBef>
                <a:spcPct val="20000"/>
              </a:spcBef>
              <a:buFontTx/>
              <a:buChar char="–"/>
            </a:pPr>
            <a:endParaRPr lang="en-US" altLang="ja-JP" sz="2000" dirty="0">
              <a:ea typeface="ＭＳ Ｐゴシック" charset="0"/>
            </a:endParaRPr>
          </a:p>
        </p:txBody>
      </p:sp>
      <p:sp>
        <p:nvSpPr>
          <p:cNvPr id="2" name="右カーブ矢印 1"/>
          <p:cNvSpPr/>
          <p:nvPr/>
        </p:nvSpPr>
        <p:spPr>
          <a:xfrm>
            <a:off x="1600613" y="3347141"/>
            <a:ext cx="423303" cy="2024160"/>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TextBox 7"/>
          <p:cNvSpPr txBox="1"/>
          <p:nvPr/>
        </p:nvSpPr>
        <p:spPr>
          <a:xfrm>
            <a:off x="2195043" y="3669869"/>
            <a:ext cx="3332410" cy="1477328"/>
          </a:xfrm>
          <a:prstGeom prst="rect">
            <a:avLst/>
          </a:prstGeom>
          <a:solidFill>
            <a:srgbClr val="FFFF00"/>
          </a:solidFill>
          <a:ln>
            <a:solidFill>
              <a:srgbClr val="008000"/>
            </a:solidFill>
          </a:ln>
        </p:spPr>
        <p:txBody>
          <a:bodyPr wrap="square" rtlCol="0">
            <a:spAutoFit/>
          </a:bodyPr>
          <a:lstStyle/>
          <a:p>
            <a:pPr marL="342900" indent="-342900">
              <a:buFont typeface="Arial"/>
              <a:buChar char="•"/>
            </a:pPr>
            <a:endParaRPr lang="en-US" dirty="0" smtClean="0">
              <a:solidFill>
                <a:srgbClr val="FF0000"/>
              </a:solidFill>
              <a:latin typeface="Calibri"/>
            </a:endParaRPr>
          </a:p>
          <a:p>
            <a:pPr marL="342900" indent="-342900">
              <a:buFont typeface="Arial"/>
              <a:buChar char="•"/>
            </a:pPr>
            <a:r>
              <a:rPr lang="en-US" dirty="0" smtClean="0">
                <a:solidFill>
                  <a:srgbClr val="FF0000"/>
                </a:solidFill>
                <a:latin typeface="Calibri"/>
              </a:rPr>
              <a:t>N2 infusion at 120 C </a:t>
            </a:r>
            <a:r>
              <a:rPr lang="en-US" dirty="0" smtClean="0">
                <a:solidFill>
                  <a:prstClr val="black"/>
                </a:solidFill>
                <a:latin typeface="Calibri"/>
              </a:rPr>
              <a:t>directly </a:t>
            </a:r>
            <a:r>
              <a:rPr lang="en-US" dirty="0" smtClean="0">
                <a:solidFill>
                  <a:srgbClr val="3366FF"/>
                </a:solidFill>
                <a:latin typeface="Calibri"/>
              </a:rPr>
              <a:t>after heat treatment at 800 C</a:t>
            </a:r>
            <a:endParaRPr lang="en-US" dirty="0">
              <a:solidFill>
                <a:prstClr val="black"/>
              </a:solidFill>
              <a:latin typeface="Calibri"/>
            </a:endParaRPr>
          </a:p>
          <a:p>
            <a:pPr marL="342900" indent="-342900">
              <a:buFont typeface="Arial"/>
              <a:buChar char="•"/>
            </a:pPr>
            <a:endParaRPr lang="en-US" dirty="0" smtClean="0">
              <a:solidFill>
                <a:prstClr val="black"/>
              </a:solidFill>
              <a:latin typeface="Calibri"/>
            </a:endParaRPr>
          </a:p>
          <a:p>
            <a:pPr marL="342900" indent="-342900">
              <a:buFont typeface="Arial"/>
              <a:buChar char="•"/>
            </a:pPr>
            <a:endParaRPr lang="en-US" dirty="0" smtClean="0">
              <a:solidFill>
                <a:prstClr val="black"/>
              </a:solidFill>
              <a:latin typeface="Calibri"/>
            </a:endParaRPr>
          </a:p>
        </p:txBody>
      </p:sp>
    </p:spTree>
    <p:extLst>
      <p:ext uri="{BB962C8B-B14F-4D97-AF65-F5344CB8AC3E}">
        <p14:creationId xmlns:p14="http://schemas.microsoft.com/office/powerpoint/2010/main" val="38188187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336912" y="759506"/>
            <a:ext cx="8229600" cy="1371342"/>
          </a:xfrm>
          <a:prstGeom prst="rect">
            <a:avLst/>
          </a:prstGeom>
        </p:spPr>
        <p:txBody>
          <a:bodyPr>
            <a:normAutofit fontScale="90000"/>
          </a:bodyPr>
          <a:lstStyle/>
          <a:p>
            <a:r>
              <a:rPr lang="en-US" altLang="ja-JP" b="1" dirty="0" smtClean="0">
                <a:solidFill>
                  <a:srgbClr val="000000"/>
                </a:solidFill>
              </a:rPr>
              <a:t>Cryogenics Layout with Further Safety</a:t>
            </a:r>
            <a:br>
              <a:rPr lang="en-US" altLang="ja-JP" b="1" dirty="0" smtClean="0">
                <a:solidFill>
                  <a:srgbClr val="000000"/>
                </a:solidFill>
              </a:rPr>
            </a:br>
            <a:r>
              <a:rPr lang="en-US" altLang="ja-JP" b="1" dirty="0" smtClean="0">
                <a:solidFill>
                  <a:srgbClr val="000000"/>
                </a:solidFill>
              </a:rPr>
              <a:t>and Conserving He Resource</a:t>
            </a:r>
            <a:endParaRPr kumimoji="1" lang="ja-JP" altLang="en-US" dirty="0">
              <a:solidFill>
                <a:srgbClr val="000000"/>
              </a:solidFill>
            </a:endParaRPr>
          </a:p>
        </p:txBody>
      </p:sp>
      <p:pic>
        <p:nvPicPr>
          <p:cNvPr id="8" name="図 7" descr="../Concept10A.pdf"/>
          <p:cNvPicPr/>
          <p:nvPr/>
        </p:nvPicPr>
        <p:blipFill>
          <a:blip r:embed="rId2">
            <a:extLst>
              <a:ext uri="{28A0092B-C50C-407E-A947-70E740481C1C}">
                <a14:useLocalDpi xmlns:a14="http://schemas.microsoft.com/office/drawing/2010/main" val="0"/>
              </a:ext>
            </a:extLst>
          </a:blip>
          <a:srcRect/>
          <a:stretch>
            <a:fillRect/>
          </a:stretch>
        </p:blipFill>
        <p:spPr bwMode="auto">
          <a:xfrm>
            <a:off x="336912" y="2356758"/>
            <a:ext cx="4295651" cy="2592618"/>
          </a:xfrm>
          <a:prstGeom prst="rect">
            <a:avLst/>
          </a:prstGeom>
          <a:noFill/>
          <a:ln>
            <a:solidFill>
              <a:srgbClr val="3366FF"/>
            </a:solidFill>
          </a:ln>
        </p:spPr>
      </p:pic>
      <p:pic>
        <p:nvPicPr>
          <p:cNvPr id="9" name="図 8"/>
          <p:cNvPicPr>
            <a:picLocks noChangeAspect="1"/>
          </p:cNvPicPr>
          <p:nvPr/>
        </p:nvPicPr>
        <p:blipFill>
          <a:blip r:embed="rId3"/>
          <a:stretch>
            <a:fillRect/>
          </a:stretch>
        </p:blipFill>
        <p:spPr>
          <a:xfrm>
            <a:off x="4377267" y="3201798"/>
            <a:ext cx="4567560" cy="2597766"/>
          </a:xfrm>
          <a:prstGeom prst="rect">
            <a:avLst/>
          </a:prstGeom>
          <a:ln>
            <a:solidFill>
              <a:srgbClr val="3366FF"/>
            </a:solidFill>
          </a:ln>
        </p:spPr>
      </p:pic>
      <p:sp>
        <p:nvSpPr>
          <p:cNvPr id="3" name="日付プレースホルダー 2"/>
          <p:cNvSpPr>
            <a:spLocks noGrp="1"/>
          </p:cNvSpPr>
          <p:nvPr>
            <p:ph type="dt" sz="half" idx="2"/>
          </p:nvPr>
        </p:nvSpPr>
        <p:spPr/>
        <p:txBody>
          <a:bodyPr/>
          <a:lstStyle/>
          <a:p>
            <a:r>
              <a:rPr lang="en-US" smtClean="0"/>
              <a:t>AY-170209</a:t>
            </a:r>
            <a:endParaRPr lang="en-US"/>
          </a:p>
        </p:txBody>
      </p:sp>
      <p:sp>
        <p:nvSpPr>
          <p:cNvPr id="5" name="スライド番号プレースホルダー 4"/>
          <p:cNvSpPr>
            <a:spLocks noGrp="1"/>
          </p:cNvSpPr>
          <p:nvPr>
            <p:ph type="sldNum" sz="quarter" idx="4"/>
          </p:nvPr>
        </p:nvSpPr>
        <p:spPr/>
        <p:txBody>
          <a:bodyPr/>
          <a:lstStyle/>
          <a:p>
            <a:fld id="{AAB6FA28-7AEC-3F43-9C2D-3DB969CFEC6A}" type="slidenum">
              <a:rPr lang="en-US" smtClean="0"/>
              <a:pPr/>
              <a:t>47</a:t>
            </a:fld>
            <a:endParaRPr lang="en-US"/>
          </a:p>
        </p:txBody>
      </p:sp>
    </p:spTree>
    <p:extLst>
      <p:ext uri="{BB962C8B-B14F-4D97-AF65-F5344CB8AC3E}">
        <p14:creationId xmlns:p14="http://schemas.microsoft.com/office/powerpoint/2010/main" val="6677350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4274" y="57399"/>
            <a:ext cx="7713820" cy="550719"/>
          </a:xfrm>
          <a:solidFill>
            <a:srgbClr val="FFFFFF"/>
          </a:solidFill>
        </p:spPr>
        <p:txBody>
          <a:bodyPr/>
          <a:lstStyle/>
          <a:p>
            <a:r>
              <a:rPr kumimoji="1" lang="en-US" altLang="ja-JP" sz="3200" b="1" dirty="0" smtClean="0"/>
              <a:t>Cavity Gradient: </a:t>
            </a:r>
            <a:r>
              <a:rPr kumimoji="1" lang="en-US" altLang="ja-JP" sz="3200" dirty="0" smtClean="0"/>
              <a:t>Production </a:t>
            </a:r>
            <a:r>
              <a:rPr kumimoji="1" lang="en-US" altLang="ja-JP" sz="3200" dirty="0" smtClean="0"/>
              <a:t>Yield </a:t>
            </a:r>
            <a:r>
              <a:rPr kumimoji="1" lang="en-US" altLang="ja-JP" sz="3200" dirty="0" smtClean="0"/>
              <a:t>Progress</a:t>
            </a:r>
            <a:endParaRPr kumimoji="1" lang="ja-JP" altLang="en-US" sz="3200" dirty="0"/>
          </a:p>
        </p:txBody>
      </p:sp>
      <p:sp>
        <p:nvSpPr>
          <p:cNvPr id="5" name="日付プレースホルダー 4"/>
          <p:cNvSpPr>
            <a:spLocks noGrp="1"/>
          </p:cNvSpPr>
          <p:nvPr>
            <p:ph type="dt" sz="half" idx="4294967295"/>
          </p:nvPr>
        </p:nvSpPr>
        <p:spPr>
          <a:xfrm>
            <a:off x="221237" y="6301409"/>
            <a:ext cx="1103980" cy="457200"/>
          </a:xfrm>
          <a:prstGeom prst="rect">
            <a:avLst/>
          </a:prstGeom>
        </p:spPr>
        <p:txBody>
          <a:bodyPr anchor="ctr"/>
          <a:lstStyle/>
          <a:p>
            <a:r>
              <a:rPr lang="en-US" sz="1200" smtClean="0">
                <a:solidFill>
                  <a:srgbClr val="000000"/>
                </a:solidFill>
                <a:latin typeface="Arial"/>
                <a:ea typeface="Arial Unicode MS"/>
                <a:cs typeface="Arial Unicode MS"/>
              </a:rPr>
              <a:t>AY-170209</a:t>
            </a:r>
            <a:endParaRPr lang="en-US" sz="1200" dirty="0">
              <a:solidFill>
                <a:srgbClr val="000000"/>
              </a:solidFill>
              <a:latin typeface="Arial"/>
              <a:ea typeface="Arial Unicode MS"/>
              <a:cs typeface="Arial Unicode MS"/>
            </a:endParaRPr>
          </a:p>
        </p:txBody>
      </p:sp>
      <p:sp>
        <p:nvSpPr>
          <p:cNvPr id="7" name="スライド番号プレースホルダー 6"/>
          <p:cNvSpPr>
            <a:spLocks noGrp="1"/>
          </p:cNvSpPr>
          <p:nvPr>
            <p:ph type="sldNum" sz="quarter" idx="4294967295"/>
          </p:nvPr>
        </p:nvSpPr>
        <p:spPr>
          <a:xfrm>
            <a:off x="7072243" y="6301409"/>
            <a:ext cx="1905000" cy="457200"/>
          </a:xfrm>
          <a:prstGeom prst="rect">
            <a:avLst/>
          </a:prstGeom>
        </p:spPr>
        <p:txBody>
          <a:bodyPr anchor="ctr"/>
          <a:lstStyle/>
          <a:p>
            <a:pPr algn="r"/>
            <a:fld id="{AAB6FA28-7AEC-3F43-9C2D-3DB969CFEC6A}" type="slidenum">
              <a:rPr lang="en-US" sz="1400" smtClean="0">
                <a:solidFill>
                  <a:srgbClr val="000000"/>
                </a:solidFill>
                <a:latin typeface="Arial"/>
                <a:ea typeface="Arial Unicode MS"/>
                <a:cs typeface="Arial Unicode MS"/>
              </a:rPr>
              <a:pPr algn="r"/>
              <a:t>5</a:t>
            </a:fld>
            <a:endParaRPr lang="en-US" dirty="0">
              <a:solidFill>
                <a:srgbClr val="000000"/>
              </a:solidFill>
              <a:latin typeface="Arial"/>
              <a:ea typeface="Arial Unicode MS"/>
              <a:cs typeface="Arial Unicode MS"/>
            </a:endParaRPr>
          </a:p>
        </p:txBody>
      </p:sp>
      <p:sp>
        <p:nvSpPr>
          <p:cNvPr id="10" name="テキスト ボックス 9"/>
          <p:cNvSpPr txBox="1"/>
          <p:nvPr/>
        </p:nvSpPr>
        <p:spPr>
          <a:xfrm>
            <a:off x="4693478" y="4732754"/>
            <a:ext cx="4283765" cy="1200329"/>
          </a:xfrm>
          <a:prstGeom prst="rect">
            <a:avLst/>
          </a:prstGeom>
          <a:solidFill>
            <a:srgbClr val="FFFF00"/>
          </a:solidFill>
          <a:ln>
            <a:noFill/>
          </a:ln>
        </p:spPr>
        <p:txBody>
          <a:bodyPr wrap="square" rtlCol="0">
            <a:spAutoFit/>
          </a:bodyPr>
          <a:lstStyle/>
          <a:p>
            <a:r>
              <a:rPr lang="en-US" altLang="ja-JP" dirty="0" smtClean="0"/>
              <a:t>- Systematic statistics by C. </a:t>
            </a:r>
            <a:r>
              <a:rPr lang="en-US" altLang="ja-JP" dirty="0" smtClean="0"/>
              <a:t>Ginsburg.</a:t>
            </a:r>
            <a:endParaRPr lang="en-US" altLang="ja-JP" dirty="0" smtClean="0"/>
          </a:p>
          <a:p>
            <a:r>
              <a:rPr lang="en-US" altLang="ja-JP" dirty="0" smtClean="0"/>
              <a:t>- 2</a:t>
            </a:r>
            <a:r>
              <a:rPr lang="en-US" altLang="ja-JP" baseline="30000" dirty="0" smtClean="0"/>
              <a:t>nd</a:t>
            </a:r>
            <a:r>
              <a:rPr lang="en-US" altLang="ja-JP" dirty="0" smtClean="0"/>
              <a:t> </a:t>
            </a:r>
            <a:r>
              <a:rPr lang="en-US" altLang="ja-JP" dirty="0" smtClean="0"/>
              <a:t>pass statistics for </a:t>
            </a:r>
            <a:r>
              <a:rPr kumimoji="1" lang="en-US" altLang="ja-JP" dirty="0" smtClean="0"/>
              <a:t> </a:t>
            </a:r>
            <a:r>
              <a:rPr kumimoji="1" lang="en-US" altLang="ja-JP" dirty="0" smtClean="0"/>
              <a:t>2008 </a:t>
            </a:r>
            <a:r>
              <a:rPr kumimoji="1" lang="en-US" altLang="ja-JP" dirty="0" smtClean="0"/>
              <a:t>~ </a:t>
            </a:r>
            <a:r>
              <a:rPr kumimoji="1" lang="en-US" altLang="ja-JP" dirty="0" smtClean="0">
                <a:solidFill>
                  <a:srgbClr val="FF0000"/>
                </a:solidFill>
              </a:rPr>
              <a:t>2012 </a:t>
            </a:r>
            <a:r>
              <a:rPr kumimoji="1" lang="en-US" altLang="ja-JP" dirty="0" smtClean="0"/>
              <a:t>period:</a:t>
            </a:r>
          </a:p>
          <a:p>
            <a:r>
              <a:rPr lang="en-US" altLang="ja-JP" dirty="0"/>
              <a:t> </a:t>
            </a:r>
            <a:r>
              <a:rPr lang="en-US" altLang="ja-JP" dirty="0" smtClean="0"/>
              <a:t> Production yield</a:t>
            </a:r>
            <a:r>
              <a:rPr lang="en-US" altLang="ja-JP" dirty="0" smtClean="0">
                <a:solidFill>
                  <a:srgbClr val="3366FF"/>
                </a:solidFill>
              </a:rPr>
              <a:t>:  94 % </a:t>
            </a:r>
            <a:r>
              <a:rPr lang="en-US" altLang="ja-JP" dirty="0" smtClean="0"/>
              <a:t>at &gt; 28 MV/m, </a:t>
            </a:r>
          </a:p>
          <a:p>
            <a:r>
              <a:rPr lang="en-US" altLang="ja-JP" dirty="0"/>
              <a:t> </a:t>
            </a:r>
            <a:r>
              <a:rPr lang="en-US" altLang="ja-JP" dirty="0" smtClean="0"/>
              <a:t> </a:t>
            </a:r>
            <a:r>
              <a:rPr lang="en-US" altLang="ja-JP" dirty="0"/>
              <a:t>A</a:t>
            </a:r>
            <a:r>
              <a:rPr lang="en-US" altLang="ja-JP" dirty="0" smtClean="0"/>
              <a:t>verage gradient: </a:t>
            </a:r>
            <a:r>
              <a:rPr lang="en-US" altLang="ja-JP" dirty="0" smtClean="0">
                <a:solidFill>
                  <a:srgbClr val="FF0000"/>
                </a:solidFill>
              </a:rPr>
              <a:t>37.1 MV/m</a:t>
            </a:r>
            <a:endParaRPr kumimoji="1" lang="ja-JP" altLang="en-US" dirty="0">
              <a:solidFill>
                <a:srgbClr val="FF0000"/>
              </a:solidFill>
            </a:endParaRPr>
          </a:p>
        </p:txBody>
      </p:sp>
      <p:pic>
        <p:nvPicPr>
          <p:cNvPr id="11" name="Picture 2"/>
          <p:cNvPicPr>
            <a:picLocks noGrp="1" noChangeAspect="1" noChangeArrowheads="1"/>
          </p:cNvPicPr>
          <p:nvPr>
            <p:ph sz="half" idx="4294967295"/>
          </p:nvPr>
        </p:nvPicPr>
        <p:blipFill rotWithShape="1">
          <a:blip r:embed="rId2" cstate="email">
            <a:extLst>
              <a:ext uri="{28A0092B-C50C-407E-A947-70E740481C1C}">
                <a14:useLocalDpi xmlns:a14="http://schemas.microsoft.com/office/drawing/2010/main"/>
              </a:ext>
            </a:extLst>
          </a:blip>
          <a:srcRect t="-548"/>
          <a:stretch/>
        </p:blipFill>
        <p:spPr bwMode="auto">
          <a:xfrm>
            <a:off x="345060" y="1324995"/>
            <a:ext cx="3810000" cy="3235050"/>
          </a:xfrm>
          <a:prstGeom prst="rect">
            <a:avLst/>
          </a:prstGeom>
          <a:noFill/>
          <a:ln w="9525">
            <a:solidFill>
              <a:srgbClr val="FFFFFF"/>
            </a:solidFill>
            <a:miter lim="800000"/>
            <a:headEnd/>
            <a:tailEnd/>
          </a:ln>
          <a:effectLst/>
          <a:extLst/>
        </p:spPr>
      </p:pic>
      <p:sp>
        <p:nvSpPr>
          <p:cNvPr id="4" name="テキスト ボックス 3"/>
          <p:cNvSpPr txBox="1"/>
          <p:nvPr/>
        </p:nvSpPr>
        <p:spPr>
          <a:xfrm>
            <a:off x="255784" y="4718182"/>
            <a:ext cx="4359261" cy="1200329"/>
          </a:xfrm>
          <a:prstGeom prst="rect">
            <a:avLst/>
          </a:prstGeom>
          <a:solidFill>
            <a:srgbClr val="CCFFCC"/>
          </a:solidFill>
          <a:ln>
            <a:noFill/>
          </a:ln>
        </p:spPr>
        <p:txBody>
          <a:bodyPr wrap="none" rtlCol="0">
            <a:spAutoFit/>
          </a:bodyPr>
          <a:lstStyle/>
          <a:p>
            <a:r>
              <a:rPr lang="en-US" altLang="ja-JP" dirty="0" smtClean="0"/>
              <a:t>- </a:t>
            </a:r>
            <a:r>
              <a:rPr lang="en-US" altLang="ja-JP" dirty="0" smtClean="0"/>
              <a:t>Statistics first shown by H. </a:t>
            </a:r>
            <a:r>
              <a:rPr lang="en-US" altLang="ja-JP" dirty="0" err="1" smtClean="0"/>
              <a:t>Padamsee</a:t>
            </a:r>
            <a:r>
              <a:rPr lang="en-US" altLang="ja-JP" dirty="0" smtClean="0"/>
              <a:t>, 2008</a:t>
            </a:r>
            <a:endParaRPr lang="en-US" altLang="ja-JP" dirty="0" smtClean="0"/>
          </a:p>
          <a:p>
            <a:r>
              <a:rPr lang="en-US" altLang="ja-JP" dirty="0" smtClean="0"/>
              <a:t>- Integrated </a:t>
            </a:r>
            <a:r>
              <a:rPr lang="en-US" altLang="ja-JP" dirty="0" smtClean="0"/>
              <a:t>statistics since </a:t>
            </a:r>
            <a:r>
              <a:rPr lang="en-US" altLang="ja-JP" dirty="0" smtClean="0">
                <a:solidFill>
                  <a:srgbClr val="3366FF"/>
                </a:solidFill>
              </a:rPr>
              <a:t>2006 </a:t>
            </a:r>
            <a:r>
              <a:rPr lang="en-US" altLang="ja-JP" dirty="0" smtClean="0">
                <a:solidFill>
                  <a:srgbClr val="3366FF"/>
                </a:solidFill>
              </a:rPr>
              <a:t>~ 2012 </a:t>
            </a:r>
            <a:endParaRPr lang="en-US" altLang="ja-JP" dirty="0" smtClean="0">
              <a:solidFill>
                <a:srgbClr val="3366FF"/>
              </a:solidFill>
            </a:endParaRPr>
          </a:p>
          <a:p>
            <a:r>
              <a:rPr lang="en-US" altLang="ja-JP" dirty="0" smtClean="0"/>
              <a:t>   i</a:t>
            </a:r>
            <a:r>
              <a:rPr kumimoji="1" lang="en-US" altLang="ja-JP" dirty="0" smtClean="0"/>
              <a:t>n 2</a:t>
            </a:r>
            <a:r>
              <a:rPr kumimoji="1" lang="en-US" altLang="ja-JP" baseline="30000" dirty="0" smtClean="0"/>
              <a:t>nd</a:t>
            </a:r>
            <a:r>
              <a:rPr kumimoji="1" lang="en-US" altLang="ja-JP" dirty="0" smtClean="0"/>
              <a:t> pass yield</a:t>
            </a:r>
          </a:p>
          <a:p>
            <a:r>
              <a:rPr lang="en-US" altLang="ja-JP" dirty="0" smtClean="0"/>
              <a:t>- Max. </a:t>
            </a:r>
            <a:r>
              <a:rPr lang="en-US" altLang="ja-JP" dirty="0"/>
              <a:t>g</a:t>
            </a:r>
            <a:r>
              <a:rPr lang="en-US" altLang="ja-JP" dirty="0" smtClean="0"/>
              <a:t>radient achieved: &gt; 45 MV/m </a:t>
            </a:r>
            <a:endParaRPr kumimoji="1" lang="ja-JP" altLang="en-US" dirty="0"/>
          </a:p>
        </p:txBody>
      </p:sp>
      <p:sp>
        <p:nvSpPr>
          <p:cNvPr id="12" name="角丸四角形 11"/>
          <p:cNvSpPr/>
          <p:nvPr/>
        </p:nvSpPr>
        <p:spPr bwMode="auto">
          <a:xfrm>
            <a:off x="2659637" y="2506485"/>
            <a:ext cx="1531364" cy="1953010"/>
          </a:xfrm>
          <a:prstGeom prst="roundRect">
            <a:avLst/>
          </a:prstGeom>
          <a:noFill/>
          <a:ln w="2857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ctr" latinLnBrk="0" hangingPunct="0">
              <a:lnSpc>
                <a:spcPct val="100000"/>
              </a:lnSpc>
              <a:spcBef>
                <a:spcPct val="0"/>
              </a:spcBef>
              <a:spcAft>
                <a:spcPct val="0"/>
              </a:spcAft>
              <a:buClrTx/>
              <a:buSzTx/>
              <a:buFontTx/>
              <a:buNone/>
              <a:tabLst/>
            </a:pPr>
            <a:endParaRPr kumimoji="0" lang="ja-JP" altLang="en-US" sz="36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pic>
        <p:nvPicPr>
          <p:cNvPr id="13" name="図 12"/>
          <p:cNvPicPr/>
          <p:nvPr/>
        </p:nvPicPr>
        <p:blipFill>
          <a:blip r:embed="rId3">
            <a:extLst>
              <a:ext uri="{28A0092B-C50C-407E-A947-70E740481C1C}">
                <a14:useLocalDpi xmlns:a14="http://schemas.microsoft.com/office/drawing/2010/main" val="0"/>
              </a:ext>
            </a:extLst>
          </a:blip>
          <a:srcRect/>
          <a:stretch>
            <a:fillRect/>
          </a:stretch>
        </p:blipFill>
        <p:spPr bwMode="auto">
          <a:xfrm>
            <a:off x="4450522" y="1369386"/>
            <a:ext cx="4526721" cy="3279914"/>
          </a:xfrm>
          <a:prstGeom prst="rect">
            <a:avLst/>
          </a:prstGeom>
          <a:noFill/>
          <a:ln>
            <a:noFill/>
          </a:ln>
        </p:spPr>
      </p:pic>
      <p:pic>
        <p:nvPicPr>
          <p:cNvPr id="14" name="図 1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43896" y="112614"/>
            <a:ext cx="1136740" cy="1336262"/>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9566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77" y="87909"/>
            <a:ext cx="7481455" cy="500303"/>
          </a:xfrm>
          <a:solidFill>
            <a:schemeClr val="bg1"/>
          </a:solidFill>
        </p:spPr>
        <p:txBody>
          <a:bodyPr anchor="ctr">
            <a:noAutofit/>
          </a:bodyPr>
          <a:lstStyle/>
          <a:p>
            <a:pPr algn="ctr">
              <a:defRPr/>
            </a:pPr>
            <a:r>
              <a:rPr lang="en-US" altLang="ja-JP" sz="3600" b="1" dirty="0" smtClean="0">
                <a:latin typeface="+mn-lt"/>
              </a:rPr>
              <a:t>ILC Acc</a:t>
            </a:r>
            <a:r>
              <a:rPr lang="en-US" altLang="ja-JP" sz="3600" b="1" dirty="0">
                <a:latin typeface="+mn-lt"/>
              </a:rPr>
              <a:t>.</a:t>
            </a:r>
            <a:r>
              <a:rPr lang="en-US" altLang="ja-JP" sz="3600" b="1" dirty="0" smtClean="0">
                <a:latin typeface="+mn-lt"/>
              </a:rPr>
              <a:t> Design Overview  (TDR)</a:t>
            </a:r>
            <a:endParaRPr lang="en-GB" sz="3600" b="1" dirty="0">
              <a:solidFill>
                <a:schemeClr val="bg1">
                  <a:lumMod val="65000"/>
                </a:schemeClr>
              </a:solidFill>
              <a:latin typeface="+mn-lt"/>
            </a:endParaRPr>
          </a:p>
        </p:txBody>
      </p:sp>
      <p:sp>
        <p:nvSpPr>
          <p:cNvPr id="38" name="正方形/長方形 37"/>
          <p:cNvSpPr/>
          <p:nvPr/>
        </p:nvSpPr>
        <p:spPr>
          <a:xfrm rot="20646862">
            <a:off x="-70011" y="1798233"/>
            <a:ext cx="7866509" cy="3032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pic>
        <p:nvPicPr>
          <p:cNvPr id="24580" name="Picture 5" descr="OT0105H.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8695" y="1080804"/>
            <a:ext cx="8715375" cy="32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9"/>
          <p:cNvSpPr txBox="1">
            <a:spLocks noChangeArrowheads="1"/>
          </p:cNvSpPr>
          <p:nvPr/>
        </p:nvSpPr>
        <p:spPr bwMode="auto">
          <a:xfrm>
            <a:off x="5217089" y="1769816"/>
            <a:ext cx="1235456" cy="307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a:r>
              <a:rPr kumimoji="0" lang="en-US" sz="1400" dirty="0">
                <a:solidFill>
                  <a:prstClr val="black"/>
                </a:solidFill>
              </a:rPr>
              <a:t>e</a:t>
            </a:r>
            <a:r>
              <a:rPr kumimoji="0" lang="en-US" sz="1400" dirty="0" smtClean="0">
                <a:solidFill>
                  <a:prstClr val="black"/>
                </a:solidFill>
              </a:rPr>
              <a:t>- Source</a:t>
            </a:r>
            <a:endParaRPr kumimoji="0" lang="en-GB" sz="1400" dirty="0">
              <a:solidFill>
                <a:prstClr val="black"/>
              </a:solidFill>
            </a:endParaRPr>
          </a:p>
        </p:txBody>
      </p:sp>
      <p:sp>
        <p:nvSpPr>
          <p:cNvPr id="56" name="正方形/長方形 55"/>
          <p:cNvSpPr/>
          <p:nvPr/>
        </p:nvSpPr>
        <p:spPr>
          <a:xfrm rot="20646862">
            <a:off x="996267" y="3258444"/>
            <a:ext cx="7866509" cy="3032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4598" name="TextBox 32"/>
          <p:cNvSpPr txBox="1">
            <a:spLocks noChangeArrowheads="1"/>
          </p:cNvSpPr>
          <p:nvPr/>
        </p:nvSpPr>
        <p:spPr bwMode="auto">
          <a:xfrm>
            <a:off x="6955641" y="2447140"/>
            <a:ext cx="1976336" cy="307766"/>
          </a:xfrm>
          <a:prstGeom prst="rect">
            <a:avLst/>
          </a:prstGeom>
          <a:solidFill>
            <a:srgbClr val="FFFFFF"/>
          </a:solidFill>
          <a:ln>
            <a:noFill/>
          </a:ln>
          <a:extLst/>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a:r>
              <a:rPr kumimoji="0" lang="en-US" sz="1400" dirty="0">
                <a:solidFill>
                  <a:srgbClr val="000000"/>
                </a:solidFill>
              </a:rPr>
              <a:t>e</a:t>
            </a:r>
            <a:r>
              <a:rPr kumimoji="0" lang="en-US" sz="1400" dirty="0" smtClean="0">
                <a:solidFill>
                  <a:srgbClr val="000000"/>
                </a:solidFill>
              </a:rPr>
              <a:t>+ Main </a:t>
            </a:r>
            <a:r>
              <a:rPr kumimoji="0" lang="en-US" sz="1400" dirty="0" err="1" smtClean="0">
                <a:solidFill>
                  <a:srgbClr val="000000"/>
                </a:solidFill>
              </a:rPr>
              <a:t>Liinac</a:t>
            </a:r>
            <a:endParaRPr kumimoji="0" lang="en-GB" sz="1400" dirty="0">
              <a:solidFill>
                <a:srgbClr val="000000"/>
              </a:solidFill>
            </a:endParaRPr>
          </a:p>
        </p:txBody>
      </p:sp>
      <p:sp>
        <p:nvSpPr>
          <p:cNvPr id="24584" name="TextBox 15"/>
          <p:cNvSpPr txBox="1">
            <a:spLocks noChangeArrowheads="1"/>
          </p:cNvSpPr>
          <p:nvPr/>
        </p:nvSpPr>
        <p:spPr bwMode="auto">
          <a:xfrm>
            <a:off x="2920993" y="3545354"/>
            <a:ext cx="1279525" cy="307766"/>
          </a:xfrm>
          <a:prstGeom prst="rect">
            <a:avLst/>
          </a:prstGeom>
          <a:solidFill>
            <a:srgbClr val="FFFFFF"/>
          </a:solidFill>
          <a:ln>
            <a:noFill/>
          </a:ln>
          <a:extLst/>
        </p:spPr>
        <p:txBody>
          <a:bodyPr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a:r>
              <a:rPr kumimoji="0" lang="en-US" sz="1400" dirty="0">
                <a:solidFill>
                  <a:prstClr val="black"/>
                </a:solidFill>
              </a:rPr>
              <a:t>e</a:t>
            </a:r>
            <a:r>
              <a:rPr kumimoji="0" lang="en-US" sz="1400" dirty="0" smtClean="0">
                <a:solidFill>
                  <a:prstClr val="black"/>
                </a:solidFill>
              </a:rPr>
              <a:t>+ Source</a:t>
            </a:r>
            <a:endParaRPr kumimoji="0" lang="en-GB" sz="1400" dirty="0">
              <a:solidFill>
                <a:prstClr val="black"/>
              </a:solidFill>
            </a:endParaRPr>
          </a:p>
        </p:txBody>
      </p:sp>
      <p:sp>
        <p:nvSpPr>
          <p:cNvPr id="24593" name="TextBox 25"/>
          <p:cNvSpPr txBox="1">
            <a:spLocks noChangeArrowheads="1"/>
          </p:cNvSpPr>
          <p:nvPr/>
        </p:nvSpPr>
        <p:spPr bwMode="auto">
          <a:xfrm>
            <a:off x="978456" y="3957111"/>
            <a:ext cx="2080945" cy="276989"/>
          </a:xfrm>
          <a:prstGeom prst="rect">
            <a:avLst/>
          </a:prstGeom>
          <a:solidFill>
            <a:srgbClr val="FFFFFF"/>
          </a:solidFill>
          <a:ln>
            <a:noFill/>
          </a:ln>
          <a:extLst/>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a:r>
              <a:rPr kumimoji="0" lang="en-US" sz="1200" dirty="0"/>
              <a:t>e</a:t>
            </a:r>
            <a:r>
              <a:rPr kumimoji="0" lang="en-US" sz="1200" dirty="0" smtClean="0"/>
              <a:t>- Main </a:t>
            </a:r>
            <a:r>
              <a:rPr kumimoji="0" lang="en-US" sz="1200" dirty="0" err="1" smtClean="0"/>
              <a:t>Linac</a:t>
            </a:r>
            <a:endParaRPr kumimoji="0" lang="en-GB" sz="1200" dirty="0"/>
          </a:p>
        </p:txBody>
      </p:sp>
      <p:sp>
        <p:nvSpPr>
          <p:cNvPr id="39" name="正方形/長方形 38"/>
          <p:cNvSpPr/>
          <p:nvPr/>
        </p:nvSpPr>
        <p:spPr>
          <a:xfrm>
            <a:off x="6249674" y="2754906"/>
            <a:ext cx="2360048" cy="97510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aphicFrame>
        <p:nvGraphicFramePr>
          <p:cNvPr id="37" name="コンテンツ プレースホルダ 9"/>
          <p:cNvGraphicFramePr>
            <a:graphicFrameLocks/>
          </p:cNvGraphicFramePr>
          <p:nvPr>
            <p:extLst>
              <p:ext uri="{D42A27DB-BD31-4B8C-83A1-F6EECF244321}">
                <p14:modId xmlns:p14="http://schemas.microsoft.com/office/powerpoint/2010/main" val="1653320864"/>
              </p:ext>
            </p:extLst>
          </p:nvPr>
        </p:nvGraphicFramePr>
        <p:xfrm>
          <a:off x="6123719" y="3400192"/>
          <a:ext cx="2972833" cy="2976217"/>
        </p:xfrm>
        <a:graphic>
          <a:graphicData uri="http://schemas.openxmlformats.org/drawingml/2006/table">
            <a:tbl>
              <a:tblPr firstRow="1">
                <a:tableStyleId>{93296810-A885-4BE3-A3E7-6D5BEEA58F35}</a:tableStyleId>
              </a:tblPr>
              <a:tblGrid>
                <a:gridCol w="1605513"/>
                <a:gridCol w="1367320"/>
              </a:tblGrid>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mn-lt"/>
                          <a:ea typeface="+mn-ea"/>
                          <a:cs typeface="+mn-cs"/>
                        </a:rPr>
                        <a:t>Item</a:t>
                      </a:r>
                      <a:endParaRPr kumimoji="1" lang="ja-JP" altLang="en-US" sz="1400" b="1" i="0" u="none" strike="noStrike" cap="none" normalizeH="0" baseline="0" dirty="0">
                        <a:ln>
                          <a:noFill/>
                        </a:ln>
                        <a:solidFill>
                          <a:schemeClr val="bg1"/>
                        </a:solidFill>
                        <a:effectLst/>
                        <a:latin typeface="+mn-lt"/>
                        <a:ea typeface="Osaka" pitchFamily="-108" charset="-128"/>
                        <a:cs typeface="Osaka" pitchFamily="-108" charset="-128"/>
                      </a:endParaRPr>
                    </a:p>
                  </a:txBody>
                  <a:tcPr marL="76200" marR="76200" horzOverflow="overflow">
                    <a:solidFill>
                      <a:schemeClr val="accent6">
                        <a:lumMod val="75000"/>
                      </a:schemeClr>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bg1"/>
                          </a:solidFill>
                          <a:effectLst/>
                          <a:latin typeface="+mn-lt"/>
                          <a:ea typeface="Osaka" pitchFamily="-108" charset="-128"/>
                          <a:cs typeface="Osaka" pitchFamily="-108" charset="-128"/>
                        </a:rPr>
                        <a:t>Parameters</a:t>
                      </a:r>
                      <a:endParaRPr kumimoji="1" lang="ja-JP" altLang="en-US" sz="1400" b="1" i="0" u="none" strike="noStrike" cap="none" normalizeH="0" baseline="0" dirty="0">
                        <a:ln>
                          <a:noFill/>
                        </a:ln>
                        <a:solidFill>
                          <a:schemeClr val="bg1"/>
                        </a:solidFill>
                        <a:effectLst/>
                        <a:latin typeface="+mn-lt"/>
                        <a:ea typeface="Osaka" pitchFamily="-108" charset="-128"/>
                        <a:cs typeface="Osaka" pitchFamily="-108" charset="-128"/>
                      </a:endParaRPr>
                    </a:p>
                  </a:txBody>
                  <a:tcPr marL="76200" marR="76200" horzOverflow="overflow">
                    <a:solidFill>
                      <a:schemeClr val="accent6">
                        <a:lumMod val="75000"/>
                      </a:schemeClr>
                    </a:solidFill>
                  </a:tcPr>
                </a:tc>
              </a:tr>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dk1"/>
                          </a:solidFill>
                          <a:effectLst/>
                          <a:latin typeface="+mn-lt"/>
                          <a:ea typeface="+mn-ea"/>
                          <a:cs typeface="+mn-cs"/>
                        </a:rPr>
                        <a:t>C.M. Energy</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a:ln>
                            <a:noFill/>
                          </a:ln>
                          <a:effectLst/>
                        </a:rPr>
                        <a:t>500 </a:t>
                      </a:r>
                      <a:r>
                        <a:rPr kumimoji="1" lang="en-US" altLang="ja-JP" sz="1400" b="1" u="none" strike="noStrike" cap="none" normalizeH="0" baseline="0" dirty="0" err="1">
                          <a:ln>
                            <a:noFill/>
                          </a:ln>
                          <a:effectLst/>
                        </a:rPr>
                        <a:t>GeV</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r>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514"/>
                          </a:solidFill>
                          <a:effectLst/>
                          <a:latin typeface="+mn-lt"/>
                          <a:ea typeface="Osaka" pitchFamily="-108" charset="-128"/>
                          <a:cs typeface="Osaka" pitchFamily="-108" charset="-128"/>
                        </a:rPr>
                        <a:t>Length</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514"/>
                          </a:solidFill>
                          <a:effectLst/>
                          <a:latin typeface="+mn-lt"/>
                          <a:ea typeface="Osaka" pitchFamily="-108" charset="-128"/>
                          <a:cs typeface="Osaka" pitchFamily="-108" charset="-128"/>
                        </a:rPr>
                        <a:t>31 km</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r>
              <a:tr h="28577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dk1"/>
                          </a:solidFill>
                          <a:effectLst/>
                          <a:latin typeface="+mn-lt"/>
                          <a:ea typeface="+mn-ea"/>
                          <a:cs typeface="+mn-cs"/>
                        </a:rPr>
                        <a:t>Luminosity</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smtClean="0">
                          <a:ln>
                            <a:noFill/>
                          </a:ln>
                          <a:effectLst/>
                        </a:rPr>
                        <a:t>1.8 x10</a:t>
                      </a:r>
                      <a:r>
                        <a:rPr kumimoji="1" lang="en-US" altLang="ja-JP" sz="1400" b="1" u="none" strike="noStrike" cap="none" normalizeH="0" baseline="30000" dirty="0" smtClean="0">
                          <a:ln>
                            <a:noFill/>
                          </a:ln>
                          <a:effectLst/>
                        </a:rPr>
                        <a:t>34</a:t>
                      </a:r>
                      <a:r>
                        <a:rPr kumimoji="1" lang="en-US" altLang="ja-JP" sz="1400" b="1" u="none" strike="noStrike" cap="none" normalizeH="0" baseline="0" dirty="0" smtClean="0">
                          <a:ln>
                            <a:noFill/>
                          </a:ln>
                          <a:effectLst/>
                        </a:rPr>
                        <a:t> </a:t>
                      </a:r>
                      <a:r>
                        <a:rPr kumimoji="1" lang="en-US" altLang="ja-JP" sz="1400" b="1" u="none" strike="noStrike" cap="none" normalizeH="0" baseline="0" dirty="0">
                          <a:ln>
                            <a:noFill/>
                          </a:ln>
                          <a:effectLst/>
                        </a:rPr>
                        <a:t>cm</a:t>
                      </a:r>
                      <a:r>
                        <a:rPr kumimoji="1" lang="en-US" altLang="ja-JP" sz="1400" b="1" u="none" strike="noStrike" cap="none" normalizeH="0" baseline="30000" dirty="0">
                          <a:ln>
                            <a:noFill/>
                          </a:ln>
                          <a:effectLst/>
                        </a:rPr>
                        <a:t>-2</a:t>
                      </a:r>
                      <a:r>
                        <a:rPr kumimoji="1" lang="en-US" altLang="ja-JP" sz="1400" b="1" u="none" strike="noStrike" cap="none" normalizeH="0" baseline="0" dirty="0">
                          <a:ln>
                            <a:noFill/>
                          </a:ln>
                          <a:effectLst/>
                        </a:rPr>
                        <a:t>s</a:t>
                      </a:r>
                      <a:r>
                        <a:rPr kumimoji="1" lang="en-US" altLang="ja-JP" sz="1400" b="1" u="none" strike="noStrike" cap="none" normalizeH="0" baseline="30000" dirty="0">
                          <a:ln>
                            <a:noFill/>
                          </a:ln>
                          <a:effectLst/>
                        </a:rPr>
                        <a:t>-1</a:t>
                      </a:r>
                      <a:endParaRPr kumimoji="1" lang="ja-JP" altLang="en-US" sz="1400" b="1" i="0" u="none" strike="noStrike" cap="none" normalizeH="0" baseline="30000" dirty="0">
                        <a:ln>
                          <a:noFill/>
                        </a:ln>
                        <a:solidFill>
                          <a:srgbClr val="000514"/>
                        </a:solidFill>
                        <a:effectLst/>
                        <a:latin typeface="+mn-lt"/>
                        <a:ea typeface="Osaka" pitchFamily="-108" charset="-128"/>
                        <a:cs typeface="Osaka" pitchFamily="-108" charset="-128"/>
                      </a:endParaRPr>
                    </a:p>
                  </a:txBody>
                  <a:tcPr marL="76200" marR="76200" horzOverflow="overflow"/>
                </a:tc>
              </a:tr>
              <a:tr h="3244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dk1"/>
                          </a:solidFill>
                          <a:effectLst/>
                          <a:latin typeface="+mn-lt"/>
                          <a:ea typeface="+mn-ea"/>
                          <a:cs typeface="+mn-cs"/>
                        </a:rPr>
                        <a:t>Repetition</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a:ln>
                            <a:noFill/>
                          </a:ln>
                          <a:effectLst/>
                        </a:rPr>
                        <a:t>5 Hz</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r>
              <a:tr h="26680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dk1"/>
                          </a:solidFill>
                          <a:effectLst/>
                          <a:latin typeface="+mn-lt"/>
                          <a:ea typeface="+mn-ea"/>
                          <a:cs typeface="+mn-cs"/>
                        </a:rPr>
                        <a:t>Beam Pulse  Period</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smtClean="0">
                          <a:ln>
                            <a:noFill/>
                          </a:ln>
                          <a:effectLst/>
                        </a:rPr>
                        <a:t>0.73 </a:t>
                      </a:r>
                      <a:r>
                        <a:rPr kumimoji="1" lang="en-US" altLang="ja-JP" sz="1400" b="1" u="none" strike="noStrike" cap="none" normalizeH="0" baseline="0" dirty="0" err="1">
                          <a:ln>
                            <a:noFill/>
                          </a:ln>
                          <a:effectLst/>
                        </a:rPr>
                        <a:t>ms</a:t>
                      </a:r>
                      <a:endParaRPr kumimoji="1" lang="ja-JP" altLang="en-US" sz="1400" b="1" i="0" u="none" strike="noStrike" cap="none" normalizeH="0" baseline="0" dirty="0">
                        <a:ln>
                          <a:noFill/>
                        </a:ln>
                        <a:solidFill>
                          <a:srgbClr val="FF0000"/>
                        </a:solidFill>
                        <a:effectLst/>
                        <a:latin typeface="+mn-lt"/>
                        <a:ea typeface="Osaka" pitchFamily="-108" charset="-128"/>
                        <a:cs typeface="Osaka" pitchFamily="-108" charset="-128"/>
                      </a:endParaRPr>
                    </a:p>
                  </a:txBody>
                  <a:tcPr marL="76200" marR="76200" horzOverflow="overflow"/>
                </a:tc>
              </a:tr>
              <a:tr h="29212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dk1"/>
                          </a:solidFill>
                          <a:effectLst/>
                          <a:latin typeface="+mn-lt"/>
                          <a:ea typeface="+mn-ea"/>
                          <a:cs typeface="+mn-cs"/>
                        </a:rPr>
                        <a:t>Beam Current</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smtClean="0">
                          <a:ln>
                            <a:noFill/>
                          </a:ln>
                          <a:effectLst/>
                        </a:rPr>
                        <a:t> 5.8 mA</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r>
              <a:tr h="29212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000514"/>
                          </a:solidFill>
                          <a:effectLst/>
                          <a:latin typeface="+mn-lt"/>
                          <a:ea typeface="Osaka" pitchFamily="-108" charset="-128"/>
                          <a:cs typeface="Osaka" pitchFamily="-108" charset="-128"/>
                        </a:rPr>
                        <a:t>Beam size (y) at FF</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rgbClr val="FF0000"/>
                          </a:solidFill>
                          <a:effectLst/>
                          <a:latin typeface="+mn-lt"/>
                          <a:ea typeface="Osaka" pitchFamily="-108" charset="-128"/>
                          <a:cs typeface="Osaka" pitchFamily="-108" charset="-128"/>
                        </a:rPr>
                        <a:t>5.9</a:t>
                      </a:r>
                      <a:r>
                        <a:rPr kumimoji="1" lang="en-US" altLang="ja-JP" sz="1400" b="1" i="0" u="none" strike="noStrike" cap="none" normalizeH="0" baseline="0" dirty="0" smtClean="0">
                          <a:ln>
                            <a:noFill/>
                          </a:ln>
                          <a:solidFill>
                            <a:srgbClr val="000514"/>
                          </a:solidFill>
                          <a:effectLst/>
                          <a:latin typeface="+mn-lt"/>
                          <a:ea typeface="Osaka" pitchFamily="-108" charset="-128"/>
                          <a:cs typeface="Osaka" pitchFamily="-108" charset="-128"/>
                        </a:rPr>
                        <a:t> nm</a:t>
                      </a:r>
                      <a:endParaRPr kumimoji="1" lang="ja-JP" altLang="en-US" sz="1400" b="1" i="0" u="none" strike="noStrike" cap="none" normalizeH="0" baseline="0" dirty="0">
                        <a:ln>
                          <a:noFill/>
                        </a:ln>
                        <a:solidFill>
                          <a:srgbClr val="000514"/>
                        </a:solidFill>
                        <a:effectLst/>
                        <a:latin typeface="+mn-lt"/>
                        <a:ea typeface="Osaka" pitchFamily="-108" charset="-128"/>
                        <a:cs typeface="Osaka" pitchFamily="-108" charset="-128"/>
                      </a:endParaRPr>
                    </a:p>
                  </a:txBody>
                  <a:tcPr marL="76200" marR="76200" horzOverflow="overflow"/>
                </a:tc>
              </a:tr>
              <a:tr h="4419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dk1"/>
                          </a:solidFill>
                          <a:effectLst/>
                          <a:latin typeface="+mn-lt"/>
                          <a:ea typeface="+mn-ea"/>
                          <a:cs typeface="+mn-cs"/>
                        </a:rPr>
                        <a:t>SRF Cavity G. </a:t>
                      </a:r>
                    </a:p>
                    <a:p>
                      <a:pPr marL="0" marR="0" lvl="0" indent="0" algn="l"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smtClean="0">
                          <a:ln>
                            <a:noFill/>
                          </a:ln>
                          <a:solidFill>
                            <a:schemeClr val="dk1"/>
                          </a:solidFill>
                          <a:effectLst/>
                          <a:latin typeface="+mn-lt"/>
                          <a:ea typeface="+mn-ea"/>
                          <a:cs typeface="+mn-cs"/>
                        </a:rPr>
                        <a:t>Q</a:t>
                      </a:r>
                      <a:r>
                        <a:rPr kumimoji="1" lang="en-US" altLang="ja-JP" sz="1400" b="1" i="0" u="none" strike="noStrike" cap="none" normalizeH="0" baseline="-25000" dirty="0" smtClean="0">
                          <a:ln>
                            <a:noFill/>
                          </a:ln>
                          <a:solidFill>
                            <a:schemeClr val="dk1"/>
                          </a:solidFill>
                          <a:effectLst/>
                          <a:latin typeface="+mn-lt"/>
                          <a:ea typeface="+mn-ea"/>
                          <a:cs typeface="+mn-cs"/>
                        </a:rPr>
                        <a:t>0</a:t>
                      </a:r>
                      <a:endParaRPr kumimoji="1" lang="ja-JP" altLang="en-US" sz="1400" b="1" i="0" u="none" strike="noStrike" cap="none" normalizeH="0" baseline="-25000" dirty="0" smtClean="0">
                        <a:ln>
                          <a:noFill/>
                        </a:ln>
                        <a:solidFill>
                          <a:srgbClr val="3366FF"/>
                        </a:solidFill>
                        <a:effectLst/>
                        <a:latin typeface="+mn-lt"/>
                        <a:ea typeface="Osaka" pitchFamily="-108" charset="-128"/>
                        <a:cs typeface="Osaka" pitchFamily="-108" charset="-128"/>
                      </a:endParaRP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a:ln>
                            <a:noFill/>
                          </a:ln>
                          <a:solidFill>
                            <a:srgbClr val="FF0000"/>
                          </a:solidFill>
                          <a:effectLst/>
                        </a:rPr>
                        <a:t>31.5</a:t>
                      </a:r>
                      <a:r>
                        <a:rPr kumimoji="1" lang="en-US" altLang="ja-JP" sz="1400" b="1" u="none" strike="noStrike" cap="none" normalizeH="0" baseline="0" dirty="0">
                          <a:ln>
                            <a:noFill/>
                          </a:ln>
                          <a:effectLst/>
                        </a:rPr>
                        <a:t> MV/</a:t>
                      </a:r>
                      <a:r>
                        <a:rPr kumimoji="1" lang="en-US" altLang="ja-JP" sz="1400" b="1" u="none" strike="noStrike" cap="none" normalizeH="0" baseline="0" dirty="0" smtClean="0">
                          <a:ln>
                            <a:noFill/>
                          </a:ln>
                          <a:effectLst/>
                        </a:rPr>
                        <a:t>m</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u="none" strike="noStrike" cap="none" normalizeH="0" baseline="0" dirty="0" smtClean="0">
                          <a:ln>
                            <a:noFill/>
                          </a:ln>
                          <a:effectLst/>
                        </a:rPr>
                        <a:t>Q</a:t>
                      </a:r>
                      <a:r>
                        <a:rPr kumimoji="1" lang="en-US" altLang="ja-JP" sz="1400" b="1" u="none" strike="noStrike" cap="none" normalizeH="0" baseline="-25000" dirty="0" smtClean="0">
                          <a:ln>
                            <a:noFill/>
                          </a:ln>
                          <a:effectLst/>
                        </a:rPr>
                        <a:t>0</a:t>
                      </a:r>
                      <a:r>
                        <a:rPr kumimoji="1" lang="en-US" altLang="ja-JP" sz="1400" b="1" u="none" strike="noStrike" cap="none" normalizeH="0" baseline="0" dirty="0" smtClean="0">
                          <a:ln>
                            <a:noFill/>
                          </a:ln>
                          <a:effectLst/>
                        </a:rPr>
                        <a:t> = 1x10 </a:t>
                      </a:r>
                      <a:r>
                        <a:rPr kumimoji="1" lang="en-US" altLang="ja-JP" sz="1400" b="1" u="none" strike="noStrike" cap="none" normalizeH="0" baseline="30000" dirty="0" smtClean="0">
                          <a:ln>
                            <a:noFill/>
                          </a:ln>
                          <a:effectLst/>
                        </a:rPr>
                        <a:t>10</a:t>
                      </a:r>
                      <a:endParaRPr kumimoji="1" lang="ja-JP" altLang="en-US" sz="1400" b="1" i="0" u="none" strike="noStrike" cap="none" normalizeH="0" baseline="30000" dirty="0">
                        <a:ln>
                          <a:noFill/>
                        </a:ln>
                        <a:solidFill>
                          <a:srgbClr val="3366FF"/>
                        </a:solidFill>
                        <a:effectLst/>
                        <a:latin typeface="+mn-lt"/>
                        <a:ea typeface="Osaka" pitchFamily="-108" charset="-128"/>
                        <a:cs typeface="Osaka" pitchFamily="-108" charset="-128"/>
                      </a:endParaRPr>
                    </a:p>
                  </a:txBody>
                  <a:tcPr marL="76200" marR="76200" horzOverflow="overflow"/>
                </a:tc>
              </a:tr>
            </a:tbl>
          </a:graphicData>
        </a:graphic>
      </p:graphicFrame>
      <p:pic>
        <p:nvPicPr>
          <p:cNvPr id="28" name="Picture 2"/>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47" y="4452527"/>
            <a:ext cx="6043112" cy="1873325"/>
          </a:xfrm>
          <a:prstGeom prst="rect">
            <a:avLst/>
          </a:prstGeom>
          <a:solidFill>
            <a:schemeClr val="tx1"/>
          </a:solidFill>
          <a:ln w="9525">
            <a:noFill/>
            <a:miter lim="800000"/>
            <a:headEnd/>
            <a:tailEnd/>
          </a:ln>
        </p:spPr>
      </p:pic>
      <p:pic>
        <p:nvPicPr>
          <p:cNvPr id="40" name="Picture 5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55183" y="5768354"/>
            <a:ext cx="1451821" cy="1737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438918" y="4742561"/>
            <a:ext cx="2172390" cy="338554"/>
          </a:xfrm>
          <a:prstGeom prst="rect">
            <a:avLst/>
          </a:prstGeom>
          <a:solidFill>
            <a:srgbClr val="3366FF"/>
          </a:solidFill>
          <a:ln>
            <a:solidFill>
              <a:srgbClr val="3366FF"/>
            </a:solidFill>
          </a:ln>
        </p:spPr>
        <p:txBody>
          <a:bodyPr wrap="none" rtlCol="0">
            <a:spAutoFit/>
          </a:bodyPr>
          <a:lstStyle/>
          <a:p>
            <a:r>
              <a:rPr lang="en-US" altLang="ja-JP" sz="1600" dirty="0" smtClean="0">
                <a:solidFill>
                  <a:schemeClr val="bg1"/>
                </a:solidFill>
              </a:rPr>
              <a:t>Nano-beam Technology</a:t>
            </a:r>
            <a:endParaRPr kumimoji="1" lang="ja-JP" altLang="en-US" sz="1600" dirty="0">
              <a:solidFill>
                <a:schemeClr val="bg1"/>
              </a:solidFill>
            </a:endParaRPr>
          </a:p>
        </p:txBody>
      </p:sp>
      <p:sp>
        <p:nvSpPr>
          <p:cNvPr id="42" name="テキスト ボックス 41"/>
          <p:cNvSpPr txBox="1"/>
          <p:nvPr/>
        </p:nvSpPr>
        <p:spPr>
          <a:xfrm>
            <a:off x="2055758" y="5270568"/>
            <a:ext cx="2569934" cy="338554"/>
          </a:xfrm>
          <a:prstGeom prst="rect">
            <a:avLst/>
          </a:prstGeom>
          <a:solidFill>
            <a:srgbClr val="3366FF"/>
          </a:solidFill>
          <a:ln>
            <a:solidFill>
              <a:srgbClr val="3366FF"/>
            </a:solidFill>
          </a:ln>
        </p:spPr>
        <p:txBody>
          <a:bodyPr wrap="none" rtlCol="0">
            <a:spAutoFit/>
          </a:bodyPr>
          <a:lstStyle/>
          <a:p>
            <a:r>
              <a:rPr lang="en-US" altLang="ja-JP" sz="1600" dirty="0" smtClean="0">
                <a:solidFill>
                  <a:schemeClr val="bg1"/>
                </a:solidFill>
              </a:rPr>
              <a:t>SRF Accelerating Technology</a:t>
            </a:r>
            <a:endParaRPr kumimoji="1" lang="ja-JP" altLang="en-US" sz="1600" dirty="0">
              <a:solidFill>
                <a:schemeClr val="bg1"/>
              </a:solidFill>
            </a:endParaRPr>
          </a:p>
        </p:txBody>
      </p:sp>
      <p:cxnSp>
        <p:nvCxnSpPr>
          <p:cNvPr id="21" name="直線矢印コネクタ 20"/>
          <p:cNvCxnSpPr>
            <a:stCxn id="19" idx="1"/>
          </p:cNvCxnSpPr>
          <p:nvPr/>
        </p:nvCxnSpPr>
        <p:spPr>
          <a:xfrm flipH="1">
            <a:off x="1251110" y="4911838"/>
            <a:ext cx="2187808" cy="353943"/>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a:off x="4521055" y="5050338"/>
            <a:ext cx="682952" cy="664038"/>
          </a:xfrm>
          <a:prstGeom prst="straightConnector1">
            <a:avLst/>
          </a:prstGeom>
          <a:ln>
            <a:prstDash val="dash"/>
            <a:tailEnd type="arrow"/>
          </a:ln>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2302064" y="3979316"/>
            <a:ext cx="1987042" cy="400110"/>
          </a:xfrm>
          <a:prstGeom prst="rect">
            <a:avLst/>
          </a:prstGeom>
          <a:solidFill>
            <a:srgbClr val="3366FF"/>
          </a:solidFill>
          <a:ln>
            <a:solidFill>
              <a:srgbClr val="3366FF"/>
            </a:solidFill>
          </a:ln>
        </p:spPr>
        <p:txBody>
          <a:bodyPr wrap="none" rtlCol="0">
            <a:spAutoFit/>
          </a:bodyPr>
          <a:lstStyle/>
          <a:p>
            <a:r>
              <a:rPr lang="en-US" altLang="ja-JP" sz="2000" dirty="0" smtClean="0">
                <a:solidFill>
                  <a:srgbClr val="FFFF00"/>
                </a:solidFill>
              </a:rPr>
              <a:t>Key Technologies</a:t>
            </a:r>
            <a:endParaRPr kumimoji="1" lang="ja-JP" altLang="en-US" sz="2000" dirty="0">
              <a:solidFill>
                <a:srgbClr val="FFFF00"/>
              </a:solidFill>
            </a:endParaRPr>
          </a:p>
        </p:txBody>
      </p:sp>
      <p:sp>
        <p:nvSpPr>
          <p:cNvPr id="46" name="正方形/長方形 45"/>
          <p:cNvSpPr/>
          <p:nvPr/>
        </p:nvSpPr>
        <p:spPr>
          <a:xfrm rot="20646862">
            <a:off x="-53597" y="1894581"/>
            <a:ext cx="6703469" cy="2289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93696" y="2585629"/>
            <a:ext cx="1463950" cy="307777"/>
          </a:xfrm>
          <a:prstGeom prst="rect">
            <a:avLst/>
          </a:prstGeom>
          <a:noFill/>
        </p:spPr>
        <p:txBody>
          <a:bodyPr wrap="none" rtlCol="0">
            <a:spAutoFit/>
          </a:bodyPr>
          <a:lstStyle/>
          <a:p>
            <a:r>
              <a:rPr lang="en-US" altLang="ja-JP" sz="1400" dirty="0" smtClean="0"/>
              <a:t>Physics Detectors</a:t>
            </a:r>
            <a:endParaRPr kumimoji="1" lang="ja-JP" altLang="en-US" sz="1600" dirty="0"/>
          </a:p>
        </p:txBody>
      </p:sp>
      <p:sp>
        <p:nvSpPr>
          <p:cNvPr id="24581" name="TextBox 6"/>
          <p:cNvSpPr txBox="1">
            <a:spLocks noChangeArrowheads="1"/>
          </p:cNvSpPr>
          <p:nvPr/>
        </p:nvSpPr>
        <p:spPr bwMode="auto">
          <a:xfrm>
            <a:off x="2843302" y="1458329"/>
            <a:ext cx="1322266" cy="307766"/>
          </a:xfrm>
          <a:prstGeom prst="rect">
            <a:avLst/>
          </a:prstGeom>
          <a:solidFill>
            <a:schemeClr val="bg1"/>
          </a:solidFill>
          <a:ln>
            <a:noFill/>
          </a:ln>
          <a:extLst/>
        </p:spPr>
        <p:txBody>
          <a:bodyPr wrap="non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defTabSz="457016"/>
            <a:r>
              <a:rPr kumimoji="0" lang="en-US" sz="1400" dirty="0" smtClean="0">
                <a:solidFill>
                  <a:prstClr val="black"/>
                </a:solidFill>
              </a:rPr>
              <a:t>Damping Ring</a:t>
            </a:r>
            <a:endParaRPr kumimoji="0" lang="en-GB" sz="1400" dirty="0">
              <a:solidFill>
                <a:prstClr val="black"/>
              </a:solidFill>
            </a:endParaRPr>
          </a:p>
        </p:txBody>
      </p:sp>
      <p:pic>
        <p:nvPicPr>
          <p:cNvPr id="26" name="Picture 8" descr="ILDhall2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50351" y="1142629"/>
            <a:ext cx="1671899" cy="1414038"/>
          </a:xfrm>
          <a:prstGeom prst="rect">
            <a:avLst/>
          </a:prstGeom>
          <a:noFill/>
          <a:ln w="12700" cmpd="sng">
            <a:solidFill>
              <a:srgbClr val="3366FF"/>
            </a:solidFill>
            <a:miter lim="800000"/>
            <a:headEnd/>
            <a:tailEnd/>
          </a:ln>
          <a:extLst>
            <a:ext uri="{909E8E84-426E-40dd-AFC4-6F175D3DCCD1}">
              <a14:hiddenFill xmlns:a14="http://schemas.microsoft.com/office/drawing/2010/main">
                <a:solidFill>
                  <a:srgbClr val="FFFFFF"/>
                </a:solidFill>
              </a14:hiddenFill>
            </a:ext>
          </a:extLst>
        </p:spPr>
      </p:pic>
      <p:cxnSp>
        <p:nvCxnSpPr>
          <p:cNvPr id="4" name="直線矢印コネクタ 3"/>
          <p:cNvCxnSpPr/>
          <p:nvPr/>
        </p:nvCxnSpPr>
        <p:spPr bwMode="auto">
          <a:xfrm>
            <a:off x="1377931" y="1954477"/>
            <a:ext cx="2995078" cy="1167141"/>
          </a:xfrm>
          <a:prstGeom prst="straightConnector1">
            <a:avLst/>
          </a:prstGeom>
          <a:solidFill>
            <a:schemeClr val="accent1"/>
          </a:solidFill>
          <a:ln w="28575" cap="flat" cmpd="sng" algn="ctr">
            <a:solidFill>
              <a:srgbClr val="FF0000"/>
            </a:solidFill>
            <a:prstDash val="dash"/>
            <a:round/>
            <a:headEnd type="none" w="med" len="med"/>
            <a:tailEnd type="arrow"/>
          </a:ln>
          <a:effectLst/>
        </p:spPr>
      </p:cxnSp>
      <p:sp>
        <p:nvSpPr>
          <p:cNvPr id="3" name="日付プレースホルダー 2"/>
          <p:cNvSpPr>
            <a:spLocks noGrp="1"/>
          </p:cNvSpPr>
          <p:nvPr>
            <p:ph type="dt" sz="half" idx="2"/>
          </p:nvPr>
        </p:nvSpPr>
        <p:spPr>
          <a:xfrm>
            <a:off x="93696" y="6379075"/>
            <a:ext cx="1759527" cy="365125"/>
          </a:xfrm>
        </p:spPr>
        <p:txBody>
          <a:bodyPr/>
          <a:lstStyle/>
          <a:p>
            <a:r>
              <a:rPr lang="en-US" smtClean="0"/>
              <a:t>AY-170209</a:t>
            </a:r>
            <a:endParaRPr lang="en-US" dirty="0"/>
          </a:p>
        </p:txBody>
      </p:sp>
      <p:sp>
        <p:nvSpPr>
          <p:cNvPr id="6" name="スライド番号プレースホルダー 5"/>
          <p:cNvSpPr>
            <a:spLocks noGrp="1"/>
          </p:cNvSpPr>
          <p:nvPr>
            <p:ph type="sldNum" sz="quarter" idx="4"/>
          </p:nvPr>
        </p:nvSpPr>
        <p:spPr>
          <a:xfrm>
            <a:off x="6798377" y="6376409"/>
            <a:ext cx="2133600" cy="365125"/>
          </a:xfrm>
        </p:spPr>
        <p:txBody>
          <a:bodyPr/>
          <a:lstStyle/>
          <a:p>
            <a:pPr algn="r"/>
            <a:fld id="{AAB6FA28-7AEC-3F43-9C2D-3DB969CFEC6A}" type="slidenum">
              <a:rPr lang="en-US" smtClean="0"/>
              <a:pPr algn="r"/>
              <a:t>6</a:t>
            </a:fld>
            <a:endParaRPr lang="en-US" dirty="0"/>
          </a:p>
        </p:txBody>
      </p:sp>
    </p:spTree>
    <p:extLst>
      <p:ext uri="{BB962C8B-B14F-4D97-AF65-F5344CB8AC3E}">
        <p14:creationId xmlns:p14="http://schemas.microsoft.com/office/powerpoint/2010/main" val="155945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394" y="168279"/>
            <a:ext cx="8229600" cy="389933"/>
          </a:xfrm>
          <a:solidFill>
            <a:schemeClr val="bg1"/>
          </a:solidFill>
        </p:spPr>
        <p:txBody>
          <a:bodyPr anchor="ctr">
            <a:noAutofit/>
          </a:bodyPr>
          <a:lstStyle/>
          <a:p>
            <a:r>
              <a:rPr lang="en-US" sz="3600" b="1" dirty="0" smtClean="0"/>
              <a:t>ILC </a:t>
            </a:r>
            <a:r>
              <a:rPr lang="en-GB" sz="3600" b="1" dirty="0" smtClean="0"/>
              <a:t>Parameters, </a:t>
            </a:r>
            <a:r>
              <a:rPr lang="en-GB" sz="3600" b="1" dirty="0" smtClean="0">
                <a:solidFill>
                  <a:srgbClr val="FF0000"/>
                </a:solidFill>
              </a:rPr>
              <a:t>demonstrated</a:t>
            </a:r>
            <a:r>
              <a:rPr lang="en-GB" sz="3600" b="1" dirty="0" smtClean="0"/>
              <a:t>, by 2016</a:t>
            </a:r>
            <a:endParaRPr lang="en-GB" sz="3600" b="1" dirty="0"/>
          </a:p>
        </p:txBody>
      </p:sp>
      <p:sp>
        <p:nvSpPr>
          <p:cNvPr id="11" name="スライド番号プレースホルダー 10"/>
          <p:cNvSpPr>
            <a:spLocks noGrp="1"/>
          </p:cNvSpPr>
          <p:nvPr>
            <p:ph type="sldNum" sz="quarter" idx="12"/>
          </p:nvPr>
        </p:nvSpPr>
        <p:spPr>
          <a:xfrm>
            <a:off x="6805676" y="6393144"/>
            <a:ext cx="2133600" cy="365125"/>
          </a:xfrm>
          <a:prstGeom prst="rect">
            <a:avLst/>
          </a:prstGeom>
        </p:spPr>
        <p:txBody>
          <a:bodyPr/>
          <a:lstStyle/>
          <a:p>
            <a:pPr algn="r"/>
            <a:fld id="{DC0A8B60-5C01-C045-B858-59631D469114}" type="slidenum">
              <a:rPr kumimoji="1" lang="ja-JP" altLang="en-US" smtClean="0">
                <a:latin typeface="Calibri"/>
                <a:ea typeface="ＭＳ Ｐゴシック"/>
              </a:rPr>
              <a:pPr algn="r"/>
              <a:t>7</a:t>
            </a:fld>
            <a:endParaRPr kumimoji="1" lang="ja-JP" altLang="en-US" dirty="0">
              <a:latin typeface="Calibri"/>
              <a:ea typeface="ＭＳ Ｐゴシック"/>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211558168"/>
              </p:ext>
            </p:extLst>
          </p:nvPr>
        </p:nvGraphicFramePr>
        <p:xfrm>
          <a:off x="263821" y="749717"/>
          <a:ext cx="8587110" cy="5961479"/>
        </p:xfrm>
        <a:graphic>
          <a:graphicData uri="http://schemas.openxmlformats.org/drawingml/2006/table">
            <a:tbl>
              <a:tblPr firstRow="1" bandRow="1">
                <a:tableStyleId>{5C22544A-7EE6-4342-B048-85BDC9FD1C3A}</a:tableStyleId>
              </a:tblPr>
              <a:tblGrid>
                <a:gridCol w="3126531"/>
                <a:gridCol w="2517913"/>
                <a:gridCol w="2942666"/>
              </a:tblGrid>
              <a:tr h="339358">
                <a:tc>
                  <a:txBody>
                    <a:bodyPr/>
                    <a:lstStyle/>
                    <a:p>
                      <a:r>
                        <a:rPr lang="en-GB" dirty="0" smtClean="0"/>
                        <a:t>Characteristics</a:t>
                      </a:r>
                      <a:endParaRPr lang="en-GB" dirty="0"/>
                    </a:p>
                  </a:txBody>
                  <a:tcPr/>
                </a:tc>
                <a:tc>
                  <a:txBody>
                    <a:bodyPr/>
                    <a:lstStyle/>
                    <a:p>
                      <a:pPr algn="ctr"/>
                      <a:r>
                        <a:rPr lang="en-GB" dirty="0" smtClean="0"/>
                        <a:t>Parameter</a:t>
                      </a:r>
                      <a:r>
                        <a:rPr lang="en-GB" baseline="0" dirty="0"/>
                        <a:t> </a:t>
                      </a:r>
                      <a:r>
                        <a:rPr lang="en-GB" dirty="0" smtClean="0"/>
                        <a:t>(Unit)</a:t>
                      </a:r>
                      <a:endParaRPr lang="en-GB" dirty="0"/>
                    </a:p>
                  </a:txBody>
                  <a:tcPr/>
                </a:tc>
                <a:tc>
                  <a:txBody>
                    <a:bodyPr/>
                    <a:lstStyle/>
                    <a:p>
                      <a:r>
                        <a:rPr lang="en-GB" dirty="0" smtClean="0"/>
                        <a:t>Demonstrated</a:t>
                      </a:r>
                      <a:endParaRPr lang="en-GB" dirty="0"/>
                    </a:p>
                  </a:txBody>
                  <a:tcPr/>
                </a:tc>
              </a:tr>
              <a:tr h="367638">
                <a:tc gridSpan="3">
                  <a:txBody>
                    <a:bodyPr/>
                    <a:lstStyle/>
                    <a:p>
                      <a:r>
                        <a:rPr lang="en-GB" sz="2000" b="1" u="sng" dirty="0" smtClean="0">
                          <a:solidFill>
                            <a:schemeClr val="bg1">
                              <a:lumMod val="50000"/>
                            </a:schemeClr>
                          </a:solidFill>
                        </a:rPr>
                        <a:t>Nano-bam: </a:t>
                      </a:r>
                      <a:endParaRPr lang="en-GB" sz="2000" b="1" u="sng" dirty="0">
                        <a:solidFill>
                          <a:schemeClr val="bg1">
                            <a:lumMod val="50000"/>
                          </a:schemeClr>
                        </a:solidFill>
                      </a:endParaRPr>
                    </a:p>
                  </a:txBody>
                  <a:tcPr/>
                </a:tc>
                <a:tc hMerge="1">
                  <a:txBody>
                    <a:bodyPr/>
                    <a:lstStyle/>
                    <a:p>
                      <a:pPr algn="ctr"/>
                      <a:endParaRPr lang="en-GB" sz="1600" dirty="0">
                        <a:solidFill>
                          <a:schemeClr val="bg1">
                            <a:lumMod val="50000"/>
                          </a:schemeClr>
                        </a:solidFill>
                      </a:endParaRPr>
                    </a:p>
                  </a:txBody>
                  <a:tcPr/>
                </a:tc>
                <a:tc hMerge="1">
                  <a:txBody>
                    <a:bodyPr/>
                    <a:lstStyle/>
                    <a:p>
                      <a:endParaRPr lang="en-GB" sz="1600" dirty="0">
                        <a:solidFill>
                          <a:schemeClr val="bg1">
                            <a:lumMod val="50000"/>
                          </a:schemeClr>
                        </a:solidFill>
                      </a:endParaRPr>
                    </a:p>
                  </a:txBody>
                  <a:tcPr/>
                </a:tc>
              </a:tr>
              <a:tr h="367638">
                <a:tc>
                  <a:txBody>
                    <a:bodyPr/>
                    <a:lstStyle/>
                    <a:p>
                      <a:r>
                        <a:rPr lang="en-GB" sz="1600" dirty="0" smtClean="0">
                          <a:solidFill>
                            <a:schemeClr val="bg1">
                              <a:lumMod val="50000"/>
                            </a:schemeClr>
                          </a:solidFill>
                        </a:rPr>
                        <a:t>ILC-FF beam size (y) </a:t>
                      </a:r>
                    </a:p>
                    <a:p>
                      <a:r>
                        <a:rPr lang="en-GB" sz="1600" dirty="0" smtClean="0">
                          <a:solidFill>
                            <a:schemeClr val="bg1">
                              <a:lumMod val="50000"/>
                            </a:schemeClr>
                          </a:solidFill>
                        </a:rPr>
                        <a:t>KEK-ATF-FF</a:t>
                      </a:r>
                      <a:r>
                        <a:rPr lang="en-GB" sz="1600" baseline="0" dirty="0" smtClean="0">
                          <a:solidFill>
                            <a:schemeClr val="bg1">
                              <a:lumMod val="50000"/>
                            </a:schemeClr>
                          </a:solidFill>
                        </a:rPr>
                        <a:t> equiv. beam size (y)  </a:t>
                      </a:r>
                      <a:endParaRPr lang="en-GB" sz="1600" dirty="0" smtClean="0">
                        <a:solidFill>
                          <a:schemeClr val="bg1">
                            <a:lumMod val="50000"/>
                          </a:schemeClr>
                        </a:solidFill>
                      </a:endParaRPr>
                    </a:p>
                  </a:txBody>
                  <a:tcPr/>
                </a:tc>
                <a:tc>
                  <a:txBody>
                    <a:bodyPr/>
                    <a:lstStyle/>
                    <a:p>
                      <a:pPr algn="ctr"/>
                      <a:r>
                        <a:rPr lang="en-GB" sz="1600" dirty="0" smtClean="0">
                          <a:solidFill>
                            <a:schemeClr val="bg1">
                              <a:lumMod val="50000"/>
                            </a:schemeClr>
                          </a:solidFill>
                        </a:rPr>
                        <a:t>5.9 </a:t>
                      </a:r>
                      <a:r>
                        <a:rPr lang="en-GB" sz="1600" dirty="0" smtClean="0">
                          <a:solidFill>
                            <a:schemeClr val="bg1">
                              <a:lumMod val="50000"/>
                            </a:schemeClr>
                          </a:solidFill>
                        </a:rPr>
                        <a:t>nm</a:t>
                      </a:r>
                      <a:endParaRPr lang="en-GB" sz="1600" dirty="0" smtClean="0">
                        <a:solidFill>
                          <a:schemeClr val="bg1">
                            <a:lumMod val="50000"/>
                          </a:schemeClr>
                        </a:solidFill>
                      </a:endParaRPr>
                    </a:p>
                    <a:p>
                      <a:pPr algn="ctr"/>
                      <a:r>
                        <a:rPr lang="en-GB" sz="1600" dirty="0" smtClean="0">
                          <a:solidFill>
                            <a:schemeClr val="bg1">
                              <a:lumMod val="50000"/>
                            </a:schemeClr>
                          </a:solidFill>
                        </a:rPr>
                        <a:t>37  (reaching </a:t>
                      </a:r>
                      <a:r>
                        <a:rPr lang="en-GB" sz="1600" b="1" dirty="0" smtClean="0">
                          <a:solidFill>
                            <a:schemeClr val="bg1">
                              <a:lumMod val="50000"/>
                            </a:schemeClr>
                          </a:solidFill>
                        </a:rPr>
                        <a:t>41</a:t>
                      </a:r>
                      <a:r>
                        <a:rPr lang="en-GB" sz="1600" baseline="0" dirty="0" smtClean="0">
                          <a:solidFill>
                            <a:schemeClr val="bg1">
                              <a:lumMod val="50000"/>
                            </a:schemeClr>
                          </a:solidFill>
                        </a:rPr>
                        <a:t> </a:t>
                      </a:r>
                      <a:r>
                        <a:rPr lang="en-GB" sz="1600" baseline="0" dirty="0" smtClean="0">
                          <a:solidFill>
                            <a:schemeClr val="bg1">
                              <a:lumMod val="50000"/>
                            </a:schemeClr>
                          </a:solidFill>
                        </a:rPr>
                        <a:t>) nm</a:t>
                      </a:r>
                      <a:endParaRPr lang="en-GB" sz="1600" dirty="0">
                        <a:solidFill>
                          <a:schemeClr val="bg1">
                            <a:lumMod val="50000"/>
                          </a:schemeClr>
                        </a:solidFill>
                      </a:endParaRPr>
                    </a:p>
                  </a:txBody>
                  <a:tcPr/>
                </a:tc>
                <a:tc>
                  <a:txBody>
                    <a:bodyPr/>
                    <a:lstStyle/>
                    <a:p>
                      <a:endParaRPr lang="en-GB" sz="1600" b="0" dirty="0" smtClean="0">
                        <a:solidFill>
                          <a:schemeClr val="bg1">
                            <a:lumMod val="50000"/>
                          </a:schemeClr>
                        </a:solidFill>
                      </a:endParaRPr>
                    </a:p>
                    <a:p>
                      <a:r>
                        <a:rPr lang="en-GB" sz="1800" b="0" baseline="0" dirty="0" smtClean="0">
                          <a:solidFill>
                            <a:schemeClr val="bg1">
                              <a:lumMod val="50000"/>
                            </a:schemeClr>
                          </a:solidFill>
                        </a:rPr>
                        <a:t> </a:t>
                      </a:r>
                      <a:r>
                        <a:rPr lang="en-GB" sz="1800" b="0" baseline="0" dirty="0" smtClean="0">
                          <a:solidFill>
                            <a:schemeClr val="bg1">
                              <a:lumMod val="50000"/>
                            </a:schemeClr>
                          </a:solidFill>
                        </a:rPr>
                        <a:t>ATF-</a:t>
                      </a:r>
                      <a:r>
                        <a:rPr lang="en-GB" sz="1800" b="0" baseline="0" dirty="0" err="1" smtClean="0">
                          <a:solidFill>
                            <a:schemeClr val="bg1">
                              <a:lumMod val="50000"/>
                            </a:schemeClr>
                          </a:solidFill>
                        </a:rPr>
                        <a:t>Collab</a:t>
                      </a:r>
                      <a:r>
                        <a:rPr lang="en-GB" sz="1800" b="0" baseline="0" dirty="0" smtClean="0">
                          <a:solidFill>
                            <a:schemeClr val="bg1">
                              <a:lumMod val="50000"/>
                            </a:schemeClr>
                          </a:solidFill>
                        </a:rPr>
                        <a:t>., KEK</a:t>
                      </a:r>
                      <a:r>
                        <a:rPr lang="en-GB" sz="1800" b="0" baseline="0" dirty="0" smtClean="0">
                          <a:solidFill>
                            <a:schemeClr val="bg1">
                              <a:lumMod val="50000"/>
                            </a:schemeClr>
                          </a:solidFill>
                        </a:rPr>
                        <a:t>-</a:t>
                      </a:r>
                      <a:r>
                        <a:rPr lang="en-GB" sz="1800" b="0" baseline="0" dirty="0" smtClean="0">
                          <a:solidFill>
                            <a:schemeClr val="bg1">
                              <a:lumMod val="50000"/>
                            </a:schemeClr>
                          </a:solidFill>
                        </a:rPr>
                        <a:t>ATF hosted</a:t>
                      </a:r>
                      <a:endParaRPr lang="en-GB" sz="1800" b="0" dirty="0">
                        <a:solidFill>
                          <a:schemeClr val="bg1">
                            <a:lumMod val="50000"/>
                          </a:schemeClr>
                        </a:solidFill>
                      </a:endParaRPr>
                    </a:p>
                  </a:txBody>
                  <a:tcPr/>
                </a:tc>
              </a:tr>
              <a:tr h="367638">
                <a:tc gridSpan="3">
                  <a:txBody>
                    <a:bodyPr/>
                    <a:lstStyle/>
                    <a:p>
                      <a:r>
                        <a:rPr lang="en-GB" sz="2000" b="1" u="sng" dirty="0" smtClean="0">
                          <a:solidFill>
                            <a:srgbClr val="008000"/>
                          </a:solidFill>
                        </a:rPr>
                        <a:t>SRF: </a:t>
                      </a:r>
                      <a:endParaRPr lang="en-GB" sz="2000" b="1" u="sng" dirty="0">
                        <a:solidFill>
                          <a:srgbClr val="008000"/>
                        </a:solidFill>
                      </a:endParaRPr>
                    </a:p>
                  </a:txBody>
                  <a:tcPr/>
                </a:tc>
                <a:tc hMerge="1">
                  <a:txBody>
                    <a:bodyPr/>
                    <a:lstStyle/>
                    <a:p>
                      <a:pPr algn="ctr"/>
                      <a:endParaRPr lang="en-GB" sz="1600" u="sng" dirty="0">
                        <a:solidFill>
                          <a:srgbClr val="FF0000"/>
                        </a:solidFill>
                      </a:endParaRPr>
                    </a:p>
                  </a:txBody>
                  <a:tcPr/>
                </a:tc>
                <a:tc hMerge="1">
                  <a:txBody>
                    <a:bodyPr/>
                    <a:lstStyle/>
                    <a:p>
                      <a:endParaRPr lang="en-GB" sz="1600" b="0" dirty="0">
                        <a:solidFill>
                          <a:srgbClr val="008000"/>
                        </a:solidFill>
                      </a:endParaRPr>
                    </a:p>
                  </a:txBody>
                  <a:tcPr/>
                </a:tc>
              </a:tr>
              <a:tr h="311078">
                <a:tc>
                  <a:txBody>
                    <a:bodyPr/>
                    <a:lstStyle/>
                    <a:p>
                      <a:r>
                        <a:rPr lang="en-GB" sz="1600" dirty="0" smtClean="0"/>
                        <a:t>Average accelerating gradient</a:t>
                      </a:r>
                      <a:endParaRPr lang="en-GB" sz="1600" dirty="0"/>
                    </a:p>
                  </a:txBody>
                  <a:tcPr/>
                </a:tc>
                <a:tc>
                  <a:txBody>
                    <a:bodyPr/>
                    <a:lstStyle/>
                    <a:p>
                      <a:pPr algn="ctr"/>
                      <a:r>
                        <a:rPr lang="en-GB" sz="1600" b="1" u="sng" dirty="0" smtClean="0">
                          <a:solidFill>
                            <a:srgbClr val="FF0000"/>
                          </a:solidFill>
                        </a:rPr>
                        <a:t>31.5 (±20%</a:t>
                      </a:r>
                      <a:r>
                        <a:rPr lang="en-GB" sz="1600" b="1" u="sng" dirty="0" smtClean="0">
                          <a:solidFill>
                            <a:srgbClr val="FF0000"/>
                          </a:solidFill>
                        </a:rPr>
                        <a:t>)</a:t>
                      </a:r>
                      <a:r>
                        <a:rPr lang="en-GB" sz="1600" b="1" u="sng" baseline="0" dirty="0">
                          <a:solidFill>
                            <a:srgbClr val="FF0000"/>
                          </a:solidFill>
                        </a:rPr>
                        <a:t> </a:t>
                      </a:r>
                      <a:r>
                        <a:rPr lang="en-GB" sz="1600" b="1" u="sng" baseline="0" dirty="0" smtClean="0">
                          <a:solidFill>
                            <a:srgbClr val="FF0000"/>
                          </a:solidFill>
                        </a:rPr>
                        <a:t> </a:t>
                      </a:r>
                      <a:r>
                        <a:rPr lang="en-GB" sz="1600" dirty="0" smtClean="0"/>
                        <a:t>MV</a:t>
                      </a:r>
                      <a:r>
                        <a:rPr lang="en-GB" sz="1600" dirty="0" smtClean="0"/>
                        <a:t>/m</a:t>
                      </a:r>
                      <a:endParaRPr lang="en-GB" sz="1600" dirty="0"/>
                    </a:p>
                  </a:txBody>
                  <a:tcPr/>
                </a:tc>
                <a:tc rowSpan="3">
                  <a:txBody>
                    <a:bodyPr/>
                    <a:lstStyle/>
                    <a:p>
                      <a:r>
                        <a:rPr lang="en-GB" sz="1600" b="0" dirty="0" smtClean="0">
                          <a:solidFill>
                            <a:srgbClr val="008000"/>
                          </a:solidFill>
                        </a:rPr>
                        <a:t>DESY,</a:t>
                      </a:r>
                      <a:r>
                        <a:rPr lang="en-GB" sz="1600" b="0" baseline="0" dirty="0" smtClean="0">
                          <a:solidFill>
                            <a:srgbClr val="008000"/>
                          </a:solidFill>
                        </a:rPr>
                        <a:t> </a:t>
                      </a:r>
                      <a:r>
                        <a:rPr lang="en-GB" sz="1600" b="0" u="sng" baseline="0" dirty="0" smtClean="0">
                          <a:solidFill>
                            <a:srgbClr val="008000"/>
                          </a:solidFill>
                        </a:rPr>
                        <a:t>FNAL,  </a:t>
                      </a:r>
                      <a:r>
                        <a:rPr lang="en-GB" sz="1600" b="0" baseline="0" dirty="0" err="1" smtClean="0">
                          <a:solidFill>
                            <a:srgbClr val="008000"/>
                          </a:solidFill>
                        </a:rPr>
                        <a:t>JLab</a:t>
                      </a:r>
                      <a:r>
                        <a:rPr lang="en-GB" sz="1600" b="0" baseline="0" dirty="0" smtClean="0">
                          <a:solidFill>
                            <a:srgbClr val="008000"/>
                          </a:solidFill>
                        </a:rPr>
                        <a:t>, Cornell, KEK, </a:t>
                      </a:r>
                      <a:endParaRPr lang="en-GB" sz="1600" b="0" dirty="0">
                        <a:solidFill>
                          <a:srgbClr val="008000"/>
                        </a:solidFill>
                      </a:endParaRPr>
                    </a:p>
                  </a:txBody>
                  <a:tcPr/>
                </a:tc>
              </a:tr>
              <a:tr h="311078">
                <a:tc>
                  <a:txBody>
                    <a:bodyPr/>
                    <a:lstStyle/>
                    <a:p>
                      <a:r>
                        <a:rPr lang="en-GB" sz="1600" dirty="0" smtClean="0"/>
                        <a:t>Cavity</a:t>
                      </a:r>
                      <a:r>
                        <a:rPr lang="en-GB" sz="1600" baseline="0" dirty="0" smtClean="0"/>
                        <a:t> Q</a:t>
                      </a:r>
                      <a:r>
                        <a:rPr lang="en-GB" sz="1600" baseline="-25000" dirty="0" smtClean="0"/>
                        <a:t>0</a:t>
                      </a:r>
                      <a:endParaRPr lang="en-GB" sz="1600" baseline="-25000" dirty="0"/>
                    </a:p>
                  </a:txBody>
                  <a:tcPr/>
                </a:tc>
                <a:tc>
                  <a:txBody>
                    <a:bodyPr/>
                    <a:lstStyle/>
                    <a:p>
                      <a:pPr algn="ctr"/>
                      <a:r>
                        <a:rPr lang="en-GB" sz="1600" b="1" dirty="0" smtClean="0">
                          <a:solidFill>
                            <a:srgbClr val="FF0000"/>
                          </a:solidFill>
                        </a:rPr>
                        <a:t>10</a:t>
                      </a:r>
                      <a:r>
                        <a:rPr lang="en-GB" sz="1600" b="1" baseline="30000" dirty="0" smtClean="0">
                          <a:solidFill>
                            <a:srgbClr val="FF0000"/>
                          </a:solidFill>
                        </a:rPr>
                        <a:t>10</a:t>
                      </a:r>
                      <a:endParaRPr lang="en-GB" sz="1600" b="1" baseline="30000" dirty="0">
                        <a:solidFill>
                          <a:srgbClr val="FF0000"/>
                        </a:solidFill>
                      </a:endParaRPr>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ja-JP" sz="1400" b="0" i="0" u="none" strike="noStrike" kern="1200" cap="none" spc="0" normalizeH="0" baseline="0" noProof="0" dirty="0" smtClean="0">
                        <a:ln>
                          <a:noFill/>
                        </a:ln>
                        <a:solidFill>
                          <a:srgbClr val="000000"/>
                        </a:solidFill>
                        <a:effectLst/>
                        <a:uLnTx/>
                        <a:uFillTx/>
                        <a:latin typeface="+mn-lt"/>
                        <a:ea typeface="+mn-ea"/>
                        <a:cs typeface="+mn-cs"/>
                      </a:endParaRPr>
                    </a:p>
                  </a:txBody>
                  <a:tcPr/>
                </a:tc>
              </a:tr>
              <a:tr h="338013">
                <a:tc>
                  <a:txBody>
                    <a:bodyPr/>
                    <a:lstStyle/>
                    <a:p>
                      <a:r>
                        <a:rPr lang="en-GB" sz="1600" dirty="0" smtClean="0"/>
                        <a:t>(Cavity qualification</a:t>
                      </a:r>
                      <a:r>
                        <a:rPr lang="en-GB" sz="1600" baseline="0" dirty="0" smtClean="0"/>
                        <a:t> gradient</a:t>
                      </a:r>
                      <a:endParaRPr lang="en-GB" sz="1600" dirty="0"/>
                    </a:p>
                  </a:txBody>
                  <a:tcPr/>
                </a:tc>
                <a:tc>
                  <a:txBody>
                    <a:bodyPr/>
                    <a:lstStyle/>
                    <a:p>
                      <a:pPr algn="ctr"/>
                      <a:r>
                        <a:rPr lang="en-GB" sz="1600" b="1" dirty="0" smtClean="0">
                          <a:solidFill>
                            <a:srgbClr val="FF0000"/>
                          </a:solidFill>
                        </a:rPr>
                        <a:t>35</a:t>
                      </a:r>
                      <a:r>
                        <a:rPr lang="en-GB" sz="1600" b="1" baseline="0" dirty="0" smtClean="0">
                          <a:solidFill>
                            <a:srgbClr val="FF0000"/>
                          </a:solidFill>
                        </a:rPr>
                        <a:t> (±20%</a:t>
                      </a:r>
                      <a:r>
                        <a:rPr lang="en-GB" sz="1600" b="1" baseline="0" dirty="0" smtClean="0">
                          <a:solidFill>
                            <a:srgbClr val="FF0000"/>
                          </a:solidFill>
                        </a:rPr>
                        <a:t>)</a:t>
                      </a:r>
                      <a:r>
                        <a:rPr lang="en-GB" sz="1600" b="1" baseline="0" dirty="0">
                          <a:solidFill>
                            <a:srgbClr val="FF0000"/>
                          </a:solidFill>
                        </a:rPr>
                        <a:t> </a:t>
                      </a:r>
                      <a:r>
                        <a:rPr lang="en-GB" sz="1600" dirty="0" smtClean="0"/>
                        <a:t>MV</a:t>
                      </a:r>
                      <a:r>
                        <a:rPr lang="en-GB" sz="1600" dirty="0" smtClean="0"/>
                        <a:t>/m)</a:t>
                      </a:r>
                      <a:endParaRPr lang="en-GB" sz="1600" dirty="0"/>
                    </a:p>
                  </a:txBody>
                  <a:tcPr/>
                </a:tc>
                <a:tc vMerge="1">
                  <a:txBody>
                    <a:bodyPr/>
                    <a:lstStyle/>
                    <a:p>
                      <a:endParaRPr lang="en-GB" dirty="0"/>
                    </a:p>
                  </a:txBody>
                  <a:tcPr/>
                </a:tc>
              </a:tr>
              <a:tr h="311078">
                <a:tc>
                  <a:txBody>
                    <a:bodyPr/>
                    <a:lstStyle/>
                    <a:p>
                      <a:r>
                        <a:rPr lang="en-GB" sz="1600" dirty="0" smtClean="0"/>
                        <a:t>Beam current</a:t>
                      </a:r>
                      <a:endParaRPr lang="en-GB" sz="1600" dirty="0"/>
                    </a:p>
                  </a:txBody>
                  <a:tcPr/>
                </a:tc>
                <a:tc>
                  <a:txBody>
                    <a:bodyPr/>
                    <a:lstStyle/>
                    <a:p>
                      <a:pPr algn="ctr"/>
                      <a:r>
                        <a:rPr lang="en-GB" sz="1600" b="1" dirty="0" smtClean="0">
                          <a:solidFill>
                            <a:srgbClr val="FF0000"/>
                          </a:solidFill>
                        </a:rPr>
                        <a:t>5.8</a:t>
                      </a:r>
                      <a:r>
                        <a:rPr lang="en-GB" sz="1600" b="1" baseline="0" dirty="0">
                          <a:solidFill>
                            <a:srgbClr val="FF0000"/>
                          </a:solidFill>
                        </a:rPr>
                        <a:t> </a:t>
                      </a:r>
                      <a:r>
                        <a:rPr lang="en-GB" sz="1600" dirty="0" smtClean="0"/>
                        <a:t>mA</a:t>
                      </a:r>
                      <a:endParaRPr lang="en-GB" sz="1600" dirty="0"/>
                    </a:p>
                  </a:txBody>
                  <a:tcPr/>
                </a:tc>
                <a:tc>
                  <a:txBody>
                    <a:bodyPr/>
                    <a:lstStyle/>
                    <a:p>
                      <a:r>
                        <a:rPr lang="en-GB" sz="1600" b="0" dirty="0" smtClean="0">
                          <a:solidFill>
                            <a:srgbClr val="008000"/>
                          </a:solidFill>
                        </a:rPr>
                        <a:t>DESY</a:t>
                      </a:r>
                      <a:r>
                        <a:rPr lang="en-GB" sz="1600" b="0" baseline="0" dirty="0" smtClean="0">
                          <a:solidFill>
                            <a:srgbClr val="008000"/>
                          </a:solidFill>
                        </a:rPr>
                        <a:t>-</a:t>
                      </a:r>
                      <a:r>
                        <a:rPr lang="en-GB" sz="1600" b="0" baseline="0" dirty="0" smtClean="0">
                          <a:solidFill>
                            <a:srgbClr val="008000"/>
                          </a:solidFill>
                        </a:rPr>
                        <a:t>F</a:t>
                      </a:r>
                      <a:r>
                        <a:rPr lang="en-GB" sz="1600" b="0" dirty="0" smtClean="0">
                          <a:solidFill>
                            <a:srgbClr val="008000"/>
                          </a:solidFill>
                        </a:rPr>
                        <a:t>LASH</a:t>
                      </a:r>
                      <a:r>
                        <a:rPr lang="en-GB" sz="1600" b="0" baseline="0" dirty="0" smtClean="0">
                          <a:solidFill>
                            <a:srgbClr val="008000"/>
                          </a:solidFill>
                        </a:rPr>
                        <a:t> (9 mA Project)</a:t>
                      </a:r>
                      <a:r>
                        <a:rPr lang="en-GB" sz="1600" b="0" dirty="0" smtClean="0">
                          <a:solidFill>
                            <a:srgbClr val="008000"/>
                          </a:solidFill>
                        </a:rPr>
                        <a:t>, </a:t>
                      </a:r>
                    </a:p>
                    <a:p>
                      <a:r>
                        <a:rPr lang="en-GB" sz="1600" b="0" dirty="0" smtClean="0">
                          <a:solidFill>
                            <a:srgbClr val="008000"/>
                          </a:solidFill>
                        </a:rPr>
                        <a:t>KEK-QB, KEK</a:t>
                      </a:r>
                      <a:r>
                        <a:rPr lang="en-GB" sz="1600" b="0" baseline="0" dirty="0" smtClean="0">
                          <a:solidFill>
                            <a:srgbClr val="008000"/>
                          </a:solidFill>
                        </a:rPr>
                        <a:t>-</a:t>
                      </a:r>
                      <a:r>
                        <a:rPr lang="en-GB" sz="1600" b="0" dirty="0" smtClean="0">
                          <a:solidFill>
                            <a:srgbClr val="008000"/>
                          </a:solidFill>
                        </a:rPr>
                        <a:t>STF</a:t>
                      </a:r>
                      <a:endParaRPr lang="en-GB" sz="1600" b="0" dirty="0">
                        <a:solidFill>
                          <a:srgbClr val="008000"/>
                        </a:solidFill>
                      </a:endParaRPr>
                    </a:p>
                  </a:txBody>
                  <a:tcPr/>
                </a:tc>
              </a:tr>
              <a:tr h="311078">
                <a:tc>
                  <a:txBody>
                    <a:bodyPr/>
                    <a:lstStyle/>
                    <a:p>
                      <a:r>
                        <a:rPr lang="en-GB" sz="1600" dirty="0" smtClean="0"/>
                        <a:t>Number</a:t>
                      </a:r>
                      <a:r>
                        <a:rPr lang="en-GB" sz="1600" baseline="0" dirty="0" smtClean="0"/>
                        <a:t> </a:t>
                      </a:r>
                      <a:r>
                        <a:rPr lang="en-GB" sz="1600" dirty="0" smtClean="0"/>
                        <a:t>of bunches per pulse</a:t>
                      </a:r>
                      <a:endParaRPr lang="en-GB" sz="1600" dirty="0"/>
                    </a:p>
                  </a:txBody>
                  <a:tcPr/>
                </a:tc>
                <a:tc>
                  <a:txBody>
                    <a:bodyPr/>
                    <a:lstStyle/>
                    <a:p>
                      <a:pPr algn="ctr"/>
                      <a:r>
                        <a:rPr lang="en-GB" sz="1600" b="1" dirty="0" smtClean="0">
                          <a:solidFill>
                            <a:srgbClr val="FF0000"/>
                          </a:solidFill>
                        </a:rPr>
                        <a:t>1312</a:t>
                      </a:r>
                      <a:endParaRPr lang="en-GB" sz="1600" b="1" dirty="0">
                        <a:solidFill>
                          <a:srgbClr val="FF0000"/>
                        </a:solidFill>
                      </a:endParaRPr>
                    </a:p>
                  </a:txBody>
                  <a:tcPr/>
                </a:tc>
                <a:tc>
                  <a:txBody>
                    <a:bodyPr/>
                    <a:lstStyle/>
                    <a:p>
                      <a:r>
                        <a:rPr lang="en-GB" sz="1600" b="0" dirty="0" smtClean="0">
                          <a:solidFill>
                            <a:srgbClr val="008000"/>
                          </a:solidFill>
                        </a:rPr>
                        <a:t>DESY</a:t>
                      </a:r>
                      <a:endParaRPr lang="en-GB" sz="1600" b="0" dirty="0">
                        <a:solidFill>
                          <a:srgbClr val="008000"/>
                        </a:solidFill>
                      </a:endParaRPr>
                    </a:p>
                  </a:txBody>
                  <a:tcPr/>
                </a:tc>
              </a:tr>
              <a:tr h="311078">
                <a:tc>
                  <a:txBody>
                    <a:bodyPr/>
                    <a:lstStyle/>
                    <a:p>
                      <a:r>
                        <a:rPr lang="en-GB" sz="1600" dirty="0" smtClean="0"/>
                        <a:t>Charge per bunch</a:t>
                      </a:r>
                      <a:endParaRPr lang="en-GB" sz="1600" dirty="0"/>
                    </a:p>
                  </a:txBody>
                  <a:tcPr/>
                </a:tc>
                <a:tc>
                  <a:txBody>
                    <a:bodyPr/>
                    <a:lstStyle/>
                    <a:p>
                      <a:pPr algn="ctr"/>
                      <a:r>
                        <a:rPr lang="en-GB" sz="1600" dirty="0" smtClean="0"/>
                        <a:t>3.2</a:t>
                      </a:r>
                      <a:r>
                        <a:rPr lang="en-GB" sz="1600" baseline="0" dirty="0"/>
                        <a:t> </a:t>
                      </a:r>
                      <a:r>
                        <a:rPr lang="en-GB" sz="1600" dirty="0" err="1" smtClean="0"/>
                        <a:t>nC</a:t>
                      </a:r>
                      <a:endParaRPr lang="en-GB" sz="1600" dirty="0"/>
                    </a:p>
                  </a:txBody>
                  <a:tcPr/>
                </a:tc>
                <a:tc>
                  <a:txBody>
                    <a:bodyPr/>
                    <a:lstStyle/>
                    <a:p>
                      <a:endParaRPr lang="en-GB" sz="1600" b="0" dirty="0"/>
                    </a:p>
                  </a:txBody>
                  <a:tcPr/>
                </a:tc>
              </a:tr>
              <a:tr h="311078">
                <a:tc>
                  <a:txBody>
                    <a:bodyPr/>
                    <a:lstStyle/>
                    <a:p>
                      <a:r>
                        <a:rPr lang="en-GB" sz="1600" dirty="0" smtClean="0"/>
                        <a:t>Bunch spacing</a:t>
                      </a:r>
                      <a:endParaRPr lang="en-GB" sz="1600" dirty="0"/>
                    </a:p>
                  </a:txBody>
                  <a:tcPr/>
                </a:tc>
                <a:tc>
                  <a:txBody>
                    <a:bodyPr/>
                    <a:lstStyle/>
                    <a:p>
                      <a:pPr algn="ctr"/>
                      <a:r>
                        <a:rPr lang="en-GB" sz="1600" dirty="0" smtClean="0"/>
                        <a:t>554</a:t>
                      </a:r>
                      <a:r>
                        <a:rPr lang="en-GB" sz="1600" baseline="0" dirty="0"/>
                        <a:t> </a:t>
                      </a:r>
                      <a:r>
                        <a:rPr lang="en-GB" sz="1600" dirty="0" smtClean="0"/>
                        <a:t>ns</a:t>
                      </a:r>
                      <a:endParaRPr lang="en-GB" sz="1600" dirty="0"/>
                    </a:p>
                  </a:txBody>
                  <a:tcPr/>
                </a:tc>
                <a:tc>
                  <a:txBody>
                    <a:bodyPr/>
                    <a:lstStyle/>
                    <a:p>
                      <a:endParaRPr lang="en-GB" sz="1600" b="0" dirty="0"/>
                    </a:p>
                  </a:txBody>
                  <a:tcPr/>
                </a:tc>
              </a:tr>
              <a:tr h="464773">
                <a:tc>
                  <a:txBody>
                    <a:bodyPr/>
                    <a:lstStyle/>
                    <a:p>
                      <a:r>
                        <a:rPr lang="en-GB" sz="1600" dirty="0" smtClean="0"/>
                        <a:t>Beam pulse length</a:t>
                      </a:r>
                      <a:endParaRPr lang="en-GB" sz="1600" dirty="0"/>
                    </a:p>
                  </a:txBody>
                  <a:tcPr/>
                </a:tc>
                <a:tc>
                  <a:txBody>
                    <a:bodyPr/>
                    <a:lstStyle/>
                    <a:p>
                      <a:pPr algn="ctr"/>
                      <a:r>
                        <a:rPr lang="en-GB" sz="1600" b="1" dirty="0" smtClean="0">
                          <a:solidFill>
                            <a:srgbClr val="FF0000"/>
                          </a:solidFill>
                        </a:rPr>
                        <a:t>0.73</a:t>
                      </a:r>
                      <a:r>
                        <a:rPr lang="en-GB" sz="1600" b="1" baseline="0" dirty="0" smtClean="0">
                          <a:solidFill>
                            <a:srgbClr val="FF0000"/>
                          </a:solidFill>
                        </a:rPr>
                        <a:t> </a:t>
                      </a:r>
                      <a:r>
                        <a:rPr lang="en-GB" sz="1600" dirty="0" err="1" smtClean="0"/>
                        <a:t>ms</a:t>
                      </a:r>
                      <a:endParaRPr lang="en-GB" sz="1600" dirty="0"/>
                    </a:p>
                  </a:txBody>
                  <a:tcPr/>
                </a:tc>
                <a:tc>
                  <a:txBody>
                    <a:bodyPr/>
                    <a:lstStyle/>
                    <a:p>
                      <a:r>
                        <a:rPr lang="en-GB" altLang="ja-JP" sz="1600" b="0" dirty="0" smtClean="0">
                          <a:solidFill>
                            <a:srgbClr val="008000"/>
                          </a:solidFill>
                        </a:rPr>
                        <a:t>DESY, KEK</a:t>
                      </a:r>
                    </a:p>
                  </a:txBody>
                  <a:tcPr/>
                </a:tc>
              </a:tr>
              <a:tr h="464773">
                <a:tc>
                  <a:txBody>
                    <a:bodyPr/>
                    <a:lstStyle/>
                    <a:p>
                      <a:r>
                        <a:rPr lang="en-GB" sz="1600" dirty="0" smtClean="0"/>
                        <a:t>RF pulse length</a:t>
                      </a:r>
                      <a:r>
                        <a:rPr lang="en-GB" sz="1600" baseline="0" dirty="0" smtClean="0"/>
                        <a:t> (incl. fill time)</a:t>
                      </a:r>
                      <a:endParaRPr lang="en-GB" sz="1600" dirty="0"/>
                    </a:p>
                  </a:txBody>
                  <a:tcPr/>
                </a:tc>
                <a:tc>
                  <a:txBody>
                    <a:bodyPr/>
                    <a:lstStyle/>
                    <a:p>
                      <a:pPr algn="ctr"/>
                      <a:r>
                        <a:rPr lang="en-GB" sz="1600" b="1" dirty="0" smtClean="0">
                          <a:solidFill>
                            <a:srgbClr val="FF0000"/>
                          </a:solidFill>
                        </a:rPr>
                        <a:t>1.65</a:t>
                      </a:r>
                      <a:r>
                        <a:rPr lang="en-GB" sz="1600" b="1" baseline="0" dirty="0">
                          <a:solidFill>
                            <a:srgbClr val="FF0000"/>
                          </a:solidFill>
                        </a:rPr>
                        <a:t> </a:t>
                      </a:r>
                      <a:r>
                        <a:rPr lang="en-GB" sz="1600" dirty="0" err="1" smtClean="0"/>
                        <a:t>ms</a:t>
                      </a:r>
                      <a:endParaRPr lang="en-GB" sz="1600" dirty="0"/>
                    </a:p>
                  </a:txBody>
                  <a:tcPr/>
                </a:tc>
                <a:tc>
                  <a:txBody>
                    <a:bodyPr/>
                    <a:lstStyle/>
                    <a:p>
                      <a:r>
                        <a:rPr lang="en-GB" altLang="ja-JP" sz="1600" b="0" dirty="0" smtClean="0">
                          <a:solidFill>
                            <a:srgbClr val="008000"/>
                          </a:solidFill>
                        </a:rPr>
                        <a:t>DESY, KEK, FNAL</a:t>
                      </a:r>
                    </a:p>
                  </a:txBody>
                  <a:tcPr/>
                </a:tc>
              </a:tr>
              <a:tr h="311078">
                <a:tc>
                  <a:txBody>
                    <a:bodyPr/>
                    <a:lstStyle/>
                    <a:p>
                      <a:r>
                        <a:rPr lang="en-GB" sz="1600" dirty="0" smtClean="0"/>
                        <a:t>Efficiency</a:t>
                      </a:r>
                      <a:r>
                        <a:rPr lang="en-GB" sz="1600" baseline="0" dirty="0" smtClean="0"/>
                        <a:t> (</a:t>
                      </a:r>
                      <a:r>
                        <a:rPr lang="en-GB" sz="1600" baseline="0" dirty="0" err="1" smtClean="0"/>
                        <a:t>RF</a:t>
                      </a:r>
                      <a:r>
                        <a:rPr lang="en-GB" sz="1600" baseline="0" dirty="0" err="1" smtClean="0">
                          <a:sym typeface="Wingdings"/>
                        </a:rPr>
                        <a:t>beam</a:t>
                      </a:r>
                      <a:r>
                        <a:rPr lang="en-GB" sz="1600" baseline="0" dirty="0" smtClean="0">
                          <a:sym typeface="Wingdings"/>
                        </a:rPr>
                        <a:t>)</a:t>
                      </a:r>
                      <a:endParaRPr lang="en-GB" sz="1600" dirty="0"/>
                    </a:p>
                  </a:txBody>
                  <a:tcPr/>
                </a:tc>
                <a:tc>
                  <a:txBody>
                    <a:bodyPr/>
                    <a:lstStyle/>
                    <a:p>
                      <a:pPr algn="ctr"/>
                      <a:r>
                        <a:rPr lang="en-GB" sz="1600" dirty="0" smtClean="0"/>
                        <a:t>0.44</a:t>
                      </a:r>
                      <a:endParaRPr lang="en-GB" sz="1600" dirty="0"/>
                    </a:p>
                  </a:txBody>
                  <a:tcPr/>
                </a:tc>
                <a:tc>
                  <a:txBody>
                    <a:bodyPr/>
                    <a:lstStyle/>
                    <a:p>
                      <a:endParaRPr lang="en-GB" sz="1600" b="0" dirty="0"/>
                    </a:p>
                  </a:txBody>
                  <a:tcPr/>
                </a:tc>
              </a:tr>
              <a:tr h="311078">
                <a:tc>
                  <a:txBody>
                    <a:bodyPr/>
                    <a:lstStyle/>
                    <a:p>
                      <a:r>
                        <a:rPr lang="en-GB" sz="1600" dirty="0" smtClean="0"/>
                        <a:t>Pulse repetition rate</a:t>
                      </a:r>
                      <a:endParaRPr lang="en-GB" sz="1600" dirty="0"/>
                    </a:p>
                  </a:txBody>
                  <a:tcPr/>
                </a:tc>
                <a:tc>
                  <a:txBody>
                    <a:bodyPr/>
                    <a:lstStyle/>
                    <a:p>
                      <a:pPr algn="ctr"/>
                      <a:r>
                        <a:rPr lang="en-GB" sz="1600" b="1" dirty="0" smtClean="0">
                          <a:solidFill>
                            <a:srgbClr val="FF0000"/>
                          </a:solidFill>
                        </a:rPr>
                        <a:t>5</a:t>
                      </a:r>
                      <a:r>
                        <a:rPr lang="en-GB" sz="1600" dirty="0" smtClean="0"/>
                        <a:t>Hz</a:t>
                      </a:r>
                      <a:endParaRPr lang="en-GB" sz="1600" dirty="0"/>
                    </a:p>
                  </a:txBody>
                  <a:tcPr/>
                </a:tc>
                <a:tc>
                  <a:txBody>
                    <a:bodyPr/>
                    <a:lstStyle/>
                    <a:p>
                      <a:r>
                        <a:rPr lang="en-GB" sz="1600" b="0" dirty="0" smtClean="0">
                          <a:solidFill>
                            <a:srgbClr val="008000"/>
                          </a:solidFill>
                        </a:rPr>
                        <a:t>DESY, KEK</a:t>
                      </a:r>
                      <a:endParaRPr lang="en-GB" sz="1600" b="0" dirty="0">
                        <a:solidFill>
                          <a:srgbClr val="008000"/>
                        </a:solidFill>
                      </a:endParaRPr>
                    </a:p>
                  </a:txBody>
                  <a:tcPr/>
                </a:tc>
              </a:tr>
            </a:tbl>
          </a:graphicData>
        </a:graphic>
      </p:graphicFrame>
      <p:sp>
        <p:nvSpPr>
          <p:cNvPr id="6" name="テキスト ボックス 5"/>
          <p:cNvSpPr txBox="1"/>
          <p:nvPr/>
        </p:nvSpPr>
        <p:spPr>
          <a:xfrm>
            <a:off x="1665384" y="-229034"/>
            <a:ext cx="184666" cy="369332"/>
          </a:xfrm>
          <a:prstGeom prst="rect">
            <a:avLst/>
          </a:prstGeom>
          <a:noFill/>
        </p:spPr>
        <p:txBody>
          <a:bodyPr wrap="none" rtlCol="0">
            <a:spAutoFit/>
          </a:bodyPr>
          <a:lstStyle/>
          <a:p>
            <a:pPr defTabSz="457016"/>
            <a:endParaRPr lang="ja-JP" altLang="en-US" dirty="0">
              <a:solidFill>
                <a:prstClr val="black"/>
              </a:solidFill>
              <a:latin typeface="Calibri"/>
              <a:ea typeface="ＭＳ Ｐゴシック"/>
            </a:endParaRPr>
          </a:p>
        </p:txBody>
      </p:sp>
      <p:sp>
        <p:nvSpPr>
          <p:cNvPr id="3" name="日付プレースホルダー 2"/>
          <p:cNvSpPr>
            <a:spLocks noGrp="1"/>
          </p:cNvSpPr>
          <p:nvPr>
            <p:ph type="dt" sz="half" idx="10"/>
          </p:nvPr>
        </p:nvSpPr>
        <p:spPr/>
        <p:txBody>
          <a:bodyPr/>
          <a:lstStyle/>
          <a:p>
            <a:r>
              <a:rPr kumimoji="1" lang="en-US" altLang="ja-JP" smtClean="0">
                <a:solidFill>
                  <a:prstClr val="white">
                    <a:lumMod val="50000"/>
                  </a:prstClr>
                </a:solidFill>
                <a:ea typeface="ＭＳ Ｐゴシック"/>
              </a:rPr>
              <a:t>AY-170209</a:t>
            </a:r>
            <a:endParaRPr kumimoji="1" lang="ja-JP" altLang="en-US">
              <a:solidFill>
                <a:prstClr val="white">
                  <a:lumMod val="50000"/>
                </a:prstClr>
              </a:solidFill>
              <a:ea typeface="ＭＳ Ｐゴシック"/>
            </a:endParaRPr>
          </a:p>
        </p:txBody>
      </p:sp>
    </p:spTree>
    <p:extLst>
      <p:ext uri="{BB962C8B-B14F-4D97-AF65-F5344CB8AC3E}">
        <p14:creationId xmlns:p14="http://schemas.microsoft.com/office/powerpoint/2010/main" val="440407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255974" y="16406"/>
            <a:ext cx="5433834" cy="584776"/>
          </a:xfrm>
          <a:prstGeom prst="rect">
            <a:avLst/>
          </a:prstGeom>
          <a:solidFill>
            <a:srgbClr val="FFFFFF"/>
          </a:solidFill>
          <a:ln w="9525">
            <a:noFill/>
            <a:miter lim="800000"/>
            <a:headEnd/>
            <a:tailEnd/>
          </a:ln>
        </p:spPr>
        <p:txBody>
          <a:bodyPr wrap="square">
            <a:prstTxWarp prst="textNoShape">
              <a:avLst/>
            </a:prstTxWarp>
            <a:spAutoFit/>
          </a:bodyPr>
          <a:lstStyle/>
          <a:p>
            <a:pPr defTabSz="914400" fontAlgn="base">
              <a:spcBef>
                <a:spcPct val="0"/>
              </a:spcBef>
              <a:spcAft>
                <a:spcPct val="0"/>
              </a:spcAft>
              <a:defRPr/>
            </a:pPr>
            <a:r>
              <a:rPr lang="en-US" altLang="ja-JP" sz="3200" b="1" dirty="0">
                <a:solidFill>
                  <a:prstClr val="black"/>
                </a:solidFill>
                <a:latin typeface="Osaka"/>
                <a:ea typeface="Osaka"/>
                <a:cs typeface="Osaka"/>
              </a:rPr>
              <a:t> </a:t>
            </a:r>
            <a:r>
              <a:rPr lang="en-US" altLang="ja-JP" sz="2800" b="1" dirty="0" smtClean="0">
                <a:solidFill>
                  <a:prstClr val="black"/>
                </a:solidFill>
                <a:latin typeface="Helvetica"/>
                <a:ea typeface="Osaka"/>
                <a:cs typeface="Helvetica"/>
              </a:rPr>
              <a:t>Global SRF Collaboration  </a:t>
            </a:r>
            <a:endParaRPr lang="en-US" altLang="ja-JP" sz="2800" b="1" dirty="0">
              <a:solidFill>
                <a:prstClr val="black"/>
              </a:solidFill>
              <a:latin typeface="Helvetica"/>
              <a:ea typeface="Osaka"/>
              <a:cs typeface="Helvetica"/>
            </a:endParaRPr>
          </a:p>
        </p:txBody>
      </p:sp>
      <p:sp>
        <p:nvSpPr>
          <p:cNvPr id="60419" name="Rectangle 3"/>
          <p:cNvSpPr>
            <a:spLocks noChangeArrowheads="1"/>
          </p:cNvSpPr>
          <p:nvPr/>
        </p:nvSpPr>
        <p:spPr bwMode="auto">
          <a:xfrm>
            <a:off x="1416582" y="4348864"/>
            <a:ext cx="184150" cy="4572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pic>
        <p:nvPicPr>
          <p:cNvPr id="7" name="Picture 5" descr="world_atras_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10498"/>
          <a:stretch/>
        </p:blipFill>
        <p:spPr bwMode="auto">
          <a:xfrm>
            <a:off x="381000" y="859934"/>
            <a:ext cx="8204200" cy="3314830"/>
          </a:xfrm>
          <a:prstGeom prst="rect">
            <a:avLst/>
          </a:prstGeom>
          <a:noFill/>
          <a:effectLst/>
        </p:spPr>
      </p:pic>
      <p:pic>
        <p:nvPicPr>
          <p:cNvPr id="9" name="Picture 10" descr="FN0159Low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4061" y="3721578"/>
            <a:ext cx="2123564" cy="1600416"/>
          </a:xfrm>
          <a:prstGeom prst="rect">
            <a:avLst/>
          </a:prstGeom>
          <a:noFill/>
          <a:effectLst>
            <a:outerShdw blurRad="127000" dist="101600" dir="2700000" algn="ctr" rotWithShape="0">
              <a:srgbClr val="000000">
                <a:alpha val="74998"/>
              </a:srgbClr>
            </a:outerShdw>
          </a:effectLst>
        </p:spPr>
      </p:pic>
      <p:pic>
        <p:nvPicPr>
          <p:cNvPr id="10" name="Picture 11" descr="FLA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0952" y="3778261"/>
            <a:ext cx="1733155" cy="1560278"/>
          </a:xfrm>
          <a:prstGeom prst="rect">
            <a:avLst/>
          </a:prstGeom>
          <a:noFill/>
          <a:effectLst>
            <a:outerShdw blurRad="127000" dist="101600" dir="2700000" algn="ctr" rotWithShape="0">
              <a:srgbClr val="000000">
                <a:alpha val="74998"/>
              </a:srgbClr>
            </a:outerShdw>
          </a:effectLst>
        </p:spPr>
      </p:pic>
      <p:sp>
        <p:nvSpPr>
          <p:cNvPr id="60425" name="Oval 13"/>
          <p:cNvSpPr>
            <a:spLocks noChangeArrowheads="1"/>
          </p:cNvSpPr>
          <p:nvPr/>
        </p:nvSpPr>
        <p:spPr bwMode="auto">
          <a:xfrm>
            <a:off x="6450544" y="3936114"/>
            <a:ext cx="304800" cy="304800"/>
          </a:xfrm>
          <a:prstGeom prst="ellipse">
            <a:avLst/>
          </a:prstGeom>
          <a:noFill/>
          <a:ln w="38100">
            <a:solidFill>
              <a:srgbClr val="FFC629"/>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0427" name="Oval 15"/>
          <p:cNvSpPr>
            <a:spLocks noChangeArrowheads="1"/>
          </p:cNvSpPr>
          <p:nvPr/>
        </p:nvSpPr>
        <p:spPr bwMode="auto">
          <a:xfrm>
            <a:off x="1497544" y="4348864"/>
            <a:ext cx="381000" cy="381000"/>
          </a:xfrm>
          <a:prstGeom prst="ellipse">
            <a:avLst/>
          </a:prstGeom>
          <a:noFill/>
          <a:ln w="38100">
            <a:solidFill>
              <a:srgbClr val="FFC629"/>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0428" name="Text Box 16"/>
          <p:cNvSpPr txBox="1">
            <a:spLocks noChangeArrowheads="1"/>
          </p:cNvSpPr>
          <p:nvPr/>
        </p:nvSpPr>
        <p:spPr bwMode="auto">
          <a:xfrm>
            <a:off x="486840" y="5468595"/>
            <a:ext cx="2246952" cy="461665"/>
          </a:xfrm>
          <a:prstGeom prst="rect">
            <a:avLst/>
          </a:prstGeom>
          <a:noFill/>
          <a:ln w="9525">
            <a:noFill/>
            <a:miter lim="800000"/>
            <a:headEnd/>
            <a:tailEnd/>
          </a:ln>
        </p:spPr>
        <p:txBody>
          <a:bodyPr wrap="square">
            <a:prstTxWarp prst="textNoShape">
              <a:avLst/>
            </a:prstTxWarp>
            <a:spAutoFit/>
          </a:bodyPr>
          <a:lstStyle/>
          <a:p>
            <a:pPr defTabSz="914400" fontAlgn="base">
              <a:spcBef>
                <a:spcPct val="50000"/>
              </a:spcBef>
              <a:spcAft>
                <a:spcPct val="0"/>
              </a:spcAft>
            </a:pPr>
            <a:r>
              <a:rPr lang="en-US" altLang="ja-JP" sz="2400" i="1" dirty="0" err="1" smtClean="0">
                <a:solidFill>
                  <a:prstClr val="black"/>
                </a:solidFill>
                <a:latin typeface="Calibri"/>
                <a:ea typeface="ＭＳ Ｐゴシック"/>
                <a:cs typeface="Osaka" charset="0"/>
              </a:rPr>
              <a:t>Europian</a:t>
            </a:r>
            <a:r>
              <a:rPr lang="en-US" altLang="ja-JP" sz="2400" i="1" dirty="0" smtClean="0">
                <a:solidFill>
                  <a:prstClr val="black"/>
                </a:solidFill>
                <a:latin typeface="Calibri"/>
                <a:ea typeface="ＭＳ Ｐゴシック"/>
                <a:cs typeface="Osaka" charset="0"/>
              </a:rPr>
              <a:t> </a:t>
            </a:r>
            <a:r>
              <a:rPr lang="en-US" altLang="ja-JP" sz="2400" i="1" dirty="0" err="1" smtClean="0">
                <a:solidFill>
                  <a:prstClr val="black"/>
                </a:solidFill>
                <a:latin typeface="Calibri"/>
                <a:ea typeface="ＭＳ Ｐゴシック"/>
                <a:cs typeface="Osaka" charset="0"/>
              </a:rPr>
              <a:t>Collab</a:t>
            </a:r>
            <a:r>
              <a:rPr lang="en-US" altLang="ja-JP" sz="2400" i="1" dirty="0">
                <a:solidFill>
                  <a:prstClr val="black"/>
                </a:solidFill>
                <a:latin typeface="Calibri"/>
                <a:ea typeface="ＭＳ Ｐゴシック"/>
                <a:cs typeface="Osaka" charset="0"/>
              </a:rPr>
              <a:t>.</a:t>
            </a:r>
          </a:p>
        </p:txBody>
      </p:sp>
      <p:sp>
        <p:nvSpPr>
          <p:cNvPr id="60429" name="Text Box 17"/>
          <p:cNvSpPr txBox="1">
            <a:spLocks noChangeArrowheads="1"/>
          </p:cNvSpPr>
          <p:nvPr/>
        </p:nvSpPr>
        <p:spPr bwMode="auto">
          <a:xfrm>
            <a:off x="3511752" y="5715115"/>
            <a:ext cx="2018016" cy="461665"/>
          </a:xfrm>
          <a:prstGeom prst="rect">
            <a:avLst/>
          </a:prstGeom>
          <a:noFill/>
          <a:ln w="9525">
            <a:noFill/>
            <a:miter lim="800000"/>
            <a:headEnd/>
            <a:tailEnd/>
          </a:ln>
        </p:spPr>
        <p:txBody>
          <a:bodyPr wrap="square">
            <a:prstTxWarp prst="textNoShape">
              <a:avLst/>
            </a:prstTxWarp>
            <a:spAutoFit/>
          </a:bodyPr>
          <a:lstStyle/>
          <a:p>
            <a:pPr defTabSz="914400" fontAlgn="base">
              <a:spcBef>
                <a:spcPct val="50000"/>
              </a:spcBef>
              <a:spcAft>
                <a:spcPct val="0"/>
              </a:spcAft>
            </a:pPr>
            <a:r>
              <a:rPr lang="en-US" altLang="ja-JP" sz="2400" i="1" dirty="0" smtClean="0">
                <a:solidFill>
                  <a:prstClr val="black"/>
                </a:solidFill>
                <a:latin typeface="Calibri"/>
                <a:ea typeface="ＭＳ Ｐゴシック"/>
                <a:cs typeface="Osaka" charset="0"/>
              </a:rPr>
              <a:t>Asian </a:t>
            </a:r>
            <a:r>
              <a:rPr lang="en-US" altLang="ja-JP" sz="2400" i="1" dirty="0" err="1" smtClean="0">
                <a:solidFill>
                  <a:prstClr val="black"/>
                </a:solidFill>
                <a:latin typeface="Calibri"/>
                <a:ea typeface="ＭＳ Ｐゴシック"/>
                <a:cs typeface="Osaka" charset="0"/>
              </a:rPr>
              <a:t>Collab</a:t>
            </a:r>
            <a:r>
              <a:rPr lang="en-US" altLang="ja-JP" sz="2400" i="1" dirty="0" smtClean="0">
                <a:solidFill>
                  <a:prstClr val="black"/>
                </a:solidFill>
                <a:latin typeface="Calibri"/>
                <a:ea typeface="ＭＳ Ｐゴシック"/>
                <a:cs typeface="Osaka" charset="0"/>
              </a:rPr>
              <a:t>.</a:t>
            </a:r>
            <a:endParaRPr lang="en-US" altLang="ja-JP" sz="2400" dirty="0">
              <a:solidFill>
                <a:prstClr val="black"/>
              </a:solidFill>
              <a:latin typeface="Calibri"/>
              <a:ea typeface="ＭＳ Ｐゴシック"/>
              <a:cs typeface="Osaka" charset="0"/>
            </a:endParaRPr>
          </a:p>
        </p:txBody>
      </p:sp>
      <p:sp>
        <p:nvSpPr>
          <p:cNvPr id="60430" name="Text Box 18"/>
          <p:cNvSpPr txBox="1">
            <a:spLocks noChangeArrowheads="1"/>
          </p:cNvSpPr>
          <p:nvPr/>
        </p:nvSpPr>
        <p:spPr bwMode="auto">
          <a:xfrm>
            <a:off x="6247344" y="5543196"/>
            <a:ext cx="2620126" cy="461665"/>
          </a:xfrm>
          <a:prstGeom prst="rect">
            <a:avLst/>
          </a:prstGeom>
          <a:noFill/>
          <a:ln w="9525">
            <a:noFill/>
            <a:miter lim="800000"/>
            <a:headEnd/>
            <a:tailEnd/>
          </a:ln>
        </p:spPr>
        <p:txBody>
          <a:bodyPr wrap="square">
            <a:prstTxWarp prst="textNoShape">
              <a:avLst/>
            </a:prstTxWarp>
            <a:spAutoFit/>
          </a:bodyPr>
          <a:lstStyle/>
          <a:p>
            <a:pPr defTabSz="914400" fontAlgn="base">
              <a:spcBef>
                <a:spcPct val="50000"/>
              </a:spcBef>
              <a:spcAft>
                <a:spcPct val="0"/>
              </a:spcAft>
            </a:pPr>
            <a:r>
              <a:rPr lang="en-US" altLang="ja-JP" sz="2400" i="1" dirty="0" smtClean="0">
                <a:solidFill>
                  <a:prstClr val="black"/>
                </a:solidFill>
                <a:latin typeface="Calibri"/>
                <a:ea typeface="ＭＳ Ｐゴシック"/>
                <a:cs typeface="Osaka" charset="0"/>
              </a:rPr>
              <a:t>America(s) </a:t>
            </a:r>
            <a:r>
              <a:rPr lang="en-US" altLang="ja-JP" sz="2400" i="1" dirty="0" err="1" smtClean="0">
                <a:solidFill>
                  <a:prstClr val="black"/>
                </a:solidFill>
                <a:latin typeface="Calibri"/>
                <a:ea typeface="ＭＳ Ｐゴシック"/>
                <a:cs typeface="Osaka" charset="0"/>
              </a:rPr>
              <a:t>Collab</a:t>
            </a:r>
            <a:r>
              <a:rPr lang="en-US" altLang="ja-JP" sz="2400" i="1" dirty="0" smtClean="0">
                <a:solidFill>
                  <a:prstClr val="black"/>
                </a:solidFill>
                <a:latin typeface="Calibri"/>
                <a:ea typeface="ＭＳ Ｐゴシック"/>
                <a:cs typeface="Osaka" charset="0"/>
              </a:rPr>
              <a:t>.</a:t>
            </a:r>
            <a:endParaRPr lang="en-US" altLang="ja-JP" sz="2400" dirty="0">
              <a:solidFill>
                <a:prstClr val="black"/>
              </a:solidFill>
              <a:latin typeface="Calibri"/>
              <a:ea typeface="ＭＳ Ｐゴシック"/>
              <a:cs typeface="Osaka" charset="0"/>
            </a:endParaRPr>
          </a:p>
        </p:txBody>
      </p:sp>
      <p:sp>
        <p:nvSpPr>
          <p:cNvPr id="60431" name="Oval 19"/>
          <p:cNvSpPr>
            <a:spLocks noChangeArrowheads="1"/>
          </p:cNvSpPr>
          <p:nvPr/>
        </p:nvSpPr>
        <p:spPr bwMode="auto">
          <a:xfrm>
            <a:off x="1345144" y="1527876"/>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0432" name="Oval 20"/>
          <p:cNvSpPr>
            <a:spLocks noChangeArrowheads="1"/>
          </p:cNvSpPr>
          <p:nvPr/>
        </p:nvSpPr>
        <p:spPr bwMode="auto">
          <a:xfrm>
            <a:off x="4012144" y="1832676"/>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0433" name="Oval 21"/>
          <p:cNvSpPr>
            <a:spLocks noChangeArrowheads="1"/>
          </p:cNvSpPr>
          <p:nvPr/>
        </p:nvSpPr>
        <p:spPr bwMode="auto">
          <a:xfrm>
            <a:off x="6831544" y="1604076"/>
            <a:ext cx="152400" cy="152400"/>
          </a:xfrm>
          <a:prstGeom prst="ellipse">
            <a:avLst/>
          </a:prstGeom>
          <a:solidFill>
            <a:srgbClr val="FFFF00"/>
          </a:solidFill>
          <a:ln w="9525">
            <a:solidFill>
              <a:srgbClr val="FF66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0434" name="Oval 22"/>
          <p:cNvSpPr>
            <a:spLocks noChangeArrowheads="1"/>
          </p:cNvSpPr>
          <p:nvPr/>
        </p:nvSpPr>
        <p:spPr bwMode="auto">
          <a:xfrm>
            <a:off x="7212544" y="1604076"/>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0435" name="Oval 23"/>
          <p:cNvSpPr>
            <a:spLocks noChangeArrowheads="1"/>
          </p:cNvSpPr>
          <p:nvPr/>
        </p:nvSpPr>
        <p:spPr bwMode="auto">
          <a:xfrm>
            <a:off x="6983944" y="1756476"/>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60436" name="Text Box 24"/>
          <p:cNvSpPr txBox="1">
            <a:spLocks noChangeArrowheads="1"/>
          </p:cNvSpPr>
          <p:nvPr/>
        </p:nvSpPr>
        <p:spPr bwMode="auto">
          <a:xfrm>
            <a:off x="6158444" y="1299276"/>
            <a:ext cx="954107"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FNAL</a:t>
            </a:r>
            <a:r>
              <a:rPr lang="en-US" altLang="ja-JP" sz="1400" b="1" dirty="0" smtClean="0">
                <a:solidFill>
                  <a:srgbClr val="151556"/>
                </a:solidFill>
                <a:latin typeface="Calibri"/>
                <a:ea typeface="ＭＳ Ｐゴシック"/>
                <a:cs typeface="Osaka" charset="0"/>
              </a:rPr>
              <a:t>/ANL</a:t>
            </a:r>
            <a:endParaRPr lang="en-US" altLang="ja-JP" sz="2400" dirty="0">
              <a:solidFill>
                <a:prstClr val="black"/>
              </a:solidFill>
              <a:latin typeface="Calibri"/>
              <a:ea typeface="ＭＳ Ｐゴシック"/>
              <a:cs typeface="Osaka" charset="0"/>
            </a:endParaRPr>
          </a:p>
        </p:txBody>
      </p:sp>
      <p:sp>
        <p:nvSpPr>
          <p:cNvPr id="60437" name="Text Box 25"/>
          <p:cNvSpPr txBox="1">
            <a:spLocks noChangeArrowheads="1"/>
          </p:cNvSpPr>
          <p:nvPr/>
        </p:nvSpPr>
        <p:spPr bwMode="auto">
          <a:xfrm>
            <a:off x="7364944" y="1527876"/>
            <a:ext cx="796925" cy="3048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a:solidFill>
                  <a:srgbClr val="151556"/>
                </a:solidFill>
                <a:latin typeface="Calibri"/>
                <a:ea typeface="ＭＳ Ｐゴシック"/>
                <a:cs typeface="Osaka" charset="0"/>
              </a:rPr>
              <a:t>Cornell</a:t>
            </a:r>
            <a:endParaRPr lang="en-US" altLang="ja-JP" sz="2400">
              <a:solidFill>
                <a:prstClr val="black"/>
              </a:solidFill>
              <a:latin typeface="Calibri"/>
              <a:ea typeface="ＭＳ Ｐゴシック"/>
              <a:cs typeface="Osaka" charset="0"/>
            </a:endParaRPr>
          </a:p>
        </p:txBody>
      </p:sp>
      <p:sp>
        <p:nvSpPr>
          <p:cNvPr id="60438" name="Text Box 26"/>
          <p:cNvSpPr txBox="1">
            <a:spLocks noChangeArrowheads="1"/>
          </p:cNvSpPr>
          <p:nvPr/>
        </p:nvSpPr>
        <p:spPr bwMode="auto">
          <a:xfrm>
            <a:off x="7047444" y="1769176"/>
            <a:ext cx="647700" cy="30480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JLAB</a:t>
            </a:r>
            <a:endParaRPr lang="en-US" altLang="ja-JP" sz="2400" dirty="0">
              <a:solidFill>
                <a:prstClr val="black"/>
              </a:solidFill>
              <a:latin typeface="Calibri"/>
              <a:ea typeface="ＭＳ Ｐゴシック"/>
              <a:cs typeface="Osaka" charset="0"/>
            </a:endParaRPr>
          </a:p>
        </p:txBody>
      </p:sp>
      <p:sp>
        <p:nvSpPr>
          <p:cNvPr id="60439" name="Text Box 27"/>
          <p:cNvSpPr txBox="1">
            <a:spLocks noChangeArrowheads="1"/>
          </p:cNvSpPr>
          <p:nvPr/>
        </p:nvSpPr>
        <p:spPr bwMode="auto">
          <a:xfrm>
            <a:off x="3854039" y="1940600"/>
            <a:ext cx="468610"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KEK</a:t>
            </a:r>
            <a:endParaRPr lang="en-US" altLang="ja-JP" sz="2400" dirty="0">
              <a:solidFill>
                <a:prstClr val="black"/>
              </a:solidFill>
              <a:latin typeface="Calibri"/>
              <a:ea typeface="ＭＳ Ｐゴシック"/>
              <a:cs typeface="Osaka" charset="0"/>
            </a:endParaRPr>
          </a:p>
        </p:txBody>
      </p:sp>
      <p:sp>
        <p:nvSpPr>
          <p:cNvPr id="60440" name="Text Box 28"/>
          <p:cNvSpPr txBox="1">
            <a:spLocks noChangeArrowheads="1"/>
          </p:cNvSpPr>
          <p:nvPr/>
        </p:nvSpPr>
        <p:spPr bwMode="auto">
          <a:xfrm>
            <a:off x="1000636" y="1214106"/>
            <a:ext cx="1017213"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DESY, </a:t>
            </a:r>
            <a:r>
              <a:rPr lang="en-US" altLang="ja-JP" sz="1400" b="1" dirty="0" smtClean="0">
                <a:solidFill>
                  <a:srgbClr val="151556"/>
                </a:solidFill>
                <a:latin typeface="Calibri"/>
                <a:ea typeface="ＭＳ Ｐゴシック"/>
                <a:cs typeface="Osaka" charset="0"/>
              </a:rPr>
              <a:t>INFN</a:t>
            </a:r>
            <a:endParaRPr lang="en-US" altLang="ja-JP" sz="2400" dirty="0">
              <a:solidFill>
                <a:prstClr val="black"/>
              </a:solidFill>
              <a:latin typeface="Calibri"/>
              <a:ea typeface="ＭＳ Ｐゴシック"/>
              <a:cs typeface="Osaka" charset="0"/>
            </a:endParaRPr>
          </a:p>
        </p:txBody>
      </p:sp>
      <p:sp>
        <p:nvSpPr>
          <p:cNvPr id="26" name="Oval 21"/>
          <p:cNvSpPr>
            <a:spLocks noChangeArrowheads="1"/>
          </p:cNvSpPr>
          <p:nvPr/>
        </p:nvSpPr>
        <p:spPr bwMode="auto">
          <a:xfrm>
            <a:off x="6094944" y="1756476"/>
            <a:ext cx="152400" cy="152400"/>
          </a:xfrm>
          <a:prstGeom prst="ellipse">
            <a:avLst/>
          </a:prstGeom>
          <a:solidFill>
            <a:srgbClr val="FFFF00"/>
          </a:solidFill>
          <a:ln w="9525">
            <a:solidFill>
              <a:srgbClr val="FF66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7" name="Text Box 24"/>
          <p:cNvSpPr txBox="1">
            <a:spLocks noChangeArrowheads="1"/>
          </p:cNvSpPr>
          <p:nvPr/>
        </p:nvSpPr>
        <p:spPr bwMode="auto">
          <a:xfrm>
            <a:off x="5596203" y="1914697"/>
            <a:ext cx="1159141"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SLAC,  LCLS-II</a:t>
            </a:r>
            <a:endParaRPr lang="en-US" altLang="ja-JP" sz="2400" dirty="0">
              <a:solidFill>
                <a:prstClr val="black"/>
              </a:solidFill>
              <a:latin typeface="Calibri"/>
              <a:ea typeface="ＭＳ Ｐゴシック"/>
              <a:cs typeface="Osaka" charset="0"/>
            </a:endParaRPr>
          </a:p>
        </p:txBody>
      </p:sp>
      <p:sp>
        <p:nvSpPr>
          <p:cNvPr id="28" name="Oval 21"/>
          <p:cNvSpPr>
            <a:spLocks noChangeArrowheads="1"/>
          </p:cNvSpPr>
          <p:nvPr/>
        </p:nvSpPr>
        <p:spPr bwMode="auto">
          <a:xfrm>
            <a:off x="1493312" y="1531051"/>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9" name="Oval 19"/>
          <p:cNvSpPr>
            <a:spLocks noChangeArrowheads="1"/>
          </p:cNvSpPr>
          <p:nvPr/>
        </p:nvSpPr>
        <p:spPr bwMode="auto">
          <a:xfrm>
            <a:off x="1196808" y="1599572"/>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30" name="Text Box 27"/>
          <p:cNvSpPr txBox="1">
            <a:spLocks noChangeArrowheads="1"/>
          </p:cNvSpPr>
          <p:nvPr/>
        </p:nvSpPr>
        <p:spPr bwMode="auto">
          <a:xfrm>
            <a:off x="805173" y="1751972"/>
            <a:ext cx="1838965"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CEA-</a:t>
            </a:r>
            <a:r>
              <a:rPr lang="en-US" altLang="ja-JP" sz="1400" b="1" dirty="0" err="1">
                <a:solidFill>
                  <a:srgbClr val="151556"/>
                </a:solidFill>
                <a:latin typeface="Calibri"/>
                <a:ea typeface="ＭＳ Ｐゴシック"/>
                <a:cs typeface="Osaka" charset="0"/>
              </a:rPr>
              <a:t>Saclay</a:t>
            </a:r>
            <a:r>
              <a:rPr lang="en-US" altLang="ja-JP" sz="1400" b="1" dirty="0">
                <a:solidFill>
                  <a:srgbClr val="151556"/>
                </a:solidFill>
                <a:latin typeface="Calibri"/>
                <a:ea typeface="ＭＳ Ｐゴシック"/>
                <a:cs typeface="Osaka" charset="0"/>
              </a:rPr>
              <a:t>, LAL-</a:t>
            </a:r>
            <a:r>
              <a:rPr lang="en-US" altLang="ja-JP" sz="1400" b="1" dirty="0" err="1">
                <a:solidFill>
                  <a:srgbClr val="151556"/>
                </a:solidFill>
                <a:latin typeface="Calibri"/>
                <a:ea typeface="ＭＳ Ｐゴシック"/>
                <a:cs typeface="Osaka" charset="0"/>
              </a:rPr>
              <a:t>Orsay</a:t>
            </a:r>
            <a:r>
              <a:rPr lang="en-US" altLang="ja-JP" sz="1400" b="1" dirty="0">
                <a:solidFill>
                  <a:srgbClr val="151556"/>
                </a:solidFill>
                <a:latin typeface="Calibri"/>
                <a:ea typeface="ＭＳ Ｐゴシック"/>
                <a:cs typeface="Osaka" charset="0"/>
              </a:rPr>
              <a:t> </a:t>
            </a:r>
          </a:p>
        </p:txBody>
      </p:sp>
      <p:sp>
        <p:nvSpPr>
          <p:cNvPr id="31" name="Oval 20"/>
          <p:cNvSpPr>
            <a:spLocks noChangeArrowheads="1"/>
          </p:cNvSpPr>
          <p:nvPr/>
        </p:nvSpPr>
        <p:spPr bwMode="auto">
          <a:xfrm>
            <a:off x="3389844" y="1779956"/>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32" name="Text Box 27"/>
          <p:cNvSpPr txBox="1">
            <a:spLocks noChangeArrowheads="1"/>
          </p:cNvSpPr>
          <p:nvPr/>
        </p:nvSpPr>
        <p:spPr bwMode="auto">
          <a:xfrm>
            <a:off x="3104017" y="1367995"/>
            <a:ext cx="908127"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IHEP</a:t>
            </a:r>
            <a:r>
              <a:rPr lang="en-US" altLang="ja-JP" sz="1100" b="1" dirty="0">
                <a:solidFill>
                  <a:srgbClr val="151556"/>
                </a:solidFill>
                <a:latin typeface="Calibri"/>
                <a:ea typeface="ＭＳ Ｐゴシック"/>
                <a:cs typeface="Osaka" charset="0"/>
              </a:rPr>
              <a:t>, </a:t>
            </a:r>
            <a:r>
              <a:rPr lang="en-US" altLang="ja-JP" sz="1400" b="1" dirty="0">
                <a:solidFill>
                  <a:srgbClr val="151556"/>
                </a:solidFill>
                <a:latin typeface="Calibri"/>
                <a:ea typeface="ＭＳ Ｐゴシック"/>
                <a:cs typeface="Osaka" charset="0"/>
              </a:rPr>
              <a:t>PKU</a:t>
            </a:r>
            <a:endParaRPr lang="en-US" altLang="ja-JP" sz="1100" dirty="0">
              <a:solidFill>
                <a:prstClr val="black"/>
              </a:solidFill>
              <a:latin typeface="Calibri"/>
              <a:ea typeface="ＭＳ Ｐゴシック"/>
              <a:cs typeface="Osaka" charset="0"/>
            </a:endParaRPr>
          </a:p>
        </p:txBody>
      </p:sp>
      <p:sp>
        <p:nvSpPr>
          <p:cNvPr id="33" name="Oval 20"/>
          <p:cNvSpPr>
            <a:spLocks noChangeArrowheads="1"/>
          </p:cNvSpPr>
          <p:nvPr/>
        </p:nvSpPr>
        <p:spPr bwMode="auto">
          <a:xfrm>
            <a:off x="2733792" y="2137476"/>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35" name="Text Box 27"/>
          <p:cNvSpPr txBox="1">
            <a:spLocks noChangeArrowheads="1"/>
          </p:cNvSpPr>
          <p:nvPr/>
        </p:nvSpPr>
        <p:spPr bwMode="auto">
          <a:xfrm>
            <a:off x="2370128" y="2242053"/>
            <a:ext cx="1135297"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a:solidFill>
                  <a:srgbClr val="151556"/>
                </a:solidFill>
                <a:latin typeface="Calibri"/>
                <a:ea typeface="ＭＳ Ｐゴシック"/>
                <a:cs typeface="Osaka" charset="0"/>
              </a:rPr>
              <a:t>IUAC, RRCAT</a:t>
            </a:r>
            <a:endParaRPr lang="en-US" altLang="ja-JP" sz="1100" b="1" dirty="0">
              <a:solidFill>
                <a:srgbClr val="151556"/>
              </a:solidFill>
              <a:latin typeface="Calibri"/>
              <a:ea typeface="ＭＳ Ｐゴシック"/>
              <a:cs typeface="Osaka" charset="0"/>
            </a:endParaRPr>
          </a:p>
        </p:txBody>
      </p:sp>
      <p:sp>
        <p:nvSpPr>
          <p:cNvPr id="3" name="スライド番号プレースホルダー 2"/>
          <p:cNvSpPr>
            <a:spLocks noGrp="1"/>
          </p:cNvSpPr>
          <p:nvPr>
            <p:ph type="sldNum" sz="quarter" idx="4"/>
          </p:nvPr>
        </p:nvSpPr>
        <p:spPr>
          <a:prstGeom prst="rect">
            <a:avLst/>
          </a:prstGeom>
        </p:spPr>
        <p:txBody>
          <a:bodyPr anchor="ctr"/>
          <a:lstStyle/>
          <a:p>
            <a:fld id="{CAAA0732-AD09-E341-AC15-95AAFB5FCEB8}" type="slidenum">
              <a:rPr lang="ja-JP" altLang="en-US" sz="1000" smtClean="0"/>
              <a:pPr/>
              <a:t>8</a:t>
            </a:fld>
            <a:endParaRPr lang="ja-JP" altLang="en-US" sz="1000" dirty="0"/>
          </a:p>
        </p:txBody>
      </p:sp>
      <p:sp>
        <p:nvSpPr>
          <p:cNvPr id="42" name="Oval 20"/>
          <p:cNvSpPr>
            <a:spLocks noChangeArrowheads="1"/>
          </p:cNvSpPr>
          <p:nvPr/>
        </p:nvSpPr>
        <p:spPr bwMode="auto">
          <a:xfrm>
            <a:off x="3528195" y="1779956"/>
            <a:ext cx="152400" cy="152400"/>
          </a:xfrm>
          <a:prstGeom prst="ellipse">
            <a:avLst/>
          </a:prstGeom>
          <a:solidFill>
            <a:srgbClr val="FFFF00"/>
          </a:solidFill>
          <a:ln w="9525">
            <a:solidFill>
              <a:srgbClr val="FF00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pic>
        <p:nvPicPr>
          <p:cNvPr id="12" name="図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13" y="2474094"/>
            <a:ext cx="2135989" cy="1098649"/>
          </a:xfrm>
          <a:prstGeom prst="rect">
            <a:avLst/>
          </a:prstGeom>
          <a:ln>
            <a:noFill/>
          </a:ln>
          <a:effectLst>
            <a:outerShdw blurRad="292100" dist="139700" dir="2700000" algn="tl" rotWithShape="0">
              <a:srgbClr val="333333">
                <a:alpha val="65000"/>
              </a:srgbClr>
            </a:outerShdw>
          </a:effectLst>
        </p:spPr>
      </p:pic>
      <p:sp>
        <p:nvSpPr>
          <p:cNvPr id="44" name="Oval 15"/>
          <p:cNvSpPr>
            <a:spLocks noChangeArrowheads="1"/>
          </p:cNvSpPr>
          <p:nvPr/>
        </p:nvSpPr>
        <p:spPr bwMode="auto">
          <a:xfrm>
            <a:off x="1217973" y="2883950"/>
            <a:ext cx="262469" cy="221251"/>
          </a:xfrm>
          <a:prstGeom prst="ellipse">
            <a:avLst/>
          </a:prstGeom>
          <a:noFill/>
          <a:ln w="38100">
            <a:solidFill>
              <a:srgbClr val="FFC629"/>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pic>
        <p:nvPicPr>
          <p:cNvPr id="11" name="図 10" descr="Visiting JLab | Jefferson Lab.pdf"/>
          <p:cNvPicPr>
            <a:picLocks noChangeAspect="1"/>
          </p:cNvPicPr>
          <p:nvPr/>
        </p:nvPicPr>
        <p:blipFill rotWithShape="1">
          <a:blip r:embed="rId6" cstate="email">
            <a:extLst>
              <a:ext uri="{28A0092B-C50C-407E-A947-70E740481C1C}">
                <a14:useLocalDpi xmlns:a14="http://schemas.microsoft.com/office/drawing/2010/main"/>
              </a:ext>
            </a:extLst>
          </a:blip>
          <a:srcRect l="3587" t="10957" r="47370" b="65207"/>
          <a:stretch/>
        </p:blipFill>
        <p:spPr>
          <a:xfrm>
            <a:off x="7258298" y="2312613"/>
            <a:ext cx="1742835" cy="1185863"/>
          </a:xfrm>
          <a:prstGeom prst="rect">
            <a:avLst/>
          </a:prstGeom>
        </p:spPr>
      </p:pic>
      <p:sp>
        <p:nvSpPr>
          <p:cNvPr id="43" name="Oval 14"/>
          <p:cNvSpPr>
            <a:spLocks noChangeArrowheads="1"/>
          </p:cNvSpPr>
          <p:nvPr/>
        </p:nvSpPr>
        <p:spPr bwMode="auto">
          <a:xfrm>
            <a:off x="8009469" y="2894412"/>
            <a:ext cx="304800" cy="304800"/>
          </a:xfrm>
          <a:prstGeom prst="ellipse">
            <a:avLst/>
          </a:prstGeom>
          <a:noFill/>
          <a:ln w="38100">
            <a:solidFill>
              <a:srgbClr val="FFC629"/>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pic>
        <p:nvPicPr>
          <p:cNvPr id="45"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41448" y="2739531"/>
            <a:ext cx="1359326" cy="919361"/>
          </a:xfrm>
          <a:prstGeom prst="rect">
            <a:avLst/>
          </a:prstGeom>
          <a:solidFill>
            <a:schemeClr val="bg1">
              <a:alpha val="57000"/>
            </a:schemeClr>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41" name="Oval 21"/>
          <p:cNvSpPr>
            <a:spLocks noChangeArrowheads="1"/>
          </p:cNvSpPr>
          <p:nvPr/>
        </p:nvSpPr>
        <p:spPr bwMode="auto">
          <a:xfrm>
            <a:off x="6035696" y="1564896"/>
            <a:ext cx="152400" cy="152400"/>
          </a:xfrm>
          <a:prstGeom prst="ellipse">
            <a:avLst/>
          </a:prstGeom>
          <a:solidFill>
            <a:srgbClr val="FFFF00"/>
          </a:solidFill>
          <a:ln w="9525">
            <a:solidFill>
              <a:srgbClr val="FF6600"/>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46" name="Text Box 24"/>
          <p:cNvSpPr txBox="1">
            <a:spLocks noChangeArrowheads="1"/>
          </p:cNvSpPr>
          <p:nvPr/>
        </p:nvSpPr>
        <p:spPr bwMode="auto">
          <a:xfrm>
            <a:off x="5327578" y="1600485"/>
            <a:ext cx="779029"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altLang="ja-JP" sz="1400" b="1" dirty="0" smtClean="0">
                <a:solidFill>
                  <a:srgbClr val="151556"/>
                </a:solidFill>
                <a:latin typeface="Calibri"/>
                <a:ea typeface="ＭＳ Ｐゴシック"/>
                <a:cs typeface="Osaka" charset="0"/>
              </a:rPr>
              <a:t>TRIUMF</a:t>
            </a:r>
            <a:endParaRPr lang="en-US" altLang="ja-JP" sz="2400" dirty="0">
              <a:solidFill>
                <a:prstClr val="black"/>
              </a:solidFill>
              <a:latin typeface="Calibri"/>
              <a:ea typeface="ＭＳ Ｐゴシック"/>
              <a:cs typeface="Osaka" charset="0"/>
            </a:endParaRPr>
          </a:p>
        </p:txBody>
      </p:sp>
      <p:pic>
        <p:nvPicPr>
          <p:cNvPr id="47" name="図 28"/>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70157" y="4064658"/>
            <a:ext cx="2337369" cy="171027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0424" name="Oval 12"/>
          <p:cNvSpPr>
            <a:spLocks noChangeArrowheads="1"/>
          </p:cNvSpPr>
          <p:nvPr/>
        </p:nvSpPr>
        <p:spPr bwMode="auto">
          <a:xfrm>
            <a:off x="4012144" y="4922600"/>
            <a:ext cx="381000" cy="380311"/>
          </a:xfrm>
          <a:prstGeom prst="ellipse">
            <a:avLst/>
          </a:prstGeom>
          <a:noFill/>
          <a:ln w="38100">
            <a:solidFill>
              <a:srgbClr val="FFC629"/>
            </a:solidFill>
            <a:round/>
            <a:headEnd/>
            <a:tailEnd/>
          </a:ln>
        </p:spPr>
        <p:txBody>
          <a:bodyPr wrap="none" anchor="ctr">
            <a:prstTxWarp prst="textNoShape">
              <a:avLst/>
            </a:prstTxWarp>
          </a:bodyPr>
          <a:lstStyle/>
          <a:p>
            <a:pPr defTabSz="914400" fontAlgn="base">
              <a:spcBef>
                <a:spcPct val="0"/>
              </a:spcBef>
              <a:spcAft>
                <a:spcPct val="0"/>
              </a:spcAft>
            </a:pPr>
            <a:endParaRPr lang="ja-JP" altLang="en-US" sz="2400">
              <a:solidFill>
                <a:prstClr val="black"/>
              </a:solidFill>
              <a:latin typeface="Calibri"/>
              <a:ea typeface="ＭＳ Ｐゴシック"/>
              <a:cs typeface="Osaka" charset="0"/>
            </a:endParaRPr>
          </a:p>
        </p:txBody>
      </p:sp>
      <p:sp>
        <p:nvSpPr>
          <p:cNvPr id="2" name="日付プレースホルダー 1"/>
          <p:cNvSpPr>
            <a:spLocks noGrp="1"/>
          </p:cNvSpPr>
          <p:nvPr>
            <p:ph type="dt" sz="half" idx="2"/>
          </p:nvPr>
        </p:nvSpPr>
        <p:spPr/>
        <p:txBody>
          <a:bodyPr/>
          <a:lstStyle/>
          <a:p>
            <a:r>
              <a:rPr lang="en-US" smtClean="0"/>
              <a:t>AY-170209</a:t>
            </a:r>
            <a:endParaRPr lang="en-US"/>
          </a:p>
        </p:txBody>
      </p:sp>
    </p:spTree>
    <p:extLst>
      <p:ext uri="{BB962C8B-B14F-4D97-AF65-F5344CB8AC3E}">
        <p14:creationId xmlns:p14="http://schemas.microsoft.com/office/powerpoint/2010/main" val="18469909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89869" y="740720"/>
            <a:ext cx="8873501" cy="5485712"/>
          </a:xfrm>
        </p:spPr>
        <p:txBody>
          <a:bodyPr>
            <a:noAutofit/>
          </a:bodyPr>
          <a:lstStyle/>
          <a:p>
            <a:pPr marL="0" indent="0"/>
            <a:r>
              <a:rPr kumimoji="1" lang="en-US" altLang="ja-JP" sz="2400" i="1" dirty="0" smtClean="0"/>
              <a:t>Two Key </a:t>
            </a:r>
            <a:r>
              <a:rPr kumimoji="1" lang="en-US" altLang="ja-JP" sz="2400" i="1" dirty="0" smtClean="0">
                <a:solidFill>
                  <a:srgbClr val="FF0000"/>
                </a:solidFill>
              </a:rPr>
              <a:t>Technologies</a:t>
            </a:r>
            <a:r>
              <a:rPr kumimoji="1" lang="en-US" altLang="ja-JP" sz="2400" i="1" dirty="0" smtClean="0"/>
              <a:t> </a:t>
            </a:r>
            <a:r>
              <a:rPr kumimoji="1" lang="en-US" altLang="ja-JP" sz="2400" i="1" dirty="0" smtClean="0">
                <a:solidFill>
                  <a:srgbClr val="FF0000"/>
                </a:solidFill>
              </a:rPr>
              <a:t>matured</a:t>
            </a:r>
            <a:r>
              <a:rPr kumimoji="1" lang="en-US" altLang="ja-JP" sz="2400" i="1" dirty="0" smtClean="0"/>
              <a:t> for the project realization ! </a:t>
            </a:r>
          </a:p>
          <a:p>
            <a:pPr marL="355600" indent="-355600">
              <a:buFont typeface="Arial"/>
              <a:buChar char="•"/>
            </a:pPr>
            <a:r>
              <a:rPr kumimoji="1" lang="en-US" altLang="ja-JP" sz="2000" u="sng" dirty="0" smtClean="0">
                <a:solidFill>
                  <a:schemeClr val="bg1">
                    <a:lumMod val="50000"/>
                  </a:schemeClr>
                </a:solidFill>
              </a:rPr>
              <a:t>Nano</a:t>
            </a:r>
            <a:r>
              <a:rPr kumimoji="1" lang="en-US" altLang="ja-JP" sz="2000" u="sng" dirty="0">
                <a:solidFill>
                  <a:schemeClr val="bg1">
                    <a:lumMod val="50000"/>
                  </a:schemeClr>
                </a:solidFill>
              </a:rPr>
              <a:t>-beam Technology</a:t>
            </a:r>
            <a:r>
              <a:rPr kumimoji="1" lang="ja-JP" altLang="en-US" sz="2000" u="sng" dirty="0">
                <a:solidFill>
                  <a:schemeClr val="bg1">
                    <a:lumMod val="50000"/>
                  </a:schemeClr>
                </a:solidFill>
              </a:rPr>
              <a:t>：</a:t>
            </a:r>
            <a:r>
              <a:rPr kumimoji="1" lang="en-US" altLang="ja-JP" sz="2000" u="sng" dirty="0">
                <a:solidFill>
                  <a:schemeClr val="bg1">
                    <a:lumMod val="50000"/>
                  </a:schemeClr>
                </a:solidFill>
              </a:rPr>
              <a:t> </a:t>
            </a:r>
            <a:endParaRPr kumimoji="1" lang="en-US" altLang="ja-JP" sz="2000" u="sng" dirty="0" smtClean="0">
              <a:solidFill>
                <a:schemeClr val="bg1">
                  <a:lumMod val="50000"/>
                </a:schemeClr>
              </a:solidFill>
            </a:endParaRPr>
          </a:p>
          <a:p>
            <a:pPr marL="388598" lvl="2" indent="0">
              <a:buNone/>
            </a:pPr>
            <a:r>
              <a:rPr kumimoji="1" lang="en-US" altLang="ja-JP" sz="2000" b="1" dirty="0" smtClean="0">
                <a:solidFill>
                  <a:schemeClr val="bg1">
                    <a:lumMod val="50000"/>
                  </a:schemeClr>
                </a:solidFill>
                <a:latin typeface="+mn-lt"/>
              </a:rPr>
              <a:t>KEK-ATF2</a:t>
            </a:r>
            <a:r>
              <a:rPr kumimoji="1" lang="en-US" altLang="ja-JP" sz="2000" dirty="0" smtClean="0">
                <a:solidFill>
                  <a:schemeClr val="bg1">
                    <a:lumMod val="50000"/>
                  </a:schemeClr>
                </a:solidFill>
                <a:latin typeface="+mn-lt"/>
              </a:rPr>
              <a:t>: FF </a:t>
            </a:r>
            <a:r>
              <a:rPr kumimoji="1" lang="en-US" altLang="ja-JP" sz="2000" b="1" dirty="0" smtClean="0">
                <a:solidFill>
                  <a:schemeClr val="bg1">
                    <a:lumMod val="50000"/>
                  </a:schemeClr>
                </a:solidFill>
                <a:latin typeface="+mn-lt"/>
              </a:rPr>
              <a:t>beam size (v</a:t>
            </a:r>
            <a:r>
              <a:rPr kumimoji="1" lang="en-US" altLang="ja-JP" sz="2000" dirty="0" smtClean="0">
                <a:solidFill>
                  <a:schemeClr val="bg1">
                    <a:lumMod val="50000"/>
                  </a:schemeClr>
                </a:solidFill>
                <a:latin typeface="+mn-lt"/>
              </a:rPr>
              <a:t>): 41 nm at 1.3 </a:t>
            </a:r>
            <a:r>
              <a:rPr kumimoji="1" lang="en-US" altLang="ja-JP" sz="2000" dirty="0" err="1" smtClean="0">
                <a:solidFill>
                  <a:schemeClr val="bg1">
                    <a:lumMod val="50000"/>
                  </a:schemeClr>
                </a:solidFill>
                <a:latin typeface="+mn-lt"/>
              </a:rPr>
              <a:t>GeV</a:t>
            </a:r>
            <a:r>
              <a:rPr kumimoji="1" lang="en-US" altLang="ja-JP" sz="2000" dirty="0" smtClean="0">
                <a:solidFill>
                  <a:schemeClr val="bg1">
                    <a:lumMod val="50000"/>
                  </a:schemeClr>
                </a:solidFill>
                <a:latin typeface="+mn-lt"/>
              </a:rPr>
              <a:t>  (to go 37nm, equiv. to 6 nm at ILC</a:t>
            </a:r>
            <a:r>
              <a:rPr kumimoji="1" lang="ja-JP" altLang="en-US" sz="2000" dirty="0" smtClean="0">
                <a:solidFill>
                  <a:schemeClr val="bg1">
                    <a:lumMod val="50000"/>
                  </a:schemeClr>
                </a:solidFill>
                <a:latin typeface="+mn-lt"/>
              </a:rPr>
              <a:t>）</a:t>
            </a:r>
            <a:endParaRPr kumimoji="1" lang="en-US" altLang="ja-JP" sz="2000" u="sng" dirty="0" smtClean="0">
              <a:solidFill>
                <a:schemeClr val="bg1">
                  <a:lumMod val="50000"/>
                </a:schemeClr>
              </a:solidFill>
              <a:latin typeface="+mn-lt"/>
            </a:endParaRPr>
          </a:p>
          <a:p>
            <a:pPr marL="355600" indent="-355600">
              <a:buFont typeface="Arial"/>
              <a:buChar char="•"/>
            </a:pPr>
            <a:r>
              <a:rPr kumimoji="1" lang="en-US" altLang="ja-JP" sz="2000" u="sng" dirty="0" smtClean="0"/>
              <a:t>SRF </a:t>
            </a:r>
            <a:r>
              <a:rPr kumimoji="1" lang="en-US" altLang="ja-JP" sz="2000" u="sng" dirty="0"/>
              <a:t>Technology </a:t>
            </a:r>
            <a:r>
              <a:rPr kumimoji="1" lang="ja-JP" altLang="en-US" sz="2000" u="sng" dirty="0"/>
              <a:t>：</a:t>
            </a:r>
            <a:r>
              <a:rPr kumimoji="1" lang="en-US" altLang="ja-JP" sz="2000" u="sng" dirty="0"/>
              <a:t> </a:t>
            </a:r>
          </a:p>
          <a:p>
            <a:pPr marL="388598" lvl="2" indent="0">
              <a:buNone/>
            </a:pPr>
            <a:r>
              <a:rPr kumimoji="1" lang="en-US" altLang="ja-JP" sz="2000" b="1" dirty="0" smtClean="0">
                <a:solidFill>
                  <a:srgbClr val="008000"/>
                </a:solidFill>
                <a:latin typeface="+mn-lt"/>
              </a:rPr>
              <a:t>European </a:t>
            </a:r>
            <a:r>
              <a:rPr kumimoji="1" lang="en-US" altLang="ja-JP" sz="2000" b="1" dirty="0">
                <a:solidFill>
                  <a:srgbClr val="008000"/>
                </a:solidFill>
                <a:latin typeface="+mn-lt"/>
              </a:rPr>
              <a:t>XFEL</a:t>
            </a:r>
            <a:r>
              <a:rPr kumimoji="1" lang="en-US" altLang="ja-JP" sz="2000" dirty="0">
                <a:solidFill>
                  <a:srgbClr val="660066"/>
                </a:solidFill>
                <a:latin typeface="+mn-lt"/>
              </a:rPr>
              <a:t>: </a:t>
            </a:r>
            <a:r>
              <a:rPr kumimoji="1" lang="en-US" altLang="ja-JP" sz="2000" dirty="0" smtClean="0">
                <a:solidFill>
                  <a:srgbClr val="660066"/>
                </a:solidFill>
                <a:latin typeface="+mn-lt"/>
              </a:rPr>
              <a:t>SRF </a:t>
            </a:r>
            <a:r>
              <a:rPr kumimoji="1" lang="en-US" altLang="ja-JP" sz="2000" dirty="0" smtClean="0">
                <a:latin typeface="+mn-lt"/>
              </a:rPr>
              <a:t>Cavity completion, </a:t>
            </a:r>
            <a:r>
              <a:rPr kumimoji="1" lang="en-US" altLang="ja-JP" sz="2000" dirty="0" smtClean="0">
                <a:solidFill>
                  <a:srgbClr val="FF0000"/>
                </a:solidFill>
                <a:latin typeface="+mn-lt"/>
              </a:rPr>
              <a:t>100</a:t>
            </a:r>
            <a:r>
              <a:rPr kumimoji="1" lang="en-US" altLang="ja-JP" sz="2000" dirty="0" smtClean="0">
                <a:solidFill>
                  <a:srgbClr val="000000"/>
                </a:solidFill>
                <a:latin typeface="+mn-lt"/>
              </a:rPr>
              <a:t>%</a:t>
            </a:r>
            <a:r>
              <a:rPr kumimoji="1" lang="en-US" altLang="ja-JP" sz="2000" dirty="0" smtClean="0">
                <a:solidFill>
                  <a:srgbClr val="FF0000"/>
                </a:solidFill>
                <a:latin typeface="+mn-lt"/>
              </a:rPr>
              <a:t> </a:t>
            </a:r>
            <a:r>
              <a:rPr kumimoji="1" lang="en-US" altLang="ja-JP" sz="2000" dirty="0" smtClean="0">
                <a:latin typeface="+mn-lt"/>
              </a:rPr>
              <a:t>(800) reaching  &lt;G&gt; = ~ </a:t>
            </a:r>
            <a:r>
              <a:rPr kumimoji="1" lang="en-US" altLang="ja-JP" sz="2000" dirty="0" smtClean="0">
                <a:solidFill>
                  <a:srgbClr val="FF0000"/>
                </a:solidFill>
                <a:latin typeface="+mn-lt"/>
              </a:rPr>
              <a:t>30 </a:t>
            </a:r>
            <a:r>
              <a:rPr kumimoji="1" lang="en-US" altLang="ja-JP" sz="2000" dirty="0">
                <a:latin typeface="+mn-lt"/>
              </a:rPr>
              <a:t>MV/</a:t>
            </a:r>
            <a:r>
              <a:rPr kumimoji="1" lang="en-US" altLang="ja-JP" sz="2000" dirty="0" smtClean="0">
                <a:latin typeface="+mn-lt"/>
              </a:rPr>
              <a:t>m</a:t>
            </a:r>
            <a:r>
              <a:rPr kumimoji="1" lang="en-US" altLang="ja-JP" sz="2000" dirty="0" smtClean="0">
                <a:solidFill>
                  <a:srgbClr val="FF0000"/>
                </a:solidFill>
                <a:latin typeface="+mn-lt"/>
              </a:rPr>
              <a:t>.</a:t>
            </a:r>
            <a:endParaRPr kumimoji="1" lang="en-US" altLang="ja-JP" sz="2000" dirty="0">
              <a:latin typeface="+mn-lt"/>
            </a:endParaRPr>
          </a:p>
          <a:p>
            <a:pPr marL="1153043" lvl="3" indent="-457200"/>
            <a:r>
              <a:rPr kumimoji="1" lang="en-US" altLang="ja-JP" sz="2000" dirty="0" err="1" smtClean="0">
                <a:latin typeface="+mn-lt"/>
              </a:rPr>
              <a:t>Cryomodule</a:t>
            </a:r>
            <a:r>
              <a:rPr kumimoji="1" lang="en-US" altLang="ja-JP" sz="2000" dirty="0" smtClean="0">
                <a:latin typeface="+mn-lt"/>
              </a:rPr>
              <a:t> (CM), </a:t>
            </a:r>
            <a:r>
              <a:rPr kumimoji="1" lang="en-US" altLang="ja-JP" sz="2000" dirty="0" smtClean="0">
                <a:solidFill>
                  <a:srgbClr val="FF0000"/>
                </a:solidFill>
                <a:latin typeface="+mn-lt"/>
              </a:rPr>
              <a:t>100</a:t>
            </a:r>
            <a:r>
              <a:rPr kumimoji="1" lang="en-US" altLang="ja-JP" sz="2000" dirty="0" smtClean="0">
                <a:solidFill>
                  <a:srgbClr val="000000"/>
                </a:solidFill>
                <a:latin typeface="+mn-lt"/>
              </a:rPr>
              <a:t>%</a:t>
            </a:r>
            <a:r>
              <a:rPr kumimoji="1" lang="en-US" altLang="ja-JP" sz="2000" dirty="0" smtClean="0">
                <a:latin typeface="+mn-lt"/>
              </a:rPr>
              <a:t> (100) reaching  &lt;G&gt; =~</a:t>
            </a:r>
            <a:r>
              <a:rPr kumimoji="1" lang="en-US" altLang="ja-JP" sz="2000" dirty="0" smtClean="0">
                <a:solidFill>
                  <a:srgbClr val="FF0000"/>
                </a:solidFill>
                <a:latin typeface="+mn-lt"/>
              </a:rPr>
              <a:t>28</a:t>
            </a:r>
            <a:r>
              <a:rPr kumimoji="1" lang="en-US" altLang="ja-JP" sz="2000" dirty="0" smtClean="0">
                <a:latin typeface="+mn-lt"/>
              </a:rPr>
              <a:t> MV/m</a:t>
            </a:r>
          </a:p>
          <a:p>
            <a:pPr marL="1153043" lvl="3" indent="-457200"/>
            <a:r>
              <a:rPr kumimoji="1" lang="en-US" altLang="ja-JP" sz="2000" dirty="0" smtClean="0">
                <a:latin typeface="+mn-lt"/>
              </a:rPr>
              <a:t>Installation into acc. Tunnel completed, and cool-down just started,</a:t>
            </a:r>
          </a:p>
          <a:p>
            <a:pPr marL="388598" lvl="2" indent="0">
              <a:buNone/>
            </a:pPr>
            <a:r>
              <a:rPr kumimoji="1" lang="en-US" altLang="ja-JP" sz="2000" b="1" dirty="0" err="1" smtClean="0">
                <a:solidFill>
                  <a:srgbClr val="008000"/>
                </a:solidFill>
                <a:latin typeface="+mn-lt"/>
              </a:rPr>
              <a:t>Fermilab</a:t>
            </a:r>
            <a:r>
              <a:rPr kumimoji="1" lang="ja-JP" altLang="en-US" sz="2000" dirty="0" smtClean="0">
                <a:solidFill>
                  <a:srgbClr val="008000"/>
                </a:solidFill>
                <a:latin typeface="+mn-lt"/>
              </a:rPr>
              <a:t>：</a:t>
            </a:r>
            <a:r>
              <a:rPr kumimoji="1" lang="en-US" altLang="ja-JP" sz="2000" dirty="0" smtClean="0">
                <a:latin typeface="+mn-lt"/>
              </a:rPr>
              <a:t> CM (8 cavity string) reaching </a:t>
            </a:r>
            <a:r>
              <a:rPr kumimoji="1" lang="en-US" altLang="ja-JP" sz="2000" dirty="0">
                <a:solidFill>
                  <a:srgbClr val="008000"/>
                </a:solidFill>
                <a:latin typeface="+mn-lt"/>
              </a:rPr>
              <a:t>ILC </a:t>
            </a:r>
            <a:r>
              <a:rPr kumimoji="1" lang="en-US" altLang="ja-JP" sz="2000" dirty="0" smtClean="0">
                <a:solidFill>
                  <a:srgbClr val="008000"/>
                </a:solidFill>
                <a:latin typeface="+mn-lt"/>
              </a:rPr>
              <a:t>gradient</a:t>
            </a:r>
            <a:r>
              <a:rPr kumimoji="1" lang="en-US" altLang="ja-JP" sz="2000" dirty="0" smtClean="0">
                <a:latin typeface="+mn-lt"/>
              </a:rPr>
              <a:t>:   &lt;G&gt;  </a:t>
            </a:r>
            <a:r>
              <a:rPr kumimoji="1" lang="en-US" altLang="ja-JP" sz="2000" dirty="0" smtClean="0">
                <a:solidFill>
                  <a:srgbClr val="3366FF"/>
                </a:solidFill>
                <a:latin typeface="+mn-lt"/>
              </a:rPr>
              <a:t>&gt; 31.5MV</a:t>
            </a:r>
            <a:r>
              <a:rPr kumimoji="1" lang="en-US" altLang="ja-JP" sz="2000" dirty="0">
                <a:solidFill>
                  <a:srgbClr val="3366FF"/>
                </a:solidFill>
                <a:latin typeface="+mn-lt"/>
              </a:rPr>
              <a:t>/</a:t>
            </a:r>
            <a:r>
              <a:rPr kumimoji="1" lang="en-US" altLang="ja-JP" sz="2000" dirty="0" smtClean="0">
                <a:solidFill>
                  <a:srgbClr val="3366FF"/>
                </a:solidFill>
                <a:latin typeface="+mn-lt"/>
              </a:rPr>
              <a:t>m</a:t>
            </a:r>
            <a:r>
              <a:rPr kumimoji="1" lang="en-US" altLang="ja-JP" dirty="0" smtClean="0">
                <a:latin typeface="+mn-lt"/>
              </a:rPr>
              <a:t> </a:t>
            </a:r>
          </a:p>
          <a:p>
            <a:pPr marL="981593" lvl="3" indent="-285750"/>
            <a:r>
              <a:rPr kumimoji="1" lang="en-US" altLang="ja-JP" sz="2000" b="1" dirty="0" smtClean="0">
                <a:latin typeface="+mn-lt"/>
              </a:rPr>
              <a:t>New Surface process “</a:t>
            </a:r>
            <a:r>
              <a:rPr kumimoji="1" lang="en-US" altLang="ja-JP" sz="2000" b="1" u="sng" dirty="0" smtClean="0">
                <a:latin typeface="+mn-lt"/>
              </a:rPr>
              <a:t>N2 Infusion</a:t>
            </a:r>
            <a:r>
              <a:rPr kumimoji="1" lang="en-US" altLang="ja-JP" sz="2000" b="1" dirty="0" smtClean="0">
                <a:latin typeface="+mn-lt"/>
              </a:rPr>
              <a:t>” demonstrated for High-Q and High-G </a:t>
            </a:r>
          </a:p>
          <a:p>
            <a:pPr marL="388598" lvl="2" indent="0">
              <a:buNone/>
            </a:pPr>
            <a:r>
              <a:rPr kumimoji="1" lang="en-US" altLang="ja-JP" sz="2200" b="1" dirty="0" smtClean="0">
                <a:solidFill>
                  <a:srgbClr val="008000"/>
                </a:solidFill>
                <a:latin typeface="+mn-lt"/>
              </a:rPr>
              <a:t>SLAC, </a:t>
            </a:r>
            <a:r>
              <a:rPr kumimoji="1" lang="en-US" altLang="ja-JP" sz="2200" b="1" dirty="0" err="1" smtClean="0">
                <a:solidFill>
                  <a:srgbClr val="008000"/>
                </a:solidFill>
                <a:latin typeface="+mn-lt"/>
              </a:rPr>
              <a:t>Fermilab</a:t>
            </a:r>
            <a:r>
              <a:rPr kumimoji="1" lang="en-US" altLang="ja-JP" sz="2200" b="1" dirty="0" smtClean="0">
                <a:solidFill>
                  <a:srgbClr val="008000"/>
                </a:solidFill>
                <a:latin typeface="+mn-lt"/>
              </a:rPr>
              <a:t>, </a:t>
            </a:r>
            <a:r>
              <a:rPr kumimoji="1" lang="en-US" altLang="ja-JP" sz="2200" b="1" dirty="0" err="1" smtClean="0">
                <a:solidFill>
                  <a:srgbClr val="008000"/>
                </a:solidFill>
                <a:latin typeface="+mn-lt"/>
              </a:rPr>
              <a:t>JLab</a:t>
            </a:r>
            <a:r>
              <a:rPr kumimoji="1" lang="en-US" altLang="ja-JP" sz="2200" b="1" dirty="0" smtClean="0">
                <a:solidFill>
                  <a:srgbClr val="008000"/>
                </a:solidFill>
                <a:latin typeface="+mn-lt"/>
              </a:rPr>
              <a:t>: </a:t>
            </a:r>
            <a:r>
              <a:rPr kumimoji="1" lang="en-US" altLang="ja-JP" sz="2200" b="1" dirty="0" smtClean="0">
                <a:latin typeface="+mn-lt"/>
              </a:rPr>
              <a:t>LCLS</a:t>
            </a:r>
            <a:r>
              <a:rPr kumimoji="1" lang="en-US" altLang="ja-JP" sz="2200" b="1" dirty="0" smtClean="0">
                <a:latin typeface="+mn-lt"/>
              </a:rPr>
              <a:t>-II SRF </a:t>
            </a:r>
            <a:r>
              <a:rPr kumimoji="1" lang="en-US" altLang="ja-JP" sz="2200" b="1" dirty="0" smtClean="0">
                <a:latin typeface="+mn-lt"/>
              </a:rPr>
              <a:t>CM </a:t>
            </a:r>
            <a:r>
              <a:rPr kumimoji="1" lang="en-US" altLang="ja-JP" sz="2200" b="1" dirty="0" smtClean="0">
                <a:latin typeface="+mn-lt"/>
              </a:rPr>
              <a:t>prototypes completed/tested</a:t>
            </a:r>
            <a:endParaRPr kumimoji="1" lang="en-US" altLang="ja-JP" sz="2200" b="1" dirty="0">
              <a:latin typeface="+mn-lt"/>
            </a:endParaRPr>
          </a:p>
          <a:p>
            <a:pPr marL="388598" lvl="2" indent="0">
              <a:buNone/>
            </a:pPr>
            <a:r>
              <a:rPr kumimoji="1" lang="en-US" altLang="ja-JP" sz="2000" b="1" dirty="0" smtClean="0">
                <a:solidFill>
                  <a:srgbClr val="008000"/>
                </a:solidFill>
                <a:latin typeface="+mn-lt"/>
              </a:rPr>
              <a:t>KEK</a:t>
            </a:r>
            <a:r>
              <a:rPr kumimoji="1" lang="en-US" altLang="ja-JP" sz="2000" dirty="0" smtClean="0">
                <a:latin typeface="+mn-lt"/>
              </a:rPr>
              <a:t>: CM  (8</a:t>
            </a:r>
            <a:r>
              <a:rPr kumimoji="1" lang="en-US" altLang="ja-JP" sz="2000" dirty="0">
                <a:latin typeface="+mn-lt"/>
              </a:rPr>
              <a:t>-cavity </a:t>
            </a:r>
            <a:r>
              <a:rPr kumimoji="1" lang="en-US" altLang="ja-JP" sz="2000" dirty="0" smtClean="0">
                <a:latin typeface="+mn-lt"/>
              </a:rPr>
              <a:t>string) reaching : &lt;G&gt;  </a:t>
            </a:r>
            <a:r>
              <a:rPr kumimoji="1" lang="en-US" altLang="ja-JP" sz="2000" dirty="0" smtClean="0">
                <a:solidFill>
                  <a:srgbClr val="3366FF"/>
                </a:solidFill>
                <a:latin typeface="+mn-lt"/>
              </a:rPr>
              <a:t>&gt;  31 </a:t>
            </a:r>
            <a:r>
              <a:rPr kumimoji="1" lang="en-US" altLang="ja-JP" sz="2000" dirty="0">
                <a:solidFill>
                  <a:srgbClr val="3366FF"/>
                </a:solidFill>
                <a:latin typeface="+mn-lt"/>
              </a:rPr>
              <a:t>MV/</a:t>
            </a:r>
            <a:r>
              <a:rPr kumimoji="1" lang="en-US" altLang="ja-JP" sz="2000" dirty="0" smtClean="0">
                <a:solidFill>
                  <a:srgbClr val="3366FF"/>
                </a:solidFill>
                <a:latin typeface="+mn-lt"/>
              </a:rPr>
              <a:t>m</a:t>
            </a:r>
            <a:r>
              <a:rPr kumimoji="1" lang="en-US" altLang="ja-JP" sz="2000" dirty="0" smtClean="0">
                <a:latin typeface="+mn-lt"/>
              </a:rPr>
              <a:t> </a:t>
            </a:r>
          </a:p>
          <a:p>
            <a:pPr marL="388598" lvl="2" indent="0">
              <a:buNone/>
            </a:pPr>
            <a:r>
              <a:rPr kumimoji="1" lang="en-US" altLang="ja-JP" sz="2000" b="1" dirty="0" smtClean="0">
                <a:solidFill>
                  <a:srgbClr val="008000"/>
                </a:solidFill>
                <a:latin typeface="+mn-lt"/>
              </a:rPr>
              <a:t>US-Japan: </a:t>
            </a:r>
            <a:r>
              <a:rPr kumimoji="1" lang="en-US" altLang="ja-JP" sz="2000" u="sng" dirty="0" smtClean="0">
                <a:latin typeface="+mn-lt"/>
              </a:rPr>
              <a:t>Cost Reduction R&amp;Ds </a:t>
            </a:r>
            <a:r>
              <a:rPr kumimoji="1" lang="en-US" altLang="ja-JP" sz="2000" dirty="0" smtClean="0">
                <a:latin typeface="+mn-lt"/>
              </a:rPr>
              <a:t>started, reflecting recent technical </a:t>
            </a:r>
            <a:r>
              <a:rPr kumimoji="1" lang="en-US" altLang="ja-JP" sz="2000" dirty="0" smtClean="0">
                <a:latin typeface="+mn-lt"/>
              </a:rPr>
              <a:t>advances</a:t>
            </a:r>
            <a:endParaRPr kumimoji="1" lang="en-US" altLang="ja-JP" sz="2400" b="1" i="1" dirty="0" smtClean="0">
              <a:latin typeface="+mn-lt"/>
            </a:endParaRPr>
          </a:p>
          <a:p>
            <a:pPr marL="72699" lvl="1" indent="0">
              <a:buNone/>
            </a:pPr>
            <a:r>
              <a:rPr kumimoji="1" lang="en-US" altLang="ja-JP" sz="2400" b="1" i="1" dirty="0" smtClean="0">
                <a:latin typeface="+mn-lt"/>
              </a:rPr>
              <a:t>Issue </a:t>
            </a:r>
            <a:r>
              <a:rPr kumimoji="1" lang="en-US" altLang="ja-JP" sz="2400" b="1" i="1" dirty="0" smtClean="0">
                <a:latin typeface="+mn-lt"/>
              </a:rPr>
              <a:t>and Prospect: </a:t>
            </a:r>
          </a:p>
          <a:p>
            <a:pPr marL="358449" lvl="1" indent="-285750"/>
            <a:r>
              <a:rPr kumimoji="1" lang="en-US" altLang="ja-JP" sz="2000" dirty="0" smtClean="0">
                <a:latin typeface="+mn-lt"/>
              </a:rPr>
              <a:t>Cost</a:t>
            </a:r>
            <a:r>
              <a:rPr kumimoji="1" lang="en-US" altLang="ja-JP" sz="2000" dirty="0" smtClean="0">
                <a:latin typeface="+mn-lt"/>
              </a:rPr>
              <a:t>-</a:t>
            </a:r>
            <a:r>
              <a:rPr kumimoji="1" lang="en-US" altLang="ja-JP" sz="2000" dirty="0" smtClean="0">
                <a:latin typeface="+mn-lt"/>
              </a:rPr>
              <a:t>reduction efforts, and the ILC </a:t>
            </a:r>
            <a:r>
              <a:rPr kumimoji="1" lang="en-US" altLang="ja-JP" sz="2000" dirty="0" smtClean="0">
                <a:latin typeface="+mn-lt"/>
              </a:rPr>
              <a:t>energy </a:t>
            </a:r>
            <a:r>
              <a:rPr kumimoji="1" lang="en-US" altLang="ja-JP" sz="2000" dirty="0" smtClean="0">
                <a:latin typeface="+mn-lt"/>
              </a:rPr>
              <a:t>staging </a:t>
            </a:r>
            <a:r>
              <a:rPr kumimoji="1" lang="en-US" altLang="ja-JP" sz="2000" dirty="0" smtClean="0">
                <a:latin typeface="+mn-lt"/>
              </a:rPr>
              <a:t>at </a:t>
            </a:r>
            <a:r>
              <a:rPr kumimoji="1" lang="en-US" altLang="ja-JP" sz="2000" dirty="0" smtClean="0">
                <a:latin typeface="+mn-lt"/>
              </a:rPr>
              <a:t>CE </a:t>
            </a:r>
            <a:r>
              <a:rPr kumimoji="1" lang="en-US" altLang="ja-JP" sz="2000" dirty="0" smtClean="0">
                <a:latin typeface="+mn-lt"/>
              </a:rPr>
              <a:t>250 </a:t>
            </a:r>
            <a:r>
              <a:rPr kumimoji="1" lang="en-US" altLang="ja-JP" sz="2000" dirty="0" err="1" smtClean="0">
                <a:latin typeface="+mn-lt"/>
              </a:rPr>
              <a:t>GeV</a:t>
            </a:r>
            <a:endParaRPr kumimoji="1" lang="ja-JP" altLang="en-US" sz="1800" dirty="0"/>
          </a:p>
        </p:txBody>
      </p:sp>
      <p:sp>
        <p:nvSpPr>
          <p:cNvPr id="4" name="タイトル 3"/>
          <p:cNvSpPr>
            <a:spLocks noGrp="1"/>
          </p:cNvSpPr>
          <p:nvPr>
            <p:ph type="title"/>
          </p:nvPr>
        </p:nvSpPr>
        <p:spPr>
          <a:xfrm>
            <a:off x="831276" y="115968"/>
            <a:ext cx="8090749" cy="489412"/>
          </a:xfrm>
          <a:solidFill>
            <a:srgbClr val="FFFFFF"/>
          </a:solidFill>
        </p:spPr>
        <p:txBody>
          <a:bodyPr>
            <a:noAutofit/>
          </a:bodyPr>
          <a:lstStyle/>
          <a:p>
            <a:pPr algn="ctr"/>
            <a:r>
              <a:rPr kumimoji="1" lang="en-US" altLang="ja-JP" sz="2800" dirty="0" smtClean="0"/>
              <a:t>  </a:t>
            </a:r>
            <a:r>
              <a:rPr kumimoji="1" lang="en-US" altLang="ja-JP" sz="2800" dirty="0" smtClean="0"/>
              <a:t>Advancement</a:t>
            </a:r>
            <a:r>
              <a:rPr kumimoji="1" lang="en-US" altLang="ja-JP" sz="2800" dirty="0" smtClean="0"/>
              <a:t> </a:t>
            </a:r>
            <a:r>
              <a:rPr kumimoji="1" lang="en-US" altLang="ja-JP" sz="2800" dirty="0" smtClean="0"/>
              <a:t>in </a:t>
            </a:r>
            <a:r>
              <a:rPr kumimoji="1" lang="en-US" altLang="ja-JP" sz="2800" dirty="0" smtClean="0"/>
              <a:t>ILC Acc</a:t>
            </a:r>
            <a:r>
              <a:rPr kumimoji="1" lang="en-US" altLang="ja-JP" sz="2800" dirty="0" smtClean="0"/>
              <a:t>. </a:t>
            </a:r>
            <a:r>
              <a:rPr kumimoji="1" lang="en-US" altLang="ja-JP" sz="2800" dirty="0" smtClean="0"/>
              <a:t>Technologies, </a:t>
            </a:r>
            <a:r>
              <a:rPr kumimoji="1" lang="en-US" altLang="ja-JP" sz="2800" dirty="0" smtClean="0"/>
              <a:t>by</a:t>
            </a:r>
            <a:r>
              <a:rPr kumimoji="1" lang="en-US" altLang="ja-JP" sz="2800" dirty="0" smtClean="0"/>
              <a:t>  </a:t>
            </a:r>
            <a:r>
              <a:rPr kumimoji="1" lang="en-US" altLang="ja-JP" sz="2800" dirty="0" smtClean="0"/>
              <a:t>2016</a:t>
            </a:r>
            <a:endParaRPr kumimoji="1" lang="ja-JP" altLang="en-US" sz="2800" dirty="0"/>
          </a:p>
        </p:txBody>
      </p:sp>
      <p:sp>
        <p:nvSpPr>
          <p:cNvPr id="3" name="日付プレースホルダー 2"/>
          <p:cNvSpPr>
            <a:spLocks noGrp="1"/>
          </p:cNvSpPr>
          <p:nvPr>
            <p:ph type="dt" sz="half" idx="2"/>
          </p:nvPr>
        </p:nvSpPr>
        <p:spPr/>
        <p:txBody>
          <a:bodyPr/>
          <a:lstStyle/>
          <a:p>
            <a:r>
              <a:rPr lang="en-US" smtClean="0">
                <a:latin typeface="Calibri"/>
              </a:rPr>
              <a:t>AY-170209</a:t>
            </a:r>
            <a:endParaRPr lang="en-US" dirty="0">
              <a:latin typeface="Calibri"/>
            </a:endParaRPr>
          </a:p>
        </p:txBody>
      </p:sp>
      <p:sp>
        <p:nvSpPr>
          <p:cNvPr id="6" name="スライド番号プレースホルダー 5"/>
          <p:cNvSpPr>
            <a:spLocks noGrp="1"/>
          </p:cNvSpPr>
          <p:nvPr>
            <p:ph type="sldNum" sz="quarter" idx="4"/>
          </p:nvPr>
        </p:nvSpPr>
        <p:spPr/>
        <p:txBody>
          <a:bodyPr/>
          <a:lstStyle/>
          <a:p>
            <a:pPr algn="r"/>
            <a:fld id="{AAB6FA28-7AEC-3F43-9C2D-3DB969CFEC6A}" type="slidenum">
              <a:rPr lang="en-US" smtClean="0">
                <a:latin typeface="Calibri"/>
              </a:rPr>
              <a:pPr algn="r"/>
              <a:t>9</a:t>
            </a:fld>
            <a:endParaRPr lang="en-US" dirty="0">
              <a:latin typeface="Calibri"/>
            </a:endParaRPr>
          </a:p>
        </p:txBody>
      </p:sp>
    </p:spTree>
    <p:extLst>
      <p:ext uri="{BB962C8B-B14F-4D97-AF65-F5344CB8AC3E}">
        <p14:creationId xmlns:p14="http://schemas.microsoft.com/office/powerpoint/2010/main" val="40664565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 Titre seul">
  <a:themeElements>
    <a:clrScheme name="">
      <a:dk1>
        <a:srgbClr val="5F5F5F"/>
      </a:dk1>
      <a:lt1>
        <a:srgbClr val="FFFFFF"/>
      </a:lt1>
      <a:dk2>
        <a:srgbClr val="000000"/>
      </a:dk2>
      <a:lt2>
        <a:srgbClr val="808080"/>
      </a:lt2>
      <a:accent1>
        <a:srgbClr val="BBE0E3"/>
      </a:accent1>
      <a:accent2>
        <a:srgbClr val="333399"/>
      </a:accent2>
      <a:accent3>
        <a:srgbClr val="FFFFFF"/>
      </a:accent3>
      <a:accent4>
        <a:srgbClr val="505050"/>
      </a:accent4>
      <a:accent5>
        <a:srgbClr val="DAEDEF"/>
      </a:accent5>
      <a:accent6>
        <a:srgbClr val="2D2D8A"/>
      </a:accent6>
      <a:hlink>
        <a:srgbClr val="009999"/>
      </a:hlink>
      <a:folHlink>
        <a:srgbClr val="99CC00"/>
      </a:folHlink>
    </a:clrScheme>
    <a:fontScheme name="Default - Titre seul">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re seu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 Titre seul">
  <a:themeElements>
    <a:clrScheme name="">
      <a:dk1>
        <a:srgbClr val="5F5F5F"/>
      </a:dk1>
      <a:lt1>
        <a:srgbClr val="FFFFFF"/>
      </a:lt1>
      <a:dk2>
        <a:srgbClr val="000000"/>
      </a:dk2>
      <a:lt2>
        <a:srgbClr val="808080"/>
      </a:lt2>
      <a:accent1>
        <a:srgbClr val="BBE0E3"/>
      </a:accent1>
      <a:accent2>
        <a:srgbClr val="333399"/>
      </a:accent2>
      <a:accent3>
        <a:srgbClr val="FFFFFF"/>
      </a:accent3>
      <a:accent4>
        <a:srgbClr val="505050"/>
      </a:accent4>
      <a:accent5>
        <a:srgbClr val="DAEDEF"/>
      </a:accent5>
      <a:accent6>
        <a:srgbClr val="2D2D8A"/>
      </a:accent6>
      <a:hlink>
        <a:srgbClr val="009999"/>
      </a:hlink>
      <a:folHlink>
        <a:srgbClr val="99CC00"/>
      </a:folHlink>
    </a:clrScheme>
    <a:fontScheme name="Default - Titre seul">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re seu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 Titre seul">
  <a:themeElements>
    <a:clrScheme name="">
      <a:dk1>
        <a:srgbClr val="5F5F5F"/>
      </a:dk1>
      <a:lt1>
        <a:srgbClr val="FFFFFF"/>
      </a:lt1>
      <a:dk2>
        <a:srgbClr val="000000"/>
      </a:dk2>
      <a:lt2>
        <a:srgbClr val="808080"/>
      </a:lt2>
      <a:accent1>
        <a:srgbClr val="BBE0E3"/>
      </a:accent1>
      <a:accent2>
        <a:srgbClr val="333399"/>
      </a:accent2>
      <a:accent3>
        <a:srgbClr val="FFFFFF"/>
      </a:accent3>
      <a:accent4>
        <a:srgbClr val="505050"/>
      </a:accent4>
      <a:accent5>
        <a:srgbClr val="DAEDEF"/>
      </a:accent5>
      <a:accent6>
        <a:srgbClr val="2D2D8A"/>
      </a:accent6>
      <a:hlink>
        <a:srgbClr val="009999"/>
      </a:hlink>
      <a:folHlink>
        <a:srgbClr val="99CC00"/>
      </a:folHlink>
    </a:clrScheme>
    <a:fontScheme name="Default - Titre seul">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re seu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raft_LLC_PowerPoint_template_0215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raft_LLC_PowerPoint_template_0215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Draft_LLC_PowerPoint_template_0215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DESY_Vortrag_3-1">
  <a:themeElements>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SY_Vortrag_3-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2_DESY_Vortrag_3-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SY_Vortrag_3-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SY_Vortrag_3-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SY_Vortrag_3-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SY_Vortrag_3-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SY_Vortrag_3-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SY_Vortrag_3-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SY_Vortrag_3-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SY_Vortrag_3-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SY_Vortrag_3-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SY_Vortrag_3-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SY_Vortrag_3-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SY_Vortrag_3-1 13">
        <a:dk1>
          <a:srgbClr val="000000"/>
        </a:dk1>
        <a:lt1>
          <a:srgbClr val="FFFFFF"/>
        </a:lt1>
        <a:dk2>
          <a:srgbClr val="FFFFFF"/>
        </a:dk2>
        <a:lt2>
          <a:srgbClr val="808080"/>
        </a:lt2>
        <a:accent1>
          <a:srgbClr val="00A5EB"/>
        </a:accent1>
        <a:accent2>
          <a:srgbClr val="F28E00"/>
        </a:accent2>
        <a:accent3>
          <a:srgbClr val="FFFFFF"/>
        </a:accent3>
        <a:accent4>
          <a:srgbClr val="000000"/>
        </a:accent4>
        <a:accent5>
          <a:srgbClr val="AACFF3"/>
        </a:accent5>
        <a:accent6>
          <a:srgbClr val="DB8000"/>
        </a:accent6>
        <a:hlink>
          <a:srgbClr val="00A5EB"/>
        </a:hlink>
        <a:folHlink>
          <a:srgbClr val="8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20106</TotalTime>
  <Words>4132</Words>
  <Application>Microsoft Macintosh PowerPoint</Application>
  <PresentationFormat>画面に合わせる (4:3)</PresentationFormat>
  <Paragraphs>977</Paragraphs>
  <Slides>47</Slides>
  <Notes>4</Notes>
  <HiddenSlides>7</HiddenSlides>
  <MMClips>0</MMClips>
  <ScaleCrop>false</ScaleCrop>
  <HeadingPairs>
    <vt:vector size="6" baseType="variant">
      <vt:variant>
        <vt:lpstr>テーマ</vt:lpstr>
      </vt:variant>
      <vt:variant>
        <vt:i4>11</vt:i4>
      </vt:variant>
      <vt:variant>
        <vt:lpstr>埋め込まれた OLE サーバー</vt:lpstr>
      </vt:variant>
      <vt:variant>
        <vt:i4>1</vt:i4>
      </vt:variant>
      <vt:variant>
        <vt:lpstr>スライド タイトル</vt:lpstr>
      </vt:variant>
      <vt:variant>
        <vt:i4>47</vt:i4>
      </vt:variant>
    </vt:vector>
  </HeadingPairs>
  <TitlesOfParts>
    <vt:vector size="59" baseType="lpstr">
      <vt:lpstr>ホワイト</vt:lpstr>
      <vt:lpstr>1_ホワイト</vt:lpstr>
      <vt:lpstr>Default - Titre seul</vt:lpstr>
      <vt:lpstr>1_Default - Titre seul</vt:lpstr>
      <vt:lpstr>2_Default - Titre seul</vt:lpstr>
      <vt:lpstr>Draft_LLC_PowerPoint_template_021513</vt:lpstr>
      <vt:lpstr>1_Draft_LLC_PowerPoint_template_021513</vt:lpstr>
      <vt:lpstr>2_Draft_LLC_PowerPoint_template_021513</vt:lpstr>
      <vt:lpstr>2_DESY_Vortrag_3-1</vt:lpstr>
      <vt:lpstr>Office Theme</vt:lpstr>
      <vt:lpstr>2_Fermilab_PPT_090815</vt:lpstr>
      <vt:lpstr>Microsoft Word 文書</vt:lpstr>
      <vt:lpstr>Plans and Advancement in SRF Development for ILC</vt:lpstr>
      <vt:lpstr>Outline</vt:lpstr>
      <vt:lpstr>ILC GDE to LCC  </vt:lpstr>
      <vt:lpstr>Global Plan for SCRF R&amp;D</vt:lpstr>
      <vt:lpstr>Cavity Gradient: Production Yield Progress</vt:lpstr>
      <vt:lpstr>ILC Acc. Design Overview  (TDR)</vt:lpstr>
      <vt:lpstr>ILC Parameters, demonstrated, by 2016</vt:lpstr>
      <vt:lpstr>PowerPoint プレゼンテーション</vt:lpstr>
      <vt:lpstr>  Advancement in ILC Acc. Technologies, by  2016</vt:lpstr>
      <vt:lpstr>European XFEL:  SRF Completed </vt:lpstr>
      <vt:lpstr>   E-XFEL: SRF Cavity Performance (as received)</vt:lpstr>
      <vt:lpstr>PowerPoint プレゼンテーション</vt:lpstr>
      <vt:lpstr>PowerPoint プレゼンテーション</vt:lpstr>
      <vt:lpstr>New Surface Process recently demonstrated at Fermilab, “N2 Infusion at 120 C”  </vt:lpstr>
      <vt:lpstr>KEK-STF: Cavity/CM Performance, and   RF and Beam Test Preparation</vt:lpstr>
      <vt:lpstr>PowerPoint プレゼンテーション</vt:lpstr>
      <vt:lpstr>KEK 9-Cell Cavity (KEK-01/02)reached 36/38 MV/m </vt:lpstr>
      <vt:lpstr>Outline</vt:lpstr>
      <vt:lpstr>PowerPoint プレゼンテーション</vt:lpstr>
      <vt:lpstr>KEK-ILC Action Plan Issued, in Jan. 2016    https://www.kek.jp/en/NewsRoom/Release/20160106140000/</vt:lpstr>
      <vt:lpstr>Fraction of SCRF Cavity and CMs </vt:lpstr>
      <vt:lpstr>                SRF Mini-Workshop, 6 Dec. 2016 Motivation In view of the worldwide interest and the limited resources available for R&amp;D on SCRF and its associated technologies, it is important to have a clear view of the priorities in each of the laboratories participating in SCRF R&amp;D on a timescale of the next 2-3 years. </vt:lpstr>
      <vt:lpstr>World-wide R&amp;D Plans in a few years Discussed in Mini-WS. LCWS2016, Morioka</vt:lpstr>
      <vt:lpstr>A plan for ILC Cost-Reduction R&amp;D in Japan and US  focusing on SRF Technology, in 2~3 years</vt:lpstr>
      <vt:lpstr>Cost Reduction Estimate w/ Nb and High-Q&amp;G (at KEK)  </vt:lpstr>
      <vt:lpstr>ILC cost reduction – proposed SRF R&amp;D at FNAL</vt:lpstr>
      <vt:lpstr>A1: Niobium material preparation</vt:lpstr>
      <vt:lpstr>FG-Nb rolled or  LG-Nb sliced from Ingot</vt:lpstr>
      <vt:lpstr>A1: R&amp;D plan for Nb materialCavity </vt:lpstr>
      <vt:lpstr>A2: R&amp;D plan for High-Q High-G</vt:lpstr>
      <vt:lpstr>A-3. Power input coupler fabrication</vt:lpstr>
      <vt:lpstr>Coupler Development with low-SEE coefficient ceramic window </vt:lpstr>
      <vt:lpstr>A-4. Cavity chemical treatment</vt:lpstr>
      <vt:lpstr>Tuner: LCLS II SRF Tuner developed by FNAL</vt:lpstr>
      <vt:lpstr>PowerPoint プレゼンテーション</vt:lpstr>
      <vt:lpstr>Cost reduction R&amp;D Plan at KEK</vt:lpstr>
      <vt:lpstr>PowerPoint プレゼンテーション</vt:lpstr>
      <vt:lpstr> ILC Staging to be studied</vt:lpstr>
      <vt:lpstr>ILC Staging Options </vt:lpstr>
      <vt:lpstr>Options for Staging at 2x125 GeV</vt:lpstr>
      <vt:lpstr>Summary </vt:lpstr>
      <vt:lpstr>backup</vt:lpstr>
      <vt:lpstr>US-Japan cost reduction R&amp;D</vt:lpstr>
      <vt:lpstr>SRF Cavity and Cryomodule Fabrication Process</vt:lpstr>
      <vt:lpstr>Standard Procedure Established</vt:lpstr>
      <vt:lpstr>Standard Procedure Established</vt:lpstr>
      <vt:lpstr>Cryogenics Layout with Further Safety and Conserving He Resource</vt:lpstr>
    </vt:vector>
  </TitlesOfParts>
  <Company>KEK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Yamamoto Akira</dc:creator>
  <cp:lastModifiedBy>Yamamoto Akira</cp:lastModifiedBy>
  <cp:revision>451</cp:revision>
  <cp:lastPrinted>2017-02-09T12:26:47Z</cp:lastPrinted>
  <dcterms:created xsi:type="dcterms:W3CDTF">2016-01-17T15:30:13Z</dcterms:created>
  <dcterms:modified xsi:type="dcterms:W3CDTF">2017-02-09T12:33:28Z</dcterms:modified>
</cp:coreProperties>
</file>