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diagrams/data2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9" r:id="rId4"/>
    <p:sldMasterId id="2147484032" r:id="rId5"/>
  </p:sldMasterIdLst>
  <p:notesMasterIdLst>
    <p:notesMasterId r:id="rId18"/>
  </p:notesMasterIdLst>
  <p:handoutMasterIdLst>
    <p:handoutMasterId r:id="rId19"/>
  </p:handoutMasterIdLst>
  <p:sldIdLst>
    <p:sldId id="662" r:id="rId6"/>
    <p:sldId id="781" r:id="rId7"/>
    <p:sldId id="789" r:id="rId8"/>
    <p:sldId id="790" r:id="rId9"/>
    <p:sldId id="791" r:id="rId10"/>
    <p:sldId id="792" r:id="rId11"/>
    <p:sldId id="793" r:id="rId12"/>
    <p:sldId id="794" r:id="rId13"/>
    <p:sldId id="795" r:id="rId14"/>
    <p:sldId id="798" r:id="rId15"/>
    <p:sldId id="796" r:id="rId16"/>
    <p:sldId id="797" r:id="rId17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EE4"/>
    <a:srgbClr val="A4001D"/>
    <a:srgbClr val="9A0000"/>
    <a:srgbClr val="FFCC99"/>
    <a:srgbClr val="9D3431"/>
    <a:srgbClr val="0000FF"/>
    <a:srgbClr val="FFFFCC"/>
    <a:srgbClr val="FF0000"/>
    <a:srgbClr val="FF99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4" autoAdjust="0"/>
    <p:restoredTop sz="89680" autoAdjust="0"/>
  </p:normalViewPr>
  <p:slideViewPr>
    <p:cSldViewPr snapToGrid="0">
      <p:cViewPr varScale="1">
        <p:scale>
          <a:sx n="102" d="100"/>
          <a:sy n="102" d="100"/>
        </p:scale>
        <p:origin x="-38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498" y="-78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2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0.png"/><Relationship Id="rId2" Type="http://schemas.openxmlformats.org/officeDocument/2006/relationships/image" Target="../media/image2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D33886-E322-44C7-9CF4-C4B11BC9F120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F0B26E68-B064-4BC4-AEA5-A4DBD2D9C099}">
          <dgm:prSet phldrT="[Text]" custT="1"/>
          <dgm:spPr/>
          <dgm:t>
            <a:bodyPr/>
            <a:lstStyle/>
            <a:p>
              <a14:m>
                <m:oMathPara xmlns=""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</m:oMath>
                </m:oMathPara>
              </a14:m>
              <a:endParaRPr lang="en-US" sz="2000" dirty="0"/>
            </a:p>
          </dgm:t>
        </dgm:pt>
      </mc:Choice>
      <mc:Fallback xmlns="">
        <dgm:pt modelId="{F0B26E68-B064-4BC4-AEA5-A4DBD2D9C099}">
          <dgm:prSet phldrT="[Text]" custT="1"/>
          <dgm:spPr/>
          <dgm:t>
            <a:bodyPr/>
            <a:lstStyle/>
            <a:p>
              <a:r>
                <a:rPr lang="en-US" sz="2000" b="0" i="0" smtClean="0">
                  <a:latin typeface="Cambria Math" panose="02040503050406030204" pitchFamily="18" charset="0"/>
                </a:rPr>
                <a:t>𝐵_𝑒𝑥𝑡</a:t>
              </a:r>
              <a:endParaRPr lang="en-US" sz="2000" dirty="0"/>
            </a:p>
          </dgm:t>
        </dgm:pt>
      </mc:Fallback>
    </mc:AlternateContent>
    <dgm:pt modelId="{B04B98D5-EAA1-4066-8D89-314797390C7C}" type="parTrans" cxnId="{C202DD2B-C1C1-422A-BF70-2F55E9C2D12F}">
      <dgm:prSet/>
      <dgm:spPr/>
      <dgm:t>
        <a:bodyPr/>
        <a:lstStyle/>
        <a:p>
          <a:endParaRPr lang="en-US" sz="1600"/>
        </a:p>
      </dgm:t>
    </dgm:pt>
    <dgm:pt modelId="{C1A62A20-C079-4958-9208-6553A718B5E1}" type="sibTrans" cxnId="{C202DD2B-C1C1-422A-BF70-2F55E9C2D12F}">
      <dgm:prSet/>
      <dgm:spPr/>
      <dgm:t>
        <a:bodyPr/>
        <a:lstStyle/>
        <a:p>
          <a:endParaRPr lang="en-US" sz="1600"/>
        </a:p>
      </dgm:t>
    </dgm:pt>
    <dgm:pt modelId="{0C9CCB81-4C26-4C2E-930B-77E225740A46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accent6">
                  <a:lumMod val="50000"/>
                </a:schemeClr>
              </a:solidFill>
            </a:rPr>
            <a:t>Magnetic shielding/hygiene improvement</a:t>
          </a:r>
          <a:endParaRPr lang="en-US" sz="2400" dirty="0">
            <a:solidFill>
              <a:schemeClr val="accent6">
                <a:lumMod val="50000"/>
              </a:schemeClr>
            </a:solidFill>
          </a:endParaRPr>
        </a:p>
      </dgm:t>
    </dgm:pt>
    <dgm:pt modelId="{635B2516-3756-47EF-B04F-202B95B15A8C}" type="parTrans" cxnId="{DC263200-A427-44AD-94F6-F68E4584079A}">
      <dgm:prSet/>
      <dgm:spPr/>
      <dgm:t>
        <a:bodyPr/>
        <a:lstStyle/>
        <a:p>
          <a:endParaRPr lang="en-US" sz="1600"/>
        </a:p>
      </dgm:t>
    </dgm:pt>
    <dgm:pt modelId="{C4D77583-8CFE-4202-9B8A-554E9DCDC87A}" type="sibTrans" cxnId="{DC263200-A427-44AD-94F6-F68E4584079A}">
      <dgm:prSet/>
      <dgm:spPr/>
      <dgm:t>
        <a:bodyPr/>
        <a:lstStyle/>
        <a:p>
          <a:endParaRPr lang="en-US" sz="1600"/>
        </a:p>
      </dgm:t>
    </dgm:pt>
    <mc:AlternateContent xmlns:mc="http://schemas.openxmlformats.org/markup-compatibility/2006" xmlns:a14="http://schemas.microsoft.com/office/drawing/2010/main">
      <mc:Choice Requires="a14">
        <dgm:pt modelId="{C96CDBE0-17B6-4FFF-A88F-1875719B7698}">
          <dgm:prSet phldrT="[Text]" custT="1"/>
          <dgm:spPr/>
          <dgm:t>
            <a:bodyPr/>
            <a:lstStyle/>
            <a:p>
              <a14:m>
                <m:oMathPara xmlns=""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m:oMathPara>
              </a14:m>
              <a:endParaRPr lang="en-US" sz="2000" dirty="0"/>
            </a:p>
          </dgm:t>
        </dgm:pt>
      </mc:Choice>
      <mc:Fallback xmlns="">
        <dgm:pt modelId="{C96CDBE0-17B6-4FFF-A88F-1875719B7698}">
          <dgm:prSet phldrT="[Text]" custT="1"/>
          <dgm:spPr/>
          <dgm:t>
            <a:bodyPr/>
            <a:lstStyle/>
            <a:p>
              <a:r>
                <a:rPr lang="en-US" sz="200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𝜂</a:t>
              </a:r>
              <a:endParaRPr lang="en-US" sz="2000" dirty="0"/>
            </a:p>
          </dgm:t>
        </dgm:pt>
      </mc:Fallback>
    </mc:AlternateContent>
    <dgm:pt modelId="{B85FC737-41DD-4ABB-8F50-2B2686E6D2A9}" type="parTrans" cxnId="{6DCB57A6-090B-435A-A626-0638AE5E486D}">
      <dgm:prSet/>
      <dgm:spPr/>
      <dgm:t>
        <a:bodyPr/>
        <a:lstStyle/>
        <a:p>
          <a:endParaRPr lang="en-US" sz="1600"/>
        </a:p>
      </dgm:t>
    </dgm:pt>
    <dgm:pt modelId="{1B11D690-533D-4C8B-903B-C87A456256F3}" type="sibTrans" cxnId="{6DCB57A6-090B-435A-A626-0638AE5E486D}">
      <dgm:prSet/>
      <dgm:spPr/>
      <dgm:t>
        <a:bodyPr/>
        <a:lstStyle/>
        <a:p>
          <a:endParaRPr lang="en-US" sz="1600"/>
        </a:p>
      </dgm:t>
    </dgm:pt>
    <dgm:pt modelId="{745C73CC-5ACA-4C47-B04B-9000257209AE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accent6">
                  <a:lumMod val="50000"/>
                </a:schemeClr>
              </a:solidFill>
            </a:rPr>
            <a:t>Fast Cooling</a:t>
          </a:r>
          <a:endParaRPr lang="en-US" sz="2400" dirty="0">
            <a:solidFill>
              <a:schemeClr val="accent6">
                <a:lumMod val="50000"/>
              </a:schemeClr>
            </a:solidFill>
          </a:endParaRPr>
        </a:p>
      </dgm:t>
    </dgm:pt>
    <dgm:pt modelId="{9D7A607F-1D31-4C8E-9407-0B6A29DF32FA}" type="parTrans" cxnId="{1F8BFBF0-3E32-46C3-93AE-0A6483E38F7F}">
      <dgm:prSet/>
      <dgm:spPr/>
      <dgm:t>
        <a:bodyPr/>
        <a:lstStyle/>
        <a:p>
          <a:endParaRPr lang="en-US" sz="1600"/>
        </a:p>
      </dgm:t>
    </dgm:pt>
    <dgm:pt modelId="{1A1DD458-8805-4DCC-AA01-E1118E43B68B}" type="sibTrans" cxnId="{1F8BFBF0-3E32-46C3-93AE-0A6483E38F7F}">
      <dgm:prSet/>
      <dgm:spPr/>
      <dgm:t>
        <a:bodyPr/>
        <a:lstStyle/>
        <a:p>
          <a:endParaRPr lang="en-US" sz="1600"/>
        </a:p>
      </dgm:t>
    </dgm:pt>
    <dgm:pt modelId="{880786DD-0167-4ECA-8737-9E19C25416B8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accent6">
                  <a:lumMod val="50000"/>
                </a:schemeClr>
              </a:solidFill>
            </a:rPr>
            <a:t>Material Optimization</a:t>
          </a:r>
          <a:endParaRPr lang="en-US" sz="2400" dirty="0">
            <a:solidFill>
              <a:schemeClr val="accent6">
                <a:lumMod val="50000"/>
              </a:schemeClr>
            </a:solidFill>
          </a:endParaRPr>
        </a:p>
      </dgm:t>
    </dgm:pt>
    <dgm:pt modelId="{1DD3C4DC-045D-478C-B9BC-B3A9A2678D96}" type="parTrans" cxnId="{A7A9EEDC-27F5-4889-8568-31AC464640D6}">
      <dgm:prSet/>
      <dgm:spPr/>
      <dgm:t>
        <a:bodyPr/>
        <a:lstStyle/>
        <a:p>
          <a:endParaRPr lang="en-US" sz="1600"/>
        </a:p>
      </dgm:t>
    </dgm:pt>
    <dgm:pt modelId="{9FDD52AE-A927-43F6-A716-75972E766640}" type="sibTrans" cxnId="{A7A9EEDC-27F5-4889-8568-31AC464640D6}">
      <dgm:prSet/>
      <dgm:spPr/>
      <dgm:t>
        <a:bodyPr/>
        <a:lstStyle/>
        <a:p>
          <a:endParaRPr lang="en-US" sz="1600"/>
        </a:p>
      </dgm:t>
    </dgm:pt>
    <dgm:pt modelId="{ED1E40BF-4DA4-4EA5-97ED-FC085642D85E}">
      <dgm:prSet phldrT="[Text]" custT="1"/>
      <dgm:spPr/>
      <dgm:t>
        <a:bodyPr/>
        <a:lstStyle/>
        <a:p>
          <a:r>
            <a:rPr lang="en-US" sz="2000" smtClean="0"/>
            <a:t>S</a:t>
          </a:r>
          <a:endParaRPr lang="en-US" sz="2000" dirty="0"/>
        </a:p>
      </dgm:t>
    </dgm:pt>
    <dgm:pt modelId="{D9645799-B539-4EB3-AF4B-3E8BDD082B12}" type="parTrans" cxnId="{D990E8E8-D303-4E7C-8AFF-323884BA6A17}">
      <dgm:prSet/>
      <dgm:spPr/>
      <dgm:t>
        <a:bodyPr/>
        <a:lstStyle/>
        <a:p>
          <a:endParaRPr lang="en-US" sz="1600"/>
        </a:p>
      </dgm:t>
    </dgm:pt>
    <dgm:pt modelId="{BC90F821-C5DC-46A1-8F48-33088822D3FB}" type="sibTrans" cxnId="{D990E8E8-D303-4E7C-8AFF-323884BA6A17}">
      <dgm:prSet/>
      <dgm:spPr/>
      <dgm:t>
        <a:bodyPr/>
        <a:lstStyle/>
        <a:p>
          <a:endParaRPr lang="en-US" sz="1600"/>
        </a:p>
      </dgm:t>
    </dgm:pt>
    <dgm:pt modelId="{651DCBEB-3381-4E6A-8274-D59E24BDB8E9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accent6">
                  <a:lumMod val="50000"/>
                </a:schemeClr>
              </a:solidFill>
            </a:rPr>
            <a:t>Optimizing mean free path</a:t>
          </a:r>
          <a:endParaRPr lang="en-US" sz="2400" dirty="0">
            <a:solidFill>
              <a:schemeClr val="accent6">
                <a:lumMod val="50000"/>
              </a:schemeClr>
            </a:solidFill>
          </a:endParaRPr>
        </a:p>
      </dgm:t>
    </dgm:pt>
    <dgm:pt modelId="{4098F246-40CC-445F-BBF0-7FBAA6A476A0}" type="parTrans" cxnId="{A239E6F1-425E-4A92-9D0E-C805BC032142}">
      <dgm:prSet/>
      <dgm:spPr/>
      <dgm:t>
        <a:bodyPr/>
        <a:lstStyle/>
        <a:p>
          <a:endParaRPr lang="en-US" sz="1600"/>
        </a:p>
      </dgm:t>
    </dgm:pt>
    <dgm:pt modelId="{339B82C5-AC92-4DC1-A217-3DF7F3987C12}" type="sibTrans" cxnId="{A239E6F1-425E-4A92-9D0E-C805BC032142}">
      <dgm:prSet/>
      <dgm:spPr/>
      <dgm:t>
        <a:bodyPr/>
        <a:lstStyle/>
        <a:p>
          <a:endParaRPr lang="en-US" sz="1600"/>
        </a:p>
      </dgm:t>
    </dgm:pt>
    <dgm:pt modelId="{03B7842F-17D1-4AAB-B729-72511AA5EA87}" type="pres">
      <dgm:prSet presAssocID="{96D33886-E322-44C7-9CF4-C4B11BC9F12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49C59B-3CE0-4F89-B824-6AB22510B0FB}" type="pres">
      <dgm:prSet presAssocID="{F0B26E68-B064-4BC4-AEA5-A4DBD2D9C099}" presName="composite" presStyleCnt="0"/>
      <dgm:spPr/>
    </dgm:pt>
    <dgm:pt modelId="{5C2C466C-85CA-4D17-885F-11F0D8194CF4}" type="pres">
      <dgm:prSet presAssocID="{F0B26E68-B064-4BC4-AEA5-A4DBD2D9C09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465710-D01B-4589-8198-8874AFB34A91}" type="pres">
      <dgm:prSet presAssocID="{F0B26E68-B064-4BC4-AEA5-A4DBD2D9C09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647A81-E3E8-41DE-92FD-C242C4E7A32B}" type="pres">
      <dgm:prSet presAssocID="{C1A62A20-C079-4958-9208-6553A718B5E1}" presName="sp" presStyleCnt="0"/>
      <dgm:spPr/>
    </dgm:pt>
    <dgm:pt modelId="{F32E11B2-2AA5-437D-A065-3B85E5C05CC4}" type="pres">
      <dgm:prSet presAssocID="{C96CDBE0-17B6-4FFF-A88F-1875719B7698}" presName="composite" presStyleCnt="0"/>
      <dgm:spPr/>
    </dgm:pt>
    <dgm:pt modelId="{F74B7340-7B9A-4EC6-9A35-B6E76563C7B6}" type="pres">
      <dgm:prSet presAssocID="{C96CDBE0-17B6-4FFF-A88F-1875719B769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2ADB28-29EA-4B48-A335-0B27324B1F5C}" type="pres">
      <dgm:prSet presAssocID="{C96CDBE0-17B6-4FFF-A88F-1875719B769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9F8CE9-80BE-4C71-9355-0CCDC3A07D34}" type="pres">
      <dgm:prSet presAssocID="{1B11D690-533D-4C8B-903B-C87A456256F3}" presName="sp" presStyleCnt="0"/>
      <dgm:spPr/>
    </dgm:pt>
    <dgm:pt modelId="{F0217D7F-12FC-449D-81DC-AD560E98CF3F}" type="pres">
      <dgm:prSet presAssocID="{ED1E40BF-4DA4-4EA5-97ED-FC085642D85E}" presName="composite" presStyleCnt="0"/>
      <dgm:spPr/>
    </dgm:pt>
    <dgm:pt modelId="{AA9BA2CB-7D46-4574-9B10-25FD79905E99}" type="pres">
      <dgm:prSet presAssocID="{ED1E40BF-4DA4-4EA5-97ED-FC085642D85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948F11-6482-4BB1-8921-7370FC50B67C}" type="pres">
      <dgm:prSet presAssocID="{ED1E40BF-4DA4-4EA5-97ED-FC085642D85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8BFBF0-3E32-46C3-93AE-0A6483E38F7F}" srcId="{C96CDBE0-17B6-4FFF-A88F-1875719B7698}" destId="{745C73CC-5ACA-4C47-B04B-9000257209AE}" srcOrd="0" destOrd="0" parTransId="{9D7A607F-1D31-4C8E-9407-0B6A29DF32FA}" sibTransId="{1A1DD458-8805-4DCC-AA01-E1118E43B68B}"/>
    <dgm:cxn modelId="{A239E6F1-425E-4A92-9D0E-C805BC032142}" srcId="{ED1E40BF-4DA4-4EA5-97ED-FC085642D85E}" destId="{651DCBEB-3381-4E6A-8274-D59E24BDB8E9}" srcOrd="0" destOrd="0" parTransId="{4098F246-40CC-445F-BBF0-7FBAA6A476A0}" sibTransId="{339B82C5-AC92-4DC1-A217-3DF7F3987C12}"/>
    <dgm:cxn modelId="{CFF0DDF5-17AD-E142-B966-554E61E7C075}" type="presOf" srcId="{96D33886-E322-44C7-9CF4-C4B11BC9F120}" destId="{03B7842F-17D1-4AAB-B729-72511AA5EA87}" srcOrd="0" destOrd="0" presId="urn:microsoft.com/office/officeart/2005/8/layout/chevron2"/>
    <dgm:cxn modelId="{330F6C91-706A-E245-A18E-19020E3A43FC}" type="presOf" srcId="{0C9CCB81-4C26-4C2E-930B-77E225740A46}" destId="{35465710-D01B-4589-8198-8874AFB34A91}" srcOrd="0" destOrd="0" presId="urn:microsoft.com/office/officeart/2005/8/layout/chevron2"/>
    <dgm:cxn modelId="{DC263200-A427-44AD-94F6-F68E4584079A}" srcId="{F0B26E68-B064-4BC4-AEA5-A4DBD2D9C099}" destId="{0C9CCB81-4C26-4C2E-930B-77E225740A46}" srcOrd="0" destOrd="0" parTransId="{635B2516-3756-47EF-B04F-202B95B15A8C}" sibTransId="{C4D77583-8CFE-4202-9B8A-554E9DCDC87A}"/>
    <dgm:cxn modelId="{6DCB57A6-090B-435A-A626-0638AE5E486D}" srcId="{96D33886-E322-44C7-9CF4-C4B11BC9F120}" destId="{C96CDBE0-17B6-4FFF-A88F-1875719B7698}" srcOrd="1" destOrd="0" parTransId="{B85FC737-41DD-4ABB-8F50-2B2686E6D2A9}" sibTransId="{1B11D690-533D-4C8B-903B-C87A456256F3}"/>
    <dgm:cxn modelId="{A44C269C-B4D1-F249-91C8-3563920E307D}" type="presOf" srcId="{745C73CC-5ACA-4C47-B04B-9000257209AE}" destId="{122ADB28-29EA-4B48-A335-0B27324B1F5C}" srcOrd="0" destOrd="0" presId="urn:microsoft.com/office/officeart/2005/8/layout/chevron2"/>
    <dgm:cxn modelId="{6EB13FE7-4BBB-524E-A401-2880E34292DA}" type="presOf" srcId="{651DCBEB-3381-4E6A-8274-D59E24BDB8E9}" destId="{55948F11-6482-4BB1-8921-7370FC50B67C}" srcOrd="0" destOrd="0" presId="urn:microsoft.com/office/officeart/2005/8/layout/chevron2"/>
    <dgm:cxn modelId="{D990E8E8-D303-4E7C-8AFF-323884BA6A17}" srcId="{96D33886-E322-44C7-9CF4-C4B11BC9F120}" destId="{ED1E40BF-4DA4-4EA5-97ED-FC085642D85E}" srcOrd="2" destOrd="0" parTransId="{D9645799-B539-4EB3-AF4B-3E8BDD082B12}" sibTransId="{BC90F821-C5DC-46A1-8F48-33088822D3FB}"/>
    <dgm:cxn modelId="{A7A9EEDC-27F5-4889-8568-31AC464640D6}" srcId="{C96CDBE0-17B6-4FFF-A88F-1875719B7698}" destId="{880786DD-0167-4ECA-8737-9E19C25416B8}" srcOrd="1" destOrd="0" parTransId="{1DD3C4DC-045D-478C-B9BC-B3A9A2678D96}" sibTransId="{9FDD52AE-A927-43F6-A716-75972E766640}"/>
    <dgm:cxn modelId="{A43C3735-D15F-1A46-A0C8-8D8552988A65}" type="presOf" srcId="{880786DD-0167-4ECA-8737-9E19C25416B8}" destId="{122ADB28-29EA-4B48-A335-0B27324B1F5C}" srcOrd="0" destOrd="1" presId="urn:microsoft.com/office/officeart/2005/8/layout/chevron2"/>
    <dgm:cxn modelId="{7341BBCF-81B4-E447-8338-E9B2639CB305}" type="presOf" srcId="{ED1E40BF-4DA4-4EA5-97ED-FC085642D85E}" destId="{AA9BA2CB-7D46-4574-9B10-25FD79905E99}" srcOrd="0" destOrd="0" presId="urn:microsoft.com/office/officeart/2005/8/layout/chevron2"/>
    <dgm:cxn modelId="{C202DD2B-C1C1-422A-BF70-2F55E9C2D12F}" srcId="{96D33886-E322-44C7-9CF4-C4B11BC9F120}" destId="{F0B26E68-B064-4BC4-AEA5-A4DBD2D9C099}" srcOrd="0" destOrd="0" parTransId="{B04B98D5-EAA1-4066-8D89-314797390C7C}" sibTransId="{C1A62A20-C079-4958-9208-6553A718B5E1}"/>
    <dgm:cxn modelId="{09352A42-E274-B24D-9BE1-D76A0BED48E4}" type="presOf" srcId="{C96CDBE0-17B6-4FFF-A88F-1875719B7698}" destId="{F74B7340-7B9A-4EC6-9A35-B6E76563C7B6}" srcOrd="0" destOrd="0" presId="urn:microsoft.com/office/officeart/2005/8/layout/chevron2"/>
    <dgm:cxn modelId="{DF2C8CFC-6694-7F4A-8531-9014BC06BB7B}" type="presOf" srcId="{F0B26E68-B064-4BC4-AEA5-A4DBD2D9C099}" destId="{5C2C466C-85CA-4D17-885F-11F0D8194CF4}" srcOrd="0" destOrd="0" presId="urn:microsoft.com/office/officeart/2005/8/layout/chevron2"/>
    <dgm:cxn modelId="{47326A79-3104-534E-A84D-94E147533945}" type="presParOf" srcId="{03B7842F-17D1-4AAB-B729-72511AA5EA87}" destId="{BF49C59B-3CE0-4F89-B824-6AB22510B0FB}" srcOrd="0" destOrd="0" presId="urn:microsoft.com/office/officeart/2005/8/layout/chevron2"/>
    <dgm:cxn modelId="{A626665B-0CA5-6C47-9FB8-7E66A1505F6E}" type="presParOf" srcId="{BF49C59B-3CE0-4F89-B824-6AB22510B0FB}" destId="{5C2C466C-85CA-4D17-885F-11F0D8194CF4}" srcOrd="0" destOrd="0" presId="urn:microsoft.com/office/officeart/2005/8/layout/chevron2"/>
    <dgm:cxn modelId="{4A2359E3-61C0-4445-9C8E-51C4E092D383}" type="presParOf" srcId="{BF49C59B-3CE0-4F89-B824-6AB22510B0FB}" destId="{35465710-D01B-4589-8198-8874AFB34A91}" srcOrd="1" destOrd="0" presId="urn:microsoft.com/office/officeart/2005/8/layout/chevron2"/>
    <dgm:cxn modelId="{5C9DB3BE-516D-5846-A072-314D6A7578CE}" type="presParOf" srcId="{03B7842F-17D1-4AAB-B729-72511AA5EA87}" destId="{9A647A81-E3E8-41DE-92FD-C242C4E7A32B}" srcOrd="1" destOrd="0" presId="urn:microsoft.com/office/officeart/2005/8/layout/chevron2"/>
    <dgm:cxn modelId="{FC9B8AEA-65FD-A64E-9DAF-95B88AF82382}" type="presParOf" srcId="{03B7842F-17D1-4AAB-B729-72511AA5EA87}" destId="{F32E11B2-2AA5-437D-A065-3B85E5C05CC4}" srcOrd="2" destOrd="0" presId="urn:microsoft.com/office/officeart/2005/8/layout/chevron2"/>
    <dgm:cxn modelId="{2F72F361-9881-D640-A676-24785485EFFE}" type="presParOf" srcId="{F32E11B2-2AA5-437D-A065-3B85E5C05CC4}" destId="{F74B7340-7B9A-4EC6-9A35-B6E76563C7B6}" srcOrd="0" destOrd="0" presId="urn:microsoft.com/office/officeart/2005/8/layout/chevron2"/>
    <dgm:cxn modelId="{DB7097D2-ABBB-9243-8C1E-010A5AD3621E}" type="presParOf" srcId="{F32E11B2-2AA5-437D-A065-3B85E5C05CC4}" destId="{122ADB28-29EA-4B48-A335-0B27324B1F5C}" srcOrd="1" destOrd="0" presId="urn:microsoft.com/office/officeart/2005/8/layout/chevron2"/>
    <dgm:cxn modelId="{8318F4F9-5740-954B-9A69-EC32FDB72C5F}" type="presParOf" srcId="{03B7842F-17D1-4AAB-B729-72511AA5EA87}" destId="{AC9F8CE9-80BE-4C71-9355-0CCDC3A07D34}" srcOrd="3" destOrd="0" presId="urn:microsoft.com/office/officeart/2005/8/layout/chevron2"/>
    <dgm:cxn modelId="{0BF1FA34-A629-0746-B0B8-169AD0B9C7F1}" type="presParOf" srcId="{03B7842F-17D1-4AAB-B729-72511AA5EA87}" destId="{F0217D7F-12FC-449D-81DC-AD560E98CF3F}" srcOrd="4" destOrd="0" presId="urn:microsoft.com/office/officeart/2005/8/layout/chevron2"/>
    <dgm:cxn modelId="{A5CEFC48-4537-584A-98D2-F03E3894AD2C}" type="presParOf" srcId="{F0217D7F-12FC-449D-81DC-AD560E98CF3F}" destId="{AA9BA2CB-7D46-4574-9B10-25FD79905E99}" srcOrd="0" destOrd="0" presId="urn:microsoft.com/office/officeart/2005/8/layout/chevron2"/>
    <dgm:cxn modelId="{C33D7D4E-4CEA-654A-B798-F40E8C12C63E}" type="presParOf" srcId="{F0217D7F-12FC-449D-81DC-AD560E98CF3F}" destId="{55948F11-6482-4BB1-8921-7370FC50B67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D33886-E322-44C7-9CF4-C4B11BC9F120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0B26E68-B064-4BC4-AEA5-A4DBD2D9C099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B04B98D5-EAA1-4066-8D89-314797390C7C}" type="parTrans" cxnId="{C202DD2B-C1C1-422A-BF70-2F55E9C2D12F}">
      <dgm:prSet/>
      <dgm:spPr/>
      <dgm:t>
        <a:bodyPr/>
        <a:lstStyle/>
        <a:p>
          <a:endParaRPr lang="en-US" sz="1600"/>
        </a:p>
      </dgm:t>
    </dgm:pt>
    <dgm:pt modelId="{C1A62A20-C079-4958-9208-6553A718B5E1}" type="sibTrans" cxnId="{C202DD2B-C1C1-422A-BF70-2F55E9C2D12F}">
      <dgm:prSet/>
      <dgm:spPr/>
      <dgm:t>
        <a:bodyPr/>
        <a:lstStyle/>
        <a:p>
          <a:endParaRPr lang="en-US" sz="1600"/>
        </a:p>
      </dgm:t>
    </dgm:pt>
    <dgm:pt modelId="{0C9CCB81-4C26-4C2E-930B-77E225740A46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accent6">
                  <a:lumMod val="50000"/>
                </a:schemeClr>
              </a:solidFill>
            </a:rPr>
            <a:t>Magnetic 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</a:rPr>
            <a:t>shielding/hygiene 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</a:rPr>
            <a:t>improvement</a:t>
          </a:r>
          <a:endParaRPr lang="en-US" sz="2400" dirty="0">
            <a:solidFill>
              <a:schemeClr val="accent6">
                <a:lumMod val="50000"/>
              </a:schemeClr>
            </a:solidFill>
          </a:endParaRPr>
        </a:p>
      </dgm:t>
    </dgm:pt>
    <dgm:pt modelId="{635B2516-3756-47EF-B04F-202B95B15A8C}" type="parTrans" cxnId="{DC263200-A427-44AD-94F6-F68E4584079A}">
      <dgm:prSet/>
      <dgm:spPr/>
      <dgm:t>
        <a:bodyPr/>
        <a:lstStyle/>
        <a:p>
          <a:endParaRPr lang="en-US" sz="1600"/>
        </a:p>
      </dgm:t>
    </dgm:pt>
    <dgm:pt modelId="{C4D77583-8CFE-4202-9B8A-554E9DCDC87A}" type="sibTrans" cxnId="{DC263200-A427-44AD-94F6-F68E4584079A}">
      <dgm:prSet/>
      <dgm:spPr/>
      <dgm:t>
        <a:bodyPr/>
        <a:lstStyle/>
        <a:p>
          <a:endParaRPr lang="en-US" sz="1600"/>
        </a:p>
      </dgm:t>
    </dgm:pt>
    <dgm:pt modelId="{C96CDBE0-17B6-4FFF-A88F-1875719B7698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B85FC737-41DD-4ABB-8F50-2B2686E6D2A9}" type="parTrans" cxnId="{6DCB57A6-090B-435A-A626-0638AE5E486D}">
      <dgm:prSet/>
      <dgm:spPr/>
      <dgm:t>
        <a:bodyPr/>
        <a:lstStyle/>
        <a:p>
          <a:endParaRPr lang="en-US" sz="1600"/>
        </a:p>
      </dgm:t>
    </dgm:pt>
    <dgm:pt modelId="{1B11D690-533D-4C8B-903B-C87A456256F3}" type="sibTrans" cxnId="{6DCB57A6-090B-435A-A626-0638AE5E486D}">
      <dgm:prSet/>
      <dgm:spPr/>
      <dgm:t>
        <a:bodyPr/>
        <a:lstStyle/>
        <a:p>
          <a:endParaRPr lang="en-US" sz="1600"/>
        </a:p>
      </dgm:t>
    </dgm:pt>
    <dgm:pt modelId="{745C73CC-5ACA-4C47-B04B-9000257209AE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accent6">
                  <a:lumMod val="50000"/>
                </a:schemeClr>
              </a:solidFill>
            </a:rPr>
            <a:t>Fast Cooling</a:t>
          </a:r>
          <a:endParaRPr lang="en-US" sz="2400" dirty="0">
            <a:solidFill>
              <a:schemeClr val="accent6">
                <a:lumMod val="50000"/>
              </a:schemeClr>
            </a:solidFill>
          </a:endParaRPr>
        </a:p>
      </dgm:t>
    </dgm:pt>
    <dgm:pt modelId="{9D7A607F-1D31-4C8E-9407-0B6A29DF32FA}" type="parTrans" cxnId="{1F8BFBF0-3E32-46C3-93AE-0A6483E38F7F}">
      <dgm:prSet/>
      <dgm:spPr/>
      <dgm:t>
        <a:bodyPr/>
        <a:lstStyle/>
        <a:p>
          <a:endParaRPr lang="en-US" sz="1600"/>
        </a:p>
      </dgm:t>
    </dgm:pt>
    <dgm:pt modelId="{1A1DD458-8805-4DCC-AA01-E1118E43B68B}" type="sibTrans" cxnId="{1F8BFBF0-3E32-46C3-93AE-0A6483E38F7F}">
      <dgm:prSet/>
      <dgm:spPr/>
      <dgm:t>
        <a:bodyPr/>
        <a:lstStyle/>
        <a:p>
          <a:endParaRPr lang="en-US" sz="1600"/>
        </a:p>
      </dgm:t>
    </dgm:pt>
    <dgm:pt modelId="{880786DD-0167-4ECA-8737-9E19C25416B8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accent6">
                  <a:lumMod val="50000"/>
                </a:schemeClr>
              </a:solidFill>
            </a:rPr>
            <a:t>Material Optimization</a:t>
          </a:r>
          <a:endParaRPr lang="en-US" sz="2400" dirty="0">
            <a:solidFill>
              <a:schemeClr val="accent6">
                <a:lumMod val="50000"/>
              </a:schemeClr>
            </a:solidFill>
          </a:endParaRPr>
        </a:p>
      </dgm:t>
    </dgm:pt>
    <dgm:pt modelId="{1DD3C4DC-045D-478C-B9BC-B3A9A2678D96}" type="parTrans" cxnId="{A7A9EEDC-27F5-4889-8568-31AC464640D6}">
      <dgm:prSet/>
      <dgm:spPr/>
      <dgm:t>
        <a:bodyPr/>
        <a:lstStyle/>
        <a:p>
          <a:endParaRPr lang="en-US" sz="1600"/>
        </a:p>
      </dgm:t>
    </dgm:pt>
    <dgm:pt modelId="{9FDD52AE-A927-43F6-A716-75972E766640}" type="sibTrans" cxnId="{A7A9EEDC-27F5-4889-8568-31AC464640D6}">
      <dgm:prSet/>
      <dgm:spPr/>
      <dgm:t>
        <a:bodyPr/>
        <a:lstStyle/>
        <a:p>
          <a:endParaRPr lang="en-US" sz="1600"/>
        </a:p>
      </dgm:t>
    </dgm:pt>
    <dgm:pt modelId="{ED1E40BF-4DA4-4EA5-97ED-FC085642D85E}">
      <dgm:prSet phldrT="[Text]" custT="1"/>
      <dgm:spPr/>
      <dgm:t>
        <a:bodyPr/>
        <a:lstStyle/>
        <a:p>
          <a:r>
            <a:rPr lang="en-US" sz="2000" smtClean="0"/>
            <a:t>S</a:t>
          </a:r>
          <a:endParaRPr lang="en-US" sz="2000" dirty="0"/>
        </a:p>
      </dgm:t>
    </dgm:pt>
    <dgm:pt modelId="{D9645799-B539-4EB3-AF4B-3E8BDD082B12}" type="parTrans" cxnId="{D990E8E8-D303-4E7C-8AFF-323884BA6A17}">
      <dgm:prSet/>
      <dgm:spPr/>
      <dgm:t>
        <a:bodyPr/>
        <a:lstStyle/>
        <a:p>
          <a:endParaRPr lang="en-US" sz="1600"/>
        </a:p>
      </dgm:t>
    </dgm:pt>
    <dgm:pt modelId="{BC90F821-C5DC-46A1-8F48-33088822D3FB}" type="sibTrans" cxnId="{D990E8E8-D303-4E7C-8AFF-323884BA6A17}">
      <dgm:prSet/>
      <dgm:spPr/>
      <dgm:t>
        <a:bodyPr/>
        <a:lstStyle/>
        <a:p>
          <a:endParaRPr lang="en-US" sz="1600"/>
        </a:p>
      </dgm:t>
    </dgm:pt>
    <dgm:pt modelId="{651DCBEB-3381-4E6A-8274-D59E24BDB8E9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accent6">
                  <a:lumMod val="50000"/>
                </a:schemeClr>
              </a:solidFill>
            </a:rPr>
            <a:t>Optimizing mean free path</a:t>
          </a:r>
          <a:endParaRPr lang="en-US" sz="2400" dirty="0">
            <a:solidFill>
              <a:schemeClr val="accent6">
                <a:lumMod val="50000"/>
              </a:schemeClr>
            </a:solidFill>
          </a:endParaRPr>
        </a:p>
      </dgm:t>
    </dgm:pt>
    <dgm:pt modelId="{4098F246-40CC-445F-BBF0-7FBAA6A476A0}" type="parTrans" cxnId="{A239E6F1-425E-4A92-9D0E-C805BC032142}">
      <dgm:prSet/>
      <dgm:spPr/>
      <dgm:t>
        <a:bodyPr/>
        <a:lstStyle/>
        <a:p>
          <a:endParaRPr lang="en-US" sz="1600"/>
        </a:p>
      </dgm:t>
    </dgm:pt>
    <dgm:pt modelId="{339B82C5-AC92-4DC1-A217-3DF7F3987C12}" type="sibTrans" cxnId="{A239E6F1-425E-4A92-9D0E-C805BC032142}">
      <dgm:prSet/>
      <dgm:spPr/>
      <dgm:t>
        <a:bodyPr/>
        <a:lstStyle/>
        <a:p>
          <a:endParaRPr lang="en-US" sz="1600"/>
        </a:p>
      </dgm:t>
    </dgm:pt>
    <dgm:pt modelId="{03B7842F-17D1-4AAB-B729-72511AA5EA87}" type="pres">
      <dgm:prSet presAssocID="{96D33886-E322-44C7-9CF4-C4B11BC9F12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49C59B-3CE0-4F89-B824-6AB22510B0FB}" type="pres">
      <dgm:prSet presAssocID="{F0B26E68-B064-4BC4-AEA5-A4DBD2D9C099}" presName="composite" presStyleCnt="0"/>
      <dgm:spPr/>
    </dgm:pt>
    <dgm:pt modelId="{5C2C466C-85CA-4D17-885F-11F0D8194CF4}" type="pres">
      <dgm:prSet presAssocID="{F0B26E68-B064-4BC4-AEA5-A4DBD2D9C09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465710-D01B-4589-8198-8874AFB34A91}" type="pres">
      <dgm:prSet presAssocID="{F0B26E68-B064-4BC4-AEA5-A4DBD2D9C09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647A81-E3E8-41DE-92FD-C242C4E7A32B}" type="pres">
      <dgm:prSet presAssocID="{C1A62A20-C079-4958-9208-6553A718B5E1}" presName="sp" presStyleCnt="0"/>
      <dgm:spPr/>
    </dgm:pt>
    <dgm:pt modelId="{F32E11B2-2AA5-437D-A065-3B85E5C05CC4}" type="pres">
      <dgm:prSet presAssocID="{C96CDBE0-17B6-4FFF-A88F-1875719B7698}" presName="composite" presStyleCnt="0"/>
      <dgm:spPr/>
    </dgm:pt>
    <dgm:pt modelId="{F74B7340-7B9A-4EC6-9A35-B6E76563C7B6}" type="pres">
      <dgm:prSet presAssocID="{C96CDBE0-17B6-4FFF-A88F-1875719B769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2ADB28-29EA-4B48-A335-0B27324B1F5C}" type="pres">
      <dgm:prSet presAssocID="{C96CDBE0-17B6-4FFF-A88F-1875719B769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9F8CE9-80BE-4C71-9355-0CCDC3A07D34}" type="pres">
      <dgm:prSet presAssocID="{1B11D690-533D-4C8B-903B-C87A456256F3}" presName="sp" presStyleCnt="0"/>
      <dgm:spPr/>
    </dgm:pt>
    <dgm:pt modelId="{F0217D7F-12FC-449D-81DC-AD560E98CF3F}" type="pres">
      <dgm:prSet presAssocID="{ED1E40BF-4DA4-4EA5-97ED-FC085642D85E}" presName="composite" presStyleCnt="0"/>
      <dgm:spPr/>
    </dgm:pt>
    <dgm:pt modelId="{AA9BA2CB-7D46-4574-9B10-25FD79905E99}" type="pres">
      <dgm:prSet presAssocID="{ED1E40BF-4DA4-4EA5-97ED-FC085642D85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948F11-6482-4BB1-8921-7370FC50B67C}" type="pres">
      <dgm:prSet presAssocID="{ED1E40BF-4DA4-4EA5-97ED-FC085642D85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2EBAA8-9A9F-44B5-B0BA-0FE816B4B0B2}" type="presOf" srcId="{0C9CCB81-4C26-4C2E-930B-77E225740A46}" destId="{35465710-D01B-4589-8198-8874AFB34A91}" srcOrd="0" destOrd="0" presId="urn:microsoft.com/office/officeart/2005/8/layout/chevron2"/>
    <dgm:cxn modelId="{A9B4A6C2-5B13-48AA-9D23-F8BE49BA464A}" type="presOf" srcId="{745C73CC-5ACA-4C47-B04B-9000257209AE}" destId="{122ADB28-29EA-4B48-A335-0B27324B1F5C}" srcOrd="0" destOrd="0" presId="urn:microsoft.com/office/officeart/2005/8/layout/chevron2"/>
    <dgm:cxn modelId="{2212A614-0BEB-4DFC-BE3E-F7C3625A1D76}" type="presOf" srcId="{F0B26E68-B064-4BC4-AEA5-A4DBD2D9C099}" destId="{5C2C466C-85CA-4D17-885F-11F0D8194CF4}" srcOrd="0" destOrd="0" presId="urn:microsoft.com/office/officeart/2005/8/layout/chevron2"/>
    <dgm:cxn modelId="{D990E8E8-D303-4E7C-8AFF-323884BA6A17}" srcId="{96D33886-E322-44C7-9CF4-C4B11BC9F120}" destId="{ED1E40BF-4DA4-4EA5-97ED-FC085642D85E}" srcOrd="2" destOrd="0" parTransId="{D9645799-B539-4EB3-AF4B-3E8BDD082B12}" sibTransId="{BC90F821-C5DC-46A1-8F48-33088822D3FB}"/>
    <dgm:cxn modelId="{0C789CB9-C3AB-44EF-BACD-FDEFB7FBE6B8}" type="presOf" srcId="{96D33886-E322-44C7-9CF4-C4B11BC9F120}" destId="{03B7842F-17D1-4AAB-B729-72511AA5EA87}" srcOrd="0" destOrd="0" presId="urn:microsoft.com/office/officeart/2005/8/layout/chevron2"/>
    <dgm:cxn modelId="{6DCB57A6-090B-435A-A626-0638AE5E486D}" srcId="{96D33886-E322-44C7-9CF4-C4B11BC9F120}" destId="{C96CDBE0-17B6-4FFF-A88F-1875719B7698}" srcOrd="1" destOrd="0" parTransId="{B85FC737-41DD-4ABB-8F50-2B2686E6D2A9}" sibTransId="{1B11D690-533D-4C8B-903B-C87A456256F3}"/>
    <dgm:cxn modelId="{A239E6F1-425E-4A92-9D0E-C805BC032142}" srcId="{ED1E40BF-4DA4-4EA5-97ED-FC085642D85E}" destId="{651DCBEB-3381-4E6A-8274-D59E24BDB8E9}" srcOrd="0" destOrd="0" parTransId="{4098F246-40CC-445F-BBF0-7FBAA6A476A0}" sibTransId="{339B82C5-AC92-4DC1-A217-3DF7F3987C12}"/>
    <dgm:cxn modelId="{DC263200-A427-44AD-94F6-F68E4584079A}" srcId="{F0B26E68-B064-4BC4-AEA5-A4DBD2D9C099}" destId="{0C9CCB81-4C26-4C2E-930B-77E225740A46}" srcOrd="0" destOrd="0" parTransId="{635B2516-3756-47EF-B04F-202B95B15A8C}" sibTransId="{C4D77583-8CFE-4202-9B8A-554E9DCDC87A}"/>
    <dgm:cxn modelId="{8AFC8754-B8C1-4C62-82C4-F74775E283E8}" type="presOf" srcId="{651DCBEB-3381-4E6A-8274-D59E24BDB8E9}" destId="{55948F11-6482-4BB1-8921-7370FC50B67C}" srcOrd="0" destOrd="0" presId="urn:microsoft.com/office/officeart/2005/8/layout/chevron2"/>
    <dgm:cxn modelId="{135D0980-1047-4AE2-BAD6-DA7B0DBDA0F0}" type="presOf" srcId="{880786DD-0167-4ECA-8737-9E19C25416B8}" destId="{122ADB28-29EA-4B48-A335-0B27324B1F5C}" srcOrd="0" destOrd="1" presId="urn:microsoft.com/office/officeart/2005/8/layout/chevron2"/>
    <dgm:cxn modelId="{B3904E32-DD42-48B1-85B2-0DC1E4D3A1CB}" type="presOf" srcId="{ED1E40BF-4DA4-4EA5-97ED-FC085642D85E}" destId="{AA9BA2CB-7D46-4574-9B10-25FD79905E99}" srcOrd="0" destOrd="0" presId="urn:microsoft.com/office/officeart/2005/8/layout/chevron2"/>
    <dgm:cxn modelId="{C202DD2B-C1C1-422A-BF70-2F55E9C2D12F}" srcId="{96D33886-E322-44C7-9CF4-C4B11BC9F120}" destId="{F0B26E68-B064-4BC4-AEA5-A4DBD2D9C099}" srcOrd="0" destOrd="0" parTransId="{B04B98D5-EAA1-4066-8D89-314797390C7C}" sibTransId="{C1A62A20-C079-4958-9208-6553A718B5E1}"/>
    <dgm:cxn modelId="{1F8BFBF0-3E32-46C3-93AE-0A6483E38F7F}" srcId="{C96CDBE0-17B6-4FFF-A88F-1875719B7698}" destId="{745C73CC-5ACA-4C47-B04B-9000257209AE}" srcOrd="0" destOrd="0" parTransId="{9D7A607F-1D31-4C8E-9407-0B6A29DF32FA}" sibTransId="{1A1DD458-8805-4DCC-AA01-E1118E43B68B}"/>
    <dgm:cxn modelId="{6020312B-67E7-4ED0-B327-9D4D22930C9F}" type="presOf" srcId="{C96CDBE0-17B6-4FFF-A88F-1875719B7698}" destId="{F74B7340-7B9A-4EC6-9A35-B6E76563C7B6}" srcOrd="0" destOrd="0" presId="urn:microsoft.com/office/officeart/2005/8/layout/chevron2"/>
    <dgm:cxn modelId="{A7A9EEDC-27F5-4889-8568-31AC464640D6}" srcId="{C96CDBE0-17B6-4FFF-A88F-1875719B7698}" destId="{880786DD-0167-4ECA-8737-9E19C25416B8}" srcOrd="1" destOrd="0" parTransId="{1DD3C4DC-045D-478C-B9BC-B3A9A2678D96}" sibTransId="{9FDD52AE-A927-43F6-A716-75972E766640}"/>
    <dgm:cxn modelId="{467439D9-F3DB-4043-B0B3-B8E8D1F74DA6}" type="presParOf" srcId="{03B7842F-17D1-4AAB-B729-72511AA5EA87}" destId="{BF49C59B-3CE0-4F89-B824-6AB22510B0FB}" srcOrd="0" destOrd="0" presId="urn:microsoft.com/office/officeart/2005/8/layout/chevron2"/>
    <dgm:cxn modelId="{EA931F84-2B96-479B-B58A-444B6CB8BA69}" type="presParOf" srcId="{BF49C59B-3CE0-4F89-B824-6AB22510B0FB}" destId="{5C2C466C-85CA-4D17-885F-11F0D8194CF4}" srcOrd="0" destOrd="0" presId="urn:microsoft.com/office/officeart/2005/8/layout/chevron2"/>
    <dgm:cxn modelId="{3108789D-D6F4-48FA-9F7C-DAE79252C7DF}" type="presParOf" srcId="{BF49C59B-3CE0-4F89-B824-6AB22510B0FB}" destId="{35465710-D01B-4589-8198-8874AFB34A91}" srcOrd="1" destOrd="0" presId="urn:microsoft.com/office/officeart/2005/8/layout/chevron2"/>
    <dgm:cxn modelId="{228C6E55-A8E2-48C0-8843-2C25129747FE}" type="presParOf" srcId="{03B7842F-17D1-4AAB-B729-72511AA5EA87}" destId="{9A647A81-E3E8-41DE-92FD-C242C4E7A32B}" srcOrd="1" destOrd="0" presId="urn:microsoft.com/office/officeart/2005/8/layout/chevron2"/>
    <dgm:cxn modelId="{5268C4F4-C229-4076-A1BB-6689A197DE22}" type="presParOf" srcId="{03B7842F-17D1-4AAB-B729-72511AA5EA87}" destId="{F32E11B2-2AA5-437D-A065-3B85E5C05CC4}" srcOrd="2" destOrd="0" presId="urn:microsoft.com/office/officeart/2005/8/layout/chevron2"/>
    <dgm:cxn modelId="{481620FA-3E2C-4C14-A47D-F69C68A164BB}" type="presParOf" srcId="{F32E11B2-2AA5-437D-A065-3B85E5C05CC4}" destId="{F74B7340-7B9A-4EC6-9A35-B6E76563C7B6}" srcOrd="0" destOrd="0" presId="urn:microsoft.com/office/officeart/2005/8/layout/chevron2"/>
    <dgm:cxn modelId="{0B74DCCB-2C5A-435F-8B11-247B5589D8A6}" type="presParOf" srcId="{F32E11B2-2AA5-437D-A065-3B85E5C05CC4}" destId="{122ADB28-29EA-4B48-A335-0B27324B1F5C}" srcOrd="1" destOrd="0" presId="urn:microsoft.com/office/officeart/2005/8/layout/chevron2"/>
    <dgm:cxn modelId="{872916FA-3443-4FA3-BA84-15C95D7AF866}" type="presParOf" srcId="{03B7842F-17D1-4AAB-B729-72511AA5EA87}" destId="{AC9F8CE9-80BE-4C71-9355-0CCDC3A07D34}" srcOrd="3" destOrd="0" presId="urn:microsoft.com/office/officeart/2005/8/layout/chevron2"/>
    <dgm:cxn modelId="{E2E5631E-5BDE-456D-87C5-9F959EE8862E}" type="presParOf" srcId="{03B7842F-17D1-4AAB-B729-72511AA5EA87}" destId="{F0217D7F-12FC-449D-81DC-AD560E98CF3F}" srcOrd="4" destOrd="0" presId="urn:microsoft.com/office/officeart/2005/8/layout/chevron2"/>
    <dgm:cxn modelId="{7F0F64D7-C7BA-4FB2-B1C3-3C54EF8D9F3A}" type="presParOf" srcId="{F0217D7F-12FC-449D-81DC-AD560E98CF3F}" destId="{AA9BA2CB-7D46-4574-9B10-25FD79905E99}" srcOrd="0" destOrd="0" presId="urn:microsoft.com/office/officeart/2005/8/layout/chevron2"/>
    <dgm:cxn modelId="{4F4A593F-E082-417B-AB0B-E856A99841AE}" type="presParOf" srcId="{F0217D7F-12FC-449D-81DC-AD560E98CF3F}" destId="{55948F11-6482-4BB1-8921-7370FC50B67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2C466C-85CA-4D17-885F-11F0D8194CF4}">
      <dsp:nvSpPr>
        <dsp:cNvPr id="0" name=""/>
        <dsp:cNvSpPr/>
      </dsp:nvSpPr>
      <dsp:spPr>
        <a:xfrm rot="5400000">
          <a:off x="-173371" y="175979"/>
          <a:ext cx="1155809" cy="80906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/>
          <a:endParaRPr lang="en-US" sz="2000" kern="1200" dirty="0"/>
        </a:p>
      </dsp:txBody>
      <dsp:txXfrm rot="-5400000">
        <a:off x="1" y="407140"/>
        <a:ext cx="809066" cy="346743"/>
      </dsp:txXfrm>
    </dsp:sp>
    <dsp:sp modelId="{35465710-D01B-4589-8198-8874AFB34A91}">
      <dsp:nvSpPr>
        <dsp:cNvPr id="0" name=""/>
        <dsp:cNvSpPr/>
      </dsp:nvSpPr>
      <dsp:spPr>
        <a:xfrm rot="5400000">
          <a:off x="3007137" y="-2195463"/>
          <a:ext cx="751275" cy="51474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</a:rPr>
            <a:t>Magnetic shielding/hygiene improvement</a:t>
          </a:r>
          <a:endParaRPr lang="en-US" sz="2400" kern="1200" dirty="0">
            <a:solidFill>
              <a:schemeClr val="accent6">
                <a:lumMod val="50000"/>
              </a:schemeClr>
            </a:solidFill>
          </a:endParaRPr>
        </a:p>
      </dsp:txBody>
      <dsp:txXfrm rot="-5400000">
        <a:off x="809066" y="39282"/>
        <a:ext cx="5110744" cy="677927"/>
      </dsp:txXfrm>
    </dsp:sp>
    <dsp:sp modelId="{F74B7340-7B9A-4EC6-9A35-B6E76563C7B6}">
      <dsp:nvSpPr>
        <dsp:cNvPr id="0" name=""/>
        <dsp:cNvSpPr/>
      </dsp:nvSpPr>
      <dsp:spPr>
        <a:xfrm rot="5400000">
          <a:off x="-173371" y="1130059"/>
          <a:ext cx="1155809" cy="80906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/>
          <a:endParaRPr lang="en-US" sz="2000" kern="1200" dirty="0"/>
        </a:p>
      </dsp:txBody>
      <dsp:txXfrm rot="-5400000">
        <a:off x="1" y="1361220"/>
        <a:ext cx="809066" cy="346743"/>
      </dsp:txXfrm>
    </dsp:sp>
    <dsp:sp modelId="{122ADB28-29EA-4B48-A335-0B27324B1F5C}">
      <dsp:nvSpPr>
        <dsp:cNvPr id="0" name=""/>
        <dsp:cNvSpPr/>
      </dsp:nvSpPr>
      <dsp:spPr>
        <a:xfrm rot="5400000">
          <a:off x="3007137" y="-1241383"/>
          <a:ext cx="751275" cy="51474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</a:rPr>
            <a:t>Fast Cooling</a:t>
          </a:r>
          <a:endParaRPr lang="en-US" sz="2400" kern="1200" dirty="0">
            <a:solidFill>
              <a:schemeClr val="accent6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</a:rPr>
            <a:t>Material Optimization</a:t>
          </a:r>
          <a:endParaRPr lang="en-US" sz="2400" kern="1200" dirty="0">
            <a:solidFill>
              <a:schemeClr val="accent6">
                <a:lumMod val="50000"/>
              </a:schemeClr>
            </a:solidFill>
          </a:endParaRPr>
        </a:p>
      </dsp:txBody>
      <dsp:txXfrm rot="-5400000">
        <a:off x="809066" y="993362"/>
        <a:ext cx="5110744" cy="677927"/>
      </dsp:txXfrm>
    </dsp:sp>
    <dsp:sp modelId="{AA9BA2CB-7D46-4574-9B10-25FD79905E99}">
      <dsp:nvSpPr>
        <dsp:cNvPr id="0" name=""/>
        <dsp:cNvSpPr/>
      </dsp:nvSpPr>
      <dsp:spPr>
        <a:xfrm rot="5400000">
          <a:off x="-173371" y="2084139"/>
          <a:ext cx="1155809" cy="80906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S</a:t>
          </a:r>
          <a:endParaRPr lang="en-US" sz="2000" kern="1200" dirty="0"/>
        </a:p>
      </dsp:txBody>
      <dsp:txXfrm rot="-5400000">
        <a:off x="1" y="2315300"/>
        <a:ext cx="809066" cy="346743"/>
      </dsp:txXfrm>
    </dsp:sp>
    <dsp:sp modelId="{55948F11-6482-4BB1-8921-7370FC50B67C}">
      <dsp:nvSpPr>
        <dsp:cNvPr id="0" name=""/>
        <dsp:cNvSpPr/>
      </dsp:nvSpPr>
      <dsp:spPr>
        <a:xfrm rot="5400000">
          <a:off x="3007137" y="-287303"/>
          <a:ext cx="751275" cy="51474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</a:rPr>
            <a:t>Optimizing mean free path</a:t>
          </a:r>
          <a:endParaRPr lang="en-US" sz="2400" kern="1200" dirty="0">
            <a:solidFill>
              <a:schemeClr val="accent6">
                <a:lumMod val="50000"/>
              </a:schemeClr>
            </a:solidFill>
          </a:endParaRPr>
        </a:p>
      </dsp:txBody>
      <dsp:txXfrm rot="-5400000">
        <a:off x="809066" y="1947442"/>
        <a:ext cx="5110744" cy="677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5953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5953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226311-62EA-456F-8B76-9220A4C1A6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8078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5953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133" y="4410392"/>
            <a:ext cx="5586735" cy="417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5953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8C1C09D7-2034-4A7F-959F-75165A7C71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3175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33358E-CE59-44A9-940C-F5E33043BB0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6263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464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gif"/><Relationship Id="rId6" Type="http://schemas.openxmlformats.org/officeDocument/2006/relationships/image" Target="../media/image5.jpeg"/><Relationship Id="rId7" Type="http://schemas.openxmlformats.org/officeDocument/2006/relationships/image" Target="../media/image6.tiff"/><Relationship Id="rId8" Type="http://schemas.openxmlformats.org/officeDocument/2006/relationships/image" Target="../media/image7.jpeg"/><Relationship Id="rId9" Type="http://schemas.openxmlformats.org/officeDocument/2006/relationships/image" Target="../media/image8.gif"/><Relationship Id="rId10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g"/><Relationship Id="rId3" Type="http://schemas.openxmlformats.org/officeDocument/2006/relationships/image" Target="../media/image15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9501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AnnaG-bulk Nb high Q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1123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AnnaG-bulk Nb high Q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675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AnnaG-bulk Nb high Q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0286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AnnaG-bulk Nb high Q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3707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26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AnnaG-bulk Nb high Q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  <a:prstGeom prst="rect">
            <a:avLst/>
          </a:prstGeo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678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AnnaG-bulk Nb high Q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AnnaG-bulk Nb high Q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AnnaG-bulk Nb high Q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AnnaG-bulk Nb high Q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AnnaG-bulk Nb high Q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AnnaG-bulk Nb high 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469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AnnaG-bulk Nb high Q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875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theme" Target="../theme/theme2.xml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AnnaG-bulk Nb high 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30" r:id="rId8"/>
    <p:sldLayoutId id="2147484031" r:id="rId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pPr defTabSz="457200"/>
            <a:endParaRPr lang="en-US" altLang="en-US">
              <a:ea typeface="Geneva" pitchFamily="121" charset="-128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defTabSz="457200">
              <a:defRPr/>
            </a:pPr>
            <a:r>
              <a:rPr lang="en-US" smtClean="0"/>
              <a:t>AnnaG-bulk Nb high Q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pPr defTabSz="457200"/>
            <a:fld id="{6827BE81-7C2D-481B-BBCE-23778685B2BA}" type="slidenum">
              <a:rPr lang="en-US" altLang="en-US">
                <a:ea typeface="Geneva" pitchFamily="121" charset="-128"/>
              </a:rPr>
              <a:pPr defTabSz="457200"/>
              <a:t>‹#›</a:t>
            </a:fld>
            <a:endParaRPr lang="en-US" altLang="en-US">
              <a:ea typeface="Geneva" pitchFamily="121" charset="-128"/>
            </a:endParaRPr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02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3.emf"/><Relationship Id="rId3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5.wmf"/><Relationship Id="rId7" Type="http://schemas.openxmlformats.org/officeDocument/2006/relationships/image" Target="../media/image350.png"/><Relationship Id="rId8" Type="http://schemas.openxmlformats.org/officeDocument/2006/relationships/image" Target="../media/image360.png"/><Relationship Id="rId9" Type="http://schemas.openxmlformats.org/officeDocument/2006/relationships/image" Target="../media/image2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diagramLayout" Target="../diagrams/layout10.xml"/><Relationship Id="rId12" Type="http://schemas.openxmlformats.org/officeDocument/2006/relationships/diagramQuickStyle" Target="../diagrams/quickStyle10.xml"/><Relationship Id="rId13" Type="http://schemas.openxmlformats.org/officeDocument/2006/relationships/diagramColors" Target="../diagrams/colors10.xml"/><Relationship Id="rId1" Type="http://schemas.openxmlformats.org/officeDocument/2006/relationships/slideLayout" Target="../slideLayouts/slideLayout9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10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57213" y="631825"/>
            <a:ext cx="8008937" cy="2246313"/>
          </a:xfrm>
        </p:spPr>
        <p:txBody>
          <a:bodyPr/>
          <a:lstStyle/>
          <a:p>
            <a:r>
              <a:rPr lang="en-US" sz="4400" dirty="0" smtClean="0"/>
              <a:t>High Q roadmap – bulk </a:t>
            </a:r>
            <a:r>
              <a:rPr lang="en-US" sz="4400" dirty="0" err="1" smtClean="0"/>
              <a:t>Nb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564" y="2877317"/>
            <a:ext cx="7989887" cy="2652522"/>
          </a:xfrm>
        </p:spPr>
        <p:txBody>
          <a:bodyPr/>
          <a:lstStyle/>
          <a:p>
            <a:r>
              <a:rPr lang="en-US" sz="1800" dirty="0" smtClean="0"/>
              <a:t>Anna Grassellino</a:t>
            </a:r>
            <a:endParaRPr lang="en-US" sz="1800" dirty="0"/>
          </a:p>
          <a:p>
            <a:r>
              <a:rPr lang="en-US" sz="1800" dirty="0"/>
              <a:t>31 January 2017</a:t>
            </a:r>
          </a:p>
        </p:txBody>
      </p:sp>
    </p:spTree>
    <p:extLst>
      <p:ext uri="{BB962C8B-B14F-4D97-AF65-F5344CB8AC3E}">
        <p14:creationId xmlns:p14="http://schemas.microsoft.com/office/powerpoint/2010/main" val="173521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AnnaG-bulk Nb high Q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84034" y="1296270"/>
          <a:ext cx="8462923" cy="4358574"/>
        </p:xfrm>
        <a:graphic>
          <a:graphicData uri="http://schemas.openxmlformats.org/drawingml/2006/table">
            <a:tbl>
              <a:tblPr/>
              <a:tblGrid>
                <a:gridCol w="912855">
                  <a:extLst>
                    <a:ext uri="{9D8B030D-6E8A-4147-A177-3AD203B41FA5}">
                      <a16:colId xmlns:a16="http://schemas.microsoft.com/office/drawing/2014/main" xmlns="" val="2906843083"/>
                    </a:ext>
                  </a:extLst>
                </a:gridCol>
                <a:gridCol w="912855">
                  <a:extLst>
                    <a:ext uri="{9D8B030D-6E8A-4147-A177-3AD203B41FA5}">
                      <a16:colId xmlns:a16="http://schemas.microsoft.com/office/drawing/2014/main" xmlns="" val="1433491342"/>
                    </a:ext>
                  </a:extLst>
                </a:gridCol>
                <a:gridCol w="912855">
                  <a:extLst>
                    <a:ext uri="{9D8B030D-6E8A-4147-A177-3AD203B41FA5}">
                      <a16:colId xmlns:a16="http://schemas.microsoft.com/office/drawing/2014/main" xmlns="" val="2973908900"/>
                    </a:ext>
                  </a:extLst>
                </a:gridCol>
                <a:gridCol w="1357871">
                  <a:extLst>
                    <a:ext uri="{9D8B030D-6E8A-4147-A177-3AD203B41FA5}">
                      <a16:colId xmlns:a16="http://schemas.microsoft.com/office/drawing/2014/main" xmlns="" val="489479156"/>
                    </a:ext>
                  </a:extLst>
                </a:gridCol>
                <a:gridCol w="2388636">
                  <a:extLst>
                    <a:ext uri="{9D8B030D-6E8A-4147-A177-3AD203B41FA5}">
                      <a16:colId xmlns:a16="http://schemas.microsoft.com/office/drawing/2014/main" xmlns="" val="557679536"/>
                    </a:ext>
                  </a:extLst>
                </a:gridCol>
                <a:gridCol w="1977851">
                  <a:extLst>
                    <a:ext uri="{9D8B030D-6E8A-4147-A177-3AD203B41FA5}">
                      <a16:colId xmlns:a16="http://schemas.microsoft.com/office/drawing/2014/main" xmlns="" val="3674368962"/>
                    </a:ext>
                  </a:extLst>
                </a:gridCol>
              </a:tblGrid>
              <a:tr h="24804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Summary as of 2017-01-26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Slow Cool down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46817629"/>
                  </a:ext>
                </a:extLst>
              </a:tr>
              <a:tr h="24804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001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pCM Gradient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00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pCM Q0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00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37624213"/>
                  </a:ext>
                </a:extLst>
              </a:tr>
              <a:tr h="7441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Cavity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001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Max Gradient [MV/m]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001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Usable Gradient* [MV/m]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001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 onset [MV/m]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001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Q0 @16MV/m*     </a:t>
                      </a:r>
                      <a:b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2K</a:t>
                      </a:r>
                      <a:b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Fast Cool Down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001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Q0 @16MV/m*     </a:t>
                      </a:r>
                      <a:b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2K</a:t>
                      </a:r>
                      <a:b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Slow Cool Down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00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3344917"/>
                  </a:ext>
                </a:extLst>
              </a:tr>
              <a:tr h="24804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TB9AES021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2.6E+10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1.8E+10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4368132"/>
                  </a:ext>
                </a:extLst>
              </a:tr>
              <a:tr h="24804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TB9AES019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3.1E+10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1.5E+10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7089800"/>
                  </a:ext>
                </a:extLst>
              </a:tr>
              <a:tr h="24804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TB9AES026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3.6E+10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3.3E+10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3735714"/>
                  </a:ext>
                </a:extLst>
              </a:tr>
              <a:tr h="24804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TB9AES024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3.1E+10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2.1E+10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3930718"/>
                  </a:ext>
                </a:extLst>
              </a:tr>
              <a:tr h="24804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TB9AES028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2.6E+10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1.9E+10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3533429"/>
                  </a:ext>
                </a:extLst>
              </a:tr>
              <a:tr h="24804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TB9AES016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3.3E+10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2.0E+10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1349762"/>
                  </a:ext>
                </a:extLst>
              </a:tr>
              <a:tr h="24804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TB9AES022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3.3E+10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2.1E+10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9705951"/>
                  </a:ext>
                </a:extLst>
              </a:tr>
              <a:tr h="24804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TB9AES027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2.3E+10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1.8E+10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4576724"/>
                  </a:ext>
                </a:extLst>
              </a:tr>
              <a:tr h="24804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Average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3.0E+10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2.1E+10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8736597"/>
                  </a:ext>
                </a:extLst>
              </a:tr>
              <a:tr h="3897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Voltage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154.6 MV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148.1 MV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CB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6142602"/>
                  </a:ext>
                </a:extLst>
              </a:tr>
              <a:tr h="49609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*CAV5 was at 14 MV/m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7230587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85611" y="5285512"/>
            <a:ext cx="155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 g/s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9410" y="134914"/>
            <a:ext cx="8686800" cy="64173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A4001D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/>
              <a:t>Marc’s operational nightmare: we need to develop “in situ” removal of B flux</a:t>
            </a:r>
            <a:br>
              <a:rPr lang="en-US" sz="1800" dirty="0" smtClean="0"/>
            </a:br>
            <a:r>
              <a:rPr lang="en-US" sz="1800" dirty="0" smtClean="0"/>
              <a:t>which will ease issues for both cooling and quench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61725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High T baking for flux expulsion </a:t>
            </a:r>
            <a:r>
              <a:rPr lang="en-US" sz="1800" dirty="0" smtClean="0"/>
              <a:t>improvement:</a:t>
            </a:r>
            <a:br>
              <a:rPr lang="en-US" sz="1800" dirty="0" smtClean="0"/>
            </a:br>
            <a:r>
              <a:rPr lang="en-US" sz="1800" dirty="0" smtClean="0"/>
              <a:t>we need to develop specs for material vendors for assuring flux </a:t>
            </a:r>
            <a:r>
              <a:rPr lang="en-US" sz="1800" dirty="0" err="1" smtClean="0"/>
              <a:t>detrapping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AnnaG-bulk Nb high Q</a:t>
            </a:r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219" y="2361190"/>
            <a:ext cx="5228933" cy="3570591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76275" y="831394"/>
            <a:ext cx="8001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Not all materials show good flux expulsion even with large thermal gradient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High T treatments are capable to improve materials flux expulsion properties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394" y="6012307"/>
            <a:ext cx="60823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S. Posen et </a:t>
            </a:r>
            <a:r>
              <a:rPr lang="en-US" sz="1600" dirty="0" smtClean="0">
                <a:solidFill>
                  <a:srgbClr val="0000FF"/>
                </a:solidFill>
              </a:rPr>
              <a:t>al., </a:t>
            </a:r>
            <a:r>
              <a:rPr lang="en-US" sz="1600" dirty="0">
                <a:solidFill>
                  <a:srgbClr val="0000FF"/>
                </a:solidFill>
              </a:rPr>
              <a:t>J. Appl. Phys. </a:t>
            </a:r>
            <a:r>
              <a:rPr lang="en-US" sz="1600" b="1" dirty="0">
                <a:solidFill>
                  <a:srgbClr val="0000FF"/>
                </a:solidFill>
              </a:rPr>
              <a:t>119</a:t>
            </a:r>
            <a:r>
              <a:rPr lang="en-US" sz="1600" dirty="0">
                <a:solidFill>
                  <a:srgbClr val="0000FF"/>
                </a:solidFill>
              </a:rPr>
              <a:t>, 213903 (2016</a:t>
            </a:r>
            <a:r>
              <a:rPr lang="en-US" sz="1400" dirty="0" smtClean="0">
                <a:solidFill>
                  <a:srgbClr val="0000FF"/>
                </a:solidFill>
              </a:rPr>
              <a:t>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732" y="2741212"/>
            <a:ext cx="4295660" cy="3221745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 rot="5400000" flipH="1">
            <a:off x="6877733" y="3498296"/>
            <a:ext cx="516494" cy="297196"/>
          </a:xfrm>
          <a:prstGeom prst="right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8806" y="3443476"/>
            <a:ext cx="1585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After 900C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99974" y="5223533"/>
            <a:ext cx="1939399" cy="0"/>
          </a:xfrm>
          <a:prstGeom prst="line">
            <a:avLst/>
          </a:prstGeom>
          <a:ln w="19050">
            <a:prstDash val="dash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6634" y="3144676"/>
            <a:ext cx="3723526" cy="0"/>
          </a:xfrm>
          <a:prstGeom prst="line">
            <a:avLst/>
          </a:prstGeom>
          <a:ln w="19050">
            <a:prstDash val="dash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2724" y="5198163"/>
            <a:ext cx="1101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Full trapping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599974" y="2829369"/>
            <a:ext cx="1182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Full expulsion</a:t>
            </a:r>
            <a:endParaRPr lang="en-US" sz="1400" dirty="0"/>
          </a:p>
        </p:txBody>
      </p:sp>
      <p:sp>
        <p:nvSpPr>
          <p:cNvPr id="31" name="Right Arrow 30"/>
          <p:cNvSpPr/>
          <p:nvPr/>
        </p:nvSpPr>
        <p:spPr>
          <a:xfrm rot="5400000" flipH="1">
            <a:off x="995676" y="4069542"/>
            <a:ext cx="677240" cy="297196"/>
          </a:xfrm>
          <a:prstGeom prst="right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72335" y="3942615"/>
            <a:ext cx="1672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After 1000C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53350" y="2769709"/>
            <a:ext cx="1182247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Full expulsion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5395938" y="5198163"/>
            <a:ext cx="963790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Full trapping</a:t>
            </a:r>
            <a:endParaRPr lang="en-US" sz="1200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5351115" y="5223533"/>
            <a:ext cx="1043858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  <a:prstDash val="dash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045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12748"/>
              </p:ext>
            </p:extLst>
          </p:nvPr>
        </p:nvGraphicFramePr>
        <p:xfrm>
          <a:off x="4457603" y="762786"/>
          <a:ext cx="4782526" cy="3659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Graph" r:id="rId4" imgW="3920760" imgH="3000960" progId="Origin50.Graph">
                  <p:embed/>
                </p:oleObj>
              </mc:Choice>
              <mc:Fallback>
                <p:oleObj name="Graph" r:id="rId4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57603" y="762786"/>
                        <a:ext cx="4782526" cy="3659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185"/>
            <a:ext cx="8686800" cy="641739"/>
          </a:xfrm>
        </p:spPr>
        <p:txBody>
          <a:bodyPr/>
          <a:lstStyle/>
          <a:p>
            <a:r>
              <a:rPr lang="en-US" sz="2000" dirty="0" smtClean="0"/>
              <a:t>Light doping to minimize trapped flux </a:t>
            </a:r>
            <a:r>
              <a:rPr lang="en-US" sz="2000" dirty="0" smtClean="0"/>
              <a:t>sensitivity: can we find a sweet spot (or different doping strategy) to have both very low BCS AND sensitivity?</a:t>
            </a:r>
            <a:endParaRPr lang="en-US" sz="2000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AnnaG-bulk Nb high Q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08740" y="1211343"/>
                <a:ext cx="1565371" cy="886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𝑭𝒍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𝑻𝒓𝒂𝒑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740" y="1211343"/>
                <a:ext cx="1565371" cy="88678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95140" y="830686"/>
            <a:ext cx="3192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Trapped flux sensitivity: 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1453" y="2125494"/>
                <a:ext cx="3522757" cy="3724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82880" indent="-182880" algn="just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Bell-shaped trend of </a:t>
                </a:r>
                <a14:m>
                  <m:oMath xmlns=""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as a function of mean free path</a:t>
                </a:r>
              </a:p>
              <a:p>
                <a:pPr algn="just"/>
                <a:endParaRPr lang="en-US" sz="10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182880" indent="-182880" algn="just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N-doping cavities present higher sensitivity than standard treated </a:t>
                </a:r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cavities</a:t>
                </a:r>
              </a:p>
              <a:p>
                <a:pPr algn="just"/>
                <a:endParaRPr lang="en-US" sz="10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182880" indent="-182880" algn="just">
                  <a:buFont typeface="Arial" panose="020B0604020202020204" pitchFamily="34" charset="0"/>
                  <a:buChar char="•"/>
                </a:pPr>
                <a:r>
                  <a:rPr lang="en-US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Light </a:t>
                </a:r>
                <a:r>
                  <a:rPr lang="en-US" b="1" dirty="0">
                    <a:solidFill>
                      <a:schemeClr val="accent6">
                        <a:lumMod val="50000"/>
                      </a:schemeClr>
                    </a:solidFill>
                  </a:rPr>
                  <a:t>doping is needed </a:t>
                </a:r>
                <a:r>
                  <a:rPr lang="en-US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to </a:t>
                </a:r>
                <a:r>
                  <a:rPr lang="en-US" b="1" dirty="0">
                    <a:solidFill>
                      <a:schemeClr val="accent6">
                        <a:lumMod val="50000"/>
                      </a:schemeClr>
                    </a:solidFill>
                  </a:rPr>
                  <a:t>minimize trapped flux </a:t>
                </a:r>
                <a:r>
                  <a:rPr lang="en-US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sensitivity</a:t>
                </a:r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3" y="2125494"/>
                <a:ext cx="3522757" cy="3724096"/>
              </a:xfrm>
              <a:prstGeom prst="rect">
                <a:avLst/>
              </a:prstGeom>
              <a:blipFill rotWithShape="0">
                <a:blip r:embed="rId8"/>
                <a:stretch>
                  <a:fillRect l="-2422" t="-1309" r="-2595" b="-2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95140" y="5904330"/>
            <a:ext cx="433965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M. Martinello et al., App. Phys. Lett. </a:t>
            </a:r>
            <a:r>
              <a:rPr lang="en-US" sz="1400" b="1" dirty="0">
                <a:solidFill>
                  <a:srgbClr val="0000FF"/>
                </a:solidFill>
              </a:rPr>
              <a:t>109</a:t>
            </a:r>
            <a:r>
              <a:rPr lang="en-US" sz="1400" dirty="0">
                <a:solidFill>
                  <a:srgbClr val="0000FF"/>
                </a:solidFill>
              </a:rPr>
              <a:t>, 062601 (2016)</a:t>
            </a:r>
            <a:r>
              <a:rPr lang="en-US" sz="1400" b="1" dirty="0">
                <a:solidFill>
                  <a:srgbClr val="0000FF"/>
                </a:solidFill>
              </a:rPr>
              <a:t>	</a:t>
            </a:r>
          </a:p>
        </p:txBody>
      </p:sp>
      <p:sp>
        <p:nvSpPr>
          <p:cNvPr id="5" name="Oval 4"/>
          <p:cNvSpPr/>
          <p:nvPr/>
        </p:nvSpPr>
        <p:spPr>
          <a:xfrm>
            <a:off x="7083780" y="2281144"/>
            <a:ext cx="349708" cy="123035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20349" y="2686111"/>
            <a:ext cx="1563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2/6 N-doping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7138" y="4083814"/>
            <a:ext cx="3453816" cy="221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78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far, and plan for today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9417" y="1271389"/>
            <a:ext cx="8994583" cy="5539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Yesterday afternoon discussion focused on impact of different R&amp;D pathways (near to mid term) on cost of SRF HEP machines, in particular ILC, FCC, PIP-3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We gave space to all ideas and contributions and asked to evaluate the impact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Some R&amp;D pathways can contribute largely to the cost of SRF accelerators: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recall Marc Ross on Q “</a:t>
            </a:r>
            <a:r>
              <a:rPr lang="en-US" sz="1600" dirty="0" err="1" smtClean="0"/>
              <a:t>cryoplant</a:t>
            </a:r>
            <a:r>
              <a:rPr lang="en-US" sz="1600" dirty="0" smtClean="0"/>
              <a:t> cost for LCLS-II is of the same order as full </a:t>
            </a:r>
            <a:r>
              <a:rPr lang="en-US" sz="1600" dirty="0" err="1" smtClean="0"/>
              <a:t>linac</a:t>
            </a:r>
            <a:r>
              <a:rPr lang="en-US" sz="1600" dirty="0" smtClean="0"/>
              <a:t> cost”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for ILC 20-40% cut can come from Q and gradient improvement (N-dope,Nb3Sn)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For FCC huge cost cuts would come from </a:t>
            </a:r>
            <a:r>
              <a:rPr lang="en-US" sz="1600" dirty="0" err="1" smtClean="0"/>
              <a:t>Nb</a:t>
            </a:r>
            <a:r>
              <a:rPr lang="en-US" sz="1600" dirty="0" smtClean="0"/>
              <a:t>-Cu technology because of 400 MHz f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However, we saw also lots of 1-2%. </a:t>
            </a:r>
            <a:r>
              <a:rPr lang="en-US" dirty="0"/>
              <a:t>S</a:t>
            </a:r>
            <a:r>
              <a:rPr lang="en-US" dirty="0" smtClean="0"/>
              <a:t>ome people commented (including myself) that it got a bit boring; these are valuable comments, as it has to do with our </a:t>
            </a:r>
            <a:r>
              <a:rPr lang="en-US" b="1" i="1" dirty="0" smtClean="0"/>
              <a:t>identity</a:t>
            </a:r>
            <a:r>
              <a:rPr lang="en-US" dirty="0" smtClean="0"/>
              <a:t>: </a:t>
            </a:r>
            <a:r>
              <a:rPr lang="en-US" i="1" u="sng" dirty="0" smtClean="0"/>
              <a:t>what do we want SRF R&amp;D to be for the next decade? Do we want to be a technology chasing cost reduction, or chasing the “enabling”? Or both?</a:t>
            </a:r>
          </a:p>
          <a:p>
            <a:pPr marL="285750" indent="-285750">
              <a:buFont typeface="Arial"/>
              <a:buChar char="•"/>
            </a:pPr>
            <a:endParaRPr lang="en-US" i="1" dirty="0"/>
          </a:p>
          <a:p>
            <a:pPr marL="285750" indent="-285750">
              <a:buFont typeface="Arial"/>
              <a:buChar char="•"/>
            </a:pPr>
            <a:r>
              <a:rPr lang="en-US" i="1" dirty="0" smtClean="0"/>
              <a:t>The two concepts coincide only up to some extent. </a:t>
            </a:r>
          </a:p>
          <a:p>
            <a:pPr marL="285750" indent="-285750">
              <a:buFont typeface="Arial"/>
              <a:buChar char="•"/>
            </a:pPr>
            <a:endParaRPr lang="en-US" i="1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This is what we are here for with this workshop. DOE has asked us to write a ten year roadmap for SRF R&amp;D in US. Do we want to keep all of these R&amp;D pathway, or drop the 1 </a:t>
            </a:r>
            <a:r>
              <a:rPr lang="en-US" dirty="0" err="1" smtClean="0"/>
              <a:t>percents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AnnaG-bulk Nb high 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433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plan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Today, we dive into the technical discussion to define milestones on most promising pathways to increase Q and gradients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Surface processing (N doping, Nb3Sn…)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Field Emission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Cavity </a:t>
            </a:r>
            <a:r>
              <a:rPr lang="en-US" dirty="0" smtClean="0"/>
              <a:t>shape</a:t>
            </a:r>
          </a:p>
          <a:p>
            <a:pPr lvl="1" indent="0">
              <a:buNone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Start with evolutionary and move towards more revolutionary and fundamental understanding [ </a:t>
            </a:r>
            <a:r>
              <a:rPr lang="en-US" dirty="0" err="1" smtClean="0"/>
              <a:t>eg</a:t>
            </a:r>
            <a:r>
              <a:rPr lang="en-US" dirty="0" smtClean="0"/>
              <a:t> up to 55 MV/m, beyond 55 MV/m]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AnnaG-bulk Nb high 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246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71" y="170542"/>
            <a:ext cx="7575248" cy="6389691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AnnaG-bulk Nb high 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56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Q roadmap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AnnaG-bulk Nb high Q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What Q can we achieve with surface processing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Evolutionary AND revolutionary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How to robustly maintain this Q (magnetic flux)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Evolutionary AND revolutionary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680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 for processing for high Q?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AnnaG-bulk Nb high Q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Continue explore N doping – high T, low T (infusion), vary p.p., vary gases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Is N unique or would other impurities have same or even more dramatic effect?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N infusion shows a cut in BCS resistance of a factor up to 5! 2 </a:t>
            </a:r>
            <a:r>
              <a:rPr lang="en-US" dirty="0" err="1" smtClean="0"/>
              <a:t>nOhms</a:t>
            </a:r>
            <a:r>
              <a:rPr lang="en-US" dirty="0" smtClean="0"/>
              <a:t> for 20 MV/m, 1.3 GHz, 2K! Can we go even further?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Extend to other frequencies (650 started) but also lower (can it help 4.2K for QWR and spoke?) and higher (2.6? 3.9?)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964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AnnaG-bulk Nb high Q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29" y="927728"/>
            <a:ext cx="6707414" cy="5654681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</p:spPr>
        <p:txBody>
          <a:bodyPr/>
          <a:lstStyle/>
          <a:p>
            <a:r>
              <a:rPr lang="en-US" dirty="0" smtClean="0"/>
              <a:t>How low can we drive BCS resistance?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745238" y="2830286"/>
            <a:ext cx="36286" cy="258838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83905" y="4015619"/>
            <a:ext cx="1441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Factor of 5!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1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939" y="103664"/>
            <a:ext cx="8686800" cy="641739"/>
          </a:xfrm>
        </p:spPr>
        <p:txBody>
          <a:bodyPr/>
          <a:lstStyle/>
          <a:p>
            <a:r>
              <a:rPr lang="en-US" dirty="0"/>
              <a:t>Trapped Flux Surface Resistance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 smtClean="0"/>
              <a:t>AnnaG-bulk Nb high Q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3230" y="916366"/>
                <a:ext cx="8686800" cy="4949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2 </m:t>
                          </m:r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𝑇𝑟𝑎𝑝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𝐵𝐶𝑆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2 </m:t>
                              </m:r>
                              <m:r>
                                <a:rPr lang="en-US" sz="28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sz="28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𝐹𝑙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30" y="916366"/>
                <a:ext cx="8686800" cy="49494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28600" y="2265040"/>
            <a:ext cx="8667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These losses can be reduced by minimizing these contributions: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478755" y="1567914"/>
                <a:ext cx="335707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US" sz="3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755" y="1567914"/>
                <a:ext cx="3357073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Diagram 7"/>
              <p:cNvGraphicFramePr/>
              <p:nvPr>
                <p:extLst>
                  <p:ext uri="{D42A27DB-BD31-4B8C-83A1-F6EECF244321}">
                    <p14:modId xmlns:p14="http://schemas.microsoft.com/office/powerpoint/2010/main" val="954524546"/>
                  </p:ext>
                </p:extLst>
              </p:nvPr>
            </p:nvGraphicFramePr>
            <p:xfrm>
              <a:off x="1709928" y="2926080"/>
              <a:ext cx="5956485" cy="306918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5" r:lo="rId6" r:qs="rId7" r:cs="rId8"/>
              </a:graphicData>
            </a:graphic>
          </p:graphicFrame>
        </mc:Choice>
        <mc:Fallback xmlns="">
          <p:graphicFrame>
            <p:nvGraphicFramePr>
              <p:cNvPr id="8" name="Diagram 7"/>
              <p:cNvGraphicFramePr/>
              <p:nvPr>
                <p:extLst>
                  <p:ext uri="{D42A27DB-BD31-4B8C-83A1-F6EECF244321}">
                    <p14:modId xmlns:p14="http://schemas.microsoft.com/office/powerpoint/2010/main" val="4159953336"/>
                  </p:ext>
                </p:extLst>
              </p:nvPr>
            </p:nvGraphicFramePr>
            <p:xfrm>
              <a:off x="1709928" y="2926080"/>
              <a:ext cx="5956485" cy="306918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0" r:lo="rId11" r:qs="rId12" r:cs="rId13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57466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939" y="152044"/>
            <a:ext cx="8686800" cy="641739"/>
          </a:xfrm>
        </p:spPr>
        <p:txBody>
          <a:bodyPr/>
          <a:lstStyle/>
          <a:p>
            <a:r>
              <a:rPr lang="en-US" sz="1800" dirty="0" smtClean="0"/>
              <a:t>Minimization of remnant field in the </a:t>
            </a:r>
            <a:r>
              <a:rPr lang="en-US" sz="1800" dirty="0" err="1" smtClean="0"/>
              <a:t>cryomodule</a:t>
            </a:r>
            <a:r>
              <a:rPr lang="en-US" sz="1800" dirty="0" smtClean="0"/>
              <a:t>:</a:t>
            </a:r>
            <a:br>
              <a:rPr lang="en-US" sz="1800" dirty="0" smtClean="0"/>
            </a:br>
            <a:r>
              <a:rPr lang="en-US" sz="1800" dirty="0" smtClean="0"/>
              <a:t>we need to develop “in situ” removal of B flux</a:t>
            </a:r>
            <a:br>
              <a:rPr lang="en-US" sz="1800" dirty="0" smtClean="0"/>
            </a:br>
            <a:r>
              <a:rPr lang="en-US" sz="1800" dirty="0" smtClean="0"/>
              <a:t>which will remove issues for both cooling and quench</a:t>
            </a:r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AnnaG-bulk Nb high Q</a:t>
            </a:r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62090" y="2644822"/>
            <a:ext cx="4246639" cy="3604771"/>
            <a:chOff x="1508760" y="25153990"/>
            <a:chExt cx="12370639" cy="975797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8760" y="25153990"/>
              <a:ext cx="12370639" cy="9757974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>
            <a:xfrm>
              <a:off x="5908535" y="31137719"/>
              <a:ext cx="0" cy="1957793"/>
            </a:xfrm>
            <a:prstGeom prst="straightConnector1">
              <a:avLst/>
            </a:prstGeom>
            <a:ln w="1270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4352865" y="2581085"/>
            <a:ext cx="4631968" cy="3732246"/>
            <a:chOff x="15592576" y="25153989"/>
            <a:chExt cx="12110302" cy="975797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92576" y="25153989"/>
              <a:ext cx="12110302" cy="9757975"/>
            </a:xfrm>
            <a:prstGeom prst="rect">
              <a:avLst/>
            </a:prstGeom>
          </p:spPr>
        </p:pic>
        <p:cxnSp>
          <p:nvCxnSpPr>
            <p:cNvPr id="17" name="Straight Arrow Connector 16"/>
            <p:cNvCxnSpPr/>
            <p:nvPr/>
          </p:nvCxnSpPr>
          <p:spPr>
            <a:xfrm>
              <a:off x="22903544" y="27617057"/>
              <a:ext cx="0" cy="1371600"/>
            </a:xfrm>
            <a:prstGeom prst="straightConnector1">
              <a:avLst/>
            </a:prstGeom>
            <a:ln w="1270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21664792" y="29895208"/>
              <a:ext cx="3" cy="3095702"/>
            </a:xfrm>
            <a:prstGeom prst="straightConnector1">
              <a:avLst/>
            </a:prstGeom>
            <a:ln w="127000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6630915" y="29895208"/>
              <a:ext cx="0" cy="2726202"/>
            </a:xfrm>
            <a:prstGeom prst="straightConnector1">
              <a:avLst/>
            </a:prstGeom>
            <a:ln w="127000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731978" y="4485987"/>
            <a:ext cx="20300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smtClean="0">
                <a:solidFill>
                  <a:srgbClr val="004C97"/>
                </a:solidFill>
                <a:latin typeface="Calibri" panose="020F0502020204030204" pitchFamily="34" charset="0"/>
                <a:ea typeface="Geneva" pitchFamily="121" charset="-128"/>
              </a:rPr>
              <a:t>Demagnetization</a:t>
            </a:r>
            <a:endParaRPr lang="en-US" dirty="0">
              <a:solidFill>
                <a:srgbClr val="004C97"/>
              </a:solidFill>
              <a:latin typeface="Calibri" panose="020F0502020204030204" pitchFamily="34" charset="0"/>
              <a:ea typeface="Geneva" pitchFamily="121" charset="-128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02" b="35317"/>
          <a:stretch/>
        </p:blipFill>
        <p:spPr>
          <a:xfrm>
            <a:off x="796925" y="921349"/>
            <a:ext cx="7471562" cy="153433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230385" y="2401955"/>
            <a:ext cx="2424565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srgbClr val="404040">
                    <a:lumMod val="50000"/>
                  </a:srgbClr>
                </a:solidFill>
                <a:latin typeface="Arial"/>
              </a:rPr>
              <a:t>Empty vacuum vessel</a:t>
            </a:r>
            <a:endParaRPr lang="en-US" dirty="0">
              <a:solidFill>
                <a:srgbClr val="404040">
                  <a:lumMod val="50000"/>
                </a:srgbClr>
              </a:solidFill>
              <a:latin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74853" y="2386092"/>
            <a:ext cx="263181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srgbClr val="404040">
                    <a:lumMod val="50000"/>
                  </a:srgbClr>
                </a:solidFill>
                <a:latin typeface="Arial"/>
              </a:rPr>
              <a:t>Assembled </a:t>
            </a:r>
            <a:r>
              <a:rPr lang="en-US" dirty="0" err="1">
                <a:solidFill>
                  <a:srgbClr val="404040">
                    <a:lumMod val="50000"/>
                  </a:srgbClr>
                </a:solidFill>
                <a:latin typeface="Arial"/>
              </a:rPr>
              <a:t>Cryomodule</a:t>
            </a:r>
            <a:endParaRPr lang="en-US" dirty="0">
              <a:solidFill>
                <a:srgbClr val="404040">
                  <a:lumMod val="50000"/>
                </a:srgbClr>
              </a:solidFill>
              <a:latin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78075" y="833698"/>
            <a:ext cx="427552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srgbClr val="004C97"/>
                </a:solidFill>
                <a:latin typeface="Arial"/>
              </a:rPr>
              <a:t>Coils for magnetic field demagnetization</a:t>
            </a:r>
            <a:endParaRPr lang="en-US" dirty="0">
              <a:solidFill>
                <a:srgbClr val="004C97"/>
              </a:solidFill>
              <a:latin typeface="Arial"/>
            </a:endParaRPr>
          </a:p>
        </p:txBody>
      </p:sp>
      <p:cxnSp>
        <p:nvCxnSpPr>
          <p:cNvPr id="39" name="Straight Arrow Connector 38"/>
          <p:cNvCxnSpPr>
            <a:stCxn id="36" idx="2"/>
          </p:cNvCxnSpPr>
          <p:nvPr/>
        </p:nvCxnSpPr>
        <p:spPr>
          <a:xfrm>
            <a:off x="3615840" y="1203030"/>
            <a:ext cx="486378" cy="2959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630100" y="4877211"/>
            <a:ext cx="20300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smtClean="0">
                <a:solidFill>
                  <a:srgbClr val="004C97"/>
                </a:solidFill>
                <a:latin typeface="Calibri" panose="020F0502020204030204" pitchFamily="34" charset="0"/>
                <a:ea typeface="Geneva" pitchFamily="121" charset="-128"/>
              </a:rPr>
              <a:t>Demagnetization</a:t>
            </a:r>
            <a:endParaRPr lang="en-US" dirty="0">
              <a:solidFill>
                <a:srgbClr val="004C97"/>
              </a:solidFill>
              <a:latin typeface="Calibri" panose="020F0502020204030204" pitchFamily="34" charset="0"/>
              <a:ea typeface="Geneva" pitchFamily="121" charset="-128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683524" y="3523163"/>
            <a:ext cx="0" cy="524612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6345" y="6284267"/>
            <a:ext cx="4050921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defTabSz="457200"/>
            <a:r>
              <a:rPr lang="en-US" sz="1400" dirty="0" smtClean="0">
                <a:solidFill>
                  <a:srgbClr val="0000FF"/>
                </a:solidFill>
                <a:latin typeface="Calibri" panose="020F0502020204030204" pitchFamily="34" charset="0"/>
                <a:ea typeface="Geneva" pitchFamily="121" charset="-128"/>
              </a:rPr>
              <a:t>A. C. </a:t>
            </a:r>
            <a:r>
              <a:rPr lang="en-US" sz="1400" dirty="0">
                <a:solidFill>
                  <a:srgbClr val="0000FF"/>
                </a:solidFill>
                <a:latin typeface="Calibri" panose="020F0502020204030204" pitchFamily="34" charset="0"/>
                <a:ea typeface="Geneva" pitchFamily="121" charset="-128"/>
              </a:rPr>
              <a:t>Crawford, https://</a:t>
            </a:r>
            <a:r>
              <a:rPr lang="en-US" sz="1400" dirty="0" err="1">
                <a:solidFill>
                  <a:srgbClr val="0000FF"/>
                </a:solidFill>
                <a:latin typeface="Calibri" panose="020F0502020204030204" pitchFamily="34" charset="0"/>
                <a:ea typeface="Geneva" pitchFamily="121" charset="-128"/>
              </a:rPr>
              <a:t>arxiv.org</a:t>
            </a:r>
            <a:r>
              <a:rPr lang="en-US" sz="1400" dirty="0">
                <a:solidFill>
                  <a:srgbClr val="0000FF"/>
                </a:solidFill>
                <a:latin typeface="Calibri" panose="020F0502020204030204" pitchFamily="34" charset="0"/>
                <a:ea typeface="Geneva" pitchFamily="121" charset="-128"/>
              </a:rPr>
              <a:t>/</a:t>
            </a:r>
            <a:r>
              <a:rPr lang="en-US" sz="1400" dirty="0" err="1">
                <a:solidFill>
                  <a:srgbClr val="0000FF"/>
                </a:solidFill>
                <a:latin typeface="Calibri" panose="020F0502020204030204" pitchFamily="34" charset="0"/>
                <a:ea typeface="Geneva" pitchFamily="121" charset="-128"/>
              </a:rPr>
              <a:t>pdf</a:t>
            </a:r>
            <a:r>
              <a:rPr lang="en-US" sz="1400" dirty="0">
                <a:solidFill>
                  <a:srgbClr val="0000FF"/>
                </a:solidFill>
                <a:latin typeface="Calibri" panose="020F0502020204030204" pitchFamily="34" charset="0"/>
                <a:ea typeface="Geneva" pitchFamily="121" charset="-128"/>
              </a:rPr>
              <a:t>/1507.06582.pdf</a:t>
            </a:r>
            <a:endParaRPr lang="en-US" sz="1400" dirty="0" smtClean="0">
              <a:solidFill>
                <a:srgbClr val="0000FF"/>
              </a:solidFill>
              <a:latin typeface="Calibri" panose="020F0502020204030204" pitchFamily="34" charset="0"/>
              <a:ea typeface="Geneva" pitchFamily="121" charset="-128"/>
            </a:endParaRPr>
          </a:p>
          <a:p>
            <a:pPr defTabSz="457200"/>
            <a:r>
              <a:rPr lang="en-US" sz="1400" dirty="0" smtClean="0">
                <a:solidFill>
                  <a:srgbClr val="0000FF"/>
                </a:solidFill>
                <a:latin typeface="Calibri" panose="020F0502020204030204" pitchFamily="34" charset="0"/>
                <a:ea typeface="Geneva" pitchFamily="121" charset="-128"/>
              </a:rPr>
              <a:t>S. K. </a:t>
            </a:r>
            <a:r>
              <a:rPr lang="en-US" sz="1400" dirty="0" err="1" smtClean="0">
                <a:solidFill>
                  <a:srgbClr val="0000FF"/>
                </a:solidFill>
                <a:latin typeface="Calibri" panose="020F0502020204030204" pitchFamily="34" charset="0"/>
                <a:ea typeface="Geneva" pitchFamily="121" charset="-128"/>
              </a:rPr>
              <a:t>Chandrasekaran</a:t>
            </a:r>
            <a:r>
              <a:rPr lang="en-US" sz="1400" dirty="0" smtClean="0">
                <a:solidFill>
                  <a:srgbClr val="0000FF"/>
                </a:solidFill>
                <a:latin typeface="Calibri" panose="020F0502020204030204" pitchFamily="34" charset="0"/>
                <a:ea typeface="Geneva" pitchFamily="121" charset="-128"/>
              </a:rPr>
              <a:t> et al,  TUPLR027, LINAC16</a:t>
            </a:r>
            <a:endParaRPr lang="en-US" sz="1400" dirty="0">
              <a:solidFill>
                <a:srgbClr val="0000FF"/>
              </a:solidFill>
              <a:latin typeface="Calibri" panose="020F0502020204030204" pitchFamily="34" charset="0"/>
              <a:ea typeface="Geneva" pitchFamily="12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2962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astName_Template_FAC201502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esentation1" id="{FA6561EA-5476-4052-84D7-7BCA5B4A2A6E}" vid="{B6CED81E-951A-4DFA-9287-6DC86C25A1D3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9B58DA2248E644A682083ACDD5076C" ma:contentTypeVersion="14" ma:contentTypeDescription="Create a new document." ma:contentTypeScope="" ma:versionID="a37b54773cd12d20c1994596086b5825">
  <xsd:schema xmlns:xsd="http://www.w3.org/2001/XMLSchema" xmlns:xs="http://www.w3.org/2001/XMLSchema" xmlns:p="http://schemas.microsoft.com/office/2006/metadata/properties" xmlns:ns2="40a36e22-736e-48c9-a30b-f6784f483deb" targetNamespace="http://schemas.microsoft.com/office/2006/metadata/properties" ma:root="true" ma:fieldsID="802ac6612b32fd883804ec55745421b0" ns2:_="">
    <xsd:import namespace="40a36e22-736e-48c9-a30b-f6784f483deb"/>
    <xsd:element name="properties">
      <xsd:complexType>
        <xsd:sequence>
          <xsd:element name="documentManagement">
            <xsd:complexType>
              <xsd:all>
                <xsd:element ref="ns2:Breakout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a36e22-736e-48c9-a30b-f6784f483deb" elementFormDefault="qualified">
    <xsd:import namespace="http://schemas.microsoft.com/office/2006/documentManagement/types"/>
    <xsd:import namespace="http://schemas.microsoft.com/office/infopath/2007/PartnerControls"/>
    <xsd:element name="Breakout" ma:index="8" ma:displayName="Breakout" ma:format="Dropdown" ma:internalName="Breakout">
      <xsd:simpleType>
        <xsd:restriction base="dms:Choice">
          <xsd:enumeration value="Plenary"/>
          <xsd:enumeration value="Breakout Session #1 - Accelerator Systems"/>
          <xsd:enumeration value="Breakout Session #2 - Cryogenic Systems"/>
          <xsd:enumeration value="Breakout Session #3 - Photon Systems"/>
          <xsd:enumeration value="Breakout Session #4 - Controls"/>
          <xsd:enumeration value="Breakout Session #5 - Infrastructure"/>
          <xsd:enumeration value="Breakout Session #6 - ES&amp;H"/>
          <xsd:enumeration value="Closeou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Breakout xmlns="40a36e22-736e-48c9-a30b-f6784f483deb">Breakout Session #2 - Cryogenic Systems</Breakout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B1332C-70D7-4D4A-B72D-A80BF7DA2E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a36e22-736e-48c9-a30b-f6784f483d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1B16AA-9221-46AE-B700-523442ABDABD}">
  <ds:schemaRefs>
    <ds:schemaRef ds:uri="http://schemas.microsoft.com/office/2006/metadata/properties"/>
    <ds:schemaRef ds:uri="40a36e22-736e-48c9-a30b-f6784f483deb"/>
  </ds:schemaRefs>
</ds:datastoreItem>
</file>

<file path=customXml/itemProps3.xml><?xml version="1.0" encoding="utf-8"?>
<ds:datastoreItem xmlns:ds="http://schemas.openxmlformats.org/officeDocument/2006/customXml" ds:itemID="{4DE3F1C6-E643-4597-BD68-C599B5629A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LastName_Template_FAC201502</Template>
  <TotalTime>7092</TotalTime>
  <Words>1011</Words>
  <Application>Microsoft Macintosh PowerPoint</Application>
  <PresentationFormat>On-screen Show (4:3)</PresentationFormat>
  <Paragraphs>163</Paragraphs>
  <Slides>12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LastName_Template_FAC201502</vt:lpstr>
      <vt:lpstr>FNAL_TemplateMac_060514</vt:lpstr>
      <vt:lpstr>Graph</vt:lpstr>
      <vt:lpstr>High Q roadmap – bulk Nb</vt:lpstr>
      <vt:lpstr>So far, and plan for today</vt:lpstr>
      <vt:lpstr>Today’s plan</vt:lpstr>
      <vt:lpstr>PowerPoint Presentation</vt:lpstr>
      <vt:lpstr>High Q roadmap</vt:lpstr>
      <vt:lpstr>What next for processing for high Q?</vt:lpstr>
      <vt:lpstr>How low can we drive BCS resistance?</vt:lpstr>
      <vt:lpstr>Trapped Flux Surface Resistance</vt:lpstr>
      <vt:lpstr>Minimization of remnant field in the cryomodule: we need to develop “in situ” removal of B flux which will remove issues for both cooling and quench</vt:lpstr>
      <vt:lpstr>PowerPoint Presentation</vt:lpstr>
      <vt:lpstr>High T baking for flux expulsion improvement: we need to develop specs for material vendors for assuring flux detrapping</vt:lpstr>
      <vt:lpstr>Light doping to minimize trapped flux sensitivity: can we find a sweet spot (or different doping strategy) to have both very low BCS AND sensitivity?</vt:lpstr>
    </vt:vector>
  </TitlesOfParts>
  <Company>SLAC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tor</dc:creator>
  <cp:lastModifiedBy>Anna Grassellino</cp:lastModifiedBy>
  <cp:revision>347</cp:revision>
  <cp:lastPrinted>2013-05-01T00:31:17Z</cp:lastPrinted>
  <dcterms:created xsi:type="dcterms:W3CDTF">2015-01-29T22:30:14Z</dcterms:created>
  <dcterms:modified xsi:type="dcterms:W3CDTF">2017-02-10T13:45:01Z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0x010100D49B58DA2248E644A682083ACDD5076C</vt:lpwstr>
  </property>
  <property fmtid="{D5CDD505-2E9C-101B-9397-08002B2CF9AE}" pid="3" name="DocType">
    <vt:lpwstr>Presentation</vt:lpwstr>
  </property>
  <property fmtid="{D5CDD505-2E9C-101B-9397-08002B2CF9AE}" pid="4" name="Plenary Agenda Item">
    <vt:lpwstr>7</vt:lpwstr>
  </property>
  <property fmtid="{D5CDD505-2E9C-101B-9397-08002B2CF9AE}" pid="5" name="Formatting Updated">
    <vt:lpwstr>true</vt:lpwstr>
  </property>
  <property fmtid="{D5CDD505-2E9C-101B-9397-08002B2CF9AE}" pid="6" name="Plenary Agenda">
    <vt:lpwstr>8</vt:lpwstr>
  </property>
  <property fmtid="{D5CDD505-2E9C-101B-9397-08002B2CF9AE}" pid="7" name="Order">
    <vt:r8>3300</vt:r8>
  </property>
  <property fmtid="{D5CDD505-2E9C-101B-9397-08002B2CF9AE}" pid="8" name="xd_ProgID">
    <vt:lpwstr/>
  </property>
  <property fmtid="{D5CDD505-2E9C-101B-9397-08002B2CF9AE}" pid="9" name="_CopySource">
    <vt:lpwstr>https://slacspace.slac.stanford.edu/sites/reviews/lclsii/CD1DR_Dec2013/Presentations/Proc pres Dir review 12 2013.pptx</vt:lpwstr>
  </property>
  <property fmtid="{D5CDD505-2E9C-101B-9397-08002B2CF9AE}" pid="10" name="TemplateUrl">
    <vt:lpwstr/>
  </property>
</Properties>
</file>