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9" r:id="rId2"/>
    <p:sldId id="333" r:id="rId3"/>
    <p:sldId id="330" r:id="rId4"/>
    <p:sldId id="338" r:id="rId5"/>
    <p:sldId id="353" r:id="rId6"/>
    <p:sldId id="349" r:id="rId7"/>
    <p:sldId id="342" r:id="rId8"/>
    <p:sldId id="335" r:id="rId9"/>
    <p:sldId id="336" r:id="rId10"/>
    <p:sldId id="352" r:id="rId11"/>
    <p:sldId id="350" r:id="rId12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7000"/>
    <a:srgbClr val="981E32"/>
    <a:srgbClr val="FFFFFF"/>
    <a:srgbClr val="C75B12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8" autoAdjust="0"/>
    <p:restoredTop sz="94717" autoAdjust="0"/>
  </p:normalViewPr>
  <p:slideViewPr>
    <p:cSldViewPr snapToObjects="1" showGuides="1">
      <p:cViewPr varScale="1">
        <p:scale>
          <a:sx n="102" d="100"/>
          <a:sy n="102" d="100"/>
        </p:scale>
        <p:origin x="-330" y="-90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007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microsecond 10 kHz 10 MV/m two channel cooling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6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47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3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57200" y="536575"/>
            <a:ext cx="8458200" cy="2246313"/>
          </a:xfrm>
        </p:spPr>
        <p:txBody>
          <a:bodyPr/>
          <a:lstStyle/>
          <a:p>
            <a:r>
              <a:rPr lang="en-US" sz="4000" dirty="0" smtClean="0"/>
              <a:t>Parallel-Feed SRF Accelerator Structure w/ Thin Film Technology</a:t>
            </a:r>
            <a:endParaRPr lang="en-US" sz="4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sz="2000" dirty="0" smtClean="0"/>
              <a:t>Paul B. </a:t>
            </a:r>
            <a:r>
              <a:rPr lang="en-CA" sz="2000" dirty="0" err="1" smtClean="0"/>
              <a:t>Welander</a:t>
            </a:r>
            <a:r>
              <a:rPr lang="en-CA" sz="2000" dirty="0" smtClean="0"/>
              <a:t>, </a:t>
            </a:r>
            <a:r>
              <a:rPr lang="en-CA" sz="2000" dirty="0"/>
              <a:t>Zenghai </a:t>
            </a:r>
            <a:r>
              <a:rPr lang="en-CA" sz="2000" dirty="0" smtClean="0"/>
              <a:t>Li, Sami Tantawi</a:t>
            </a:r>
          </a:p>
          <a:p>
            <a:r>
              <a:rPr lang="en-CA" sz="2000" i="1" dirty="0" smtClean="0"/>
              <a:t>SLAC National Accelerator Laboratory, Menlo Park, CA 94025</a:t>
            </a:r>
          </a:p>
          <a:p>
            <a:endParaRPr lang="en-CA" sz="2000" i="1" dirty="0"/>
          </a:p>
          <a:p>
            <a:r>
              <a:rPr lang="en-CA" sz="2000" dirty="0" smtClean="0"/>
              <a:t>Feb 9-10, 2017</a:t>
            </a:r>
          </a:p>
          <a:p>
            <a:r>
              <a:rPr lang="en-CA" sz="2000" dirty="0" smtClean="0"/>
              <a:t>GARD SRF Workshop</a:t>
            </a:r>
            <a:endParaRPr lang="en-CA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53033"/>
          </a:xfrm>
        </p:spPr>
        <p:txBody>
          <a:bodyPr/>
          <a:lstStyle/>
          <a:p>
            <a:r>
              <a:rPr lang="en-US" sz="2200" dirty="0" smtClean="0"/>
              <a:t>Multi-Frequency </a:t>
            </a:r>
            <a:r>
              <a:rPr lang="en-US" sz="2200" dirty="0"/>
              <a:t>Acceleration Has Potential to Impact Efficiency and Gradient of </a:t>
            </a:r>
            <a:r>
              <a:rPr lang="en-US" sz="2200" i="1" dirty="0" smtClean="0">
                <a:solidFill>
                  <a:srgbClr val="0000FF"/>
                </a:solidFill>
              </a:rPr>
              <a:t>Normal </a:t>
            </a:r>
            <a:r>
              <a:rPr lang="en-US" sz="2200" i="1" dirty="0">
                <a:solidFill>
                  <a:srgbClr val="0000FF"/>
                </a:solidFill>
              </a:rPr>
              <a:t>and Superconducting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Structures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4"/>
          </p:nvPr>
        </p:nvSpPr>
        <p:spPr>
          <a:xfrm>
            <a:off x="3118564" y="1600200"/>
            <a:ext cx="6025436" cy="48768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dirty="0"/>
              <a:t>Typically gradient ~ </a:t>
            </a:r>
            <a:r>
              <a:rPr lang="en-US" dirty="0" smtClean="0"/>
              <a:t>(power)</a:t>
            </a:r>
            <a:r>
              <a:rPr lang="en-US" baseline="30000" dirty="0" smtClean="0"/>
              <a:t>1/2</a:t>
            </a:r>
            <a:r>
              <a:rPr lang="en-US" dirty="0" smtClean="0"/>
              <a:t> </a:t>
            </a:r>
            <a:endParaRPr lang="en-US" dirty="0" smtClean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dirty="0" smtClean="0"/>
              <a:t>Performance of cavity </a:t>
            </a:r>
            <a:r>
              <a:rPr lang="en-US" dirty="0" smtClean="0"/>
              <a:t>improves when </a:t>
            </a:r>
            <a:r>
              <a:rPr lang="en-US" dirty="0" smtClean="0"/>
              <a:t>powered with two different RF modes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2400" b="1" dirty="0" smtClean="0"/>
              <a:t>Efficiency: </a:t>
            </a:r>
            <a:r>
              <a:rPr lang="en-US" sz="2400" dirty="0" smtClean="0"/>
              <a:t>Linear superposition of fields by adding power in the two modes.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2400" b="1" dirty="0" smtClean="0"/>
              <a:t>Gradient</a:t>
            </a:r>
            <a:r>
              <a:rPr lang="en-US" sz="2400" b="1" dirty="0"/>
              <a:t>: </a:t>
            </a:r>
            <a:r>
              <a:rPr lang="en-US" sz="2400" dirty="0" smtClean="0"/>
              <a:t>doubling </a:t>
            </a:r>
            <a:r>
              <a:rPr lang="en-US" sz="2400" dirty="0"/>
              <a:t>the accelerating gradient </a:t>
            </a:r>
            <a:r>
              <a:rPr lang="en-US" sz="2400" dirty="0" smtClean="0"/>
              <a:t>without doubling surface fields;</a:t>
            </a:r>
            <a:r>
              <a:rPr lang="en-US" sz="2400" dirty="0" smtClean="0">
                <a:solidFill>
                  <a:srgbClr val="000000"/>
                </a:solidFill>
              </a:rPr>
              <a:t> ~ </a:t>
            </a:r>
            <a:r>
              <a:rPr lang="en-US" sz="2400" dirty="0">
                <a:solidFill>
                  <a:srgbClr val="000000"/>
                </a:solidFill>
              </a:rPr>
              <a:t>300 MV/m gradient at room </a:t>
            </a:r>
            <a:r>
              <a:rPr lang="en-US" sz="2400" dirty="0" smtClean="0">
                <a:solidFill>
                  <a:srgbClr val="000000"/>
                </a:solidFill>
              </a:rPr>
              <a:t>temp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dirty="0" smtClean="0">
                <a:solidFill>
                  <a:srgbClr val="FF3300"/>
                </a:solidFill>
              </a:rPr>
              <a:t>Potential for &gt; 70 MV/m superconducting accelerators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91364" y="3146675"/>
                <a:ext cx="26042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f=11.424 GHz,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R</a:t>
                </a:r>
                <a:r>
                  <a:rPr lang="en-US" sz="1400" baseline="-25000" dirty="0" err="1">
                    <a:solidFill>
                      <a:srgbClr val="000000"/>
                    </a:solidFill>
                  </a:rPr>
                  <a:t>s</a:t>
                </a:r>
                <a:r>
                  <a:rPr lang="en-US" sz="1400" dirty="0">
                    <a:solidFill>
                      <a:srgbClr val="000000"/>
                    </a:solidFill>
                  </a:rPr>
                  <a:t>=181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solidFill>
                          <a:srgbClr val="000000"/>
                        </a:solidFill>
                        <a:latin typeface="Cambria Math"/>
                      </a:rPr>
                      <m:t>Ω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/m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64" y="3146675"/>
                <a:ext cx="2604236" cy="307777"/>
              </a:xfrm>
              <a:prstGeom prst="rect">
                <a:avLst/>
              </a:prstGeom>
              <a:blipFill rotWithShape="1">
                <a:blip r:embed="rId2"/>
                <a:stretch>
                  <a:fillRect l="-703"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92" y="1374339"/>
            <a:ext cx="2166946" cy="176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50095" y="5269584"/>
                <a:ext cx="24352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f=18.309 GHz,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R</a:t>
                </a:r>
                <a:r>
                  <a:rPr lang="en-US" sz="1400" baseline="-25000" dirty="0" err="1">
                    <a:solidFill>
                      <a:srgbClr val="000000"/>
                    </a:solidFill>
                  </a:rPr>
                  <a:t>s</a:t>
                </a:r>
                <a:r>
                  <a:rPr lang="en-US" sz="1400" dirty="0">
                    <a:solidFill>
                      <a:srgbClr val="000000"/>
                    </a:solidFill>
                  </a:rPr>
                  <a:t>=63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solidFill>
                          <a:srgbClr val="000000"/>
                        </a:solidFill>
                        <a:latin typeface="Cambria Math"/>
                      </a:rPr>
                      <m:t>Ω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/m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95" y="5269584"/>
                <a:ext cx="2435282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500"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38" y="3561918"/>
            <a:ext cx="2100546" cy="170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00800" y="6581001"/>
            <a:ext cx="1938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000000"/>
                </a:solidFill>
              </a:rPr>
              <a:t>S. Tantawi, M. Nasr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750808" y="6592824"/>
            <a:ext cx="393192" cy="265176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549" y="5754469"/>
            <a:ext cx="2747051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Structure </a:t>
            </a:r>
            <a:r>
              <a:rPr lang="en-US" dirty="0">
                <a:solidFill>
                  <a:schemeClr val="bg1"/>
                </a:solidFill>
              </a:rPr>
              <a:t>has total Shunt Impedance is 244 MΩ/m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Comparison: TESLA vs. High-Efficiency Cell </a:t>
            </a:r>
            <a:endParaRPr lang="en-US" dirty="0"/>
          </a:p>
        </p:txBody>
      </p:sp>
      <p:pic>
        <p:nvPicPr>
          <p:cNvPr id="4098" name="Picture 2" descr="Z:\Documents\Proposals\2016 NSF Accel Sci\Field Compariso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752600"/>
            <a:ext cx="3706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6515" y="5638800"/>
            <a:ext cx="3561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5338" y="4876800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0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3825" y="2895600"/>
            <a:ext cx="5325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Max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1424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50114"/>
            <a:ext cx="914399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 cmpd="sng">
            <a:solidFill>
              <a:srgbClr val="0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bg2"/>
              </a:buClr>
              <a:buFont typeface="Arial"/>
              <a:buChar char="•"/>
              <a:defRPr sz="1300"/>
            </a:lvl1pPr>
            <a:lvl2pPr marL="742950" lvl="1" indent="-285750">
              <a:buClr>
                <a:schemeClr val="bg2"/>
              </a:buClr>
              <a:buFont typeface="Lucida Grande"/>
              <a:buChar char="-"/>
              <a:defRPr sz="1300">
                <a:solidFill>
                  <a:srgbClr val="000000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buClr>
                <a:srgbClr val="A4001D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Development of such a structure only possible through modern virtual prototyping using high power computing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234978" cy="753033"/>
          </a:xfrm>
        </p:spPr>
        <p:txBody>
          <a:bodyPr/>
          <a:lstStyle/>
          <a:p>
            <a:r>
              <a:rPr lang="en-US" dirty="0"/>
              <a:t>Novel </a:t>
            </a:r>
            <a:r>
              <a:rPr lang="en-US" dirty="0" smtClean="0"/>
              <a:t>Parallel-Feed Accelerator Structure</a:t>
            </a:r>
            <a:endParaRPr lang="en-US" dirty="0"/>
          </a:p>
        </p:txBody>
      </p:sp>
      <p:sp>
        <p:nvSpPr>
          <p:cNvPr id="28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Split-cell structure </a:t>
            </a:r>
            <a:r>
              <a:rPr lang="en-US" sz="1800" dirty="0"/>
              <a:t>is much more </a:t>
            </a:r>
            <a:r>
              <a:rPr lang="en-US" sz="1800" dirty="0" smtClean="0"/>
              <a:t>efficient, </a:t>
            </a:r>
            <a:r>
              <a:rPr lang="en-US" sz="1800" dirty="0"/>
              <a:t>e</a:t>
            </a:r>
            <a:r>
              <a:rPr lang="en-US" sz="1800" dirty="0" smtClean="0"/>
              <a:t>asy </a:t>
            </a:r>
            <a:r>
              <a:rPr lang="en-US" sz="1800" dirty="0"/>
              <a:t>to build and </a:t>
            </a:r>
            <a:r>
              <a:rPr lang="en-US" sz="1800" dirty="0" smtClean="0"/>
              <a:t>tune 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Successful </a:t>
            </a:r>
            <a:r>
              <a:rPr lang="en-US" sz="1800" dirty="0" smtClean="0">
                <a:solidFill>
                  <a:srgbClr val="000000"/>
                </a:solidFill>
              </a:rPr>
              <a:t>high-gradient demo at X-band: </a:t>
            </a:r>
            <a:r>
              <a:rPr lang="en-US" sz="1800" dirty="0">
                <a:solidFill>
                  <a:srgbClr val="000000"/>
                </a:solidFill>
              </a:rPr>
              <a:t>300 ns pulses @ 120 </a:t>
            </a:r>
            <a:r>
              <a:rPr lang="en-US" sz="1800" dirty="0" smtClean="0">
                <a:solidFill>
                  <a:srgbClr val="000000"/>
                </a:solidFill>
              </a:rPr>
              <a:t>MeV/m w/ </a:t>
            </a:r>
            <a:r>
              <a:rPr lang="en-US" sz="1800" dirty="0">
                <a:solidFill>
                  <a:srgbClr val="000000"/>
                </a:solidFill>
              </a:rPr>
              <a:t>no observable breakdown after ~50 </a:t>
            </a:r>
            <a:r>
              <a:rPr lang="en-US" sz="1800" dirty="0" smtClean="0">
                <a:solidFill>
                  <a:srgbClr val="000000"/>
                </a:solidFill>
              </a:rPr>
              <a:t>hours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246" y="1999774"/>
            <a:ext cx="3775154" cy="14358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062" y="3658289"/>
            <a:ext cx="2716538" cy="177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 rot="16200000">
            <a:off x="2234063" y="4246621"/>
            <a:ext cx="19239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Field amplitude (a.u.)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77412" y="5331023"/>
            <a:ext cx="12298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Position (cm)</a:t>
            </a:r>
          </a:p>
        </p:txBody>
      </p:sp>
      <p:pic>
        <p:nvPicPr>
          <p:cNvPr id="7" name="Picture 6" descr="accelerator response.pdf"/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10" b="13104"/>
          <a:stretch/>
        </p:blipFill>
        <p:spPr>
          <a:xfrm>
            <a:off x="6674689" y="3810000"/>
            <a:ext cx="2240711" cy="14757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6432830" y="3685401"/>
            <a:ext cx="120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24600" y="5053912"/>
            <a:ext cx="490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-30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6066045" y="4263796"/>
            <a:ext cx="885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-S11(dB)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4600" y="525482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11.3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58199" y="5197086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11.41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7999" y="5218789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Frequency (GHz)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891" y="5726668"/>
            <a:ext cx="145430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Easy Tuning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7390" y="5510150"/>
            <a:ext cx="289041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Single frequency rather than the traditional 20 resonances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09800"/>
            <a:ext cx="3200400" cy="972464"/>
          </a:xfrm>
          <a:prstGeom prst="rect">
            <a:avLst/>
          </a:prstGeom>
        </p:spPr>
      </p:pic>
      <p:pic>
        <p:nvPicPr>
          <p:cNvPr id="26" name="Picture 25" descr="D:\project\misc\Stanford\FEA\circuit temp 140322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698802"/>
            <a:ext cx="2722077" cy="168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15992" y="3182264"/>
            <a:ext cx="357020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Distributed Coupling to Each Cell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813" y="5449669"/>
            <a:ext cx="286598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Solid-Model of Split-Block Assembly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33335" y="3300350"/>
            <a:ext cx="413446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Inexpensive Fabrication Demonstrated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43600" y="658100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000000"/>
                </a:solidFill>
              </a:rPr>
              <a:t>S. Tantawi, P. Borchard, Z. Li</a:t>
            </a:r>
            <a:endParaRPr 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Adapting the NC X-band Structure for SC L-band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4495800"/>
            <a:ext cx="8229600" cy="2209799"/>
          </a:xfrm>
        </p:spPr>
        <p:txBody>
          <a:bodyPr>
            <a:noAutofit/>
          </a:bodyPr>
          <a:lstStyle/>
          <a:p>
            <a:pPr marL="342900" indent="-342900">
              <a:lnSpc>
                <a:spcPct val="114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/>
              <a:t>Dynamic RF cavity loss reduced by nearly 60% versus TESLA cavity.</a:t>
            </a:r>
          </a:p>
          <a:p>
            <a:pPr marL="342900" indent="-342900">
              <a:lnSpc>
                <a:spcPct val="114000"/>
              </a:lnSpc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/>
              <a:t>Surface magnetic fields reduced 5% for the same gradient. However:</a:t>
            </a:r>
          </a:p>
          <a:p>
            <a:pPr marL="800100" lvl="1" indent="-342900">
              <a:lnSpc>
                <a:spcPct val="114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/>
              <a:t>Larger “packing ratio” possible with parallel-feed structure </a:t>
            </a:r>
            <a:r>
              <a:rPr lang="en-US" sz="2000" dirty="0" smtClean="0">
                <a:sym typeface="Wingdings" panose="05000000000000000000" pitchFamily="2" charset="2"/>
              </a:rPr>
              <a:t> active accelerating length is greater percentage of total length</a:t>
            </a:r>
            <a:r>
              <a:rPr lang="en-US" sz="2000" dirty="0" smtClean="0"/>
              <a:t>.</a:t>
            </a:r>
          </a:p>
          <a:p>
            <a:pPr marL="800100" lvl="1" indent="-342900">
              <a:lnSpc>
                <a:spcPct val="114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/>
              <a:t>Utilizing multi-frequency acceleration will enable even higher gradients (&gt; 70 MV/m) for the same max surface magnetic </a:t>
            </a:r>
            <a:r>
              <a:rPr lang="en-US" sz="2000" dirty="0" smtClean="0"/>
              <a:t>field.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095177"/>
              </p:ext>
            </p:extLst>
          </p:nvPr>
        </p:nvGraphicFramePr>
        <p:xfrm>
          <a:off x="457200" y="1371600"/>
          <a:ext cx="8229600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527"/>
                <a:gridCol w="2360657"/>
                <a:gridCol w="2998416"/>
              </a:tblGrid>
              <a:tr h="497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1.3</a:t>
                      </a:r>
                      <a:r>
                        <a:rPr lang="en-US" sz="2000" baseline="0" dirty="0" smtClean="0"/>
                        <a:t> GHz TESLA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1.3 GHz </a:t>
                      </a:r>
                      <a:r>
                        <a:rPr lang="en-US" sz="2000" dirty="0" smtClean="0"/>
                        <a:t>Parallel-Feed</a:t>
                      </a:r>
                      <a:endParaRPr lang="en-US" sz="2000" dirty="0"/>
                    </a:p>
                  </a:txBody>
                  <a:tcPr anchor="ctr"/>
                </a:tc>
              </a:tr>
              <a:tr h="497840">
                <a:tc>
                  <a:txBody>
                    <a:bodyPr/>
                    <a:lstStyle/>
                    <a:p>
                      <a:r>
                        <a:rPr lang="en-US" sz="2000" i="1" dirty="0" smtClean="0"/>
                        <a:t>R</a:t>
                      </a:r>
                      <a:r>
                        <a:rPr lang="en-US" sz="2000" dirty="0" smtClean="0"/>
                        <a:t>/</a:t>
                      </a:r>
                      <a:r>
                        <a:rPr lang="en-US" sz="2000" i="1" dirty="0" smtClean="0"/>
                        <a:t>Q</a:t>
                      </a:r>
                      <a:r>
                        <a:rPr lang="en-US" sz="2000" dirty="0" smtClean="0"/>
                        <a:t> (</a:t>
                      </a:r>
                      <a:r>
                        <a:rPr lang="el-GR" sz="2000" dirty="0" smtClean="0"/>
                        <a:t>Ω</a:t>
                      </a:r>
                      <a:r>
                        <a:rPr lang="en-US" sz="2000" dirty="0" smtClean="0"/>
                        <a:t>/m)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984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2570</a:t>
                      </a:r>
                      <a:endParaRPr lang="en-US" sz="2000" dirty="0"/>
                    </a:p>
                  </a:txBody>
                  <a:tcPr anchor="ctr"/>
                </a:tc>
              </a:tr>
              <a:tr h="497840"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E</a:t>
                      </a:r>
                      <a:r>
                        <a:rPr lang="en-US" sz="2000" baseline="-25000" dirty="0" err="1" smtClean="0"/>
                        <a:t>surf</a:t>
                      </a:r>
                      <a:r>
                        <a:rPr lang="en-US" sz="2000" dirty="0" smtClean="0"/>
                        <a:t>/</a:t>
                      </a:r>
                      <a:r>
                        <a:rPr lang="en-US" sz="2000" i="1" dirty="0" err="1" smtClean="0"/>
                        <a:t>E</a:t>
                      </a:r>
                      <a:r>
                        <a:rPr lang="en-US" sz="2000" baseline="-25000" dirty="0" err="1" smtClean="0"/>
                        <a:t>acc</a:t>
                      </a:r>
                      <a:endParaRPr lang="en-US" sz="20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5.3</a:t>
                      </a:r>
                      <a:endParaRPr lang="en-US" sz="2000" dirty="0"/>
                    </a:p>
                  </a:txBody>
                  <a:tcPr anchor="ctr"/>
                </a:tc>
              </a:tr>
              <a:tr h="497840"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B</a:t>
                      </a:r>
                      <a:r>
                        <a:rPr lang="en-US" sz="2000" baseline="-25000" dirty="0" err="1" smtClean="0"/>
                        <a:t>surf</a:t>
                      </a:r>
                      <a:r>
                        <a:rPr lang="en-US" sz="2000" dirty="0" smtClean="0"/>
                        <a:t>/</a:t>
                      </a:r>
                      <a:r>
                        <a:rPr lang="en-US" sz="2000" i="1" dirty="0" err="1" smtClean="0"/>
                        <a:t>E</a:t>
                      </a:r>
                      <a:r>
                        <a:rPr lang="en-US" sz="2000" baseline="-25000" dirty="0" err="1" smtClean="0"/>
                        <a:t>acc</a:t>
                      </a:r>
                      <a:r>
                        <a:rPr lang="en-US" sz="2000" baseline="0" dirty="0" smtClean="0"/>
                        <a:t> (</a:t>
                      </a:r>
                      <a:r>
                        <a:rPr lang="en-US" sz="2000" baseline="0" dirty="0" err="1" smtClean="0"/>
                        <a:t>mT</a:t>
                      </a:r>
                      <a:r>
                        <a:rPr lang="en-US" sz="2000" baseline="0" dirty="0" smtClean="0"/>
                        <a:t>/(MV/m))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4.0</a:t>
                      </a:r>
                      <a:endParaRPr lang="en-US" sz="2000" dirty="0"/>
                    </a:p>
                  </a:txBody>
                  <a:tcPr anchor="ctr"/>
                </a:tc>
              </a:tr>
              <a:tr h="497840"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P</a:t>
                      </a:r>
                      <a:r>
                        <a:rPr lang="en-US" sz="2000" baseline="-25000" dirty="0" err="1" smtClean="0"/>
                        <a:t>loss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mW</a:t>
                      </a:r>
                      <a:r>
                        <a:rPr lang="en-US" sz="2000" dirty="0" smtClean="0"/>
                        <a:t>/m/(MV/m))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43</a:t>
                      </a:r>
                      <a:endParaRPr lang="en-US" sz="2000" dirty="0"/>
                    </a:p>
                  </a:txBody>
                  <a:tcPr anchor="ctr"/>
                </a:tc>
              </a:tr>
              <a:tr h="497840">
                <a:tc>
                  <a:txBody>
                    <a:bodyPr/>
                    <a:lstStyle/>
                    <a:p>
                      <a:r>
                        <a:rPr lang="en-US" sz="2000" i="1" dirty="0" smtClean="0"/>
                        <a:t>Q</a:t>
                      </a:r>
                      <a:r>
                        <a:rPr lang="en-US" sz="2000" baseline="-25000" dirty="0" smtClean="0"/>
                        <a:t>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1.0e10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0.91e10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63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810000"/>
            <a:ext cx="6543381" cy="2988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Order Modes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0"/>
            <a:ext cx="2210601" cy="2985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452909"/>
            <a:ext cx="4114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4000"/>
              </a:lnSpc>
              <a:buClr>
                <a:srgbClr val="981E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/>
              <a:t>Narrow beam aperture increases cavity shunt impedance </a:t>
            </a:r>
          </a:p>
          <a:p>
            <a:pPr marL="228600" indent="-228600">
              <a:lnSpc>
                <a:spcPct val="114000"/>
              </a:lnSpc>
              <a:buClr>
                <a:srgbClr val="981E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/>
              <a:t>RF fed in parallel to each cell</a:t>
            </a:r>
          </a:p>
          <a:p>
            <a:pPr marL="228600" indent="-228600">
              <a:lnSpc>
                <a:spcPct val="114000"/>
              </a:lnSpc>
              <a:buClr>
                <a:srgbClr val="981E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/>
              <a:t>HOMs must also be extracted at each cell</a:t>
            </a:r>
            <a:endParaRPr lang="en-US" sz="2000" dirty="0"/>
          </a:p>
        </p:txBody>
      </p:sp>
      <p:pic>
        <p:nvPicPr>
          <p:cNvPr id="10" name="Picture 2" descr="Z:\Pictures\Tesla-type-cavit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50" y="2359058"/>
            <a:ext cx="4888650" cy="81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1295400"/>
            <a:ext cx="234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9-cell TESLA Cavity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876800" y="2044402"/>
            <a:ext cx="76200" cy="29077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686800" y="2081689"/>
            <a:ext cx="76200" cy="29077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0" y="1712357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Upstream &amp; Downstream HOM Couplers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3440668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SSRL 20-cell NC Crab Cavity w/ Vertical &amp; Horizontal HOM Couplers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015795" y="6477000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Zenghai Li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354774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Tuning and Multipacting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274246"/>
            <a:ext cx="1905000" cy="2764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52600"/>
            <a:ext cx="3276600" cy="2105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447" y="1752600"/>
            <a:ext cx="3273553" cy="2103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129540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Isolated cells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each tuned independently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3967642"/>
            <a:ext cx="2362200" cy="28903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4500121"/>
            <a:ext cx="3352800" cy="23578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8856" y="4528385"/>
            <a:ext cx="3325144" cy="23296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0" y="409569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Multipacting simulations</a:t>
            </a:r>
          </a:p>
        </p:txBody>
      </p:sp>
      <p:sp>
        <p:nvSpPr>
          <p:cNvPr id="15" name="Oval 14"/>
          <p:cNvSpPr/>
          <p:nvPr/>
        </p:nvSpPr>
        <p:spPr>
          <a:xfrm>
            <a:off x="6019800" y="6248400"/>
            <a:ext cx="1295400" cy="430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352800" y="6463823"/>
            <a:ext cx="2667000" cy="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495800" y="4648199"/>
            <a:ext cx="1295400" cy="2061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1672112" y="4604585"/>
            <a:ext cx="2823688" cy="808236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48400" y="5533167"/>
            <a:ext cx="1717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Low impact energy. Should be easily processed through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870072" y="5257800"/>
            <a:ext cx="1428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On very small region at the coupling iris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1978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Fabricating a Parallel-Feed Cavity Prototype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228600" y="1434159"/>
            <a:ext cx="5334000" cy="5347641"/>
          </a:xfrm>
        </p:spPr>
        <p:txBody>
          <a:bodyPr>
            <a:noAutofit/>
          </a:bodyPr>
          <a:lstStyle/>
          <a:p>
            <a:pPr marL="288925" indent="-288925"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/>
              <a:t>Challenge #1 is how to fabricate:</a:t>
            </a:r>
          </a:p>
          <a:p>
            <a:pPr marL="569913" lvl="1" indent="-287338">
              <a:buSzPct val="100000"/>
              <a:buFont typeface="Wingdings" panose="05000000000000000000" pitchFamily="2" charset="2"/>
              <a:buChar char="Ø"/>
            </a:pPr>
            <a:r>
              <a:rPr lang="en-US" sz="1800" dirty="0" smtClean="0"/>
              <a:t>Parallel-feed accelerator structure requires an SRF thin-film coating on Cu.</a:t>
            </a:r>
          </a:p>
          <a:p>
            <a:pPr marL="569913" lvl="1" indent="-287338">
              <a:buSzPct val="100000"/>
              <a:buFont typeface="Wingdings" panose="05000000000000000000" pitchFamily="2" charset="2"/>
              <a:buChar char="Ø"/>
            </a:pPr>
            <a:r>
              <a:rPr lang="en-US" sz="1800" dirty="0" smtClean="0"/>
              <a:t>Open structure permits different coating approach than monolithic cavities.</a:t>
            </a:r>
          </a:p>
          <a:p>
            <a:pPr marL="569913" lvl="1" indent="-287338">
              <a:buSzPct val="100000"/>
              <a:buFont typeface="Wingdings" panose="05000000000000000000" pitchFamily="2" charset="2"/>
              <a:buChar char="Ø"/>
            </a:pPr>
            <a:r>
              <a:rPr lang="en-US" sz="1800" dirty="0" smtClean="0"/>
              <a:t>Reentrant topology makes coating non-trivial. </a:t>
            </a:r>
          </a:p>
          <a:p>
            <a:pPr marL="569913" lvl="1" indent="-287338">
              <a:buSzPct val="100000"/>
              <a:buFont typeface="Wingdings" panose="05000000000000000000" pitchFamily="2" charset="2"/>
              <a:buChar char="Ø"/>
            </a:pPr>
            <a:r>
              <a:rPr lang="en-US" sz="1800" dirty="0" smtClean="0"/>
              <a:t>SLAC Cu structure is brazed. SRF cavity to be welded or bolted.</a:t>
            </a:r>
          </a:p>
          <a:p>
            <a:pPr marL="569913" lvl="1" indent="-287338">
              <a:buSzPct val="100000"/>
              <a:buFont typeface="Wingdings" panose="05000000000000000000" pitchFamily="2" charset="2"/>
              <a:buChar char="Ø"/>
            </a:pPr>
            <a:r>
              <a:rPr lang="en-US" sz="1800" dirty="0" smtClean="0"/>
              <a:t>Accelerating mode has no azimuthal current, but excitation of HOMs and a </a:t>
            </a:r>
            <a:r>
              <a:rPr lang="en-US" sz="1800" dirty="0" err="1" smtClean="0"/>
              <a:t>lossy</a:t>
            </a:r>
            <a:r>
              <a:rPr lang="en-US" sz="1800" dirty="0" smtClean="0"/>
              <a:t> joint could kill efficiency.</a:t>
            </a:r>
          </a:p>
          <a:p>
            <a:pPr marL="512763" lvl="1" indent="-287338">
              <a:buSzPct val="100000"/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8925" lvl="1" indent="-287338"/>
            <a:r>
              <a:rPr lang="en-US" sz="2000" dirty="0" smtClean="0"/>
              <a:t>Short-term plan: 2-cell S-band prototype</a:t>
            </a:r>
          </a:p>
          <a:p>
            <a:pPr marL="288925" lvl="1" indent="-287338"/>
            <a:r>
              <a:rPr lang="en-US" sz="2000" dirty="0" smtClean="0"/>
              <a:t>Long-term plan: Optimized 12-cell L-band accelerator structure</a:t>
            </a:r>
            <a:endParaRPr lang="en-US" sz="2000" dirty="0"/>
          </a:p>
        </p:txBody>
      </p:sp>
      <p:pic>
        <p:nvPicPr>
          <p:cNvPr id="6" name="Picture 4" descr="Z:\Documents\Cavity Cryostat\Photos\Split Cell Cavity\DSC00327r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4" t="2974" r="-175" b="10660"/>
          <a:stretch/>
        </p:blipFill>
        <p:spPr bwMode="auto">
          <a:xfrm rot="5400000" flipV="1">
            <a:off x="4757333" y="2329268"/>
            <a:ext cx="5347641" cy="327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95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3600" b="1" dirty="0" smtClean="0"/>
              <a:t>Backup Charts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5001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Highly Efficient Direct-Feed Split-Cell Cavity</a:t>
            </a:r>
            <a:endParaRPr lang="en-US" dirty="0"/>
          </a:p>
        </p:txBody>
      </p:sp>
      <p:pic>
        <p:nvPicPr>
          <p:cNvPr id="5" name="Picture 72" descr="Z:\Documents\Proposals\2016 NSF Accel Sci\SLAC Cavity Assemb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51"/>
          <a:stretch/>
        </p:blipFill>
        <p:spPr bwMode="auto">
          <a:xfrm>
            <a:off x="0" y="1295400"/>
            <a:ext cx="4572000" cy="29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2" descr="Z:\Documents\Proposals\2016 NSF Accel Sci\SLAC Cavity Assemb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28"/>
          <a:stretch/>
        </p:blipFill>
        <p:spPr bwMode="auto">
          <a:xfrm>
            <a:off x="4572000" y="1295400"/>
            <a:ext cx="4572000" cy="36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1" descr="Z:\Documents\Proposals\2016 NSF Accel Sci\Shunt Impedan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3733800" cy="245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3" descr="Z:\Documents\Proposals\2016 NSF Accel Sci\SLAC Cavity Field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48558"/>
          <a:stretch/>
        </p:blipFill>
        <p:spPr bwMode="auto">
          <a:xfrm>
            <a:off x="4111031" y="4953000"/>
            <a:ext cx="5032969" cy="155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7515" y="6351878"/>
            <a:ext cx="197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Z. Li &amp; S. Tantawi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444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in Cu at X-band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4876800" y="1481329"/>
            <a:ext cx="4038600" cy="33954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20-cell X-band structure fed by two waveguides from a single RF input.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Bead-pull measurement shows uniform field dist.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Currently under test, has exhibited up to 130 MV/m.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81" descr="Z:\Documents\Cavity Cryostat\Photos\Split Cell Cavity\DSC00347mod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3" t="14682" r="10583" b="12886"/>
          <a:stretch/>
        </p:blipFill>
        <p:spPr bwMode="auto">
          <a:xfrm>
            <a:off x="0" y="4035755"/>
            <a:ext cx="4572000" cy="27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2" descr="Z:\Documents\Cavity Cryostat\Photos\Split Cell Cavity\DSC00337mod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t="24019" r="15083" b="14932"/>
          <a:stretch/>
        </p:blipFill>
        <p:spPr bwMode="auto">
          <a:xfrm>
            <a:off x="0" y="1337534"/>
            <a:ext cx="4572000" cy="262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5" descr="Z:\Documents\Proposals\2016 NSF Accel Sci\SLAC Cavity Testi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85"/>
          <a:stretch/>
        </p:blipFill>
        <p:spPr bwMode="auto">
          <a:xfrm>
            <a:off x="4648200" y="5029200"/>
            <a:ext cx="4419600" cy="147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20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591</Words>
  <Application>Microsoft Office PowerPoint</Application>
  <PresentationFormat>On-screen Show (4:3)</PresentationFormat>
  <Paragraphs>107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Blank</vt:lpstr>
      <vt:lpstr>Parallel-Feed SRF Accelerator Structure w/ Thin Film Technology</vt:lpstr>
      <vt:lpstr>Novel Parallel-Feed Accelerator Structure</vt:lpstr>
      <vt:lpstr>Adapting the NC X-band Structure for SC L-band</vt:lpstr>
      <vt:lpstr>Higher Order Modes</vt:lpstr>
      <vt:lpstr>Cavity Tuning and Multipacting</vt:lpstr>
      <vt:lpstr>Fabricating a Parallel-Feed Cavity Prototype</vt:lpstr>
      <vt:lpstr>PowerPoint Presentation</vt:lpstr>
      <vt:lpstr>Highly Efficient Direct-Feed Split-Cell Cavity</vt:lpstr>
      <vt:lpstr>Demonstration in Cu at X-band</vt:lpstr>
      <vt:lpstr>Multi-Frequency Acceleration Has Potential to Impact Efficiency and Gradient of Normal and Superconducting Structures</vt:lpstr>
      <vt:lpstr>Field Comparison: TESLA vs. High-Efficiency Cell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2012-06-11T23:48:53Z</dcterms:created>
  <dcterms:modified xsi:type="dcterms:W3CDTF">2017-02-08T05:47:48Z</dcterms:modified>
</cp:coreProperties>
</file>