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7" r:id="rId8"/>
    <p:sldId id="262" r:id="rId9"/>
    <p:sldId id="263" r:id="rId10"/>
    <p:sldId id="265" r:id="rId11"/>
    <p:sldId id="264" r:id="rId12"/>
    <p:sldId id="266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3" d="100"/>
          <a:sy n="123" d="100"/>
        </p:scale>
        <p:origin x="-120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717E5-D6B4-4DD3-B1F7-63ECE9852CED}" type="datetimeFigureOut">
              <a:rPr lang="en-US" smtClean="0"/>
              <a:t>2/8/2017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4D56A-EF26-40A1-BE6F-3BBB35D9AC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328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717E5-D6B4-4DD3-B1F7-63ECE9852CED}" type="datetimeFigureOut">
              <a:rPr lang="en-US" smtClean="0"/>
              <a:t>2/8/2017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4D56A-EF26-40A1-BE6F-3BBB35D9AC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2494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717E5-D6B4-4DD3-B1F7-63ECE9852CED}" type="datetimeFigureOut">
              <a:rPr lang="en-US" smtClean="0"/>
              <a:t>2/8/2017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4D56A-EF26-40A1-BE6F-3BBB35D9AC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8608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717E5-D6B4-4DD3-B1F7-63ECE9852CED}" type="datetimeFigureOut">
              <a:rPr lang="en-US" smtClean="0"/>
              <a:t>2/8/2017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4D56A-EF26-40A1-BE6F-3BBB35D9AC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288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717E5-D6B4-4DD3-B1F7-63ECE9852CED}" type="datetimeFigureOut">
              <a:rPr lang="en-US" smtClean="0"/>
              <a:t>2/8/2017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4D56A-EF26-40A1-BE6F-3BBB35D9AC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396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717E5-D6B4-4DD3-B1F7-63ECE9852CED}" type="datetimeFigureOut">
              <a:rPr lang="en-US" smtClean="0"/>
              <a:t>2/8/2017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4D56A-EF26-40A1-BE6F-3BBB35D9AC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9591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717E5-D6B4-4DD3-B1F7-63ECE9852CED}" type="datetimeFigureOut">
              <a:rPr lang="en-US" smtClean="0"/>
              <a:t>2/8/2017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4D56A-EF26-40A1-BE6F-3BBB35D9AC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0228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717E5-D6B4-4DD3-B1F7-63ECE9852CED}" type="datetimeFigureOut">
              <a:rPr lang="en-US" smtClean="0"/>
              <a:t>2/8/2017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4D56A-EF26-40A1-BE6F-3BBB35D9AC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839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717E5-D6B4-4DD3-B1F7-63ECE9852CED}" type="datetimeFigureOut">
              <a:rPr lang="en-US" smtClean="0"/>
              <a:t>2/8/2017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4D56A-EF26-40A1-BE6F-3BBB35D9AC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2018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717E5-D6B4-4DD3-B1F7-63ECE9852CED}" type="datetimeFigureOut">
              <a:rPr lang="en-US" smtClean="0"/>
              <a:t>2/8/2017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4D56A-EF26-40A1-BE6F-3BBB35D9AC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610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717E5-D6B4-4DD3-B1F7-63ECE9852CED}" type="datetimeFigureOut">
              <a:rPr lang="en-US" smtClean="0"/>
              <a:t>2/8/2017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4D56A-EF26-40A1-BE6F-3BBB35D9AC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485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717E5-D6B4-4DD3-B1F7-63ECE9852CED}" type="datetimeFigureOut">
              <a:rPr lang="en-US" smtClean="0"/>
              <a:t>2/8/2017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B4D56A-EF26-40A1-BE6F-3BBB35D9AC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03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New Shape Cavity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err="1" smtClean="0">
                <a:solidFill>
                  <a:schemeClr val="tx1"/>
                </a:solidFill>
              </a:rPr>
              <a:t>Rongli</a:t>
            </a:r>
            <a:r>
              <a:rPr lang="en-US" dirty="0" smtClean="0">
                <a:solidFill>
                  <a:schemeClr val="tx1"/>
                </a:solidFill>
              </a:rPr>
              <a:t> Geng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Jefferson Lab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GARD-SRF Roadmap Workshop</a:t>
            </a:r>
          </a:p>
          <a:p>
            <a:r>
              <a:rPr lang="en-US" dirty="0" err="1" smtClean="0">
                <a:solidFill>
                  <a:schemeClr val="tx1"/>
                </a:solidFill>
              </a:rPr>
              <a:t>Fermilab</a:t>
            </a:r>
            <a:r>
              <a:rPr lang="en-US" dirty="0" smtClean="0">
                <a:solidFill>
                  <a:schemeClr val="tx1"/>
                </a:solidFill>
              </a:rPr>
              <a:t>, February 9-10, 2017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39275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4726"/>
            <a:ext cx="9144000" cy="397933"/>
          </a:xfrm>
        </p:spPr>
        <p:txBody>
          <a:bodyPr>
            <a:noAutofit/>
          </a:bodyPr>
          <a:lstStyle/>
          <a:p>
            <a:r>
              <a:rPr lang="en-US" sz="4400" dirty="0" smtClean="0">
                <a:latin typeface="Microsoft Yi Baiti" panose="03000500000000000000" pitchFamily="66" charset="0"/>
                <a:ea typeface="Microsoft Yi Baiti" panose="03000500000000000000" pitchFamily="66" charset="0"/>
              </a:rPr>
              <a:t>Low-Loss Shape Cavity Accelerating Beam</a:t>
            </a:r>
            <a:endParaRPr lang="en-US" sz="4400" dirty="0">
              <a:latin typeface="Microsoft Yi Baiti" panose="03000500000000000000" pitchFamily="66" charset="0"/>
              <a:ea typeface="Microsoft Yi Baiti" panose="03000500000000000000" pitchFamily="66" charset="0"/>
            </a:endParaRPr>
          </a:p>
        </p:txBody>
      </p:sp>
      <p:pic>
        <p:nvPicPr>
          <p:cNvPr id="6" name="Content Placeholder 5" descr="C:\JLAB_SRF_Photo\12GeVUpGradeCavity_fromGreg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t="37500" b="12500"/>
          <a:stretch>
            <a:fillRect/>
          </a:stretch>
        </p:blipFill>
        <p:spPr bwMode="auto">
          <a:xfrm>
            <a:off x="384629" y="1516929"/>
            <a:ext cx="3886200" cy="1294708"/>
          </a:xfrm>
          <a:prstGeom prst="rect">
            <a:avLst/>
          </a:prstGeom>
          <a:noFill/>
        </p:spPr>
      </p:pic>
      <p:pic>
        <p:nvPicPr>
          <p:cNvPr id="7" name="Picture 2" descr="C:\JLAB_SRF_Photo\12GeVUpgradeCryomoduleinCEBAFTunnel_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 t="13428"/>
          <a:stretch>
            <a:fillRect/>
          </a:stretch>
        </p:blipFill>
        <p:spPr bwMode="auto">
          <a:xfrm>
            <a:off x="4584400" y="815425"/>
            <a:ext cx="4038600" cy="2622222"/>
          </a:xfrm>
          <a:prstGeom prst="rect">
            <a:avLst/>
          </a:prstGeom>
          <a:noFill/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8805" y="3480402"/>
            <a:ext cx="3206115" cy="2497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629" y="2849214"/>
            <a:ext cx="3886199" cy="2834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82783" y="850607"/>
            <a:ext cx="41097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Microsoft Yi Baiti" panose="03000500000000000000" pitchFamily="66" charset="0"/>
                <a:ea typeface="Microsoft Yi Baiti" panose="03000500000000000000" pitchFamily="66" charset="0"/>
              </a:rPr>
              <a:t>CEBAF 12 </a:t>
            </a:r>
            <a:r>
              <a:rPr lang="en-US" dirty="0" err="1" smtClean="0">
                <a:latin typeface="Microsoft Yi Baiti" panose="03000500000000000000" pitchFamily="66" charset="0"/>
                <a:ea typeface="Microsoft Yi Baiti" panose="03000500000000000000" pitchFamily="66" charset="0"/>
              </a:rPr>
              <a:t>GeV</a:t>
            </a:r>
            <a:r>
              <a:rPr lang="en-US" dirty="0" smtClean="0">
                <a:latin typeface="Microsoft Yi Baiti" panose="03000500000000000000" pitchFamily="66" charset="0"/>
                <a:ea typeface="Microsoft Yi Baiti" panose="03000500000000000000" pitchFamily="66" charset="0"/>
              </a:rPr>
              <a:t> Upgrade Cavity</a:t>
            </a:r>
          </a:p>
          <a:p>
            <a:r>
              <a:rPr lang="en-US" dirty="0" smtClean="0">
                <a:latin typeface="Microsoft Yi Baiti" panose="03000500000000000000" pitchFamily="66" charset="0"/>
                <a:ea typeface="Microsoft Yi Baiti" panose="03000500000000000000" pitchFamily="66" charset="0"/>
              </a:rPr>
              <a:t>1.5 GHz, Low-loss Shape, 53mm bore dia. </a:t>
            </a:r>
            <a:endParaRPr lang="en-US" dirty="0">
              <a:latin typeface="Microsoft Yi Baiti" panose="03000500000000000000" pitchFamily="66" charset="0"/>
              <a:ea typeface="Microsoft Yi Baiti" panose="03000500000000000000" pitchFamily="66" charset="0"/>
            </a:endParaRPr>
          </a:p>
        </p:txBody>
      </p:sp>
      <p:sp>
        <p:nvSpPr>
          <p:cNvPr id="11" name="TextBox 7"/>
          <p:cNvSpPr txBox="1">
            <a:spLocks noChangeArrowheads="1"/>
          </p:cNvSpPr>
          <p:nvPr/>
        </p:nvSpPr>
        <p:spPr bwMode="auto">
          <a:xfrm>
            <a:off x="141776" y="5995319"/>
            <a:ext cx="3789820" cy="338554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37931725" indent="-37474525">
              <a:defRPr sz="36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>
              <a:defRPr sz="36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>
              <a:defRPr sz="36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>
              <a:defRPr sz="36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457200" eaLnBrk="0" fontAlgn="ctr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914400" eaLnBrk="0" fontAlgn="ctr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1371600" eaLnBrk="0" fontAlgn="ctr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1828800" eaLnBrk="0" fontAlgn="ctr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r>
              <a:rPr lang="en-US" altLang="en-US" sz="1600" dirty="0" smtClean="0">
                <a:solidFill>
                  <a:srgbClr val="000000"/>
                </a:solidFill>
                <a:latin typeface="Microsoft Yi Baiti" panose="03000500000000000000" pitchFamily="66" charset="0"/>
                <a:ea typeface="Microsoft Yi Baiti" panose="03000500000000000000" pitchFamily="66" charset="0"/>
              </a:rPr>
              <a:t>C. Reece, TTC Meeting, Feb. 28-Mar.3, 2011</a:t>
            </a:r>
            <a:endParaRPr lang="en-US" altLang="en-US" sz="1600" dirty="0">
              <a:solidFill>
                <a:srgbClr val="000000"/>
              </a:solidFill>
              <a:latin typeface="Microsoft Yi Baiti" panose="03000500000000000000" pitchFamily="66" charset="0"/>
              <a:ea typeface="Microsoft Yi Baiti" panose="03000500000000000000" pitchFamily="66" charset="0"/>
            </a:endParaRPr>
          </a:p>
        </p:txBody>
      </p:sp>
      <p:sp>
        <p:nvSpPr>
          <p:cNvPr id="12" name="TextBox 7"/>
          <p:cNvSpPr txBox="1">
            <a:spLocks noChangeArrowheads="1"/>
          </p:cNvSpPr>
          <p:nvPr/>
        </p:nvSpPr>
        <p:spPr bwMode="auto">
          <a:xfrm>
            <a:off x="5008268" y="6000120"/>
            <a:ext cx="3015569" cy="338554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37931725" indent="-37474525">
              <a:defRPr sz="36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>
              <a:defRPr sz="36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>
              <a:defRPr sz="36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>
              <a:defRPr sz="36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457200" eaLnBrk="0" fontAlgn="ctr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914400" eaLnBrk="0" fontAlgn="ctr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1371600" eaLnBrk="0" fontAlgn="ctr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1828800" eaLnBrk="0" fontAlgn="ctr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r>
              <a:rPr lang="en-US" altLang="en-US" sz="1600" dirty="0" smtClean="0">
                <a:solidFill>
                  <a:srgbClr val="000000"/>
                </a:solidFill>
                <a:latin typeface="Microsoft Yi Baiti" panose="03000500000000000000" pitchFamily="66" charset="0"/>
                <a:ea typeface="Microsoft Yi Baiti" panose="03000500000000000000" pitchFamily="66" charset="0"/>
              </a:rPr>
              <a:t>J. Hogan et al., PAC2013, WEZAA2</a:t>
            </a:r>
            <a:endParaRPr lang="en-US" altLang="en-US" sz="1600" dirty="0">
              <a:solidFill>
                <a:srgbClr val="000000"/>
              </a:solidFill>
              <a:latin typeface="Microsoft Yi Baiti" panose="03000500000000000000" pitchFamily="66" charset="0"/>
              <a:ea typeface="Microsoft Yi Baiti" panose="030005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2645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M:\srfee\Geng\ILC_high_gradient\SingleCellCavity\PJ1-2 (OSTEC-1)\PJ1-2 5may15 plot Q_Eacc 2K and 1_8K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7" t="12128" r="8469" b="2706"/>
          <a:stretch/>
        </p:blipFill>
        <p:spPr bwMode="auto">
          <a:xfrm>
            <a:off x="1179208" y="1280160"/>
            <a:ext cx="7929804" cy="4713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M:\srfee\Geng\ILC_high_gradient\SingleCellCavity\PJ1-2 (OSTEC-1)\PJ1-2 on test stand 30sep1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69" t="10985" r="22823" b="5909"/>
          <a:stretch/>
        </p:blipFill>
        <p:spPr bwMode="auto">
          <a:xfrm>
            <a:off x="263691" y="1600200"/>
            <a:ext cx="959429" cy="2209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403498" y="767063"/>
            <a:ext cx="76908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Microsoft Yi Baiti" panose="03000500000000000000" pitchFamily="66" charset="0"/>
                <a:ea typeface="Microsoft Yi Baiti" panose="03000500000000000000" pitchFamily="66" charset="0"/>
              </a:rPr>
              <a:t>PJ1-2 (</a:t>
            </a:r>
            <a:r>
              <a:rPr lang="en-US" sz="3200" dirty="0" err="1" smtClean="0">
                <a:latin typeface="Microsoft Yi Baiti" panose="03000500000000000000" pitchFamily="66" charset="0"/>
                <a:ea typeface="Microsoft Yi Baiti" panose="03000500000000000000" pitchFamily="66" charset="0"/>
              </a:rPr>
              <a:t>JLab</a:t>
            </a:r>
            <a:r>
              <a:rPr lang="en-US" sz="3200" dirty="0" smtClean="0">
                <a:latin typeface="Microsoft Yi Baiti" panose="03000500000000000000" pitchFamily="66" charset="0"/>
                <a:ea typeface="Microsoft Yi Baiti" panose="03000500000000000000" pitchFamily="66" charset="0"/>
              </a:rPr>
              <a:t>-PKU-OTIC collaboration)</a:t>
            </a:r>
            <a:endParaRPr lang="en-US" sz="3200" dirty="0">
              <a:latin typeface="Microsoft Yi Baiti" panose="03000500000000000000" pitchFamily="66" charset="0"/>
              <a:ea typeface="Microsoft Yi Baiti" panose="03000500000000000000" pitchFamily="66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870586" y="6123801"/>
            <a:ext cx="158761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sz="1200" dirty="0" smtClean="0"/>
              <a:t>IPAC2015</a:t>
            </a:r>
            <a:r>
              <a:rPr lang="da-DK" sz="1200" dirty="0"/>
              <a:t>, WEPWI013 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0" y="70371"/>
            <a:ext cx="9144000" cy="397933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200" kern="1200">
                <a:solidFill>
                  <a:schemeClr val="tx1"/>
                </a:solidFill>
                <a:latin typeface="Minion Pro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High Gradient High Efficiency 1-cell CEBAF-type 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263691" y="4343400"/>
            <a:ext cx="107914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Ningxia</a:t>
            </a:r>
          </a:p>
          <a:p>
            <a:r>
              <a:rPr lang="en-US" dirty="0" smtClean="0"/>
              <a:t>RRR&gt; 300</a:t>
            </a:r>
          </a:p>
          <a:p>
            <a:r>
              <a:rPr lang="en-US" dirty="0" smtClean="0"/>
              <a:t>LG </a:t>
            </a:r>
            <a:r>
              <a:rPr lang="en-US" dirty="0" err="1" smtClean="0"/>
              <a:t>Nb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2049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Recommended Future Program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 3-year program with goal of achieving 50 MV/m in 9-cell LSF cavities estimated effort of $2M.</a:t>
            </a:r>
          </a:p>
          <a:p>
            <a:r>
              <a:rPr lang="en-US" dirty="0" smtClean="0"/>
              <a:t>Complete processing and testing 5-cell LSF cavity by end of 2017; complete EBW of first 9-cell LSF cavity (w/o HOM couplers) with existing half-cells, process and test by end of </a:t>
            </a:r>
            <a:r>
              <a:rPr lang="en-US" dirty="0" smtClean="0"/>
              <a:t>mid-2018.</a:t>
            </a:r>
            <a:endParaRPr lang="en-US" dirty="0" smtClean="0"/>
          </a:p>
          <a:p>
            <a:r>
              <a:rPr lang="en-US" dirty="0" smtClean="0"/>
              <a:t>Complete industrial fabrication of six LSF cavities using high-purity large-grain </a:t>
            </a:r>
            <a:r>
              <a:rPr lang="en-US" dirty="0" err="1" smtClean="0"/>
              <a:t>Nb</a:t>
            </a:r>
            <a:r>
              <a:rPr lang="en-US" dirty="0" smtClean="0"/>
              <a:t>, process and test by end of 2019. </a:t>
            </a:r>
            <a:endParaRPr lang="en-US" dirty="0"/>
          </a:p>
          <a:p>
            <a:pPr lvl="1"/>
            <a:r>
              <a:rPr lang="en-US" dirty="0" smtClean="0"/>
              <a:t>See talk on “Large-Grain </a:t>
            </a:r>
            <a:r>
              <a:rPr lang="en-US" dirty="0" err="1" smtClean="0"/>
              <a:t>Nb</a:t>
            </a:r>
            <a:r>
              <a:rPr lang="en-US" dirty="0" smtClean="0"/>
              <a:t>” for why it is selected.  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50946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from Organizer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New shape cavity development, </a:t>
            </a:r>
            <a:r>
              <a:rPr lang="en-US" dirty="0" smtClean="0"/>
              <a:t>Low-Loss</a:t>
            </a:r>
            <a:r>
              <a:rPr lang="en-US" dirty="0"/>
              <a:t>, Ichiro, LSF, </a:t>
            </a:r>
            <a:r>
              <a:rPr lang="en-US" dirty="0" smtClean="0"/>
              <a:t>Re-entrant </a:t>
            </a:r>
            <a:r>
              <a:rPr lang="en-US" dirty="0"/>
              <a:t>cavities have </a:t>
            </a:r>
            <a:r>
              <a:rPr lang="en-US" dirty="0" smtClean="0"/>
              <a:t>demonstrated single </a:t>
            </a:r>
            <a:r>
              <a:rPr lang="en-US" dirty="0"/>
              <a:t>cells to reach 55 MV/m at Q of 10^10. What is the recommended future </a:t>
            </a:r>
            <a:r>
              <a:rPr lang="en-US" dirty="0" smtClean="0"/>
              <a:t>development program </a:t>
            </a:r>
            <a:r>
              <a:rPr lang="en-US" dirty="0"/>
              <a:t>for demonstrating 50 MV/m in a </a:t>
            </a:r>
            <a:r>
              <a:rPr lang="en-US" dirty="0" smtClean="0"/>
              <a:t>9-cell </a:t>
            </a:r>
            <a:r>
              <a:rPr lang="en-US" dirty="0"/>
              <a:t>cavity of advanced shape? </a:t>
            </a:r>
            <a:r>
              <a:rPr lang="en-US" b="1" dirty="0"/>
              <a:t>(Geng, </a:t>
            </a:r>
            <a:r>
              <a:rPr lang="en-US" b="1" dirty="0" err="1" smtClean="0"/>
              <a:t>Solyak</a:t>
            </a:r>
            <a:r>
              <a:rPr lang="en-US" b="1" dirty="0" smtClean="0"/>
              <a:t>, </a:t>
            </a:r>
            <a:r>
              <a:rPr lang="pt-BR" b="1" dirty="0" smtClean="0"/>
              <a:t>D </a:t>
            </a:r>
            <a:r>
              <a:rPr lang="pt-BR" b="1" dirty="0"/>
              <a:t>e l a y e n , Welander)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98335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Comparison of shapes</a:t>
            </a:r>
          </a:p>
          <a:p>
            <a:r>
              <a:rPr lang="en-US" dirty="0" smtClean="0"/>
              <a:t>Prior work on cavity shapes at </a:t>
            </a:r>
            <a:r>
              <a:rPr lang="en-US" dirty="0" err="1" smtClean="0"/>
              <a:t>JLab</a:t>
            </a:r>
            <a:endParaRPr lang="en-US" dirty="0" smtClean="0"/>
          </a:p>
          <a:p>
            <a:pPr lvl="1"/>
            <a:r>
              <a:rPr lang="en-US" dirty="0" smtClean="0"/>
              <a:t>LSF </a:t>
            </a:r>
          </a:p>
          <a:p>
            <a:pPr lvl="1"/>
            <a:r>
              <a:rPr lang="en-US" dirty="0" smtClean="0"/>
              <a:t>CEBAF Low-loss</a:t>
            </a:r>
          </a:p>
          <a:p>
            <a:r>
              <a:rPr lang="en-US" dirty="0" smtClean="0"/>
              <a:t>Recommended </a:t>
            </a:r>
            <a:r>
              <a:rPr lang="en-US" dirty="0"/>
              <a:t>future development </a:t>
            </a:r>
            <a:r>
              <a:rPr lang="en-US" dirty="0" smtClean="0"/>
              <a:t>program for </a:t>
            </a:r>
            <a:r>
              <a:rPr lang="en-US" dirty="0"/>
              <a:t>demonstrating 50 MV/m in a 9-cell cavity of </a:t>
            </a:r>
            <a:r>
              <a:rPr lang="en-US" dirty="0" smtClean="0"/>
              <a:t>LSF shape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83445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3462"/>
            <a:ext cx="8229600" cy="397933"/>
          </a:xfrm>
        </p:spPr>
        <p:txBody>
          <a:bodyPr>
            <a:noAutofit/>
          </a:bodyPr>
          <a:lstStyle/>
          <a:p>
            <a:r>
              <a:rPr lang="en-US" dirty="0" smtClean="0"/>
              <a:t>Comparison of Cavity Shapes 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31433878"/>
              </p:ext>
            </p:extLst>
          </p:nvPr>
        </p:nvGraphicFramePr>
        <p:xfrm>
          <a:off x="174666" y="961232"/>
          <a:ext cx="7345361" cy="3413257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1016042"/>
                <a:gridCol w="923385"/>
                <a:gridCol w="905491"/>
                <a:gridCol w="1666309"/>
                <a:gridCol w="1276480"/>
                <a:gridCol w="1557654"/>
              </a:tblGrid>
              <a:tr h="68265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TESLA</a:t>
                      </a:r>
                      <a:endParaRPr lang="en-US" sz="12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Low-loss/ICHIRO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mbria"/>
                          <a:ea typeface="Cambria"/>
                          <a:cs typeface="Times New Roman"/>
                        </a:rPr>
                        <a:t>(LL)</a:t>
                      </a:r>
                      <a:endParaRPr lang="en-US" sz="12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Re-entrant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mbria"/>
                          <a:ea typeface="Cambria"/>
                          <a:cs typeface="Times New Roman"/>
                        </a:rPr>
                        <a:t>(RE)</a:t>
                      </a:r>
                      <a:endParaRPr lang="en-US" sz="12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Low-surface-field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mbria"/>
                          <a:ea typeface="Cambria"/>
                          <a:cs typeface="Times New Roman"/>
                        </a:rPr>
                        <a:t>(LSF)</a:t>
                      </a:r>
                      <a:endParaRPr lang="en-US" sz="12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4132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frequency</a:t>
                      </a:r>
                      <a:endParaRPr lang="en-US" sz="12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MHz</a:t>
                      </a:r>
                      <a:endParaRPr lang="en-US" sz="12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1300</a:t>
                      </a:r>
                      <a:endParaRPr lang="en-US" sz="12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1300</a:t>
                      </a:r>
                      <a:endParaRPr lang="en-US" sz="12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1300</a:t>
                      </a:r>
                      <a:endParaRPr lang="en-US" sz="12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1300</a:t>
                      </a:r>
                      <a:endParaRPr lang="en-US" sz="12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4132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Aperture</a:t>
                      </a:r>
                      <a:endParaRPr lang="en-US" sz="12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mm</a:t>
                      </a:r>
                      <a:endParaRPr lang="en-US" sz="12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70</a:t>
                      </a:r>
                      <a:endParaRPr lang="en-US" sz="12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60</a:t>
                      </a:r>
                      <a:endParaRPr lang="en-US" sz="12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60</a:t>
                      </a:r>
                      <a:endParaRPr lang="en-US" sz="12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60</a:t>
                      </a:r>
                      <a:endParaRPr lang="en-US" sz="12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4132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Epk/Eacc</a:t>
                      </a:r>
                      <a:endParaRPr lang="en-US" sz="12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-</a:t>
                      </a:r>
                      <a:endParaRPr lang="en-US" sz="12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1.98</a:t>
                      </a:r>
                      <a:endParaRPr lang="en-US" sz="12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2.36</a:t>
                      </a:r>
                      <a:endParaRPr lang="en-US" sz="12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2.28</a:t>
                      </a:r>
                      <a:endParaRPr lang="en-US" sz="12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1.98</a:t>
                      </a:r>
                      <a:endParaRPr lang="en-US" sz="12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8265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Hpk/Eacc</a:t>
                      </a:r>
                      <a:endParaRPr lang="en-US" sz="12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mT/(MV/m)</a:t>
                      </a:r>
                      <a:endParaRPr lang="en-US" sz="12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4.15</a:t>
                      </a:r>
                      <a:endParaRPr lang="en-US" sz="12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3.61</a:t>
                      </a:r>
                      <a:endParaRPr lang="en-US" sz="12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3.54</a:t>
                      </a:r>
                      <a:endParaRPr lang="en-US" sz="12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3.71</a:t>
                      </a:r>
                      <a:endParaRPr lang="en-US" sz="12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8265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Cell-cell coupling</a:t>
                      </a:r>
                      <a:endParaRPr lang="en-US" sz="12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%</a:t>
                      </a:r>
                      <a:endParaRPr lang="en-US" sz="12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1.90</a:t>
                      </a:r>
                      <a:endParaRPr lang="en-US" sz="12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1.52</a:t>
                      </a:r>
                      <a:endParaRPr lang="en-US" sz="12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1.57</a:t>
                      </a:r>
                      <a:endParaRPr lang="en-US" sz="12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1.27</a:t>
                      </a:r>
                      <a:endParaRPr lang="en-US" sz="12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4132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G*R/Q</a:t>
                      </a:r>
                      <a:endParaRPr lang="en-US" sz="12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sym typeface="Symbol"/>
                        </a:rPr>
                        <a:t></a:t>
                      </a:r>
                      <a:r>
                        <a:rPr lang="en-US" sz="1200" baseline="30000">
                          <a:effectLst/>
                        </a:rPr>
                        <a:t>2</a:t>
                      </a:r>
                      <a:endParaRPr lang="en-US" sz="12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30840</a:t>
                      </a:r>
                      <a:endParaRPr lang="en-US" sz="12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37970</a:t>
                      </a:r>
                      <a:endParaRPr lang="en-US" sz="12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41208</a:t>
                      </a:r>
                      <a:endParaRPr lang="en-US" sz="12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36995</a:t>
                      </a:r>
                      <a:endParaRPr lang="en-US" sz="12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 flipV="1">
            <a:off x="5754983" y="3104838"/>
            <a:ext cx="5167313" cy="88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28866" y="5247382"/>
            <a:ext cx="7444667" cy="1077218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 smtClean="0">
                <a:latin typeface="Minion Pro"/>
                <a:ea typeface="Microsoft Yi Baiti" panose="03000500000000000000" pitchFamily="66" charset="0"/>
              </a:rPr>
              <a:t>20% more efficient as compared to TESLA shape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 smtClean="0">
                <a:latin typeface="Minion Pro"/>
                <a:ea typeface="Microsoft Yi Baiti" panose="03000500000000000000" pitchFamily="66" charset="0"/>
              </a:rPr>
              <a:t>12% gain in </a:t>
            </a:r>
            <a:r>
              <a:rPr lang="en-US" sz="1600" b="1" dirty="0" err="1" smtClean="0">
                <a:latin typeface="Minion Pro"/>
                <a:ea typeface="Microsoft Yi Baiti" panose="03000500000000000000" pitchFamily="66" charset="0"/>
              </a:rPr>
              <a:t>Hpk</a:t>
            </a:r>
            <a:r>
              <a:rPr lang="en-US" sz="1600" b="1" dirty="0" smtClean="0">
                <a:latin typeface="Minion Pro"/>
                <a:ea typeface="Microsoft Yi Baiti" panose="03000500000000000000" pitchFamily="66" charset="0"/>
              </a:rPr>
              <a:t>/</a:t>
            </a:r>
            <a:r>
              <a:rPr lang="en-US" sz="1600" b="1" dirty="0" err="1" smtClean="0">
                <a:latin typeface="Minion Pro"/>
                <a:ea typeface="Microsoft Yi Baiti" panose="03000500000000000000" pitchFamily="66" charset="0"/>
              </a:rPr>
              <a:t>Eacc</a:t>
            </a:r>
            <a:r>
              <a:rPr lang="en-US" sz="1600" b="1" dirty="0" smtClean="0">
                <a:latin typeface="Minion Pro"/>
                <a:ea typeface="Microsoft Yi Baiti" panose="03000500000000000000" pitchFamily="66" charset="0"/>
              </a:rPr>
              <a:t>, therefore also permitting gradient margin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 smtClean="0">
                <a:latin typeface="Minion Pro"/>
                <a:ea typeface="Microsoft Yi Baiti" panose="03000500000000000000" pitchFamily="66" charset="0"/>
              </a:rPr>
              <a:t>Keep </a:t>
            </a:r>
            <a:r>
              <a:rPr lang="en-US" sz="1600" b="1" dirty="0" err="1" smtClean="0">
                <a:latin typeface="Minion Pro"/>
                <a:ea typeface="Microsoft Yi Baiti" panose="03000500000000000000" pitchFamily="66" charset="0"/>
              </a:rPr>
              <a:t>Epk</a:t>
            </a:r>
            <a:r>
              <a:rPr lang="en-US" sz="1600" b="1" dirty="0" smtClean="0">
                <a:latin typeface="Minion Pro"/>
                <a:ea typeface="Microsoft Yi Baiti" panose="03000500000000000000" pitchFamily="66" charset="0"/>
              </a:rPr>
              <a:t>/</a:t>
            </a:r>
            <a:r>
              <a:rPr lang="en-US" sz="1600" b="1" dirty="0" err="1" smtClean="0">
                <a:latin typeface="Minion Pro"/>
                <a:ea typeface="Microsoft Yi Baiti" panose="03000500000000000000" pitchFamily="66" charset="0"/>
              </a:rPr>
              <a:t>Eacc</a:t>
            </a:r>
            <a:r>
              <a:rPr lang="en-US" sz="1600" b="1" dirty="0" smtClean="0">
                <a:latin typeface="Minion Pro"/>
                <a:ea typeface="Microsoft Yi Baiti" panose="03000500000000000000" pitchFamily="66" charset="0"/>
              </a:rPr>
              <a:t> the same, therefore avoid field emission at high gradient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 smtClean="0">
                <a:latin typeface="Minion Pro"/>
                <a:ea typeface="Microsoft Yi Baiti" panose="03000500000000000000" pitchFamily="66" charset="0"/>
              </a:rPr>
              <a:t>Impact from lower cell-cell coupling expected to be manageable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38200" y="4800600"/>
            <a:ext cx="56537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JLab</a:t>
            </a:r>
            <a:r>
              <a:rPr lang="en-US" dirty="0" smtClean="0"/>
              <a:t> has been prototyping LSF shape for following reasons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3751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M:\srfee\Geng\ILC_high_gradient\SingleCellCavity\LSF1-2\LSF1-2 in clean room\LSF1-2 and PJ1-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99" y="122279"/>
            <a:ext cx="8712012" cy="6507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1225058" y="1755229"/>
            <a:ext cx="11224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FF00"/>
                </a:solidFill>
              </a:rPr>
              <a:t>LSF</a:t>
            </a:r>
            <a:endParaRPr lang="en-US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00FF00"/>
              </a:solidFill>
              <a:effectLst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205933" y="2042287"/>
            <a:ext cx="18995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70C0"/>
                </a:solidFill>
              </a:rPr>
              <a:t>TESLA</a:t>
            </a:r>
            <a:endParaRPr lang="en-US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0070C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666676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dirty="0" smtClean="0"/>
              <a:t>LSF Prototype Cavities</a:t>
            </a:r>
            <a:endParaRPr lang="en-US" dirty="0"/>
          </a:p>
        </p:txBody>
      </p:sp>
      <p:pic>
        <p:nvPicPr>
          <p:cNvPr id="2050" name="Picture 2" descr="D:\ThinFilmNbCavity\LSF1-1\LSF1-1 cleaning and preparation 4mar2013\LSF1-1 clean room assembly 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58" y="899833"/>
            <a:ext cx="4019106" cy="5380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59858" y="899833"/>
            <a:ext cx="3749744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Minion Pro"/>
              </a:rPr>
              <a:t>LSF1-1 </a:t>
            </a:r>
            <a:r>
              <a:rPr lang="en-US" b="1" dirty="0" err="1" smtClean="0">
                <a:latin typeface="Minion Pro"/>
              </a:rPr>
              <a:t>Nb</a:t>
            </a:r>
            <a:r>
              <a:rPr lang="en-US" b="1" dirty="0" smtClean="0">
                <a:latin typeface="Minion Pro"/>
              </a:rPr>
              <a:t>-Cu coated 1-cell</a:t>
            </a:r>
          </a:p>
          <a:p>
            <a:r>
              <a:rPr lang="en-US" b="1" dirty="0" smtClean="0">
                <a:latin typeface="Minion Pro"/>
              </a:rPr>
              <a:t>X. Zhao et al., SRF2013, TUP083 </a:t>
            </a:r>
            <a:endParaRPr lang="en-US" b="1" dirty="0" smtClean="0">
              <a:solidFill>
                <a:srgbClr val="FF0000"/>
              </a:solidFill>
              <a:latin typeface="Minion Pro"/>
            </a:endParaRPr>
          </a:p>
        </p:txBody>
      </p:sp>
      <p:pic>
        <p:nvPicPr>
          <p:cNvPr id="10" name="Picture 2" descr="M:\srfee\Geng\ILC_high_gradient\LSF shape cavity\LSF5-1\IMG_2277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80" t="6504" r="12512" b="5901"/>
          <a:stretch/>
        </p:blipFill>
        <p:spPr bwMode="auto">
          <a:xfrm>
            <a:off x="4812189" y="899833"/>
            <a:ext cx="3732204" cy="5380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576633" y="899832"/>
            <a:ext cx="4425122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Minion Pro"/>
              </a:rPr>
              <a:t>LSF1-2, LSF1-3 Large-Grain </a:t>
            </a:r>
            <a:r>
              <a:rPr lang="en-US" b="1" dirty="0" err="1" smtClean="0">
                <a:latin typeface="Minion Pro"/>
              </a:rPr>
              <a:t>Nb</a:t>
            </a:r>
            <a:r>
              <a:rPr lang="en-US" b="1" dirty="0" smtClean="0">
                <a:latin typeface="Minion Pro"/>
              </a:rPr>
              <a:t> 1-cell</a:t>
            </a:r>
          </a:p>
          <a:p>
            <a:r>
              <a:rPr lang="en-US" b="1" dirty="0" smtClean="0">
                <a:latin typeface="Minion Pro"/>
              </a:rPr>
              <a:t>R.L. Geng et al., IPAC2015</a:t>
            </a:r>
            <a:r>
              <a:rPr lang="en-US" b="1" dirty="0">
                <a:latin typeface="Minion Pro"/>
              </a:rPr>
              <a:t>, WEPWI013 </a:t>
            </a:r>
            <a:endParaRPr lang="en-US" b="1" dirty="0" smtClean="0">
              <a:solidFill>
                <a:srgbClr val="FF0000"/>
              </a:solidFill>
              <a:latin typeface="Minion Pro"/>
            </a:endParaRPr>
          </a:p>
        </p:txBody>
      </p:sp>
    </p:spTree>
    <p:extLst>
      <p:ext uri="{BB962C8B-B14F-4D97-AF65-F5344CB8AC3E}">
        <p14:creationId xmlns:p14="http://schemas.microsoft.com/office/powerpoint/2010/main" val="4080760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4726"/>
            <a:ext cx="9144000" cy="397933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latin typeface="Microsoft Yi Baiti" panose="03000500000000000000" pitchFamily="66" charset="0"/>
                <a:ea typeface="Microsoft Yi Baiti" panose="03000500000000000000" pitchFamily="66" charset="0"/>
              </a:rPr>
              <a:t>LG cavity LSF1-3 (</a:t>
            </a:r>
            <a:r>
              <a:rPr lang="en-US" sz="3600" dirty="0" err="1" smtClean="0">
                <a:latin typeface="Microsoft Yi Baiti" panose="03000500000000000000" pitchFamily="66" charset="0"/>
                <a:ea typeface="Microsoft Yi Baiti" panose="03000500000000000000" pitchFamily="66" charset="0"/>
              </a:rPr>
              <a:t>JLab</a:t>
            </a:r>
            <a:r>
              <a:rPr lang="en-US" sz="3600" dirty="0" smtClean="0">
                <a:latin typeface="Microsoft Yi Baiti" panose="03000500000000000000" pitchFamily="66" charset="0"/>
                <a:ea typeface="Microsoft Yi Baiti" panose="03000500000000000000" pitchFamily="66" charset="0"/>
              </a:rPr>
              <a:t>-SLAC-PKU collaboration)</a:t>
            </a:r>
            <a:endParaRPr lang="en-US" sz="3600" dirty="0">
              <a:latin typeface="Microsoft Yi Baiti" panose="03000500000000000000" pitchFamily="66" charset="0"/>
              <a:ea typeface="Microsoft Yi Baiti" panose="03000500000000000000" pitchFamily="66" charset="0"/>
            </a:endParaRPr>
          </a:p>
        </p:txBody>
      </p:sp>
      <p:pic>
        <p:nvPicPr>
          <p:cNvPr id="10242" name="Picture 2" descr="C:\Users\geng\Downloads\LSF1-3_Q_Eacc_120Cx9hr_baseline_and_after20K_warmu.ep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9532" y="864171"/>
            <a:ext cx="7053263" cy="4725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28600" y="4267200"/>
            <a:ext cx="4701928" cy="24622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LSF1-3</a:t>
            </a:r>
          </a:p>
          <a:p>
            <a:r>
              <a:rPr lang="en-US" sz="2000" b="1" dirty="0" smtClean="0"/>
              <a:t>1.3 GHz</a:t>
            </a:r>
          </a:p>
          <a:p>
            <a:r>
              <a:rPr lang="en-US" sz="2000" b="1" dirty="0" smtClean="0"/>
              <a:t>LSF Shape</a:t>
            </a:r>
          </a:p>
          <a:p>
            <a:r>
              <a:rPr lang="en-US" sz="2000" b="1" dirty="0" smtClean="0"/>
              <a:t>Ningxia RRR &gt; 300</a:t>
            </a:r>
          </a:p>
          <a:p>
            <a:r>
              <a:rPr lang="en-US" sz="2000" b="1" dirty="0" smtClean="0"/>
              <a:t>Large-grain </a:t>
            </a:r>
            <a:r>
              <a:rPr lang="en-US" sz="2000" b="1" dirty="0" err="1" smtClean="0"/>
              <a:t>Nb</a:t>
            </a:r>
            <a:endParaRPr lang="en-US" sz="2000" b="1" dirty="0" smtClean="0"/>
          </a:p>
          <a:p>
            <a:endParaRPr lang="en-US" b="1" dirty="0"/>
          </a:p>
          <a:p>
            <a:r>
              <a:rPr lang="en-US" b="1" dirty="0" smtClean="0"/>
              <a:t>Cavity processing:</a:t>
            </a:r>
          </a:p>
          <a:p>
            <a:r>
              <a:rPr lang="en-US" b="1" dirty="0" smtClean="0"/>
              <a:t>BCP 60 um + 800Cx2hr + BCP 20 um </a:t>
            </a:r>
            <a:r>
              <a:rPr lang="en-US" b="1" dirty="0" smtClean="0">
                <a:solidFill>
                  <a:srgbClr val="FF0000"/>
                </a:solidFill>
              </a:rPr>
              <a:t>+ 120Cx9hr</a:t>
            </a:r>
          </a:p>
        </p:txBody>
      </p:sp>
      <p:pic>
        <p:nvPicPr>
          <p:cNvPr id="7" name="Picture 3" descr="M:\srfee\Geng\ILC_high_gradient\SingleCellCavity\LSF1-3\photo of completed cavity 19feb14\IMG_480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78" t="6286" r="17798" b="3940"/>
          <a:stretch/>
        </p:blipFill>
        <p:spPr bwMode="auto">
          <a:xfrm>
            <a:off x="255180" y="1049079"/>
            <a:ext cx="1601027" cy="2729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Up Arrow 4"/>
          <p:cNvSpPr/>
          <p:nvPr/>
        </p:nvSpPr>
        <p:spPr>
          <a:xfrm>
            <a:off x="8006315" y="3267740"/>
            <a:ext cx="241005" cy="233916"/>
          </a:xfrm>
          <a:prstGeom prst="upArrow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Up Arrow 8"/>
          <p:cNvSpPr/>
          <p:nvPr/>
        </p:nvSpPr>
        <p:spPr>
          <a:xfrm>
            <a:off x="8006315" y="4136049"/>
            <a:ext cx="241005" cy="233916"/>
          </a:xfrm>
          <a:prstGeom prst="upArrow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849924" y="2307264"/>
            <a:ext cx="1970604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30% increase in Q</a:t>
            </a:r>
            <a:r>
              <a:rPr lang="en-US" baseline="-25000" dirty="0" smtClean="0"/>
              <a:t>0</a:t>
            </a:r>
            <a:endParaRPr lang="en-US" baseline="-25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6611908" y="5589589"/>
                <a:ext cx="1888594" cy="707053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</a:rPr>
                            <m:t>(1.8</m:t>
                          </m:r>
                          <m:r>
                            <a:rPr lang="en-US" i="1">
                              <a:latin typeface="Cambria Math"/>
                            </a:rPr>
                            <m:t>𝐾</m:t>
                          </m:r>
                          <m:r>
                            <a:rPr lang="en-US" i="1">
                              <a:latin typeface="Cambria Math"/>
                            </a:rPr>
                            <m:t>)</m:t>
                          </m:r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</a:rPr>
                            <m:t>(2.0</m:t>
                          </m:r>
                          <m:r>
                            <a:rPr lang="en-US" i="1">
                              <a:latin typeface="Cambria Math"/>
                            </a:rPr>
                            <m:t>𝐾</m:t>
                          </m:r>
                          <m:r>
                            <a:rPr lang="en-US" i="1">
                              <a:latin typeface="Cambria Math"/>
                            </a:rPr>
                            <m:t>)</m:t>
                          </m:r>
                        </m:den>
                      </m:f>
                      <m:r>
                        <a:rPr lang="en-US" i="1">
                          <a:latin typeface="Cambria Math"/>
                        </a:rPr>
                        <m:t>≥1.</m:t>
                      </m:r>
                      <m:r>
                        <a:rPr lang="en-US" b="0" i="1" smtClean="0">
                          <a:latin typeface="Cambria Math"/>
                        </a:rPr>
                        <m:t>56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1908" y="5589589"/>
                <a:ext cx="1888594" cy="707053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Oval 11"/>
          <p:cNvSpPr/>
          <p:nvPr/>
        </p:nvSpPr>
        <p:spPr>
          <a:xfrm>
            <a:off x="7944104" y="3055088"/>
            <a:ext cx="365425" cy="1601972"/>
          </a:xfrm>
          <a:prstGeom prst="ellipse">
            <a:avLst/>
          </a:prstGeom>
          <a:noFill/>
          <a:ln w="19050">
            <a:solidFill>
              <a:srgbClr val="00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cxnSp>
        <p:nvCxnSpPr>
          <p:cNvPr id="13" name="Straight Arrow Connector 12"/>
          <p:cNvCxnSpPr>
            <a:stCxn id="12" idx="4"/>
          </p:cNvCxnSpPr>
          <p:nvPr/>
        </p:nvCxnSpPr>
        <p:spPr>
          <a:xfrm flipH="1">
            <a:off x="7568421" y="4657060"/>
            <a:ext cx="558396" cy="872680"/>
          </a:xfrm>
          <a:prstGeom prst="straightConnector1">
            <a:avLst/>
          </a:prstGeom>
          <a:ln>
            <a:solidFill>
              <a:srgbClr val="00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4957108" y="6407443"/>
            <a:ext cx="22274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IPAC2015, WEPWI013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0139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:\srfee\Geng\ILC_high_gradient\LSF shape cavity\LSF5-1\LSF5-1 3mar1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259" y="833934"/>
            <a:ext cx="7437119" cy="5577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57200" y="33796"/>
            <a:ext cx="8229600" cy="397933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200" kern="1200">
                <a:solidFill>
                  <a:schemeClr val="tx1"/>
                </a:solidFill>
                <a:latin typeface="Minion Pro"/>
                <a:ea typeface="+mj-ea"/>
                <a:cs typeface="+mj-cs"/>
              </a:defRPr>
            </a:lvl1pPr>
          </a:lstStyle>
          <a:p>
            <a:r>
              <a:rPr lang="en-US" smtClean="0"/>
              <a:t>LSF Prototype Cavities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716896" y="894195"/>
            <a:ext cx="657744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  <a:latin typeface="Minion Pro"/>
                <a:ea typeface="Microsoft Yi Baiti" panose="03000500000000000000" pitchFamily="66" charset="0"/>
              </a:rPr>
              <a:t>First 5-cell LSF completed on March 3, 3016</a:t>
            </a:r>
          </a:p>
          <a:p>
            <a:r>
              <a:rPr lang="en-US" sz="2400" b="1" dirty="0" err="1" smtClean="0">
                <a:solidFill>
                  <a:srgbClr val="FFFF00"/>
                </a:solidFill>
                <a:latin typeface="Minion Pro"/>
                <a:ea typeface="Microsoft Yi Baiti" panose="03000500000000000000" pitchFamily="66" charset="0"/>
              </a:rPr>
              <a:t>JLab</a:t>
            </a:r>
            <a:r>
              <a:rPr lang="en-US" sz="2400" b="1" dirty="0" smtClean="0">
                <a:solidFill>
                  <a:srgbClr val="FFFF00"/>
                </a:solidFill>
                <a:latin typeface="Minion Pro"/>
                <a:ea typeface="Microsoft Yi Baiti" panose="03000500000000000000" pitchFamily="66" charset="0"/>
              </a:rPr>
              <a:t> in-house built with fine grain </a:t>
            </a:r>
            <a:r>
              <a:rPr lang="en-US" sz="2400" b="1" dirty="0" err="1" smtClean="0">
                <a:solidFill>
                  <a:srgbClr val="FFFF00"/>
                </a:solidFill>
                <a:latin typeface="Minion Pro"/>
                <a:ea typeface="Microsoft Yi Baiti" panose="03000500000000000000" pitchFamily="66" charset="0"/>
              </a:rPr>
              <a:t>Nb</a:t>
            </a:r>
            <a:endParaRPr lang="en-US" sz="2400" b="1" dirty="0">
              <a:solidFill>
                <a:srgbClr val="FFFF00"/>
              </a:solidFill>
              <a:latin typeface="Minion Pro"/>
              <a:ea typeface="Microsoft Yi Baiti" panose="030005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3065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206" y="194726"/>
            <a:ext cx="9092794" cy="39793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All Parts for First 9-Cell LSF in Hands</a:t>
            </a:r>
            <a:endParaRPr lang="en-US" dirty="0"/>
          </a:p>
        </p:txBody>
      </p:sp>
      <p:pic>
        <p:nvPicPr>
          <p:cNvPr id="7170" name="Picture 2" descr="M:\srfee\Geng\ILC_high_gradient\LSF shape cavity\Photo\LSF Nb cups deep drawing 27sept2012\DSC_003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2363" y="1000753"/>
            <a:ext cx="4038600" cy="2710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M:\srfee\Geng\ILC_high_gradient\LSF shape cavity\Photo\DI water soaking for inspection 1oct2012\LSF cups after DI water soaking 1oct1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77" y="1000753"/>
            <a:ext cx="4038600" cy="2710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M:\srfee\Geng\ILC_high_gradient\LSF shape cavity\Photo\LSF Nb cups deep drawing 27sept2012\DSC_0038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44"/>
          <a:stretch/>
        </p:blipFill>
        <p:spPr bwMode="auto">
          <a:xfrm>
            <a:off x="309677" y="3847795"/>
            <a:ext cx="4038600" cy="2492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M:\srfee\Geng\ILC_high_gradient\LSF shape cavity\Photo\Half cell machining\IMG_3697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091" b="18225"/>
          <a:stretch/>
        </p:blipFill>
        <p:spPr bwMode="auto">
          <a:xfrm>
            <a:off x="4582363" y="3639356"/>
            <a:ext cx="4038600" cy="2691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2528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485</Words>
  <Application>Microsoft Office PowerPoint</Application>
  <PresentationFormat>On-screen Show (4:3)</PresentationFormat>
  <Paragraphs>104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New Shape Cavity </vt:lpstr>
      <vt:lpstr>Question from Organizer</vt:lpstr>
      <vt:lpstr>Outline</vt:lpstr>
      <vt:lpstr>Comparison of Cavity Shapes </vt:lpstr>
      <vt:lpstr>PowerPoint Presentation</vt:lpstr>
      <vt:lpstr>LSF Prototype Cavities</vt:lpstr>
      <vt:lpstr>LG cavity LSF1-3 (JLab-SLAC-PKU collaboration)</vt:lpstr>
      <vt:lpstr>PowerPoint Presentation</vt:lpstr>
      <vt:lpstr>All Parts for First 9-Cell LSF in Hands</vt:lpstr>
      <vt:lpstr>Low-Loss Shape Cavity Accelerating Beam</vt:lpstr>
      <vt:lpstr>PowerPoint Presentation</vt:lpstr>
      <vt:lpstr>Recommended Future Program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Rongli Geng</dc:creator>
  <cp:lastModifiedBy>Rongli Geng</cp:lastModifiedBy>
  <cp:revision>30</cp:revision>
  <dcterms:created xsi:type="dcterms:W3CDTF">2017-02-06T15:41:20Z</dcterms:created>
  <dcterms:modified xsi:type="dcterms:W3CDTF">2017-02-08T15:05:20Z</dcterms:modified>
</cp:coreProperties>
</file>