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7"/>
  </p:notesMasterIdLst>
  <p:sldIdLst>
    <p:sldId id="281" r:id="rId2"/>
    <p:sldId id="284" r:id="rId3"/>
    <p:sldId id="283" r:id="rId4"/>
    <p:sldId id="285" r:id="rId5"/>
    <p:sldId id="286" r:id="rId6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1" autoAdjust="0"/>
    <p:restoredTop sz="89671" autoAdjust="0"/>
  </p:normalViewPr>
  <p:slideViewPr>
    <p:cSldViewPr snapToGrid="0">
      <p:cViewPr varScale="1">
        <p:scale>
          <a:sx n="100" d="100"/>
          <a:sy n="100" d="100"/>
        </p:scale>
        <p:origin x="13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4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4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51B8D25F-0C05-464A-B9C2-C2EFEF9577FC}" type="datetimeFigureOut">
              <a:rPr lang="en-US" smtClean="0"/>
              <a:t>2017-02-08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60463"/>
            <a:ext cx="556895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4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4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5407C0BC-E155-4673-BFE7-36E066964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92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LCLS-II, 1.3 GHz, 9-cell,</a:t>
            </a:r>
            <a:r>
              <a:rPr lang="en-US" baseline="0" dirty="0"/>
              <a:t> 300 cavity.  $10 m.   </a:t>
            </a:r>
          </a:p>
          <a:p>
            <a:r>
              <a:rPr lang="en-US" baseline="0" dirty="0"/>
              <a:t>PIP-3 Scale to 650 MHz = X8  x5cell/9cell. X4mm/3mm, 120 cavities (20 cryomodules), -&gt; $20-$24 M$         3GeV CW </a:t>
            </a:r>
            <a:r>
              <a:rPr lang="en-US" baseline="0" dirty="0" err="1"/>
              <a:t>linac</a:t>
            </a:r>
            <a:endParaRPr lang="en-US" baseline="0" dirty="0"/>
          </a:p>
          <a:p>
            <a:r>
              <a:rPr lang="en-US" baseline="0" dirty="0"/>
              <a:t>FCC 12 GV/100MW, 400 MHz 5 cell.  5mm thick. 600 cavities.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7C0BC-E155-4673-BFE7-36E0669649E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332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LCLS-II, 1.3 GHz, 9-cell,</a:t>
            </a:r>
            <a:r>
              <a:rPr lang="en-US" baseline="0" dirty="0"/>
              <a:t> 300 cavity.  $10 m.   </a:t>
            </a:r>
          </a:p>
          <a:p>
            <a:r>
              <a:rPr lang="en-US" baseline="0" dirty="0"/>
              <a:t>PIP-3 Scale to 650 MHz = X8  x5cell/9cell. X4mm/3mm, 120 cavities (20 cryomodules), -&gt; $20-$24 M$         3GeV CW </a:t>
            </a:r>
            <a:r>
              <a:rPr lang="en-US" baseline="0" dirty="0" err="1"/>
              <a:t>linac</a:t>
            </a:r>
            <a:endParaRPr lang="en-US" baseline="0" dirty="0"/>
          </a:p>
          <a:p>
            <a:r>
              <a:rPr lang="en-US" baseline="0" dirty="0"/>
              <a:t>FCC 12 GV/100MW, 400 MHz 5 cell.  5mm thick. 600 cavities.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7C0BC-E155-4673-BFE7-36E0669649E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81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$75 M savings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7C0BC-E155-4673-BFE7-36E0669649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65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289" y="1"/>
            <a:ext cx="9144019" cy="6858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692" y="1147536"/>
            <a:ext cx="3236079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075267" y="3559284"/>
            <a:ext cx="10035117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1075267" y="4841093"/>
            <a:ext cx="10035117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12742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043047"/>
            <a:ext cx="11563351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00018" y="6515100"/>
            <a:ext cx="1435100" cy="241300"/>
          </a:xfrm>
        </p:spPr>
        <p:txBody>
          <a:bodyPr/>
          <a:lstStyle>
            <a:lvl1pPr>
              <a:defRPr/>
            </a:lvl1pPr>
          </a:lstStyle>
          <a:p>
            <a:fld id="{94E8F945-934E-4434-9EBE-8BFE903EED95}" type="datetime1">
              <a:rPr lang="en-US" altLang="en-US"/>
              <a:pPr/>
              <a:t>2017-02-08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F8D73-98D2-48A4-BBC8-B0932364EA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8316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305820" y="4765101"/>
            <a:ext cx="566928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6206067" y="4765101"/>
            <a:ext cx="5681133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304801" y="1043695"/>
            <a:ext cx="5668432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6206067" y="1043695"/>
            <a:ext cx="5681135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A3CE53D9-FC04-465D-8BEB-C59AC44C30E2}" type="datetime1">
              <a:rPr lang="en-US" altLang="en-US"/>
              <a:pPr/>
              <a:t>2017-02-08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7DC31EE7-C640-4B7E-B337-DE45903B27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609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043693"/>
            <a:ext cx="4037192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626611" y="1043695"/>
            <a:ext cx="7227147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E5ACBEF7-2CB4-4EC4-925A-55AA4F7B2316}" type="datetime1">
              <a:rPr lang="en-US" altLang="en-US"/>
              <a:pPr/>
              <a:t>2017-02-08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7D9805B0-8157-41A6-AB27-1A871E5024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70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8765" y="1043694"/>
            <a:ext cx="11601135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765" y="4943006"/>
            <a:ext cx="11601135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4800" y="103665"/>
            <a:ext cx="115824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987E24-D64A-42C5-A2EF-51E7E1C344FC}" type="datetime1">
              <a:rPr lang="en-US" altLang="en-US"/>
              <a:pPr/>
              <a:t>2017-02-08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DF7A0-B0ED-429B-B39E-FE04E4836D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41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612718" y="6515100"/>
            <a:ext cx="1435100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D70E3FB-80B2-4C65-9E2A-2FF1D4262FE8}" type="datetime1">
              <a:rPr lang="en-US" altLang="en-US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2017-02-08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5267" y="6515100"/>
            <a:ext cx="7164917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1" y="6515100"/>
            <a:ext cx="596900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606D2B75-4CE7-4608-8EDB-F343E50909CD}" type="slidenum">
              <a:rPr lang="en-US" altLang="en-US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MS PGothic" pitchFamily="34" charset="-128"/>
            </a:endParaRPr>
          </a:p>
        </p:txBody>
      </p:sp>
      <p:pic>
        <p:nvPicPr>
          <p:cNvPr id="1029" name="Picture 2" descr="HeaderFooter_0060314.png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576"/>
            <a:ext cx="12192000" cy="6863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167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1618193" y="3387725"/>
            <a:ext cx="8718987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dirty="0"/>
              <a:t>PIP-3 Cost Driver - Cryomodule</a:t>
            </a:r>
            <a:endParaRPr lang="en-US" altLang="en-US" sz="3600" dirty="0">
              <a:latin typeface="Helvetica" pitchFamily="124" charset="0"/>
            </a:endParaRP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1618193" y="4756153"/>
            <a:ext cx="10035117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itchFamily="124" charset="0"/>
              </a:rPr>
              <a:t>Genfa Wu</a:t>
            </a:r>
          </a:p>
          <a:p>
            <a:endParaRPr lang="en-US" altLang="en-US" dirty="0">
              <a:latin typeface="Helvetica" pitchFamily="124" charset="0"/>
            </a:endParaRPr>
          </a:p>
          <a:p>
            <a:r>
              <a:rPr lang="en-US" altLang="en-US" dirty="0">
                <a:latin typeface="Helvetica" pitchFamily="124" charset="0"/>
              </a:rPr>
              <a:t>2017-02-09</a:t>
            </a:r>
          </a:p>
          <a:p>
            <a:endParaRPr lang="en-US" altLang="en-US" dirty="0">
              <a:latin typeface="Helvetica" pitchFamily="12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54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PIP-3 SC </a:t>
            </a:r>
            <a:r>
              <a:rPr lang="en-US" dirty="0" err="1"/>
              <a:t>Linac</a:t>
            </a:r>
            <a:r>
              <a:rPr lang="en-US" dirty="0"/>
              <a:t>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 GeV </a:t>
            </a:r>
            <a:r>
              <a:rPr lang="en-US" dirty="0" err="1"/>
              <a:t>Linac</a:t>
            </a:r>
            <a:endParaRPr lang="en-US" dirty="0"/>
          </a:p>
          <a:p>
            <a:pPr lvl="1"/>
            <a:r>
              <a:rPr lang="en-US" dirty="0"/>
              <a:t>3 GeV CW 650 MHz </a:t>
            </a:r>
            <a:r>
              <a:rPr lang="en-US" dirty="0" err="1"/>
              <a:t>Linac</a:t>
            </a:r>
            <a:endParaRPr lang="en-US" dirty="0"/>
          </a:p>
          <a:p>
            <a:pPr lvl="2"/>
            <a:r>
              <a:rPr lang="en-US" dirty="0"/>
              <a:t>24 MV/m</a:t>
            </a:r>
          </a:p>
          <a:p>
            <a:pPr lvl="2"/>
            <a:r>
              <a:rPr lang="en-US" dirty="0"/>
              <a:t>Q0 5e10</a:t>
            </a:r>
          </a:p>
          <a:p>
            <a:pPr lvl="2"/>
            <a:r>
              <a:rPr lang="en-US" dirty="0"/>
              <a:t>Static heat load 7 W per cryomodule</a:t>
            </a:r>
          </a:p>
          <a:p>
            <a:pPr lvl="2"/>
            <a:r>
              <a:rPr lang="en-US" dirty="0"/>
              <a:t>50% heat load margin</a:t>
            </a:r>
          </a:p>
          <a:p>
            <a:pPr lvl="1"/>
            <a:r>
              <a:rPr lang="en-US" dirty="0"/>
              <a:t>5 GeV Pulsed 1300 MHz </a:t>
            </a:r>
            <a:r>
              <a:rPr lang="en-US" dirty="0" err="1"/>
              <a:t>Linac</a:t>
            </a:r>
            <a:r>
              <a:rPr lang="en-US" dirty="0"/>
              <a:t> (1% duty cycle)</a:t>
            </a:r>
          </a:p>
          <a:p>
            <a:pPr lvl="2"/>
            <a:r>
              <a:rPr lang="en-US" dirty="0"/>
              <a:t>25 MV/m</a:t>
            </a:r>
          </a:p>
          <a:p>
            <a:pPr lvl="2"/>
            <a:r>
              <a:rPr lang="en-US" dirty="0"/>
              <a:t>Q0 2e10</a:t>
            </a:r>
          </a:p>
          <a:p>
            <a:pPr lvl="2"/>
            <a:r>
              <a:rPr lang="en-US" dirty="0"/>
              <a:t>Static heat load 2 W per CM</a:t>
            </a:r>
          </a:p>
          <a:p>
            <a:pPr lvl="2"/>
            <a:r>
              <a:rPr lang="en-US" dirty="0"/>
              <a:t>50% heat load margin</a:t>
            </a:r>
          </a:p>
          <a:p>
            <a:pPr lvl="1"/>
            <a:r>
              <a:rPr lang="en-US" dirty="0"/>
              <a:t>2.5 MW Beam power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F945-934E-4434-9EBE-8BFE903EED95}" type="datetime1">
              <a:rPr lang="en-US" altLang="en-US" smtClean="0"/>
              <a:pPr/>
              <a:t>2017-02-08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8D73-98D2-48A4-BBC8-B0932364EAC9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1886" y="1327284"/>
            <a:ext cx="4078577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28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Estimated Nominal Cryomodule Cost – Cavity Performance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F945-934E-4434-9EBE-8BFE903EED95}" type="datetime1">
              <a:rPr lang="en-US" altLang="en-US" smtClean="0"/>
              <a:pPr/>
              <a:t>2017-02-08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8D73-98D2-48A4-BBC8-B0932364EAC9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14" name="Rectangle 13"/>
          <p:cNvSpPr/>
          <p:nvPr/>
        </p:nvSpPr>
        <p:spPr>
          <a:xfrm>
            <a:off x="417828" y="1970112"/>
            <a:ext cx="3980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/>
              <a:t>Double Q0 =&gt; 7% cost reduction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2634" y="1301806"/>
            <a:ext cx="6455100" cy="3878231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17827" y="2871589"/>
            <a:ext cx="437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/>
              <a:t>24 to 30 MV/m =&gt; 6% cost reduction</a:t>
            </a:r>
          </a:p>
        </p:txBody>
      </p:sp>
    </p:spTree>
    <p:extLst>
      <p:ext uri="{BB962C8B-B14F-4D97-AF65-F5344CB8AC3E}">
        <p14:creationId xmlns:p14="http://schemas.microsoft.com/office/powerpoint/2010/main" val="78460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Estimated Nominal Cryomodule Cost - Material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F945-934E-4434-9EBE-8BFE903EED95}" type="datetime1">
              <a:rPr lang="en-US" altLang="en-US" smtClean="0"/>
              <a:pPr/>
              <a:t>2017-02-08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8D73-98D2-48A4-BBC8-B0932364EAC9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5486290" y="4029641"/>
            <a:ext cx="48590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/>
              <a:t>650 MHz Niobium material cost is ~$20M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6468" y="1227330"/>
            <a:ext cx="4584589" cy="2755631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8118762" y="4878190"/>
          <a:ext cx="3432846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16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6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Copper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$2.66 /</a:t>
                      </a:r>
                      <a:r>
                        <a:rPr lang="en-US" dirty="0" err="1"/>
                        <a:t>lbs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Niobium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$150.00 /</a:t>
                      </a:r>
                      <a:r>
                        <a:rPr lang="en-US" b="1" dirty="0" err="1"/>
                        <a:t>lbs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1701" y="1224995"/>
            <a:ext cx="4584589" cy="275563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360693" y="4029641"/>
            <a:ext cx="3365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/>
              <a:t>US Cost based on LCLS-2</a:t>
            </a:r>
          </a:p>
        </p:txBody>
      </p:sp>
      <p:cxnSp>
        <p:nvCxnSpPr>
          <p:cNvPr id="10" name="Straight Arrow Connector 9"/>
          <p:cNvCxnSpPr>
            <a:stCxn id="11" idx="3"/>
          </p:cNvCxnSpPr>
          <p:nvPr/>
        </p:nvCxnSpPr>
        <p:spPr>
          <a:xfrm>
            <a:off x="4725717" y="4214307"/>
            <a:ext cx="122740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236978" y="5180037"/>
            <a:ext cx="41024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 err="1"/>
              <a:t>Nb</a:t>
            </a:r>
            <a:r>
              <a:rPr lang="en-US" dirty="0"/>
              <a:t>/Cu potential cost savings ~7%</a:t>
            </a:r>
          </a:p>
        </p:txBody>
      </p:sp>
    </p:spTree>
    <p:extLst>
      <p:ext uri="{BB962C8B-B14F-4D97-AF65-F5344CB8AC3E}">
        <p14:creationId xmlns:p14="http://schemas.microsoft.com/office/powerpoint/2010/main" val="203434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PIP-3 Cost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650MHz </a:t>
            </a:r>
            <a:r>
              <a:rPr lang="en-US" dirty="0" err="1"/>
              <a:t>Linac</a:t>
            </a:r>
            <a:endParaRPr lang="en-US" dirty="0"/>
          </a:p>
          <a:p>
            <a:pPr lvl="1"/>
            <a:r>
              <a:rPr lang="en-US" dirty="0"/>
              <a:t>Double Q0 saves 7% total cost</a:t>
            </a:r>
          </a:p>
          <a:p>
            <a:pPr lvl="1"/>
            <a:r>
              <a:rPr lang="en-US" dirty="0"/>
              <a:t>Improving </a:t>
            </a:r>
            <a:r>
              <a:rPr lang="en-US" dirty="0" err="1"/>
              <a:t>Eacc</a:t>
            </a:r>
            <a:r>
              <a:rPr lang="en-US" dirty="0"/>
              <a:t> saves 6% total cost</a:t>
            </a:r>
          </a:p>
          <a:p>
            <a:pPr lvl="1"/>
            <a:r>
              <a:rPr lang="en-US" dirty="0"/>
              <a:t>Improving Material to </a:t>
            </a:r>
            <a:r>
              <a:rPr lang="en-US" dirty="0" err="1"/>
              <a:t>Nb</a:t>
            </a:r>
            <a:r>
              <a:rPr lang="en-US" dirty="0"/>
              <a:t>/Cu saves 7%</a:t>
            </a:r>
          </a:p>
          <a:p>
            <a:r>
              <a:rPr lang="en-US" dirty="0"/>
              <a:t>1300MHz </a:t>
            </a:r>
            <a:r>
              <a:rPr lang="en-US" dirty="0" err="1"/>
              <a:t>Linac</a:t>
            </a:r>
            <a:endParaRPr lang="en-US" dirty="0"/>
          </a:p>
          <a:p>
            <a:pPr lvl="1"/>
            <a:r>
              <a:rPr lang="en-US" dirty="0"/>
              <a:t>Q0 improvement brings small cost savings due to low duty cycle</a:t>
            </a:r>
          </a:p>
          <a:p>
            <a:pPr lvl="1"/>
            <a:r>
              <a:rPr lang="en-US" dirty="0"/>
              <a:t>Improving </a:t>
            </a:r>
            <a:r>
              <a:rPr lang="en-US" dirty="0" err="1"/>
              <a:t>Eacc</a:t>
            </a:r>
            <a:r>
              <a:rPr lang="en-US" dirty="0"/>
              <a:t> from 25-30 MV/m saves 5%</a:t>
            </a:r>
          </a:p>
          <a:p>
            <a:endParaRPr lang="en-US" dirty="0"/>
          </a:p>
          <a:p>
            <a:r>
              <a:rPr lang="en-US" dirty="0"/>
              <a:t>Total savings combined: 26%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8F945-934E-4434-9EBE-8BFE903EED95}" type="datetime1">
              <a:rPr lang="en-US" altLang="en-US" smtClean="0"/>
              <a:pPr/>
              <a:t>2017-02-08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Presenter | Presentation Title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8D73-98D2-48A4-BBC8-B0932364EAC9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8893446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P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5182</TotalTime>
  <Words>348</Words>
  <Application>Microsoft Office PowerPoint</Application>
  <PresentationFormat>Widescreen</PresentationFormat>
  <Paragraphs>60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ＭＳ Ｐゴシック</vt:lpstr>
      <vt:lpstr>Arial</vt:lpstr>
      <vt:lpstr>Calibri</vt:lpstr>
      <vt:lpstr>Helvetica</vt:lpstr>
      <vt:lpstr>FNAL_TemplatePC_060514</vt:lpstr>
      <vt:lpstr>PIP-3 Cost Driver - Cryomodule</vt:lpstr>
      <vt:lpstr>PIP-3 SC Linac Parameters</vt:lpstr>
      <vt:lpstr>Estimated Nominal Cryomodule Cost – Cavity Performance</vt:lpstr>
      <vt:lpstr>Estimated Nominal Cryomodule Cost - Material</vt:lpstr>
      <vt:lpstr>PIP-3 Cost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Systemic Look at Engineering and Fabrication</dc:title>
  <dc:creator>Wu, Genfa</dc:creator>
  <cp:lastModifiedBy>Genfa Wu</cp:lastModifiedBy>
  <cp:revision>144</cp:revision>
  <cp:lastPrinted>2015-07-06T14:05:36Z</cp:lastPrinted>
  <dcterms:modified xsi:type="dcterms:W3CDTF">2017-02-09T05:58:01Z</dcterms:modified>
</cp:coreProperties>
</file>