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7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6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2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37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80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60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793776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20813FE-C938-9848-BDA4-799423EEFDB7}" type="datetime1">
              <a:rPr lang="en-US"/>
              <a:pPr>
                <a:defRPr/>
              </a:pPr>
              <a:t>2/8/17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0841" y="6504213"/>
            <a:ext cx="616187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665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CD96811-580E-D14E-848A-3B199929E702}" type="datetime1">
              <a:rPr lang="en-US"/>
              <a:pPr>
                <a:defRPr/>
              </a:pPr>
              <a:t>2/8/17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93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70A1865F-A3CE-CE4E-A763-356E66157D22}" type="datetime1">
              <a:rPr lang="en-US"/>
              <a:pPr>
                <a:defRPr/>
              </a:pPr>
              <a:t>2/8/17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Sam Posen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71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D176DFD-46AE-2447-9596-64BBC27C253E}" type="datetime1">
              <a:rPr lang="en-US"/>
              <a:pPr>
                <a:defRPr/>
              </a:pPr>
              <a:t>2/8/17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97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495FA908-86A1-1849-8A50-150FE1D188CF}" type="datetime1">
              <a:rPr lang="en-US"/>
              <a:pPr>
                <a:defRPr/>
              </a:pPr>
              <a:t>2/8/17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6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99DBB3-00EC-554B-BB92-2131995A06EE}" type="datetime1">
              <a:rPr lang="en-US"/>
              <a:pPr>
                <a:defRPr/>
              </a:pPr>
              <a:t>2/8/17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2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03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85811CD4-2FB4-DF48-9ADB-1C44FC0D9144}" type="datetime1">
              <a:rPr lang="en-US" altLang="en-US" smtClean="0"/>
              <a:pPr/>
              <a:t>2/8/17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Sam Posen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21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5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5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0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6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9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3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0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theme" Target="../theme/theme2.xml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8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6D4578-6E26-454E-822C-B73EF61861BC}" type="datetime1">
              <a:rPr lang="en-US">
                <a:ea typeface="Geneva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2/8/17</a:t>
            </a:fld>
            <a:endParaRPr lang="en-US" dirty="0">
              <a:ea typeface="Geneva" charset="0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8C009B-CB69-E04A-B9B3-34B26D69E9CF}" type="slidenum">
              <a:rPr lang="en-US">
                <a:ea typeface="Geneva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Geneva" charset="0"/>
            </a:endParaRPr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>
              <a:solidFill>
                <a:srgbClr val="003087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651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emf"/><Relationship Id="rId3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Sam Posen</a:t>
            </a:r>
          </a:p>
          <a:p>
            <a:r>
              <a:rPr lang="en-US" dirty="0" smtClean="0"/>
              <a:t>GARD-SRF </a:t>
            </a:r>
            <a:r>
              <a:rPr lang="en-US" dirty="0" err="1"/>
              <a:t>Worksbop</a:t>
            </a:r>
            <a:endParaRPr lang="en-US" dirty="0"/>
          </a:p>
          <a:p>
            <a:r>
              <a:rPr lang="en-US" dirty="0" smtClean="0"/>
              <a:t>Fermilab</a:t>
            </a:r>
            <a:endParaRPr lang="en-US" dirty="0" smtClean="0"/>
          </a:p>
          <a:p>
            <a:r>
              <a:rPr lang="en-US" dirty="0" smtClean="0"/>
              <a:t>9-10 February 2017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Cost </a:t>
            </a:r>
            <a:r>
              <a:rPr lang="en-US" dirty="0"/>
              <a:t>impact of films, Nb</a:t>
            </a:r>
            <a:r>
              <a:rPr lang="en-US" baseline="-25000" dirty="0"/>
              <a:t>3</a:t>
            </a:r>
            <a:r>
              <a:rPr lang="en-US" dirty="0"/>
              <a:t>Sn and N-doping </a:t>
            </a:r>
            <a:r>
              <a:rPr lang="en-US" dirty="0" smtClean="0"/>
              <a:t>Technologies </a:t>
            </a:r>
            <a:r>
              <a:rPr lang="en-US" dirty="0"/>
              <a:t>for FCC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98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762000"/>
            <a:ext cx="7112000" cy="5334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Wall Power to </a:t>
            </a:r>
            <a:r>
              <a:rPr lang="en-US" dirty="0" err="1" smtClean="0"/>
              <a:t>Cryoplant</a:t>
            </a:r>
            <a:r>
              <a:rPr lang="en-US" dirty="0" smtClean="0"/>
              <a:t> Per Cell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20813FE-C938-9848-BDA4-799423EEFDB7}" type="datetime1">
              <a:rPr lang="en-US"/>
              <a:pPr>
                <a:defRPr/>
              </a:pPr>
              <a:t>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158683" y="2197612"/>
            <a:ext cx="213996" cy="213996"/>
          </a:xfrm>
          <a:prstGeom prst="rect">
            <a:avLst/>
          </a:prstGeom>
          <a:solidFill>
            <a:srgbClr val="FF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1904" y="2056504"/>
            <a:ext cx="538828" cy="3356778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-3586" t="1" r="1" b="-4394"/>
          <a:stretch/>
        </p:blipFill>
        <p:spPr>
          <a:xfrm>
            <a:off x="4451726" y="3125998"/>
            <a:ext cx="2822426" cy="213334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953417" y="5413282"/>
            <a:ext cx="7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</a:rPr>
              <a:t>4.5 K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30732" y="2056504"/>
            <a:ext cx="161326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FF"/>
                </a:solidFill>
                <a:latin typeface="Calibri"/>
              </a:rPr>
              <a:t>LHC, </a:t>
            </a:r>
            <a:r>
              <a:rPr lang="en-US" sz="2400" dirty="0" err="1">
                <a:solidFill>
                  <a:srgbClr val="FF00FF"/>
                </a:solidFill>
                <a:latin typeface="Calibri"/>
              </a:rPr>
              <a:t>Nb</a:t>
            </a:r>
            <a:r>
              <a:rPr lang="en-US" sz="2400" dirty="0">
                <a:solidFill>
                  <a:srgbClr val="FF00FF"/>
                </a:solidFill>
                <a:latin typeface="Calibri"/>
              </a:rPr>
              <a:t>/Cu</a:t>
            </a:r>
          </a:p>
          <a:p>
            <a:pPr algn="ctr"/>
            <a:r>
              <a:rPr lang="en-US" sz="2400" dirty="0">
                <a:solidFill>
                  <a:srgbClr val="FF00FF"/>
                </a:solidFill>
                <a:latin typeface="Calibri"/>
              </a:rPr>
              <a:t>400 MHz, 10 MV/m</a:t>
            </a:r>
            <a:endParaRPr lang="en-US" sz="2400" dirty="0">
              <a:solidFill>
                <a:srgbClr val="FF00FF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36777" y="1949943"/>
            <a:ext cx="2307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Calibri"/>
              </a:rPr>
              <a:t>R</a:t>
            </a:r>
            <a:r>
              <a:rPr lang="en-US" sz="2400" baseline="-25000" dirty="0" err="1">
                <a:solidFill>
                  <a:srgbClr val="FF0000"/>
                </a:solidFill>
                <a:latin typeface="Calibri"/>
              </a:rPr>
              <a:t>res</a:t>
            </a:r>
            <a:r>
              <a:rPr lang="en-US" sz="2400" dirty="0">
                <a:solidFill>
                  <a:srgbClr val="FF0000"/>
                </a:solidFill>
                <a:latin typeface="Calibri"/>
              </a:rPr>
              <a:t> = 5 </a:t>
            </a:r>
            <a:r>
              <a:rPr lang="en-US" sz="2400" dirty="0" err="1">
                <a:solidFill>
                  <a:srgbClr val="FF0000"/>
                </a:solidFill>
                <a:latin typeface="Calibri"/>
              </a:rPr>
              <a:t>nΩ</a:t>
            </a:r>
            <a:endParaRPr lang="en-US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00141" y="4703556"/>
            <a:ext cx="7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</a:rPr>
              <a:t>2.0 K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51457" y="3514782"/>
            <a:ext cx="538828" cy="1154493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6019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762000"/>
            <a:ext cx="7112000" cy="5334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Nb</a:t>
            </a:r>
            <a:r>
              <a:rPr lang="en-US" dirty="0" smtClean="0"/>
              <a:t> 800 MHz –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res</a:t>
            </a:r>
            <a:r>
              <a:rPr lang="en-US" dirty="0" smtClean="0"/>
              <a:t> based on LCLS-II Production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20813FE-C938-9848-BDA4-799423EEFDB7}" type="datetime1">
              <a:rPr lang="en-US"/>
              <a:pPr>
                <a:defRPr/>
              </a:pPr>
              <a:t>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67924" y="2197612"/>
            <a:ext cx="2307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Calibri"/>
              </a:rPr>
              <a:t>R</a:t>
            </a:r>
            <a:r>
              <a:rPr lang="en-US" sz="2400" baseline="-25000" dirty="0" err="1">
                <a:solidFill>
                  <a:srgbClr val="FF0000"/>
                </a:solidFill>
                <a:latin typeface="Calibri"/>
              </a:rPr>
              <a:t>res</a:t>
            </a:r>
            <a:r>
              <a:rPr lang="en-US" sz="2400" dirty="0">
                <a:solidFill>
                  <a:srgbClr val="FF0000"/>
                </a:solidFill>
                <a:latin typeface="Calibri"/>
              </a:rPr>
              <a:t> = 3 </a:t>
            </a:r>
            <a:r>
              <a:rPr lang="en-US" sz="2400" dirty="0" err="1">
                <a:solidFill>
                  <a:srgbClr val="FF0000"/>
                </a:solidFill>
                <a:latin typeface="Calibri"/>
              </a:rPr>
              <a:t>nΩ</a:t>
            </a:r>
            <a:endParaRPr lang="en-US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58683" y="2197612"/>
            <a:ext cx="213996" cy="213996"/>
          </a:xfrm>
          <a:prstGeom prst="rect">
            <a:avLst/>
          </a:prstGeom>
          <a:solidFill>
            <a:srgbClr val="FF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1904" y="2056504"/>
            <a:ext cx="538828" cy="3356778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36777" y="1949943"/>
            <a:ext cx="2307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Calibri"/>
              </a:rPr>
              <a:t>R</a:t>
            </a:r>
            <a:r>
              <a:rPr lang="en-US" sz="2400" baseline="-25000" dirty="0" err="1">
                <a:solidFill>
                  <a:srgbClr val="FF0000"/>
                </a:solidFill>
                <a:latin typeface="Calibri"/>
              </a:rPr>
              <a:t>res</a:t>
            </a:r>
            <a:r>
              <a:rPr lang="en-US" sz="2400" dirty="0">
                <a:solidFill>
                  <a:srgbClr val="FF0000"/>
                </a:solidFill>
                <a:latin typeface="Calibri"/>
              </a:rPr>
              <a:t> = 5 </a:t>
            </a:r>
            <a:r>
              <a:rPr lang="en-US" sz="2400" dirty="0" err="1">
                <a:solidFill>
                  <a:srgbClr val="FF0000"/>
                </a:solidFill>
                <a:latin typeface="Calibri"/>
              </a:rPr>
              <a:t>nΩ</a:t>
            </a:r>
            <a:endParaRPr lang="en-US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53417" y="5413282"/>
            <a:ext cx="7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</a:rPr>
              <a:t>4.5 K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-3586" t="1" r="1" b="-4394"/>
          <a:stretch/>
        </p:blipFill>
        <p:spPr>
          <a:xfrm>
            <a:off x="4451726" y="3125998"/>
            <a:ext cx="2822426" cy="213334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7530732" y="2056504"/>
            <a:ext cx="161326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FF"/>
                </a:solidFill>
                <a:latin typeface="Calibri"/>
              </a:rPr>
              <a:t>LHC, </a:t>
            </a:r>
            <a:r>
              <a:rPr lang="en-US" sz="2400" dirty="0" err="1">
                <a:solidFill>
                  <a:srgbClr val="FF00FF"/>
                </a:solidFill>
                <a:latin typeface="Calibri"/>
              </a:rPr>
              <a:t>Nb</a:t>
            </a:r>
            <a:r>
              <a:rPr lang="en-US" sz="2400" dirty="0">
                <a:solidFill>
                  <a:srgbClr val="FF00FF"/>
                </a:solidFill>
                <a:latin typeface="Calibri"/>
              </a:rPr>
              <a:t>/Cu</a:t>
            </a:r>
          </a:p>
          <a:p>
            <a:pPr algn="ctr"/>
            <a:r>
              <a:rPr lang="en-US" sz="2400" dirty="0">
                <a:solidFill>
                  <a:srgbClr val="FF00FF"/>
                </a:solidFill>
                <a:latin typeface="Calibri"/>
              </a:rPr>
              <a:t>400 MHz, 10 MV/m</a:t>
            </a:r>
            <a:endParaRPr lang="en-US" sz="2400" dirty="0">
              <a:solidFill>
                <a:srgbClr val="FF00FF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00141" y="4703556"/>
            <a:ext cx="7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</a:rPr>
              <a:t>2.0 K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551457" y="3514782"/>
            <a:ext cx="538828" cy="1154493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1510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interpolate between 1300 MHz and limited experience at 650 MHz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N-doping Estimate at 800 MHz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20813FE-C938-9848-BDA4-799423EEFDB7}" type="datetime1">
              <a:rPr lang="en-US"/>
              <a:pPr>
                <a:defRPr/>
              </a:pPr>
              <a:t>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29" y="1781442"/>
            <a:ext cx="4628153" cy="36703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639" y="1871237"/>
            <a:ext cx="4445532" cy="35805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03918" y="5626688"/>
            <a:ext cx="2307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</a:rPr>
              <a:t>650 MHz</a:t>
            </a:r>
            <a:endParaRPr lang="en-US" sz="2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7774" y="5626688"/>
            <a:ext cx="2307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</a:rPr>
              <a:t>1300 MHz</a:t>
            </a:r>
            <a:endParaRPr lang="en-US" sz="2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80817" y="6383460"/>
            <a:ext cx="4486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</a:rPr>
              <a:t>Plots from A. </a:t>
            </a:r>
            <a:r>
              <a:rPr lang="en-US" sz="2400" dirty="0" err="1">
                <a:solidFill>
                  <a:srgbClr val="000000"/>
                </a:solidFill>
                <a:latin typeface="Calibri"/>
              </a:rPr>
              <a:t>Grassellino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, IPAC15</a:t>
            </a:r>
            <a:endParaRPr lang="en-US" sz="24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9367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762000"/>
            <a:ext cx="7112000" cy="5334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N-doping – Estimate based on </a:t>
            </a:r>
            <a:r>
              <a:rPr lang="en-US" dirty="0" smtClean="0"/>
              <a:t>other Frequencies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20813FE-C938-9848-BDA4-799423EEFDB7}" type="datetime1">
              <a:rPr lang="en-US"/>
              <a:pPr>
                <a:defRPr/>
              </a:pPr>
              <a:t>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158683" y="2197612"/>
            <a:ext cx="213996" cy="213996"/>
          </a:xfrm>
          <a:prstGeom prst="rect">
            <a:avLst/>
          </a:prstGeom>
          <a:solidFill>
            <a:srgbClr val="FF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30732" y="2056504"/>
            <a:ext cx="161326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FF"/>
                </a:solidFill>
                <a:latin typeface="Calibri"/>
              </a:rPr>
              <a:t>LHC, </a:t>
            </a:r>
            <a:r>
              <a:rPr lang="en-US" sz="2400" dirty="0" err="1">
                <a:solidFill>
                  <a:srgbClr val="FF00FF"/>
                </a:solidFill>
                <a:latin typeface="Calibri"/>
              </a:rPr>
              <a:t>Nb</a:t>
            </a:r>
            <a:r>
              <a:rPr lang="en-US" sz="2400" dirty="0">
                <a:solidFill>
                  <a:srgbClr val="FF00FF"/>
                </a:solidFill>
                <a:latin typeface="Calibri"/>
              </a:rPr>
              <a:t>/Cu</a:t>
            </a:r>
          </a:p>
          <a:p>
            <a:pPr algn="ctr"/>
            <a:r>
              <a:rPr lang="en-US" sz="2400" dirty="0">
                <a:solidFill>
                  <a:srgbClr val="FF00FF"/>
                </a:solidFill>
                <a:latin typeface="Calibri"/>
              </a:rPr>
              <a:t>400 MHz, 10 MV/m</a:t>
            </a:r>
            <a:endParaRPr lang="en-US" sz="2400" dirty="0">
              <a:solidFill>
                <a:srgbClr val="FF00FF"/>
              </a:solidFill>
              <a:latin typeface="Calibri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1904" y="2056504"/>
            <a:ext cx="538828" cy="3356778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68668" y="4261333"/>
            <a:ext cx="181046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"/>
              </a:rPr>
              <a:t>N-doped </a:t>
            </a:r>
            <a:r>
              <a:rPr lang="en-US" sz="2400" dirty="0" err="1">
                <a:solidFill>
                  <a:srgbClr val="FF0000"/>
                </a:solidFill>
                <a:latin typeface="Calibri"/>
              </a:rPr>
              <a:t>Nb</a:t>
            </a:r>
            <a:r>
              <a:rPr lang="en-US" sz="2400" dirty="0">
                <a:solidFill>
                  <a:srgbClr val="FF0000"/>
                </a:solidFill>
                <a:latin typeface="Calibri"/>
              </a:rPr>
              <a:t>, 800 MHz,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libri"/>
              </a:rPr>
              <a:t>20 MV/m</a:t>
            </a:r>
            <a:endParaRPr lang="en-US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53417" y="5413282"/>
            <a:ext cx="7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</a:rPr>
              <a:t>4.5 K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00141" y="4703556"/>
            <a:ext cx="7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</a:rPr>
              <a:t>2.0 K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551457" y="3514782"/>
            <a:ext cx="538828" cy="1154493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718235" y="4335909"/>
            <a:ext cx="213996" cy="213996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67924" y="2197612"/>
            <a:ext cx="2307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Calibri"/>
              </a:rPr>
              <a:t>R</a:t>
            </a:r>
            <a:r>
              <a:rPr lang="en-US" sz="2400" baseline="-25000" dirty="0" err="1">
                <a:solidFill>
                  <a:srgbClr val="FF0000"/>
                </a:solidFill>
                <a:latin typeface="Calibri"/>
              </a:rPr>
              <a:t>res</a:t>
            </a:r>
            <a:r>
              <a:rPr lang="en-US" sz="2400" dirty="0">
                <a:solidFill>
                  <a:srgbClr val="FF0000"/>
                </a:solidFill>
                <a:latin typeface="Calibri"/>
              </a:rPr>
              <a:t> = 3 </a:t>
            </a:r>
            <a:r>
              <a:rPr lang="en-US" sz="2400" dirty="0" err="1">
                <a:solidFill>
                  <a:srgbClr val="FF0000"/>
                </a:solidFill>
                <a:latin typeface="Calibri"/>
              </a:rPr>
              <a:t>nΩ</a:t>
            </a:r>
            <a:endParaRPr lang="en-US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36777" y="1949943"/>
            <a:ext cx="2307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Calibri"/>
              </a:rPr>
              <a:t>R</a:t>
            </a:r>
            <a:r>
              <a:rPr lang="en-US" sz="2400" baseline="-25000" dirty="0" err="1">
                <a:solidFill>
                  <a:srgbClr val="FF0000"/>
                </a:solidFill>
                <a:latin typeface="Calibri"/>
              </a:rPr>
              <a:t>res</a:t>
            </a:r>
            <a:r>
              <a:rPr lang="en-US" sz="2400" dirty="0">
                <a:solidFill>
                  <a:srgbClr val="FF0000"/>
                </a:solidFill>
                <a:latin typeface="Calibri"/>
              </a:rPr>
              <a:t> = 5 </a:t>
            </a:r>
            <a:r>
              <a:rPr lang="en-US" sz="2400" dirty="0" err="1">
                <a:solidFill>
                  <a:srgbClr val="FF0000"/>
                </a:solidFill>
                <a:latin typeface="Calibri"/>
              </a:rPr>
              <a:t>nΩ</a:t>
            </a:r>
            <a:endParaRPr lang="en-US" sz="240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4080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762000"/>
            <a:ext cx="7112000" cy="5334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Nb</a:t>
            </a:r>
            <a:r>
              <a:rPr lang="en-US" sz="2400" dirty="0" smtClean="0"/>
              <a:t> 400 MHz, No Q-slope – Estimate Based on Flat ECR film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20813FE-C938-9848-BDA4-799423EEFDB7}" type="datetime1">
              <a:rPr lang="en-US"/>
              <a:pPr>
                <a:defRPr/>
              </a:pPr>
              <a:t>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59370" y="3414905"/>
            <a:ext cx="2307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FF"/>
                </a:solidFill>
                <a:latin typeface="Calibri"/>
              </a:rPr>
              <a:t>R</a:t>
            </a:r>
            <a:r>
              <a:rPr lang="en-US" sz="2400" baseline="-25000" dirty="0" err="1">
                <a:solidFill>
                  <a:srgbClr val="FF00FF"/>
                </a:solidFill>
                <a:latin typeface="Calibri"/>
              </a:rPr>
              <a:t>res</a:t>
            </a:r>
            <a:r>
              <a:rPr lang="en-US" sz="2400" dirty="0">
                <a:solidFill>
                  <a:srgbClr val="FF00FF"/>
                </a:solidFill>
                <a:latin typeface="Calibri"/>
              </a:rPr>
              <a:t> = 35 </a:t>
            </a:r>
            <a:r>
              <a:rPr lang="en-US" sz="2400" dirty="0" err="1">
                <a:solidFill>
                  <a:srgbClr val="FF00FF"/>
                </a:solidFill>
                <a:latin typeface="Calibri"/>
              </a:rPr>
              <a:t>nΩ</a:t>
            </a:r>
            <a:endParaRPr lang="en-US" sz="2400" dirty="0">
              <a:solidFill>
                <a:srgbClr val="FF00FF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58683" y="2197612"/>
            <a:ext cx="213996" cy="213996"/>
          </a:xfrm>
          <a:prstGeom prst="rect">
            <a:avLst/>
          </a:prstGeom>
          <a:solidFill>
            <a:srgbClr val="FF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1904" y="2056504"/>
            <a:ext cx="538828" cy="3356778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53417" y="5413282"/>
            <a:ext cx="7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</a:rPr>
              <a:t>4.5 K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68668" y="4261333"/>
            <a:ext cx="181046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"/>
              </a:rPr>
              <a:t>N-doped </a:t>
            </a:r>
            <a:r>
              <a:rPr lang="en-US" sz="2400" dirty="0" err="1">
                <a:solidFill>
                  <a:srgbClr val="FF0000"/>
                </a:solidFill>
                <a:latin typeface="Calibri"/>
              </a:rPr>
              <a:t>Nb</a:t>
            </a:r>
            <a:r>
              <a:rPr lang="en-US" sz="2400" dirty="0">
                <a:solidFill>
                  <a:srgbClr val="FF0000"/>
                </a:solidFill>
                <a:latin typeface="Calibri"/>
              </a:rPr>
              <a:t>, 800 MHz,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libri"/>
              </a:rPr>
              <a:t>20 MV/m</a:t>
            </a:r>
            <a:endParaRPr lang="en-US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30732" y="2056504"/>
            <a:ext cx="161326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FF"/>
                </a:solidFill>
                <a:latin typeface="Calibri"/>
              </a:rPr>
              <a:t>LHC, </a:t>
            </a:r>
            <a:r>
              <a:rPr lang="en-US" sz="2400" dirty="0" err="1">
                <a:solidFill>
                  <a:srgbClr val="FF00FF"/>
                </a:solidFill>
                <a:latin typeface="Calibri"/>
              </a:rPr>
              <a:t>Nb</a:t>
            </a:r>
            <a:r>
              <a:rPr lang="en-US" sz="2400" dirty="0">
                <a:solidFill>
                  <a:srgbClr val="FF00FF"/>
                </a:solidFill>
                <a:latin typeface="Calibri"/>
              </a:rPr>
              <a:t>/Cu</a:t>
            </a:r>
          </a:p>
          <a:p>
            <a:pPr algn="ctr"/>
            <a:r>
              <a:rPr lang="en-US" sz="2400" dirty="0">
                <a:solidFill>
                  <a:srgbClr val="FF00FF"/>
                </a:solidFill>
                <a:latin typeface="Calibri"/>
              </a:rPr>
              <a:t>400 MHz, 10 MV/m</a:t>
            </a:r>
            <a:endParaRPr lang="en-US" sz="2400" dirty="0">
              <a:solidFill>
                <a:srgbClr val="FF00FF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00141" y="4703556"/>
            <a:ext cx="7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</a:rPr>
              <a:t>2.0 K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551457" y="3514782"/>
            <a:ext cx="538828" cy="1154493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18235" y="4335909"/>
            <a:ext cx="213996" cy="213996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67924" y="2197612"/>
            <a:ext cx="2307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Calibri"/>
              </a:rPr>
              <a:t>R</a:t>
            </a:r>
            <a:r>
              <a:rPr lang="en-US" sz="2400" baseline="-25000" dirty="0" err="1">
                <a:solidFill>
                  <a:srgbClr val="FF0000"/>
                </a:solidFill>
                <a:latin typeface="Calibri"/>
              </a:rPr>
              <a:t>res</a:t>
            </a:r>
            <a:r>
              <a:rPr lang="en-US" sz="2400" dirty="0">
                <a:solidFill>
                  <a:srgbClr val="FF0000"/>
                </a:solidFill>
                <a:latin typeface="Calibri"/>
              </a:rPr>
              <a:t> = 3 </a:t>
            </a:r>
            <a:r>
              <a:rPr lang="en-US" sz="2400" dirty="0" err="1">
                <a:solidFill>
                  <a:srgbClr val="FF0000"/>
                </a:solidFill>
                <a:latin typeface="Calibri"/>
              </a:rPr>
              <a:t>nΩ</a:t>
            </a:r>
            <a:endParaRPr lang="en-US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36777" y="1949943"/>
            <a:ext cx="2307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Calibri"/>
              </a:rPr>
              <a:t>R</a:t>
            </a:r>
            <a:r>
              <a:rPr lang="en-US" sz="2400" baseline="-25000" dirty="0" err="1">
                <a:solidFill>
                  <a:srgbClr val="FF0000"/>
                </a:solidFill>
                <a:latin typeface="Calibri"/>
              </a:rPr>
              <a:t>res</a:t>
            </a:r>
            <a:r>
              <a:rPr lang="en-US" sz="2400" dirty="0">
                <a:solidFill>
                  <a:srgbClr val="FF0000"/>
                </a:solidFill>
                <a:latin typeface="Calibri"/>
              </a:rPr>
              <a:t> = 5 </a:t>
            </a:r>
            <a:r>
              <a:rPr lang="en-US" sz="2400" dirty="0" err="1">
                <a:solidFill>
                  <a:srgbClr val="FF0000"/>
                </a:solidFill>
                <a:latin typeface="Calibri"/>
              </a:rPr>
              <a:t>nΩ</a:t>
            </a:r>
            <a:endParaRPr lang="en-US" sz="240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0536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762000"/>
            <a:ext cx="7112000" cy="5334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Nb</a:t>
            </a:r>
            <a:r>
              <a:rPr lang="en-US" sz="2400" dirty="0" smtClean="0"/>
              <a:t> 400 MHz, </a:t>
            </a:r>
            <a:r>
              <a:rPr lang="en-US" sz="2400" dirty="0" smtClean="0"/>
              <a:t>bulk-like with minimal residual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20813FE-C938-9848-BDA4-799423EEFDB7}" type="datetime1">
              <a:rPr lang="en-US"/>
              <a:pPr>
                <a:defRPr/>
              </a:pPr>
              <a:t>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59370" y="3414905"/>
            <a:ext cx="2307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FF"/>
                </a:solidFill>
                <a:latin typeface="Calibri"/>
              </a:rPr>
              <a:t>R</a:t>
            </a:r>
            <a:r>
              <a:rPr lang="en-US" sz="2400" baseline="-25000" dirty="0" err="1">
                <a:solidFill>
                  <a:srgbClr val="FF00FF"/>
                </a:solidFill>
                <a:latin typeface="Calibri"/>
              </a:rPr>
              <a:t>res</a:t>
            </a:r>
            <a:r>
              <a:rPr lang="en-US" sz="2400" dirty="0">
                <a:solidFill>
                  <a:srgbClr val="FF00FF"/>
                </a:solidFill>
                <a:latin typeface="Calibri"/>
              </a:rPr>
              <a:t> = 35 </a:t>
            </a:r>
            <a:r>
              <a:rPr lang="en-US" sz="2400" dirty="0" err="1">
                <a:solidFill>
                  <a:srgbClr val="FF00FF"/>
                </a:solidFill>
                <a:latin typeface="Calibri"/>
              </a:rPr>
              <a:t>nΩ</a:t>
            </a:r>
            <a:endParaRPr lang="en-US" sz="2400" dirty="0">
              <a:solidFill>
                <a:srgbClr val="FF00FF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58683" y="2197612"/>
            <a:ext cx="213996" cy="213996"/>
          </a:xfrm>
          <a:prstGeom prst="rect">
            <a:avLst/>
          </a:prstGeom>
          <a:solidFill>
            <a:srgbClr val="FF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1904" y="2056504"/>
            <a:ext cx="538828" cy="3356778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53417" y="5413282"/>
            <a:ext cx="7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</a:rPr>
              <a:t>4.5 K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68668" y="4261333"/>
            <a:ext cx="181046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"/>
              </a:rPr>
              <a:t>N-doped </a:t>
            </a:r>
            <a:r>
              <a:rPr lang="en-US" sz="2400" dirty="0" err="1">
                <a:solidFill>
                  <a:srgbClr val="FF0000"/>
                </a:solidFill>
                <a:latin typeface="Calibri"/>
              </a:rPr>
              <a:t>Nb</a:t>
            </a:r>
            <a:r>
              <a:rPr lang="en-US" sz="2400" dirty="0">
                <a:solidFill>
                  <a:srgbClr val="FF0000"/>
                </a:solidFill>
                <a:latin typeface="Calibri"/>
              </a:rPr>
              <a:t>, 800 MHz,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libri"/>
              </a:rPr>
              <a:t>20 MV/m</a:t>
            </a:r>
            <a:endParaRPr lang="en-US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30732" y="2056504"/>
            <a:ext cx="161326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FF"/>
                </a:solidFill>
                <a:latin typeface="Calibri"/>
              </a:rPr>
              <a:t>LHC, </a:t>
            </a:r>
            <a:r>
              <a:rPr lang="en-US" sz="2400" dirty="0" err="1">
                <a:solidFill>
                  <a:srgbClr val="FF00FF"/>
                </a:solidFill>
                <a:latin typeface="Calibri"/>
              </a:rPr>
              <a:t>Nb</a:t>
            </a:r>
            <a:r>
              <a:rPr lang="en-US" sz="2400" dirty="0">
                <a:solidFill>
                  <a:srgbClr val="FF00FF"/>
                </a:solidFill>
                <a:latin typeface="Calibri"/>
              </a:rPr>
              <a:t>/Cu</a:t>
            </a:r>
          </a:p>
          <a:p>
            <a:pPr algn="ctr"/>
            <a:r>
              <a:rPr lang="en-US" sz="2400" dirty="0">
                <a:solidFill>
                  <a:srgbClr val="FF00FF"/>
                </a:solidFill>
                <a:latin typeface="Calibri"/>
              </a:rPr>
              <a:t>400 MHz, 10 MV/m</a:t>
            </a:r>
            <a:endParaRPr lang="en-US" sz="2400" dirty="0">
              <a:solidFill>
                <a:srgbClr val="FF00FF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25676" y="4092320"/>
            <a:ext cx="2307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FF"/>
                </a:solidFill>
                <a:latin typeface="Calibri"/>
              </a:rPr>
              <a:t>R</a:t>
            </a:r>
            <a:r>
              <a:rPr lang="en-US" sz="2400" baseline="-25000" dirty="0" err="1">
                <a:solidFill>
                  <a:srgbClr val="FF00FF"/>
                </a:solidFill>
                <a:latin typeface="Calibri"/>
              </a:rPr>
              <a:t>res</a:t>
            </a:r>
            <a:r>
              <a:rPr lang="en-US" sz="2400" dirty="0">
                <a:solidFill>
                  <a:srgbClr val="FF00FF"/>
                </a:solidFill>
                <a:latin typeface="Calibri"/>
              </a:rPr>
              <a:t> = 3 </a:t>
            </a:r>
            <a:r>
              <a:rPr lang="en-US" sz="2400" dirty="0" err="1">
                <a:solidFill>
                  <a:srgbClr val="FF00FF"/>
                </a:solidFill>
                <a:latin typeface="Calibri"/>
              </a:rPr>
              <a:t>nΩ</a:t>
            </a:r>
            <a:endParaRPr lang="en-US" sz="2400" dirty="0">
              <a:solidFill>
                <a:srgbClr val="FF00FF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00141" y="4703556"/>
            <a:ext cx="7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</a:rPr>
              <a:t>2.0 K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551457" y="3514782"/>
            <a:ext cx="538828" cy="1154493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18235" y="4335909"/>
            <a:ext cx="213996" cy="213996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67924" y="2197612"/>
            <a:ext cx="2307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Calibri"/>
              </a:rPr>
              <a:t>R</a:t>
            </a:r>
            <a:r>
              <a:rPr lang="en-US" sz="2400" baseline="-25000" dirty="0" err="1">
                <a:solidFill>
                  <a:srgbClr val="FF0000"/>
                </a:solidFill>
                <a:latin typeface="Calibri"/>
              </a:rPr>
              <a:t>res</a:t>
            </a:r>
            <a:r>
              <a:rPr lang="en-US" sz="2400" dirty="0">
                <a:solidFill>
                  <a:srgbClr val="FF0000"/>
                </a:solidFill>
                <a:latin typeface="Calibri"/>
              </a:rPr>
              <a:t> = 3 </a:t>
            </a:r>
            <a:r>
              <a:rPr lang="en-US" sz="2400" dirty="0" err="1">
                <a:solidFill>
                  <a:srgbClr val="FF0000"/>
                </a:solidFill>
                <a:latin typeface="Calibri"/>
              </a:rPr>
              <a:t>nΩ</a:t>
            </a:r>
            <a:endParaRPr lang="en-US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36777" y="1949943"/>
            <a:ext cx="2307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Calibri"/>
              </a:rPr>
              <a:t>R</a:t>
            </a:r>
            <a:r>
              <a:rPr lang="en-US" sz="2400" baseline="-25000" dirty="0" err="1">
                <a:solidFill>
                  <a:srgbClr val="FF0000"/>
                </a:solidFill>
                <a:latin typeface="Calibri"/>
              </a:rPr>
              <a:t>res</a:t>
            </a:r>
            <a:r>
              <a:rPr lang="en-US" sz="2400" dirty="0">
                <a:solidFill>
                  <a:srgbClr val="FF0000"/>
                </a:solidFill>
                <a:latin typeface="Calibri"/>
              </a:rPr>
              <a:t> = 5 </a:t>
            </a:r>
            <a:r>
              <a:rPr lang="en-US" sz="2400" dirty="0" err="1">
                <a:solidFill>
                  <a:srgbClr val="FF0000"/>
                </a:solidFill>
                <a:latin typeface="Calibri"/>
              </a:rPr>
              <a:t>nΩ</a:t>
            </a:r>
            <a:endParaRPr lang="en-US" sz="240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3659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762000"/>
            <a:ext cx="7112000" cy="5334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</a:t>
            </a:r>
            <a:r>
              <a:rPr lang="en-US" baseline="-25000" dirty="0" smtClean="0"/>
              <a:t>3</a:t>
            </a:r>
            <a:r>
              <a:rPr lang="en-US" dirty="0" smtClean="0"/>
              <a:t>Sn Coating – Estimate based on 1.3 GHz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20813FE-C938-9848-BDA4-799423EEFDB7}" type="datetime1">
              <a:rPr lang="en-US"/>
              <a:pPr>
                <a:defRPr/>
              </a:pPr>
              <a:t>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59370" y="3414905"/>
            <a:ext cx="2307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FF"/>
                </a:solidFill>
                <a:latin typeface="Calibri"/>
              </a:rPr>
              <a:t>R</a:t>
            </a:r>
            <a:r>
              <a:rPr lang="en-US" sz="2400" baseline="-25000" dirty="0" err="1">
                <a:solidFill>
                  <a:srgbClr val="FF00FF"/>
                </a:solidFill>
                <a:latin typeface="Calibri"/>
              </a:rPr>
              <a:t>res</a:t>
            </a:r>
            <a:r>
              <a:rPr lang="en-US" sz="2400" dirty="0">
                <a:solidFill>
                  <a:srgbClr val="FF00FF"/>
                </a:solidFill>
                <a:latin typeface="Calibri"/>
              </a:rPr>
              <a:t> = 35 </a:t>
            </a:r>
            <a:r>
              <a:rPr lang="en-US" sz="2400" dirty="0" err="1">
                <a:solidFill>
                  <a:srgbClr val="FF00FF"/>
                </a:solidFill>
                <a:latin typeface="Calibri"/>
              </a:rPr>
              <a:t>nΩ</a:t>
            </a:r>
            <a:endParaRPr lang="en-US" sz="2400" dirty="0">
              <a:solidFill>
                <a:srgbClr val="FF00FF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58683" y="2197612"/>
            <a:ext cx="213996" cy="213996"/>
          </a:xfrm>
          <a:prstGeom prst="rect">
            <a:avLst/>
          </a:prstGeom>
          <a:solidFill>
            <a:srgbClr val="FF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1904" y="2056504"/>
            <a:ext cx="538828" cy="3356778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53417" y="5413282"/>
            <a:ext cx="7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</a:rPr>
              <a:t>4.5 K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00141" y="4703556"/>
            <a:ext cx="7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</a:rPr>
              <a:t>2.0 K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68668" y="4261333"/>
            <a:ext cx="181046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"/>
              </a:rPr>
              <a:t>N-doped </a:t>
            </a:r>
            <a:r>
              <a:rPr lang="en-US" sz="2400" dirty="0" err="1">
                <a:solidFill>
                  <a:srgbClr val="FF0000"/>
                </a:solidFill>
                <a:latin typeface="Calibri"/>
              </a:rPr>
              <a:t>Nb</a:t>
            </a:r>
            <a:r>
              <a:rPr lang="en-US" sz="2400" dirty="0">
                <a:solidFill>
                  <a:srgbClr val="FF0000"/>
                </a:solidFill>
                <a:latin typeface="Calibri"/>
              </a:rPr>
              <a:t>, 800 MHz,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libri"/>
              </a:rPr>
              <a:t>20 MV/m</a:t>
            </a:r>
            <a:endParaRPr lang="en-US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30732" y="2056504"/>
            <a:ext cx="161326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FF"/>
                </a:solidFill>
                <a:latin typeface="Calibri"/>
              </a:rPr>
              <a:t>LHC, </a:t>
            </a:r>
            <a:r>
              <a:rPr lang="en-US" sz="2400" dirty="0" err="1">
                <a:solidFill>
                  <a:srgbClr val="FF00FF"/>
                </a:solidFill>
                <a:latin typeface="Calibri"/>
              </a:rPr>
              <a:t>Nb</a:t>
            </a:r>
            <a:r>
              <a:rPr lang="en-US" sz="2400" dirty="0">
                <a:solidFill>
                  <a:srgbClr val="FF00FF"/>
                </a:solidFill>
                <a:latin typeface="Calibri"/>
              </a:rPr>
              <a:t>/Cu</a:t>
            </a:r>
          </a:p>
          <a:p>
            <a:pPr algn="ctr"/>
            <a:r>
              <a:rPr lang="en-US" sz="2400" dirty="0">
                <a:solidFill>
                  <a:srgbClr val="FF00FF"/>
                </a:solidFill>
                <a:latin typeface="Calibri"/>
              </a:rPr>
              <a:t>400 MHz, 10 MV/m</a:t>
            </a:r>
            <a:endParaRPr lang="en-US" sz="2400" dirty="0">
              <a:solidFill>
                <a:srgbClr val="FF00FF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25676" y="4092320"/>
            <a:ext cx="2307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FF"/>
                </a:solidFill>
                <a:latin typeface="Calibri"/>
              </a:rPr>
              <a:t>R</a:t>
            </a:r>
            <a:r>
              <a:rPr lang="en-US" sz="2400" baseline="-25000" dirty="0" err="1">
                <a:solidFill>
                  <a:srgbClr val="FF00FF"/>
                </a:solidFill>
                <a:latin typeface="Calibri"/>
              </a:rPr>
              <a:t>res</a:t>
            </a:r>
            <a:r>
              <a:rPr lang="en-US" sz="2400" dirty="0">
                <a:solidFill>
                  <a:srgbClr val="FF00FF"/>
                </a:solidFill>
                <a:latin typeface="Calibri"/>
              </a:rPr>
              <a:t> = 3 </a:t>
            </a:r>
            <a:r>
              <a:rPr lang="en-US" sz="2400" dirty="0" err="1">
                <a:solidFill>
                  <a:srgbClr val="FF00FF"/>
                </a:solidFill>
                <a:latin typeface="Calibri"/>
              </a:rPr>
              <a:t>nΩ</a:t>
            </a:r>
            <a:endParaRPr lang="en-US" sz="2400" dirty="0">
              <a:solidFill>
                <a:srgbClr val="FF00FF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10246" y="4325951"/>
            <a:ext cx="2307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latin typeface="Calibri"/>
              </a:rPr>
              <a:t>R</a:t>
            </a:r>
            <a:r>
              <a:rPr lang="en-US" sz="2400" baseline="-25000" dirty="0" err="1">
                <a:solidFill>
                  <a:srgbClr val="0000FF"/>
                </a:solidFill>
                <a:latin typeface="Calibri"/>
              </a:rPr>
              <a:t>res</a:t>
            </a:r>
            <a:r>
              <a:rPr lang="en-US" sz="2400" dirty="0">
                <a:solidFill>
                  <a:srgbClr val="0000FF"/>
                </a:solidFill>
                <a:latin typeface="Calibri"/>
              </a:rPr>
              <a:t> = 10 </a:t>
            </a:r>
            <a:r>
              <a:rPr lang="en-US" sz="2400" dirty="0" err="1">
                <a:solidFill>
                  <a:srgbClr val="0000FF"/>
                </a:solidFill>
                <a:latin typeface="Calibri"/>
              </a:rPr>
              <a:t>nΩ</a:t>
            </a:r>
            <a:endParaRPr lang="en-US" sz="240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51457" y="3514782"/>
            <a:ext cx="538828" cy="1154493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18235" y="4335909"/>
            <a:ext cx="213996" cy="213996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67924" y="2197612"/>
            <a:ext cx="2307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Calibri"/>
              </a:rPr>
              <a:t>R</a:t>
            </a:r>
            <a:r>
              <a:rPr lang="en-US" sz="2400" baseline="-25000" dirty="0" err="1">
                <a:solidFill>
                  <a:srgbClr val="FF0000"/>
                </a:solidFill>
                <a:latin typeface="Calibri"/>
              </a:rPr>
              <a:t>res</a:t>
            </a:r>
            <a:r>
              <a:rPr lang="en-US" sz="2400" dirty="0">
                <a:solidFill>
                  <a:srgbClr val="FF0000"/>
                </a:solidFill>
                <a:latin typeface="Calibri"/>
              </a:rPr>
              <a:t> = 3 </a:t>
            </a:r>
            <a:r>
              <a:rPr lang="en-US" sz="2400" dirty="0" err="1">
                <a:solidFill>
                  <a:srgbClr val="FF0000"/>
                </a:solidFill>
                <a:latin typeface="Calibri"/>
              </a:rPr>
              <a:t>nΩ</a:t>
            </a:r>
            <a:endParaRPr lang="en-US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36777" y="1949943"/>
            <a:ext cx="2307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Calibri"/>
              </a:rPr>
              <a:t>R</a:t>
            </a:r>
            <a:r>
              <a:rPr lang="en-US" sz="2400" baseline="-25000" dirty="0" err="1">
                <a:solidFill>
                  <a:srgbClr val="FF0000"/>
                </a:solidFill>
                <a:latin typeface="Calibri"/>
              </a:rPr>
              <a:t>res</a:t>
            </a:r>
            <a:r>
              <a:rPr lang="en-US" sz="2400" dirty="0">
                <a:solidFill>
                  <a:srgbClr val="FF0000"/>
                </a:solidFill>
                <a:latin typeface="Calibri"/>
              </a:rPr>
              <a:t> = 5 </a:t>
            </a:r>
            <a:r>
              <a:rPr lang="en-US" sz="2400" dirty="0" err="1">
                <a:solidFill>
                  <a:srgbClr val="FF0000"/>
                </a:solidFill>
                <a:latin typeface="Calibri"/>
              </a:rPr>
              <a:t>nΩ</a:t>
            </a:r>
            <a:endParaRPr lang="en-US" sz="240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7052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762000"/>
            <a:ext cx="7112000" cy="5334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</a:t>
            </a:r>
            <a:r>
              <a:rPr lang="en-US" baseline="-25000" dirty="0" smtClean="0"/>
              <a:t>3</a:t>
            </a:r>
            <a:r>
              <a:rPr lang="en-US" dirty="0" smtClean="0"/>
              <a:t>Sn Coating – </a:t>
            </a:r>
            <a:r>
              <a:rPr lang="en-US" dirty="0" smtClean="0"/>
              <a:t>Optimized Residual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20813FE-C938-9848-BDA4-799423EEFDB7}" type="datetime1">
              <a:rPr lang="en-US"/>
              <a:pPr>
                <a:defRPr/>
              </a:pPr>
              <a:t>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59370" y="3414905"/>
            <a:ext cx="2307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FF"/>
                </a:solidFill>
                <a:latin typeface="Calibri"/>
              </a:rPr>
              <a:t>R</a:t>
            </a:r>
            <a:r>
              <a:rPr lang="en-US" sz="2400" baseline="-25000" dirty="0" err="1">
                <a:solidFill>
                  <a:srgbClr val="FF00FF"/>
                </a:solidFill>
                <a:latin typeface="Calibri"/>
              </a:rPr>
              <a:t>res</a:t>
            </a:r>
            <a:r>
              <a:rPr lang="en-US" sz="2400" dirty="0">
                <a:solidFill>
                  <a:srgbClr val="FF00FF"/>
                </a:solidFill>
                <a:latin typeface="Calibri"/>
              </a:rPr>
              <a:t> = 35 </a:t>
            </a:r>
            <a:r>
              <a:rPr lang="en-US" sz="2400" dirty="0" err="1">
                <a:solidFill>
                  <a:srgbClr val="FF00FF"/>
                </a:solidFill>
                <a:latin typeface="Calibri"/>
              </a:rPr>
              <a:t>nΩ</a:t>
            </a:r>
            <a:endParaRPr lang="en-US" sz="2400" dirty="0">
              <a:solidFill>
                <a:srgbClr val="FF00FF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10246" y="4325951"/>
            <a:ext cx="2307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latin typeface="Calibri"/>
              </a:rPr>
              <a:t>R</a:t>
            </a:r>
            <a:r>
              <a:rPr lang="en-US" sz="2400" baseline="-25000" dirty="0" err="1">
                <a:solidFill>
                  <a:srgbClr val="0000FF"/>
                </a:solidFill>
                <a:latin typeface="Calibri"/>
              </a:rPr>
              <a:t>res</a:t>
            </a:r>
            <a:r>
              <a:rPr lang="en-US" sz="2400" dirty="0">
                <a:solidFill>
                  <a:srgbClr val="0000FF"/>
                </a:solidFill>
                <a:latin typeface="Calibri"/>
              </a:rPr>
              <a:t> = 10 </a:t>
            </a:r>
            <a:r>
              <a:rPr lang="en-US" sz="2400" dirty="0" err="1">
                <a:solidFill>
                  <a:srgbClr val="0000FF"/>
                </a:solidFill>
                <a:latin typeface="Calibri"/>
              </a:rPr>
              <a:t>nΩ</a:t>
            </a:r>
            <a:endParaRPr lang="en-US" sz="240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58683" y="2197612"/>
            <a:ext cx="213996" cy="213996"/>
          </a:xfrm>
          <a:prstGeom prst="rect">
            <a:avLst/>
          </a:prstGeom>
          <a:solidFill>
            <a:srgbClr val="FF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1904" y="2056504"/>
            <a:ext cx="538828" cy="3356778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53417" y="5413282"/>
            <a:ext cx="7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</a:rPr>
              <a:t>4.5 K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68668" y="4261333"/>
            <a:ext cx="181046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"/>
              </a:rPr>
              <a:t>N-doped </a:t>
            </a:r>
            <a:r>
              <a:rPr lang="en-US" sz="2400" dirty="0" err="1">
                <a:solidFill>
                  <a:srgbClr val="FF0000"/>
                </a:solidFill>
                <a:latin typeface="Calibri"/>
              </a:rPr>
              <a:t>Nb</a:t>
            </a:r>
            <a:r>
              <a:rPr lang="en-US" sz="2400" dirty="0">
                <a:solidFill>
                  <a:srgbClr val="FF0000"/>
                </a:solidFill>
                <a:latin typeface="Calibri"/>
              </a:rPr>
              <a:t>, 800 MHz,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libri"/>
              </a:rPr>
              <a:t>20 MV/m</a:t>
            </a:r>
            <a:endParaRPr lang="en-US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30732" y="2056504"/>
            <a:ext cx="161326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FF"/>
                </a:solidFill>
                <a:latin typeface="Calibri"/>
              </a:rPr>
              <a:t>LHC, </a:t>
            </a:r>
            <a:r>
              <a:rPr lang="en-US" sz="2400" dirty="0" err="1">
                <a:solidFill>
                  <a:srgbClr val="FF00FF"/>
                </a:solidFill>
                <a:latin typeface="Calibri"/>
              </a:rPr>
              <a:t>Nb</a:t>
            </a:r>
            <a:r>
              <a:rPr lang="en-US" sz="2400" dirty="0">
                <a:solidFill>
                  <a:srgbClr val="FF00FF"/>
                </a:solidFill>
                <a:latin typeface="Calibri"/>
              </a:rPr>
              <a:t>/Cu</a:t>
            </a:r>
          </a:p>
          <a:p>
            <a:pPr algn="ctr"/>
            <a:r>
              <a:rPr lang="en-US" sz="2400" dirty="0">
                <a:solidFill>
                  <a:srgbClr val="FF00FF"/>
                </a:solidFill>
                <a:latin typeface="Calibri"/>
              </a:rPr>
              <a:t>400 MHz, 10 MV/m</a:t>
            </a:r>
            <a:endParaRPr lang="en-US" sz="2400" dirty="0">
              <a:solidFill>
                <a:srgbClr val="FF00FF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25376" y="4787616"/>
            <a:ext cx="2307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latin typeface="Calibri"/>
              </a:rPr>
              <a:t>R</a:t>
            </a:r>
            <a:r>
              <a:rPr lang="en-US" sz="2400" baseline="-25000" dirty="0" err="1">
                <a:solidFill>
                  <a:srgbClr val="0000FF"/>
                </a:solidFill>
                <a:latin typeface="Calibri"/>
              </a:rPr>
              <a:t>res</a:t>
            </a:r>
            <a:r>
              <a:rPr lang="en-US" sz="2400" dirty="0">
                <a:solidFill>
                  <a:srgbClr val="0000FF"/>
                </a:solidFill>
                <a:latin typeface="Calibri"/>
              </a:rPr>
              <a:t> = 3 </a:t>
            </a:r>
            <a:r>
              <a:rPr lang="en-US" sz="2400" dirty="0" err="1">
                <a:solidFill>
                  <a:srgbClr val="0000FF"/>
                </a:solidFill>
                <a:latin typeface="Calibri"/>
              </a:rPr>
              <a:t>nΩ</a:t>
            </a:r>
            <a:endParaRPr lang="en-US" sz="240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25676" y="4092320"/>
            <a:ext cx="2307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FF"/>
                </a:solidFill>
                <a:latin typeface="Calibri"/>
              </a:rPr>
              <a:t>R</a:t>
            </a:r>
            <a:r>
              <a:rPr lang="en-US" sz="2400" baseline="-25000" dirty="0" err="1">
                <a:solidFill>
                  <a:srgbClr val="FF00FF"/>
                </a:solidFill>
                <a:latin typeface="Calibri"/>
              </a:rPr>
              <a:t>res</a:t>
            </a:r>
            <a:r>
              <a:rPr lang="en-US" sz="2400" dirty="0">
                <a:solidFill>
                  <a:srgbClr val="FF00FF"/>
                </a:solidFill>
                <a:latin typeface="Calibri"/>
              </a:rPr>
              <a:t> = 3 </a:t>
            </a:r>
            <a:r>
              <a:rPr lang="en-US" sz="2400" dirty="0" err="1">
                <a:solidFill>
                  <a:srgbClr val="FF00FF"/>
                </a:solidFill>
                <a:latin typeface="Calibri"/>
              </a:rPr>
              <a:t>nΩ</a:t>
            </a:r>
            <a:endParaRPr lang="en-US" sz="2400" dirty="0">
              <a:solidFill>
                <a:srgbClr val="FF00FF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00141" y="4703556"/>
            <a:ext cx="7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</a:rPr>
              <a:t>2.0 K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551457" y="3514782"/>
            <a:ext cx="538828" cy="1154493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18235" y="4335909"/>
            <a:ext cx="213996" cy="213996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67924" y="2197612"/>
            <a:ext cx="2307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Calibri"/>
              </a:rPr>
              <a:t>R</a:t>
            </a:r>
            <a:r>
              <a:rPr lang="en-US" sz="2400" baseline="-25000" dirty="0" err="1">
                <a:solidFill>
                  <a:srgbClr val="FF0000"/>
                </a:solidFill>
                <a:latin typeface="Calibri"/>
              </a:rPr>
              <a:t>res</a:t>
            </a:r>
            <a:r>
              <a:rPr lang="en-US" sz="2400" dirty="0">
                <a:solidFill>
                  <a:srgbClr val="FF0000"/>
                </a:solidFill>
                <a:latin typeface="Calibri"/>
              </a:rPr>
              <a:t> = 3 </a:t>
            </a:r>
            <a:r>
              <a:rPr lang="en-US" sz="2400" dirty="0" err="1">
                <a:solidFill>
                  <a:srgbClr val="FF0000"/>
                </a:solidFill>
                <a:latin typeface="Calibri"/>
              </a:rPr>
              <a:t>nΩ</a:t>
            </a:r>
            <a:endParaRPr lang="en-US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36777" y="1949943"/>
            <a:ext cx="2307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Calibri"/>
              </a:rPr>
              <a:t>R</a:t>
            </a:r>
            <a:r>
              <a:rPr lang="en-US" sz="2400" baseline="-25000" dirty="0" err="1">
                <a:solidFill>
                  <a:srgbClr val="FF0000"/>
                </a:solidFill>
                <a:latin typeface="Calibri"/>
              </a:rPr>
              <a:t>res</a:t>
            </a:r>
            <a:r>
              <a:rPr lang="en-US" sz="2400" dirty="0">
                <a:solidFill>
                  <a:srgbClr val="FF0000"/>
                </a:solidFill>
                <a:latin typeface="Calibri"/>
              </a:rPr>
              <a:t> = 5 </a:t>
            </a:r>
            <a:r>
              <a:rPr lang="en-US" sz="2400" dirty="0" err="1">
                <a:solidFill>
                  <a:srgbClr val="FF0000"/>
                </a:solidFill>
                <a:latin typeface="Calibri"/>
              </a:rPr>
              <a:t>nΩ</a:t>
            </a:r>
            <a:endParaRPr lang="en-US" sz="240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6742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415</Words>
  <Application>Microsoft Macintosh PowerPoint</Application>
  <PresentationFormat>On-screen Show (4:3)</PresentationFormat>
  <Paragraphs>102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Fermilab_PPT_090815</vt:lpstr>
      <vt:lpstr>PowerPoint Presentation</vt:lpstr>
      <vt:lpstr>Required Wall Power to Cryoplant Per Cell</vt:lpstr>
      <vt:lpstr>Nb 800 MHz – Rres based on LCLS-II Production</vt:lpstr>
      <vt:lpstr>N-doping Estimate at 800 MHz</vt:lpstr>
      <vt:lpstr>N-doping – Estimate based on other Frequencies</vt:lpstr>
      <vt:lpstr>Nb 400 MHz, No Q-slope – Estimate Based on Flat ECR film</vt:lpstr>
      <vt:lpstr>Nb 400 MHz, bulk-like with minimal residual</vt:lpstr>
      <vt:lpstr>Nb3Sn Coating – Estimate based on 1.3 GHz</vt:lpstr>
      <vt:lpstr>Nb3Sn Coating – Optimized Residual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Posen</dc:creator>
  <cp:lastModifiedBy>Sam Posen</cp:lastModifiedBy>
  <cp:revision>3</cp:revision>
  <dcterms:created xsi:type="dcterms:W3CDTF">2017-02-09T16:44:13Z</dcterms:created>
  <dcterms:modified xsi:type="dcterms:W3CDTF">2017-02-09T16:48:24Z</dcterms:modified>
</cp:coreProperties>
</file>