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2" r:id="rId2"/>
  </p:sldMasterIdLst>
  <p:notesMasterIdLst>
    <p:notesMasterId r:id="rId11"/>
  </p:notesMasterIdLst>
  <p:handoutMasterIdLst>
    <p:handoutMasterId r:id="rId12"/>
  </p:handoutMasterIdLst>
  <p:sldIdLst>
    <p:sldId id="265" r:id="rId3"/>
    <p:sldId id="286" r:id="rId4"/>
    <p:sldId id="271" r:id="rId5"/>
    <p:sldId id="283" r:id="rId6"/>
    <p:sldId id="277" r:id="rId7"/>
    <p:sldId id="287" r:id="rId8"/>
    <p:sldId id="285" r:id="rId9"/>
    <p:sldId id="274" r:id="rId1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04040"/>
    <a:srgbClr val="505050"/>
    <a:srgbClr val="004C97"/>
    <a:srgbClr val="63666A"/>
    <a:srgbClr val="A7A8AA"/>
    <a:srgbClr val="003087"/>
    <a:srgbClr val="0F2D6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95" autoAdjust="0"/>
    <p:restoredTop sz="93740" autoAdjust="0"/>
  </p:normalViewPr>
  <p:slideViewPr>
    <p:cSldViewPr snapToGrid="0" snapToObjects="1">
      <p:cViewPr>
        <p:scale>
          <a:sx n="89" d="100"/>
          <a:sy n="89" d="100"/>
        </p:scale>
        <p:origin x="302" y="-3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80DBBE75-B897-4C2D-851E-711B34683BA3}" type="datetimeFigureOut">
              <a:rPr lang="en-US" altLang="en-US"/>
              <a:pPr/>
              <a:t>2/8/2017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CABB725D-266A-4787-B290-EA1B210292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7617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4050BF1F-29FD-4232-8E96-B3FD1DCB3ADE}" type="datetimeFigureOut">
              <a:rPr lang="en-US" altLang="en-US"/>
              <a:pPr/>
              <a:t>2/8/2017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60BFB643-3B51-4A23-96A6-8ED93A064C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94760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00798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1200"/>
            </a:lvl1pPr>
          </a:lstStyle>
          <a:p>
            <a:fld id="{50889BEA-2B91-403F-ADA4-053DEE04721E}" type="datetime1">
              <a:rPr lang="en-US" altLang="en-US"/>
              <a:pPr/>
              <a:t>2/8/2017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52E9C158-AEF1-41A2-A6CE-6F0BAB305E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8226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 sz="1200"/>
            </a:lvl1pPr>
          </a:lstStyle>
          <a:p>
            <a:fld id="{6A3537A3-8C6B-43C4-A25C-FC2CE8D9D9BB}" type="datetime1">
              <a:rPr lang="en-US" altLang="en-US"/>
              <a:pPr/>
              <a:t>2/8/2017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sz="1200"/>
            </a:lvl1pPr>
          </a:lstStyle>
          <a:p>
            <a:fld id="{47C05DF5-FB48-4D3F-AF82-EC74A689CA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993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/>
            </a:lvl1pPr>
          </a:lstStyle>
          <a:p>
            <a:fld id="{2B1CF01D-1604-4C8E-BF6F-5634B5B9B0FA}" type="datetime1">
              <a:rPr lang="en-US" altLang="en-US"/>
              <a:pPr/>
              <a:t>2/8/2017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/>
            </a:lvl1pPr>
          </a:lstStyle>
          <a:p>
            <a:fld id="{071AFBCB-9629-4487-8658-FCC7F72DA4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3796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5E62D87C-608A-49B4-979E-2C9EC8FFFA3E}" type="datetime1">
              <a:rPr lang="en-US" altLang="en-US"/>
              <a:pPr/>
              <a:t>2/8/2017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077094B4-CDBE-4107-9E6E-D38410A9E4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7332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EAD63FCB-C847-421A-A82C-644CA8D55BDB}" type="datetime1">
              <a:rPr lang="en-US" altLang="en-US"/>
              <a:pPr/>
              <a:t>2/8/2017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71519E6-F709-4990-B973-B339820CA7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9524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A0E092C4-48F6-48C5-B2B3-815670E99CE7}" type="datetime1">
              <a:rPr lang="en-US" altLang="en-US"/>
              <a:pPr/>
              <a:t>2/8/2017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C2BC038B-CA57-479E-BFA9-9E819877A5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3382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DD380D08-F2CA-47D3-B2B9-BCFDF76A6561}" type="datetime1">
              <a:rPr lang="en-US" altLang="en-US"/>
              <a:pPr/>
              <a:t>2/8/2017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5585131-D98E-4CC9-8879-1D32CC470D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7779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2866E9CA-C242-476E-AC96-726DAD61F4C9}" type="datetime1">
              <a:rPr lang="en-US" altLang="en-US"/>
              <a:pPr/>
              <a:t>2/8/2017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2C85A5DC-9CCB-48FE-8FD9-B52B9FD574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7552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D594D8DC-1801-43BE-B437-DF92E32BA858}" type="datetime1">
              <a:rPr lang="en-US" altLang="en-US"/>
              <a:pPr/>
              <a:t>2/8/2017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6827BE81-7C2D-481B-BBCE-23778685B2BA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9" r:id="rId3"/>
    <p:sldLayoutId id="2147484100" r:id="rId4"/>
    <p:sldLayoutId id="2147484101" r:id="rId5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F478486A-2EA2-4759-824C-EE1AD3861CE4}" type="datetime1">
              <a:rPr lang="en-US" altLang="en-US"/>
              <a:pPr/>
              <a:t>2/8/2017</a:t>
            </a:fld>
            <a:endParaRPr lang="en-US" altLang="en-US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319E6341-E9E7-4128-9402-327DA8681509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173" name="Picture 1" descr="Footer_0603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806450" y="3559175"/>
            <a:ext cx="7526338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ILC Luminosity upgrade</a:t>
            </a: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7526338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Nikolay Solyak</a:t>
            </a:r>
          </a:p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GARD-SRF Roadmap Workshop</a:t>
            </a:r>
          </a:p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FNAL, 9-10 February, 2017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38250"/>
            <a:ext cx="8672513" cy="4792663"/>
          </a:xfrm>
        </p:spPr>
        <p:txBody>
          <a:bodyPr/>
          <a:lstStyle/>
          <a:p>
            <a:r>
              <a:rPr lang="en-US" dirty="0"/>
              <a:t>What is the cost impact of increasing ILC luminosity from its design value by about a factor of 2 ? </a:t>
            </a:r>
          </a:p>
          <a:p>
            <a:r>
              <a:rPr lang="en-US" dirty="0"/>
              <a:t>One approach to increasing luminosity is to increase the beam </a:t>
            </a:r>
            <a:r>
              <a:rPr lang="en-US" dirty="0" err="1"/>
              <a:t>rf</a:t>
            </a:r>
            <a:r>
              <a:rPr lang="en-US" dirty="0"/>
              <a:t> pulse length to 1.4 </a:t>
            </a:r>
            <a:r>
              <a:rPr lang="en-US" dirty="0" err="1"/>
              <a:t>ms</a:t>
            </a:r>
            <a:r>
              <a:rPr lang="en-US" dirty="0"/>
              <a:t> from 0.72 </a:t>
            </a:r>
            <a:r>
              <a:rPr lang="en-US" dirty="0" err="1"/>
              <a:t>ms</a:t>
            </a:r>
            <a:r>
              <a:rPr lang="en-US" dirty="0"/>
              <a:t> and accelerate a train of 2600 (instead of 1300) bunches. This doubles the beam power. </a:t>
            </a:r>
          </a:p>
          <a:p>
            <a:r>
              <a:rPr lang="en-US" dirty="0"/>
              <a:t>With higher Q is it possible to trade lower refrigerator cost for higher RF power cost? Is the impact of high beam power a concern? </a:t>
            </a:r>
          </a:p>
          <a:p>
            <a:pPr marL="0" indent="0" algn="ctr">
              <a:buNone/>
            </a:pPr>
            <a:r>
              <a:rPr lang="en-US" b="1" dirty="0"/>
              <a:t> (Nikolai Solyak)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2/8/2017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5669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1" y="84716"/>
            <a:ext cx="8121939" cy="40100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641739"/>
          </a:xfrm>
        </p:spPr>
        <p:txBody>
          <a:bodyPr/>
          <a:lstStyle/>
          <a:p>
            <a:r>
              <a:rPr lang="en-US" dirty="0"/>
              <a:t>ILC (TDR)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2/8/2017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3</a:t>
            </a:fld>
            <a:endParaRPr lang="en-US" alt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275" y="4104510"/>
            <a:ext cx="7598248" cy="2088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908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upgrade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0713" y="1459722"/>
            <a:ext cx="6942573" cy="4604559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2/8/2017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4</a:t>
            </a:fld>
            <a:endParaRPr lang="en-US" altLang="en-US"/>
          </a:p>
        </p:txBody>
      </p:sp>
      <p:sp>
        <p:nvSpPr>
          <p:cNvPr id="8" name="Oval 7"/>
          <p:cNvSpPr/>
          <p:nvPr/>
        </p:nvSpPr>
        <p:spPr>
          <a:xfrm>
            <a:off x="4978889" y="3267608"/>
            <a:ext cx="3187680" cy="37804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917248" y="3834771"/>
            <a:ext cx="3187680" cy="63272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043784" y="4726785"/>
            <a:ext cx="3187680" cy="97062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336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6869"/>
            <a:ext cx="8686800" cy="641739"/>
          </a:xfrm>
        </p:spPr>
        <p:txBody>
          <a:bodyPr/>
          <a:lstStyle/>
          <a:p>
            <a:r>
              <a:rPr lang="en-US" dirty="0"/>
              <a:t>Table 1: Upgrade and staging options for the ILC (beyond the baseline 500 GeV </a:t>
            </a:r>
            <a:r>
              <a:rPr lang="en-US" dirty="0" err="1"/>
              <a:t>centre</a:t>
            </a:r>
            <a:r>
              <a:rPr lang="en-US" dirty="0"/>
              <a:t> of mass machine) -TDR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2/8/2017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5</a:t>
            </a:fld>
            <a:endParaRPr lang="en-US" alt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275" y="967408"/>
            <a:ext cx="7669451" cy="50523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274" y="5438542"/>
            <a:ext cx="7669451" cy="941759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5184023" y="5303743"/>
            <a:ext cx="3187680" cy="36777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210001" y="2467109"/>
            <a:ext cx="3187680" cy="36777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210001" y="2762046"/>
            <a:ext cx="3187680" cy="51596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77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2/8/2017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6</a:t>
            </a:fld>
            <a:endParaRPr lang="en-US" alt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550" y="4562697"/>
            <a:ext cx="7643760" cy="17251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078" y="202384"/>
            <a:ext cx="7243605" cy="4222124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4442604" y="2449902"/>
            <a:ext cx="2786332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76275" y="2705819"/>
            <a:ext cx="1325053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7390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2/8/2017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7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2639" y="913551"/>
            <a:ext cx="6346908" cy="464667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8601" y="5683720"/>
            <a:ext cx="868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AC power associated with the main </a:t>
            </a:r>
            <a:r>
              <a:rPr lang="en-US" sz="2000" dirty="0" err="1">
                <a:solidFill>
                  <a:srgbClr val="000000"/>
                </a:solidFill>
              </a:rPr>
              <a:t>linacs</a:t>
            </a:r>
            <a:r>
              <a:rPr lang="en-US" sz="2000" dirty="0">
                <a:solidFill>
                  <a:srgbClr val="000000"/>
                </a:solidFill>
              </a:rPr>
              <a:t>’ RF and cryogenic systems, relative to the installed values at 500 GeV </a:t>
            </a:r>
            <a:r>
              <a:rPr lang="en-US" sz="2000" dirty="0" err="1">
                <a:solidFill>
                  <a:srgbClr val="000000"/>
                </a:solidFill>
              </a:rPr>
              <a:t>centre</a:t>
            </a:r>
            <a:r>
              <a:rPr lang="en-US" sz="2000" dirty="0">
                <a:solidFill>
                  <a:srgbClr val="000000"/>
                </a:solidFill>
              </a:rPr>
              <a:t> of mass operation. </a:t>
            </a:r>
            <a:endParaRPr lang="en-US" sz="2000" dirty="0"/>
          </a:p>
        </p:txBody>
      </p:sp>
      <p:sp>
        <p:nvSpPr>
          <p:cNvPr id="11" name="Rectangle 10"/>
          <p:cNvSpPr/>
          <p:nvPr/>
        </p:nvSpPr>
        <p:spPr>
          <a:xfrm rot="16200000">
            <a:off x="1814594" y="1858127"/>
            <a:ext cx="10775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</a:rPr>
              <a:t>250 GeV</a:t>
            </a:r>
            <a:endParaRPr lang="en-US" sz="2000" dirty="0"/>
          </a:p>
        </p:txBody>
      </p:sp>
      <p:sp>
        <p:nvSpPr>
          <p:cNvPr id="12" name="Rectangle 11"/>
          <p:cNvSpPr/>
          <p:nvPr/>
        </p:nvSpPr>
        <p:spPr>
          <a:xfrm rot="16200000">
            <a:off x="3737885" y="1510276"/>
            <a:ext cx="10775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</a:rPr>
              <a:t>350 GeV</a:t>
            </a:r>
            <a:endParaRPr lang="en-US" sz="2000" dirty="0"/>
          </a:p>
        </p:txBody>
      </p:sp>
      <p:sp>
        <p:nvSpPr>
          <p:cNvPr id="13" name="Rectangle 12"/>
          <p:cNvSpPr/>
          <p:nvPr/>
        </p:nvSpPr>
        <p:spPr>
          <a:xfrm rot="16200000">
            <a:off x="7321212" y="2276287"/>
            <a:ext cx="10775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</a:rPr>
              <a:t>500 GeV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38504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0E092C4-48F6-48C5-B2B3-815670E99CE7}" type="datetime1">
              <a:rPr lang="en-US" altLang="en-US" smtClean="0"/>
              <a:pPr/>
              <a:t>2/8/2017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2BC038B-CA57-479E-BFA9-9E819877A5DF}" type="slidenum">
              <a:rPr lang="en-US" altLang="en-US" smtClean="0"/>
              <a:pPr/>
              <a:t>8</a:t>
            </a:fld>
            <a:endParaRPr lang="en-US" altLang="en-US"/>
          </a:p>
        </p:txBody>
      </p:sp>
      <p:sp>
        <p:nvSpPr>
          <p:cNvPr id="7" name="Rectangle 6"/>
          <p:cNvSpPr/>
          <p:nvPr/>
        </p:nvSpPr>
        <p:spPr>
          <a:xfrm>
            <a:off x="452437" y="1655151"/>
            <a:ext cx="80384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 current TDR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lumi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upgrade assumes just doubling number of the bunches (i.e. 2600 vs 1300, still same RF pulse length and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rep.rate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); this requires adding 50% more klystrons and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modulars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(not to mention a possible second positron damping ring)  and is probably about ~0.4-0.5 Billion 2012 US $. </a:t>
            </a:r>
          </a:p>
          <a:p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Although it is perfectly valid to discuss increasing the RF pulse length, </a:t>
            </a:r>
          </a:p>
          <a:p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 message here is not to forget the implications for the sources, in particular positron production —already a challenge at the baseline numbers.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343023" y="1044899"/>
            <a:ext cx="84979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x2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lumi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upgrade scenarios (comment from Nick Walker):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76275" y="418948"/>
            <a:ext cx="1373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Summary</a:t>
            </a:r>
          </a:p>
        </p:txBody>
      </p:sp>
      <p:sp>
        <p:nvSpPr>
          <p:cNvPr id="3" name="TextBox 2"/>
          <p:cNvSpPr txBox="1"/>
          <p:nvPr/>
        </p:nvSpPr>
        <p:spPr>
          <a:xfrm flipH="1">
            <a:off x="452435" y="4669900"/>
            <a:ext cx="80384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Increasing of Q0 is beneficial for cryogenic power saving. Doubling Q0 </a:t>
            </a:r>
            <a:r>
              <a:rPr lang="en-US" dirty="0">
                <a:solidFill>
                  <a:srgbClr val="C00000"/>
                </a:solidFill>
                <a:sym typeface="Wingdings" panose="05000000000000000000" pitchFamily="2" charset="2"/>
              </a:rPr>
              <a:t> ~3% saving (out 7.8 BILCU)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5228"/>
      </p:ext>
    </p:extLst>
  </p:cSld>
  <p:clrMapOvr>
    <a:masterClrMapping/>
  </p:clrMapOvr>
</p:sld>
</file>

<file path=ppt/theme/theme1.xml><?xml version="1.0" encoding="utf-8"?>
<a:theme xmlns:a="http://schemas.openxmlformats.org/drawingml/2006/main" name="FNAL_TemplateMac_060514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B6CED81E-951A-4DFA-9287-6DC86C25A1D3}"/>
    </a:ext>
  </a:extLst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3CED6F7E-0C40-4358-9557-CEEF733EC32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2142</TotalTime>
  <Words>337</Words>
  <Application>Microsoft Office PowerPoint</Application>
  <PresentationFormat>On-screen Show (4:3)</PresentationFormat>
  <Paragraphs>44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MS PGothic</vt:lpstr>
      <vt:lpstr>MS PGothic</vt:lpstr>
      <vt:lpstr>Arial</vt:lpstr>
      <vt:lpstr>Calibri</vt:lpstr>
      <vt:lpstr>Geneva</vt:lpstr>
      <vt:lpstr>Helvetica</vt:lpstr>
      <vt:lpstr>Times New Roman</vt:lpstr>
      <vt:lpstr>Wingdings</vt:lpstr>
      <vt:lpstr>FNAL_TemplateMac_060514</vt:lpstr>
      <vt:lpstr>Fermilab: Footer Only</vt:lpstr>
      <vt:lpstr>ILC Luminosity upgrade</vt:lpstr>
      <vt:lpstr>Discussion</vt:lpstr>
      <vt:lpstr>ILC (TDR)</vt:lpstr>
      <vt:lpstr>Possible upgrade</vt:lpstr>
      <vt:lpstr>Table 1: Upgrade and staging options for the ILC (beyond the baseline 500 GeV centre of mass machine) -TDR </vt:lpstr>
      <vt:lpstr>PowerPoint Presentation</vt:lpstr>
      <vt:lpstr>PowerPoint Presentation</vt:lpstr>
      <vt:lpstr>PowerPoint Presentation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Cost ILC</dc:title>
  <dc:creator>Nikolay A Solyak</dc:creator>
  <cp:lastModifiedBy>Nikolay A Solyak</cp:lastModifiedBy>
  <cp:revision>35</cp:revision>
  <cp:lastPrinted>2014-01-20T19:40:21Z</cp:lastPrinted>
  <dcterms:created xsi:type="dcterms:W3CDTF">2017-02-06T00:11:03Z</dcterms:created>
  <dcterms:modified xsi:type="dcterms:W3CDTF">2017-02-09T04:43:20Z</dcterms:modified>
</cp:coreProperties>
</file>