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70" r:id="rId11"/>
    <p:sldId id="271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2" autoAdjust="0"/>
    <p:restoredTop sz="94660"/>
  </p:normalViewPr>
  <p:slideViewPr>
    <p:cSldViewPr snapToGrid="0">
      <p:cViewPr varScale="1">
        <p:scale>
          <a:sx n="73" d="100"/>
          <a:sy n="73" d="100"/>
        </p:scale>
        <p:origin x="3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9F6-5DF3-4A70-88E3-DA408835793F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B37E-A1E9-47BD-869F-DF056A2A0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9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9F6-5DF3-4A70-88E3-DA408835793F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B37E-A1E9-47BD-869F-DF056A2A0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2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9F6-5DF3-4A70-88E3-DA408835793F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B37E-A1E9-47BD-869F-DF056A2A0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26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9F6-5DF3-4A70-88E3-DA408835793F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B37E-A1E9-47BD-869F-DF056A2A0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6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9F6-5DF3-4A70-88E3-DA408835793F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B37E-A1E9-47BD-869F-DF056A2A0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5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9F6-5DF3-4A70-88E3-DA408835793F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B37E-A1E9-47BD-869F-DF056A2A0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0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9F6-5DF3-4A70-88E3-DA408835793F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B37E-A1E9-47BD-869F-DF056A2A0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4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9F6-5DF3-4A70-88E3-DA408835793F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B37E-A1E9-47BD-869F-DF056A2A0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2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9F6-5DF3-4A70-88E3-DA408835793F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B37E-A1E9-47BD-869F-DF056A2A0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6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9F6-5DF3-4A70-88E3-DA408835793F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B37E-A1E9-47BD-869F-DF056A2A0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2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9F6-5DF3-4A70-88E3-DA408835793F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B37E-A1E9-47BD-869F-DF056A2A0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5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49F6-5DF3-4A70-88E3-DA408835793F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5B37E-A1E9-47BD-869F-DF056A2A0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2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200" dirty="0" smtClean="0"/>
              <a:t>Cut </a:t>
            </a:r>
            <a:r>
              <a:rPr lang="en-US" sz="3200" dirty="0"/>
              <a:t>Cavity Materials </a:t>
            </a:r>
            <a:br>
              <a:rPr lang="en-US" sz="3200" dirty="0"/>
            </a:br>
            <a:r>
              <a:rPr lang="en-US" sz="3200" dirty="0"/>
              <a:t>and Cavity Fabrication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cavity materials </a:t>
            </a:r>
          </a:p>
          <a:p>
            <a:pPr lvl="1"/>
            <a:r>
              <a:rPr lang="en-US" dirty="0" err="1"/>
              <a:t>Nb</a:t>
            </a:r>
            <a:r>
              <a:rPr lang="en-US" dirty="0"/>
              <a:t>-Cu composite</a:t>
            </a:r>
          </a:p>
          <a:p>
            <a:r>
              <a:rPr lang="en-US" dirty="0" smtClean="0"/>
              <a:t>New </a:t>
            </a:r>
            <a:r>
              <a:rPr lang="en-US" dirty="0"/>
              <a:t>fabrication methods</a:t>
            </a:r>
          </a:p>
          <a:p>
            <a:pPr lvl="1"/>
            <a:r>
              <a:rPr lang="en-US" dirty="0"/>
              <a:t>Hydroforming</a:t>
            </a:r>
          </a:p>
          <a:p>
            <a:pPr lvl="1"/>
            <a:r>
              <a:rPr lang="en-US" dirty="0"/>
              <a:t>Spinning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470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3C11-6961-43B1-A17A-CCFEDB212186}" type="datetime1">
              <a:rPr lang="en-US" altLang="en-US" smtClean="0"/>
              <a:t>2/9/2017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Hasan Padamsee/ILCWS2015     Whistler                 </a:t>
            </a:r>
            <a:endParaRPr lang="en-US" b="1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" name="Content Placeholder 3" descr="TE3INFN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841563" y="2458174"/>
            <a:ext cx="3470574" cy="1996049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3-cell Cavity Made From </a:t>
            </a:r>
            <a:r>
              <a:rPr lang="en-US" dirty="0" err="1"/>
              <a:t>Nb</a:t>
            </a:r>
            <a:r>
              <a:rPr lang="en-US" dirty="0"/>
              <a:t> Tube By Spinning At INFN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287" y="1995863"/>
            <a:ext cx="4906572" cy="376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55451" y="4675998"/>
            <a:ext cx="649537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9" dirty="0"/>
              <a:t>T=2K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06461" y="1974245"/>
            <a:ext cx="1332865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9" dirty="0"/>
              <a:t>Test at FNAL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050" y="4131057"/>
            <a:ext cx="2000250" cy="30008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350" dirty="0" err="1"/>
              <a:t>E</a:t>
            </a:r>
            <a:r>
              <a:rPr lang="en-US" sz="1350" baseline="-25000" dirty="0" err="1"/>
              <a:t>acc</a:t>
            </a:r>
            <a:r>
              <a:rPr lang="en-US" sz="1350" dirty="0"/>
              <a:t> 34 MV/m</a:t>
            </a:r>
          </a:p>
        </p:txBody>
      </p:sp>
    </p:spTree>
    <p:extLst>
      <p:ext uri="{BB962C8B-B14F-4D97-AF65-F5344CB8AC3E}">
        <p14:creationId xmlns:p14="http://schemas.microsoft.com/office/powerpoint/2010/main" val="175069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E5D9-B188-4369-985D-0944EE75957E}" type="datetime1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Hasan Padamsee/ILCWS2015     Whistler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64" y="1966480"/>
            <a:ext cx="3268070" cy="109935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Hydroformed</a:t>
            </a:r>
            <a:r>
              <a:rPr lang="en-US" dirty="0"/>
              <a:t> 3-cells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Welded into 9-cells</a:t>
            </a:r>
            <a:br>
              <a:rPr lang="en-US" dirty="0"/>
            </a:br>
            <a:r>
              <a:rPr lang="en-US" sz="2025" dirty="0"/>
              <a:t>30 – 35 MV/m Proved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540" t="14670" r="4414"/>
          <a:stretch/>
        </p:blipFill>
        <p:spPr>
          <a:xfrm>
            <a:off x="4509655" y="3644199"/>
            <a:ext cx="4343400" cy="1994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25" y="3275658"/>
            <a:ext cx="4245050" cy="2359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655" y="954903"/>
            <a:ext cx="4155366" cy="265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1732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1300 MHz </a:t>
            </a:r>
            <a:r>
              <a:rPr lang="en-US" dirty="0" err="1"/>
              <a:t>Nb</a:t>
            </a:r>
            <a:r>
              <a:rPr lang="en-US" dirty="0"/>
              <a:t>-Cu Composite Cavities Reach 40 MV/m</a:t>
            </a:r>
          </a:p>
        </p:txBody>
      </p:sp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194300"/>
            <a:ext cx="257175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6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8514" y="4648200"/>
            <a:ext cx="4805486" cy="20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6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447800"/>
            <a:ext cx="6096000" cy="331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5236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/>
              <a:t>Scenario of cost reduction</a:t>
            </a:r>
            <a:br>
              <a:rPr lang="en-US" altLang="ja-JP"/>
            </a:br>
            <a:r>
              <a:rPr lang="en-US" altLang="ja-JP" sz="2400"/>
              <a:t>Cost evaluation of Nb/Cu clad seamless cavity</a:t>
            </a:r>
            <a:br>
              <a:rPr lang="en-US" altLang="ja-JP" sz="2400"/>
            </a:br>
            <a:r>
              <a:rPr lang="en-US" altLang="ja-JP" sz="1800"/>
              <a:t>The present cost considering effect of mass production is</a:t>
            </a:r>
            <a:br>
              <a:rPr lang="en-US" altLang="ja-JP" sz="1800"/>
            </a:br>
            <a:r>
              <a:rPr lang="en-US" altLang="ja-JP" sz="1800"/>
              <a:t> still higher than expected level</a:t>
            </a:r>
          </a:p>
        </p:txBody>
      </p:sp>
      <p:graphicFrame>
        <p:nvGraphicFramePr>
          <p:cNvPr id="1024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187450" y="2205038"/>
          <a:ext cx="6697663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hoto Editor 写真" r:id="rId3" imgW="7857143" imgH="4772691" progId="MSPhotoEd.3">
                  <p:embed/>
                </p:oleObj>
              </mc:Choice>
              <mc:Fallback>
                <p:oleObj name="Photo Editor 写真" r:id="rId3" imgW="7857143" imgH="47726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205038"/>
                        <a:ext cx="6697663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195513" y="5661025"/>
            <a:ext cx="1584325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latin typeface="Comic Sans MS" panose="030F0702030302020204" pitchFamily="66" charset="0"/>
              </a:rPr>
              <a:t>KEK Existing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 rot="16200000">
            <a:off x="650081" y="2813845"/>
            <a:ext cx="1584325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latin typeface="Comic Sans MS" panose="030F0702030302020204" pitchFamily="66" charset="0"/>
              </a:rPr>
              <a:t>Relative cost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995738" y="5734050"/>
            <a:ext cx="1368425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>
                <a:latin typeface="Comic Sans MS" panose="030F0702030302020204" pitchFamily="66" charset="0"/>
              </a:rPr>
              <a:t>ILC Mass production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580063" y="3933825"/>
            <a:ext cx="1584325" cy="823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>
                <a:latin typeface="Comic Sans MS" panose="030F0702030302020204" pitchFamily="66" charset="0"/>
              </a:rPr>
              <a:t>Nb/Cu Clad</a:t>
            </a:r>
          </a:p>
          <a:p>
            <a:pPr algn="ctr">
              <a:spcBef>
                <a:spcPct val="50000"/>
              </a:spcBef>
            </a:pPr>
            <a:r>
              <a:rPr lang="en-US" altLang="ja-JP" sz="2000">
                <a:latin typeface="Comic Sans MS" panose="030F0702030302020204" pitchFamily="66" charset="0"/>
              </a:rPr>
              <a:t>seamless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867400" y="5661025"/>
            <a:ext cx="1368425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>
                <a:latin typeface="Comic Sans MS" panose="030F0702030302020204" pitchFamily="66" charset="0"/>
              </a:rPr>
              <a:t>Nb/Cu Clad Seamless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067175" y="3357563"/>
            <a:ext cx="1368425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>
                <a:latin typeface="Comic Sans MS" panose="030F0702030302020204" pitchFamily="66" charset="0"/>
              </a:rPr>
              <a:t>Nb bulk Cavity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7235825" y="5445125"/>
            <a:ext cx="1514475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>
                <a:latin typeface="Comic Sans MS" panose="030F0702030302020204" pitchFamily="66" charset="0"/>
              </a:rPr>
              <a:t>By T.Fujino Ph.D Thesis 2003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 flipV="1">
            <a:off x="771525" y="5805488"/>
            <a:ext cx="1841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866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Nb</a:t>
            </a:r>
            <a:r>
              <a:rPr lang="en-US" dirty="0" smtClean="0"/>
              <a:t>-Cu Composite Cavity </a:t>
            </a:r>
            <a:r>
              <a:rPr lang="en-US" dirty="0"/>
              <a:t>Material </a:t>
            </a:r>
            <a:r>
              <a:rPr lang="en-US" dirty="0" smtClean="0"/>
              <a:t>&amp; Seamless Fabrication </a:t>
            </a:r>
            <a:br>
              <a:rPr lang="en-US" dirty="0" smtClean="0"/>
            </a:br>
            <a:r>
              <a:rPr lang="en-US" dirty="0" smtClean="0"/>
              <a:t>Cost </a:t>
            </a:r>
            <a:r>
              <a:rPr lang="en-US" dirty="0"/>
              <a:t>Reduction </a:t>
            </a:r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52197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Short term</a:t>
            </a:r>
          </a:p>
          <a:p>
            <a:pPr lvl="1"/>
            <a:r>
              <a:rPr lang="en-US" dirty="0"/>
              <a:t>Fabricate, process, and test 1-cell 650 MHz </a:t>
            </a:r>
            <a:r>
              <a:rPr lang="en-US" dirty="0" err="1"/>
              <a:t>Nb</a:t>
            </a:r>
            <a:r>
              <a:rPr lang="en-US" dirty="0"/>
              <a:t>-Cu composite cavities via spinning</a:t>
            </a:r>
          </a:p>
          <a:p>
            <a:pPr lvl="1"/>
            <a:r>
              <a:rPr lang="en-US" dirty="0"/>
              <a:t>Thinning/delamination at beam tubes controlled by die selection and larger area for starting material</a:t>
            </a:r>
          </a:p>
          <a:p>
            <a:r>
              <a:rPr lang="en-US" dirty="0"/>
              <a:t>Medium term</a:t>
            </a:r>
          </a:p>
          <a:p>
            <a:pPr lvl="1"/>
            <a:r>
              <a:rPr lang="en-US" dirty="0"/>
              <a:t>Fabricate and test </a:t>
            </a:r>
            <a:r>
              <a:rPr lang="en-US" dirty="0" err="1"/>
              <a:t>multicell</a:t>
            </a:r>
            <a:r>
              <a:rPr lang="en-US" dirty="0"/>
              <a:t> composite cavities</a:t>
            </a:r>
          </a:p>
          <a:p>
            <a:r>
              <a:rPr lang="en-US" dirty="0"/>
              <a:t>Long term</a:t>
            </a:r>
          </a:p>
          <a:p>
            <a:pPr lvl="1"/>
            <a:r>
              <a:rPr lang="en-US" dirty="0"/>
              <a:t>Involve industry for mass-production </a:t>
            </a:r>
          </a:p>
          <a:p>
            <a:pPr lvl="1"/>
            <a:r>
              <a:rPr lang="en-US" dirty="0"/>
              <a:t>Apply High Q treatment to </a:t>
            </a:r>
            <a:r>
              <a:rPr lang="en-US" dirty="0" err="1"/>
              <a:t>Nb</a:t>
            </a:r>
            <a:r>
              <a:rPr lang="en-US" dirty="0"/>
              <a:t>-Cu composite cavities</a:t>
            </a:r>
          </a:p>
          <a:p>
            <a:pPr lvl="2"/>
            <a:r>
              <a:rPr lang="en-US" dirty="0"/>
              <a:t>Lower temperature of N-doping </a:t>
            </a:r>
          </a:p>
        </p:txBody>
      </p:sp>
    </p:spTree>
    <p:extLst>
      <p:ext uri="{BB962C8B-B14F-4D97-AF65-F5344CB8AC3E}">
        <p14:creationId xmlns:p14="http://schemas.microsoft.com/office/powerpoint/2010/main" val="380789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Cavity Material-Cost Reduction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Cost of bulk niobium is a major factor for SRF accelerators</a:t>
            </a:r>
          </a:p>
          <a:p>
            <a:pPr lvl="1"/>
            <a:r>
              <a:rPr lang="en-US" dirty="0"/>
              <a:t>especially for low frequency (&lt;650 MHz)</a:t>
            </a:r>
          </a:p>
          <a:p>
            <a:pPr lvl="1"/>
            <a:r>
              <a:rPr lang="en-US" dirty="0"/>
              <a:t>the required </a:t>
            </a:r>
            <a:r>
              <a:rPr lang="en-US" dirty="0" err="1"/>
              <a:t>Nb</a:t>
            </a:r>
            <a:r>
              <a:rPr lang="en-US" dirty="0"/>
              <a:t> per cell scales as 1/f</a:t>
            </a:r>
            <a:r>
              <a:rPr lang="en-US" baseline="30000" dirty="0"/>
              <a:t>2</a:t>
            </a:r>
            <a:r>
              <a:rPr lang="en-US" dirty="0"/>
              <a:t>. </a:t>
            </a:r>
          </a:p>
          <a:p>
            <a:r>
              <a:rPr lang="en-US" dirty="0"/>
              <a:t>Propose Cavity cost reduction  via  </a:t>
            </a:r>
            <a:r>
              <a:rPr lang="en-US" dirty="0" err="1"/>
              <a:t>Nb</a:t>
            </a:r>
            <a:r>
              <a:rPr lang="en-US" dirty="0"/>
              <a:t>-Cu Composites</a:t>
            </a:r>
          </a:p>
          <a:p>
            <a:pPr lvl="1"/>
            <a:r>
              <a:rPr lang="en-US" dirty="0" err="1"/>
              <a:t>Nb</a:t>
            </a:r>
            <a:r>
              <a:rPr lang="en-US" dirty="0"/>
              <a:t> 1 mm/Cu 4 mm, </a:t>
            </a:r>
          </a:p>
          <a:p>
            <a:pPr lvl="1"/>
            <a:r>
              <a:rPr lang="en-US" dirty="0"/>
              <a:t>X5  reduction over </a:t>
            </a:r>
            <a:r>
              <a:rPr lang="en-US" dirty="0" err="1"/>
              <a:t>Nb</a:t>
            </a:r>
            <a:endParaRPr lang="en-US" dirty="0"/>
          </a:p>
          <a:p>
            <a:pPr lvl="1"/>
            <a:r>
              <a:rPr lang="en-US" dirty="0"/>
              <a:t>Material  can be made by explosion bonding Cu with high RRR </a:t>
            </a:r>
            <a:r>
              <a:rPr lang="en-US" dirty="0" err="1"/>
              <a:t>Nb</a:t>
            </a:r>
            <a:endParaRPr lang="en-US" dirty="0"/>
          </a:p>
          <a:p>
            <a:r>
              <a:rPr lang="en-US" dirty="0"/>
              <a:t>1-cell and 3-cell cavities made by DESY, KEK</a:t>
            </a:r>
          </a:p>
          <a:p>
            <a:pPr lvl="1"/>
            <a:r>
              <a:rPr lang="en-US" dirty="0"/>
              <a:t>Proof of principle to 40 MV/m established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772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Cavity Fabrication-Cost Reduction via</a:t>
            </a:r>
            <a:br>
              <a:rPr lang="en-US" sz="3200" dirty="0"/>
            </a:br>
            <a:r>
              <a:rPr lang="en-US" sz="3200" dirty="0"/>
              <a:t> Seamless Techniques with </a:t>
            </a:r>
            <a:r>
              <a:rPr lang="en-US" sz="3200" dirty="0" err="1"/>
              <a:t>Nb</a:t>
            </a:r>
            <a:r>
              <a:rPr lang="en-US" sz="3200" dirty="0"/>
              <a:t>-Cu Composites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Eliminate expensive e-beam welding and trim machining of parts</a:t>
            </a:r>
          </a:p>
          <a:p>
            <a:r>
              <a:rPr lang="en-US" dirty="0"/>
              <a:t>High quality surface preparation possible</a:t>
            </a:r>
          </a:p>
          <a:p>
            <a:pPr lvl="1"/>
            <a:r>
              <a:rPr lang="en-US" dirty="0"/>
              <a:t>as with bulk </a:t>
            </a:r>
            <a:r>
              <a:rPr lang="en-US" dirty="0" err="1"/>
              <a:t>Nb</a:t>
            </a:r>
            <a:r>
              <a:rPr lang="en-US" dirty="0"/>
              <a:t> cavities that show high performance</a:t>
            </a:r>
          </a:p>
          <a:p>
            <a:r>
              <a:rPr lang="en-US" dirty="0"/>
              <a:t>Rapid production rate</a:t>
            </a:r>
          </a:p>
          <a:p>
            <a:r>
              <a:rPr lang="en-US" dirty="0" err="1"/>
              <a:t>Hydroformed</a:t>
            </a:r>
            <a:r>
              <a:rPr lang="en-US" dirty="0"/>
              <a:t> and Spun 1-cell cavities already proven</a:t>
            </a:r>
          </a:p>
          <a:p>
            <a:pPr lvl="1"/>
            <a:r>
              <a:rPr lang="en-US" dirty="0" err="1"/>
              <a:t>Hydroformed</a:t>
            </a:r>
            <a:r>
              <a:rPr lang="en-US" dirty="0"/>
              <a:t> 3-cells </a:t>
            </a:r>
            <a:r>
              <a:rPr lang="en-US" dirty="0" err="1"/>
              <a:t>Nb</a:t>
            </a:r>
            <a:r>
              <a:rPr lang="en-US" dirty="0"/>
              <a:t> proved to &gt; 35 MV/m</a:t>
            </a:r>
          </a:p>
          <a:p>
            <a:pPr lvl="1"/>
            <a:r>
              <a:rPr lang="en-US" dirty="0"/>
              <a:t>Spun single cell </a:t>
            </a:r>
            <a:r>
              <a:rPr lang="en-US" dirty="0" err="1"/>
              <a:t>Nb</a:t>
            </a:r>
            <a:r>
              <a:rPr lang="en-US" dirty="0"/>
              <a:t> proved to 40 MV/m</a:t>
            </a:r>
          </a:p>
          <a:p>
            <a:pPr lvl="1"/>
            <a:r>
              <a:rPr lang="en-US" dirty="0"/>
              <a:t>Spun 3-cell </a:t>
            </a:r>
            <a:r>
              <a:rPr lang="en-US" dirty="0" err="1"/>
              <a:t>Nb</a:t>
            </a:r>
            <a:r>
              <a:rPr lang="en-US" dirty="0"/>
              <a:t> under test at FNAL</a:t>
            </a:r>
          </a:p>
          <a:p>
            <a:r>
              <a:rPr lang="en-US" dirty="0"/>
              <a:t>Collaboration with INFN, DESY, and KEK, US industry</a:t>
            </a:r>
          </a:p>
        </p:txBody>
      </p:sp>
    </p:spTree>
    <p:extLst>
      <p:ext uri="{BB962C8B-B14F-4D97-AF65-F5344CB8AC3E}">
        <p14:creationId xmlns:p14="http://schemas.microsoft.com/office/powerpoint/2010/main" val="3217390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Principles of</a:t>
            </a:r>
            <a:br>
              <a:rPr lang="en-US" dirty="0"/>
            </a:br>
            <a:r>
              <a:rPr lang="en-US" dirty="0"/>
              <a:t>Hydroforming and Spinning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3174" b="13174"/>
          <a:stretch>
            <a:fillRect/>
          </a:stretch>
        </p:blipFill>
        <p:spPr>
          <a:xfrm>
            <a:off x="4182314" y="3687353"/>
            <a:ext cx="4504485" cy="2477293"/>
          </a:xfr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67774" y="1699847"/>
          <a:ext cx="51435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icture" r:id="rId4" imgW="5143500" imgH="2286000" progId="Word.Picture.8">
                  <p:embed/>
                </p:oleObj>
              </mc:Choice>
              <mc:Fallback>
                <p:oleObj name="Picture" r:id="rId4" imgW="5143500" imgH="22860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774" y="1699847"/>
                        <a:ext cx="5143500" cy="228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C0C0C0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2596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3988"/>
            <a:ext cx="4751865" cy="1143000"/>
          </a:xfrm>
        </p:spPr>
        <p:txBody>
          <a:bodyPr>
            <a:noAutofit/>
          </a:bodyPr>
          <a:lstStyle/>
          <a:p>
            <a:r>
              <a:rPr lang="en-US" sz="3600" dirty="0"/>
              <a:t>Proof of Principle</a:t>
            </a:r>
            <a:br>
              <a:rPr lang="en-US" sz="3600" dirty="0"/>
            </a:br>
            <a:r>
              <a:rPr lang="en-US" sz="3600" dirty="0"/>
              <a:t>1-cell </a:t>
            </a:r>
            <a:r>
              <a:rPr lang="en-US" sz="3600" dirty="0" err="1"/>
              <a:t>Nb</a:t>
            </a:r>
            <a:r>
              <a:rPr lang="en-US" sz="3600" dirty="0"/>
              <a:t>-Cu Composite  </a:t>
            </a:r>
            <a:r>
              <a:rPr lang="en-US" sz="3600" dirty="0" err="1"/>
              <a:t>Hydroformed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Reaches 40 MV/m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395" y="-156057"/>
            <a:ext cx="4784158" cy="35977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53072"/>
            <a:ext cx="7879203" cy="43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4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2-cell </a:t>
            </a:r>
            <a:r>
              <a:rPr lang="en-US" dirty="0" err="1"/>
              <a:t>Nb</a:t>
            </a:r>
            <a:r>
              <a:rPr lang="en-US" dirty="0"/>
              <a:t>-Cu </a:t>
            </a:r>
            <a:r>
              <a:rPr lang="en-US" dirty="0" err="1"/>
              <a:t>Hydroformed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l="11036" r="11036"/>
          <a:stretch>
            <a:fillRect/>
          </a:stretch>
        </p:blipFill>
        <p:spPr>
          <a:xfrm>
            <a:off x="1642353" y="2612614"/>
            <a:ext cx="5001098" cy="275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0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500 MHz Single Cell Spun from </a:t>
            </a:r>
            <a:r>
              <a:rPr lang="en-US" sz="3200" dirty="0" err="1"/>
              <a:t>Nb</a:t>
            </a:r>
            <a:r>
              <a:rPr lang="en-US" sz="3200" dirty="0"/>
              <a:t>-Cu Sheet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876425"/>
            <a:ext cx="889952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299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9-cell </a:t>
            </a:r>
            <a:r>
              <a:rPr lang="en-US" dirty="0" err="1"/>
              <a:t>Nb</a:t>
            </a:r>
            <a:r>
              <a:rPr lang="en-US" dirty="0"/>
              <a:t> Cavity Made by Spinning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103" b="111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6030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Proof of Principle for Spinning</a:t>
            </a:r>
            <a:br>
              <a:rPr lang="en-US" sz="3200" dirty="0"/>
            </a:br>
            <a:r>
              <a:rPr lang="en-US" sz="3200" dirty="0"/>
              <a:t>1.3 GHz Single Cell </a:t>
            </a:r>
            <a:r>
              <a:rPr lang="en-US" sz="3200" dirty="0" err="1"/>
              <a:t>Nb</a:t>
            </a:r>
            <a:r>
              <a:rPr lang="en-US" sz="3200" dirty="0"/>
              <a:t> Spun Cavity – 40 MV/m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63" y="1768251"/>
            <a:ext cx="7863447" cy="461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14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312</Words>
  <Application>Microsoft Office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MS PGothic</vt:lpstr>
      <vt:lpstr>Arial</vt:lpstr>
      <vt:lpstr>Calibri</vt:lpstr>
      <vt:lpstr>Calibri Light</vt:lpstr>
      <vt:lpstr>Comic Sans MS</vt:lpstr>
      <vt:lpstr>Office Theme</vt:lpstr>
      <vt:lpstr>Picture</vt:lpstr>
      <vt:lpstr>Photo Editor 写真</vt:lpstr>
      <vt:lpstr>Cut Cavity Materials  and Cavity Fabrication Costs</vt:lpstr>
      <vt:lpstr>Cavity Material-Cost Reduction</vt:lpstr>
      <vt:lpstr>Cavity Fabrication-Cost Reduction via  Seamless Techniques with Nb-Cu Composites</vt:lpstr>
      <vt:lpstr>Principles of Hydroforming and Spinning</vt:lpstr>
      <vt:lpstr>Proof of Principle 1-cell Nb-Cu Composite  Hydroformed  Reaches 40 MV/m</vt:lpstr>
      <vt:lpstr>2-cell Nb-Cu Hydroformed</vt:lpstr>
      <vt:lpstr>500 MHz Single Cell Spun from Nb-Cu Sheet</vt:lpstr>
      <vt:lpstr>9-cell Nb Cavity Made by Spinning</vt:lpstr>
      <vt:lpstr>Proof of Principle for Spinning 1.3 GHz Single Cell Nb Spun Cavity – 40 MV/m</vt:lpstr>
      <vt:lpstr>3-cell Cavity Made From Nb Tube By Spinning At INFN</vt:lpstr>
      <vt:lpstr>Hydroformed 3-cells   Welded into 9-cells 30 – 35 MV/m Proved</vt:lpstr>
      <vt:lpstr>1300 MHz Nb-Cu Composite Cavities Reach 40 MV/m</vt:lpstr>
      <vt:lpstr>Scenario of cost reduction Cost evaluation of Nb/Cu clad seamless cavity The present cost considering effect of mass production is  still higher than expected level</vt:lpstr>
      <vt:lpstr>Nb-Cu Composite Cavity Material &amp; Seamless Fabrication  Cost Reduction Plans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 Cavity Materials  and Cavity Fabrication Costs</dc:title>
  <dc:creator>Hasan Padamsee</dc:creator>
  <cp:lastModifiedBy>Hasan Padamsee</cp:lastModifiedBy>
  <cp:revision>2</cp:revision>
  <dcterms:created xsi:type="dcterms:W3CDTF">2017-02-09T04:55:51Z</dcterms:created>
  <dcterms:modified xsi:type="dcterms:W3CDTF">2017-02-09T05:32:17Z</dcterms:modified>
</cp:coreProperties>
</file>