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57" r:id="rId3"/>
    <p:sldId id="258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2F4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/>
    <p:restoredTop sz="94729"/>
  </p:normalViewPr>
  <p:slideViewPr>
    <p:cSldViewPr snapToGrid="0" snapToObjects="1">
      <p:cViewPr varScale="1">
        <p:scale>
          <a:sx n="101" d="100"/>
          <a:sy n="101" d="100"/>
        </p:scale>
        <p:origin x="170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D43C-75CD-3048-B8F3-617A2BFB0CA3}" type="datetimeFigureOut">
              <a:rPr lang="en-US" smtClean="0"/>
              <a:t>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51C3-CB9F-634F-9623-1CCB528B7A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D43C-75CD-3048-B8F3-617A2BFB0CA3}" type="datetimeFigureOut">
              <a:rPr lang="en-US" smtClean="0"/>
              <a:t>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51C3-CB9F-634F-9623-1CCB528B7A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D43C-75CD-3048-B8F3-617A2BFB0CA3}" type="datetimeFigureOut">
              <a:rPr lang="en-US" smtClean="0"/>
              <a:t>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51C3-CB9F-634F-9623-1CCB528B7A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D43C-75CD-3048-B8F3-617A2BFB0CA3}" type="datetimeFigureOut">
              <a:rPr lang="en-US" smtClean="0"/>
              <a:t>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51C3-CB9F-634F-9623-1CCB528B7A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D43C-75CD-3048-B8F3-617A2BFB0CA3}" type="datetimeFigureOut">
              <a:rPr lang="en-US" smtClean="0"/>
              <a:t>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51C3-CB9F-634F-9623-1CCB528B7A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D43C-75CD-3048-B8F3-617A2BFB0CA3}" type="datetimeFigureOut">
              <a:rPr lang="en-US" smtClean="0"/>
              <a:t>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51C3-CB9F-634F-9623-1CCB528B7A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D43C-75CD-3048-B8F3-617A2BFB0CA3}" type="datetimeFigureOut">
              <a:rPr lang="en-US" smtClean="0"/>
              <a:t>2/8/17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51C3-CB9F-634F-9623-1CCB528B7A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D43C-75CD-3048-B8F3-617A2BFB0CA3}" type="datetimeFigureOut">
              <a:rPr lang="en-US" smtClean="0"/>
              <a:t>2/8/17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51C3-CB9F-634F-9623-1CCB528B7A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D43C-75CD-3048-B8F3-617A2BFB0CA3}" type="datetimeFigureOut">
              <a:rPr lang="en-US" smtClean="0"/>
              <a:t>2/8/17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51C3-CB9F-634F-9623-1CCB528B7A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D43C-75CD-3048-B8F3-617A2BFB0CA3}" type="datetimeFigureOut">
              <a:rPr lang="en-US" smtClean="0"/>
              <a:t>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51C3-CB9F-634F-9623-1CCB528B7A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D43C-75CD-3048-B8F3-617A2BFB0CA3}" type="datetimeFigureOut">
              <a:rPr lang="en-US" smtClean="0"/>
              <a:t>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51C3-CB9F-634F-9623-1CCB528B7A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FD43C-75CD-3048-B8F3-617A2BFB0CA3}" type="datetimeFigureOut">
              <a:rPr lang="en-US" smtClean="0"/>
              <a:t>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751C3-CB9F-634F-9623-1CCB528B7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554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715963"/>
            <a:ext cx="7772400" cy="23876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Expected </a:t>
            </a:r>
            <a:r>
              <a:rPr lang="en-US" sz="4400" b="1" dirty="0"/>
              <a:t>impact for improved EP technique, such as Vertical EP or HF free </a:t>
            </a:r>
            <a:r>
              <a:rPr lang="en-US" sz="4400" b="1" dirty="0" smtClean="0"/>
              <a:t>EP</a:t>
            </a:r>
            <a:endParaRPr lang="en-US" sz="44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Fumio </a:t>
            </a:r>
            <a:r>
              <a:rPr lang="en-US" dirty="0" err="1" smtClean="0"/>
              <a:t>Furuta</a:t>
            </a:r>
            <a:r>
              <a:rPr lang="en-US" dirty="0" smtClean="0"/>
              <a:t>, Matthias Liepe, Cornell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744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650" y="42183"/>
            <a:ext cx="8020050" cy="1325563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Expected impact for improved EP technique, such as Vertical EP or HF free 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650" y="1389292"/>
            <a:ext cx="7886700" cy="47672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2F41FF"/>
                </a:solidFill>
              </a:rPr>
              <a:t>Potential/impact:</a:t>
            </a:r>
          </a:p>
          <a:p>
            <a:pPr lvl="1"/>
            <a:r>
              <a:rPr lang="en-US" sz="2800" b="1" dirty="0" smtClean="0">
                <a:solidFill>
                  <a:srgbClr val="2F41FF"/>
                </a:solidFill>
              </a:rPr>
              <a:t>VEP: </a:t>
            </a:r>
          </a:p>
          <a:p>
            <a:pPr lvl="2"/>
            <a:r>
              <a:rPr lang="en-US" sz="2800" b="1" dirty="0" smtClean="0"/>
              <a:t>Simplified integration with other processing steps </a:t>
            </a:r>
          </a:p>
          <a:p>
            <a:pPr lvl="2"/>
            <a:r>
              <a:rPr lang="en-US" sz="2800" b="1" dirty="0" smtClean="0"/>
              <a:t>Simplified infrastructure (reduced facility costs)</a:t>
            </a:r>
          </a:p>
          <a:p>
            <a:pPr lvl="2"/>
            <a:endParaRPr lang="en-US" sz="1200" b="1" dirty="0" smtClean="0"/>
          </a:p>
          <a:p>
            <a:pPr lvl="1"/>
            <a:r>
              <a:rPr lang="en-US" sz="2800" b="1" dirty="0" smtClean="0">
                <a:solidFill>
                  <a:srgbClr val="2F41FF"/>
                </a:solidFill>
              </a:rPr>
              <a:t>HF-free </a:t>
            </a:r>
          </a:p>
          <a:p>
            <a:pPr lvl="2"/>
            <a:r>
              <a:rPr lang="en-US" sz="2800" b="1" dirty="0" smtClean="0"/>
              <a:t>Reduced environmental impact </a:t>
            </a:r>
          </a:p>
          <a:p>
            <a:pPr lvl="2"/>
            <a:r>
              <a:rPr lang="en-US" sz="2800" b="1" dirty="0" smtClean="0"/>
              <a:t>Lower risk (no HF)</a:t>
            </a:r>
          </a:p>
          <a:p>
            <a:pPr lvl="2"/>
            <a:r>
              <a:rPr lang="en-US" sz="2800" b="1" dirty="0" smtClean="0"/>
              <a:t>Higher performance ? </a:t>
            </a:r>
          </a:p>
          <a:p>
            <a:pPr lvl="2"/>
            <a:endParaRPr lang="en-US" sz="2400" b="1" dirty="0">
              <a:solidFill>
                <a:srgbClr val="2F41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141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650" y="42183"/>
            <a:ext cx="8020050" cy="1325563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Expected impact for improved EP technique, such as Vertical EP or HF free EP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31708" y="1507446"/>
            <a:ext cx="8559934" cy="47672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2F41FF"/>
                </a:solidFill>
              </a:rPr>
              <a:t>Current status:</a:t>
            </a:r>
          </a:p>
          <a:p>
            <a:pPr lvl="1">
              <a:spcBef>
                <a:spcPts val="1200"/>
              </a:spcBef>
            </a:pPr>
            <a:r>
              <a:rPr lang="en-US" sz="2800" b="1" dirty="0" smtClean="0">
                <a:solidFill>
                  <a:srgbClr val="2F41FF"/>
                </a:solidFill>
              </a:rPr>
              <a:t>9-cell VEP high Q, high gradient demonstration at Cornell</a:t>
            </a:r>
          </a:p>
          <a:p>
            <a:pPr lvl="1">
              <a:spcBef>
                <a:spcPts val="1200"/>
              </a:spcBef>
            </a:pPr>
            <a:r>
              <a:rPr lang="en-US" sz="2800" b="1" dirty="0" smtClean="0">
                <a:solidFill>
                  <a:srgbClr val="2F41FF"/>
                </a:solidFill>
              </a:rPr>
              <a:t>HF-free EP single cell high gradient performance demonstration (Faraday, FNAL)</a:t>
            </a:r>
          </a:p>
          <a:p>
            <a:pPr lvl="1">
              <a:spcBef>
                <a:spcPts val="1200"/>
              </a:spcBef>
            </a:pPr>
            <a:r>
              <a:rPr lang="en-US" sz="2800" b="1" dirty="0" smtClean="0">
                <a:solidFill>
                  <a:srgbClr val="2F41FF"/>
                </a:solidFill>
              </a:rPr>
              <a:t>Ongoing R&amp;D programs at Cornell, Faraday, JLAB, KEK </a:t>
            </a:r>
          </a:p>
          <a:p>
            <a:pPr lvl="2"/>
            <a:r>
              <a:rPr lang="en-US" sz="2800" b="1" dirty="0" smtClean="0"/>
              <a:t>Faraday/Cornell: first 9-cell scale HF-free, bi-polar VEP done 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2237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8870" y="393579"/>
            <a:ext cx="4337844" cy="2999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5881" y="3524664"/>
            <a:ext cx="4343878" cy="3220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18" y="3546967"/>
            <a:ext cx="3903763" cy="2925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144" y="404465"/>
            <a:ext cx="4301581" cy="305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46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1650" y="42183"/>
            <a:ext cx="8020050" cy="1325563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Expected impact for improved EP technique, such as Vertical EP or HF free EP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11104" y="1367746"/>
            <a:ext cx="8601142" cy="539219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rgbClr val="2F41FF"/>
                </a:solidFill>
              </a:rPr>
              <a:t>Next steps / suggested development program :</a:t>
            </a:r>
          </a:p>
          <a:p>
            <a:pPr marL="465138" lvl="1" indent="-227013">
              <a:spcBef>
                <a:spcPts val="1200"/>
              </a:spcBef>
            </a:pPr>
            <a:r>
              <a:rPr lang="en-US" b="1" dirty="0"/>
              <a:t>R&amp;D program </a:t>
            </a:r>
            <a:r>
              <a:rPr lang="en-US" b="1" dirty="0" smtClean="0"/>
              <a:t>on pulse-reversed (bi-polar) vertical polishing </a:t>
            </a:r>
          </a:p>
          <a:p>
            <a:pPr marL="922338" lvl="2" indent="-227013">
              <a:spcBef>
                <a:spcPts val="1200"/>
              </a:spcBef>
            </a:pPr>
            <a:r>
              <a:rPr lang="en-US" sz="2400" b="1" dirty="0" smtClean="0">
                <a:solidFill>
                  <a:srgbClr val="C00000"/>
                </a:solidFill>
              </a:rPr>
              <a:t>Explore </a:t>
            </a:r>
            <a:r>
              <a:rPr lang="en-US" sz="2400" b="1" u="sng" dirty="0" smtClean="0">
                <a:solidFill>
                  <a:srgbClr val="C00000"/>
                </a:solidFill>
              </a:rPr>
              <a:t>HF-free electrolyte </a:t>
            </a:r>
            <a:r>
              <a:rPr lang="en-US" sz="2400" b="1" dirty="0" smtClean="0">
                <a:solidFill>
                  <a:srgbClr val="C00000"/>
                </a:solidFill>
              </a:rPr>
              <a:t>(</a:t>
            </a:r>
            <a:r>
              <a:rPr lang="en-US" sz="2400" b="1" dirty="0">
                <a:solidFill>
                  <a:srgbClr val="C00000"/>
                </a:solidFill>
              </a:rPr>
              <a:t>e.g</a:t>
            </a:r>
            <a:r>
              <a:rPr lang="en-US" sz="2400" b="1" dirty="0" smtClean="0">
                <a:solidFill>
                  <a:srgbClr val="C00000"/>
                </a:solidFill>
              </a:rPr>
              <a:t>. </a:t>
            </a:r>
            <a:r>
              <a:rPr lang="pt-BR" sz="2400" b="1" dirty="0">
                <a:solidFill>
                  <a:srgbClr val="C00000"/>
                </a:solidFill>
              </a:rPr>
              <a:t>5-10 wt% H</a:t>
            </a:r>
            <a:r>
              <a:rPr lang="pt-BR" sz="2400" b="1" baseline="-25000" dirty="0">
                <a:solidFill>
                  <a:srgbClr val="C00000"/>
                </a:solidFill>
              </a:rPr>
              <a:t>2</a:t>
            </a:r>
            <a:r>
              <a:rPr lang="pt-BR" sz="2400" b="1" dirty="0">
                <a:solidFill>
                  <a:srgbClr val="C00000"/>
                </a:solidFill>
              </a:rPr>
              <a:t>SO</a:t>
            </a:r>
            <a:r>
              <a:rPr lang="pt-BR" sz="2400" b="1" baseline="-25000" dirty="0">
                <a:solidFill>
                  <a:srgbClr val="C00000"/>
                </a:solidFill>
              </a:rPr>
              <a:t>4</a:t>
            </a:r>
            <a:r>
              <a:rPr lang="pt-BR" sz="2400" b="1" dirty="0">
                <a:solidFill>
                  <a:srgbClr val="C00000"/>
                </a:solidFill>
              </a:rPr>
              <a:t> in </a:t>
            </a:r>
            <a:r>
              <a:rPr lang="pt-BR" sz="2400" b="1" dirty="0" smtClean="0">
                <a:solidFill>
                  <a:srgbClr val="C00000"/>
                </a:solidFill>
              </a:rPr>
              <a:t>H</a:t>
            </a:r>
            <a:r>
              <a:rPr lang="pt-BR" sz="2400" b="1" baseline="-25000" dirty="0" smtClean="0">
                <a:solidFill>
                  <a:srgbClr val="C00000"/>
                </a:solidFill>
              </a:rPr>
              <a:t>2</a:t>
            </a:r>
            <a:r>
              <a:rPr lang="pt-BR" sz="2400" b="1" dirty="0" smtClean="0">
                <a:solidFill>
                  <a:srgbClr val="C00000"/>
                </a:solidFill>
              </a:rPr>
              <a:t>O</a:t>
            </a:r>
            <a:r>
              <a:rPr lang="en-US" sz="2400" b="1" dirty="0" smtClean="0">
                <a:solidFill>
                  <a:srgbClr val="C00000"/>
                </a:solidFill>
              </a:rPr>
              <a:t>) and </a:t>
            </a:r>
            <a:r>
              <a:rPr lang="en-US" sz="2400" b="1" u="sng" dirty="0" smtClean="0">
                <a:solidFill>
                  <a:srgbClr val="C00000"/>
                </a:solidFill>
              </a:rPr>
              <a:t>acid-free salt-based electrolyte</a:t>
            </a:r>
            <a:r>
              <a:rPr lang="en-US" sz="2400" b="1" dirty="0" smtClean="0">
                <a:solidFill>
                  <a:srgbClr val="C00000"/>
                </a:solidFill>
              </a:rPr>
              <a:t>. </a:t>
            </a:r>
          </a:p>
          <a:p>
            <a:pPr marL="1379538" lvl="3" indent="-227013">
              <a:spcBef>
                <a:spcPts val="1200"/>
              </a:spcBef>
            </a:pPr>
            <a:r>
              <a:rPr lang="en-US" sz="2400" b="1" dirty="0" smtClean="0"/>
              <a:t>Study surface chemistry</a:t>
            </a:r>
          </a:p>
          <a:p>
            <a:pPr marL="1379538" lvl="3" indent="-227013">
              <a:spcBef>
                <a:spcPts val="1200"/>
              </a:spcBef>
            </a:pPr>
            <a:r>
              <a:rPr lang="en-US" sz="2400" b="1" dirty="0" smtClean="0"/>
              <a:t>Optimize process  </a:t>
            </a:r>
          </a:p>
          <a:p>
            <a:pPr marL="922338" lvl="2" indent="-227013">
              <a:spcBef>
                <a:spcPts val="1200"/>
              </a:spcBef>
            </a:pPr>
            <a:r>
              <a:rPr lang="en-US" sz="2400" b="1" dirty="0" smtClean="0">
                <a:solidFill>
                  <a:srgbClr val="C00000"/>
                </a:solidFill>
              </a:rPr>
              <a:t>Transfer to 9-cell cavities and study high-field, high Q performance </a:t>
            </a:r>
          </a:p>
          <a:p>
            <a:pPr marL="1379538" lvl="3" indent="-227013">
              <a:spcBef>
                <a:spcPts val="1200"/>
              </a:spcBef>
            </a:pPr>
            <a:r>
              <a:rPr lang="en-US" sz="2400" b="1" dirty="0" smtClean="0"/>
              <a:t>Demonstrate reproducibility and high yield on 9-cell cavities </a:t>
            </a:r>
          </a:p>
          <a:p>
            <a:pPr marL="922338" lvl="2" indent="-227013">
              <a:spcBef>
                <a:spcPts val="1200"/>
              </a:spcBef>
            </a:pPr>
            <a:endParaRPr lang="en-US" sz="2400" b="1" dirty="0" smtClean="0"/>
          </a:p>
          <a:p>
            <a:pPr marL="922338" lvl="2" indent="-227013">
              <a:spcBef>
                <a:spcPts val="1200"/>
              </a:spcBef>
            </a:pPr>
            <a:endParaRPr lang="en-US" b="1" dirty="0" smtClean="0">
              <a:solidFill>
                <a:srgbClr val="2F41FF"/>
              </a:solidFill>
            </a:endParaRPr>
          </a:p>
          <a:p>
            <a:pPr marL="465138" lvl="1" indent="-227013">
              <a:spcBef>
                <a:spcPts val="1200"/>
              </a:spcBef>
            </a:pPr>
            <a:endParaRPr lang="en-US" b="1" dirty="0" smtClean="0">
              <a:solidFill>
                <a:srgbClr val="2F41FF"/>
              </a:solidFill>
            </a:endParaRPr>
          </a:p>
          <a:p>
            <a:pPr marL="465138" lvl="1" indent="-227013">
              <a:spcBef>
                <a:spcPts val="1200"/>
              </a:spcBef>
            </a:pPr>
            <a:endParaRPr lang="en-US" b="1" dirty="0">
              <a:solidFill>
                <a:srgbClr val="2F41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30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</TotalTime>
  <Words>202</Words>
  <Application>Microsoft Macintosh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Expected impact for improved EP technique, such as Vertical EP or HF free EP</vt:lpstr>
      <vt:lpstr>Expected impact for improved EP technique, such as Vertical EP or HF free EP</vt:lpstr>
      <vt:lpstr>Expected impact for improved EP technique, such as Vertical EP or HF free EP</vt:lpstr>
      <vt:lpstr>PowerPoint Presentation</vt:lpstr>
      <vt:lpstr>Expected impact for improved EP technique, such as Vertical EP or HF free EP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Nb3Sn: Next steps and validating milestones towards high duty factor/CW machines</dc:title>
  <dc:creator>Microsoft Office User</dc:creator>
  <cp:lastModifiedBy>Microsoft Office User</cp:lastModifiedBy>
  <cp:revision>37</cp:revision>
  <dcterms:created xsi:type="dcterms:W3CDTF">2017-02-07T18:50:13Z</dcterms:created>
  <dcterms:modified xsi:type="dcterms:W3CDTF">2017-02-08T14:03:03Z</dcterms:modified>
</cp:coreProperties>
</file>