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82" r:id="rId6"/>
    <p:sldId id="281" r:id="rId7"/>
    <p:sldId id="262" r:id="rId8"/>
    <p:sldId id="277" r:id="rId9"/>
    <p:sldId id="261" r:id="rId10"/>
    <p:sldId id="265" r:id="rId11"/>
    <p:sldId id="283" r:id="rId12"/>
    <p:sldId id="259" r:id="rId13"/>
    <p:sldId id="271" r:id="rId14"/>
    <p:sldId id="263" r:id="rId15"/>
    <p:sldId id="264" r:id="rId16"/>
    <p:sldId id="268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6381" autoAdjust="0"/>
  </p:normalViewPr>
  <p:slideViewPr>
    <p:cSldViewPr>
      <p:cViewPr varScale="1">
        <p:scale>
          <a:sx n="86" d="100"/>
          <a:sy n="8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6947F-0C83-9E4D-AE81-20DFCA8E924F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41B3C-C266-C24D-B28F-6F09E8502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1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4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8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9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1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17E5-D6B4-4DD3-B1F7-63ECE9852CED}" type="datetimeFigureOut">
              <a:rPr lang="en-US" smtClean="0"/>
              <a:t>2/8/17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56A-EF26-40A1-BE6F-3BBB35D9A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gi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Large-Grain Niobium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Rongli Geng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Jefferson Lab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GARD-SRF Roadmap Workshop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Fermilab</a:t>
            </a:r>
            <a:r>
              <a:rPr lang="en-US" dirty="0" smtClean="0">
                <a:solidFill>
                  <a:schemeClr val="tx1"/>
                </a:solidFill>
              </a:rPr>
              <a:t>, February 9-10, 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3462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New Progresses since ILC TDR Publication</a:t>
            </a:r>
            <a:endParaRPr lang="en-US" sz="4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81000" y="5715000"/>
            <a:ext cx="8458200" cy="91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Large-grain cavity </a:t>
            </a:r>
            <a:r>
              <a:rPr lang="en-US" sz="24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</a:t>
            </a:r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tested at DESY</a:t>
            </a:r>
          </a:p>
          <a:p>
            <a:pPr lvl="1"/>
            <a:r>
              <a:rPr lang="en-US" sz="1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7 out 8 cavities are </a:t>
            </a:r>
            <a:r>
              <a:rPr lang="en-US" sz="1800" u="sng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industrially built LG </a:t>
            </a:r>
            <a:r>
              <a:rPr lang="en-US" sz="1800" u="sng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cavities, </a:t>
            </a:r>
            <a:r>
              <a:rPr lang="en-US" sz="1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9</a:t>
            </a:r>
            <a:r>
              <a:rPr lang="en-US" sz="1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-cell, TESLA </a:t>
            </a:r>
            <a:r>
              <a:rPr lang="en-US" sz="1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shape</a:t>
            </a:r>
            <a:endParaRPr lang="en-US" sz="18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35926" cy="4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pr.desy.de/sites2009/site_pr/content/e223/e228/infoboxContent284/DESY-Logo-cyan-RGB_g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48" y="1169936"/>
            <a:ext cx="545757" cy="5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of LG </a:t>
            </a:r>
            <a:r>
              <a:rPr lang="en-US" dirty="0" err="1" smtClean="0"/>
              <a:t>Nb</a:t>
            </a:r>
            <a:r>
              <a:rPr lang="en-US" dirty="0" smtClean="0"/>
              <a:t> Material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Grain boundaries</a:t>
            </a:r>
          </a:p>
          <a:p>
            <a:pPr lvl="1"/>
            <a:r>
              <a:rPr lang="en-US" dirty="0" smtClean="0"/>
              <a:t>Flux penetration</a:t>
            </a:r>
          </a:p>
          <a:p>
            <a:pPr lvl="1"/>
            <a:r>
              <a:rPr lang="en-US" dirty="0" smtClean="0"/>
              <a:t>GB pinning centers</a:t>
            </a:r>
          </a:p>
          <a:p>
            <a:pPr lvl="1"/>
            <a:r>
              <a:rPr lang="en-US" dirty="0" smtClean="0"/>
              <a:t>GB weak links</a:t>
            </a:r>
          </a:p>
          <a:p>
            <a:r>
              <a:rPr lang="en-US" dirty="0" smtClean="0"/>
              <a:t>Phonon peak in thermal conductivity</a:t>
            </a:r>
          </a:p>
          <a:p>
            <a:r>
              <a:rPr lang="en-US" dirty="0" smtClean="0"/>
              <a:t>Mechanical properties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8915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P. </a:t>
            </a:r>
            <a:r>
              <a:rPr lang="en-US" sz="2000" dirty="0" err="1" smtClean="0"/>
              <a:t>Kneisel</a:t>
            </a:r>
            <a:r>
              <a:rPr lang="en-US" sz="2000" dirty="0" smtClean="0"/>
              <a:t> et al., Review </a:t>
            </a:r>
            <a:r>
              <a:rPr lang="en-US" sz="2000" dirty="0"/>
              <a:t>of ingot niobium as a material for superconducting radiofrequency accelerating </a:t>
            </a:r>
            <a:r>
              <a:rPr lang="en-US" sz="2000" dirty="0" smtClean="0"/>
              <a:t>cavities, </a:t>
            </a:r>
            <a:r>
              <a:rPr lang="en-US" sz="2000" dirty="0"/>
              <a:t>Nuclear Instruments and Methods in Physics Research A 774 (2015) 133–</a:t>
            </a:r>
            <a:r>
              <a:rPr lang="en-US" sz="2000" dirty="0" smtClean="0"/>
              <a:t>150.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77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39793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&gt;35MV/m SRF Technology </a:t>
            </a:r>
            <a:r>
              <a:rPr lang="en-US" sz="4000" dirty="0" smtClean="0"/>
              <a:t>Matrix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4435459"/>
              </p:ext>
            </p:extLst>
          </p:nvPr>
        </p:nvGraphicFramePr>
        <p:xfrm>
          <a:off x="609600" y="2057400"/>
          <a:ext cx="8305801" cy="304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085"/>
                <a:gridCol w="987458"/>
                <a:gridCol w="1155457"/>
                <a:gridCol w="1409746"/>
                <a:gridCol w="1155685"/>
                <a:gridCol w="1155685"/>
                <a:gridCol w="1155685"/>
              </a:tblGrid>
              <a:tr h="570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 properties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r>
                        <a:rPr lang="en-US" sz="1400" baseline="0" dirty="0" smtClean="0"/>
                        <a:t> production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Cavity prototype</a:t>
                      </a:r>
                      <a:r>
                        <a:rPr lang="en-US" sz="1400" baseline="0" dirty="0" smtClean="0"/>
                        <a:t> demo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Cryomodule</a:t>
                      </a:r>
                      <a:r>
                        <a:rPr lang="en-US" sz="1400" baseline="0" dirty="0" smtClean="0"/>
                        <a:t> prototype</a:t>
                      </a:r>
                      <a:r>
                        <a:rPr lang="en-US" sz="1400" dirty="0" smtClean="0"/>
                        <a:t> demo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Field</a:t>
                      </a:r>
                      <a:r>
                        <a:rPr lang="en-US" sz="1400" baseline="0" dirty="0" smtClean="0"/>
                        <a:t>-trial </a:t>
                      </a:r>
                    </a:p>
                    <a:p>
                      <a:r>
                        <a:rPr lang="en-US" sz="1400" baseline="0" dirty="0" smtClean="0"/>
                        <a:t>in real world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Operational system</a:t>
                      </a:r>
                      <a:r>
                        <a:rPr lang="en-US" sz="1400" baseline="0" dirty="0" smtClean="0"/>
                        <a:t> with beam</a:t>
                      </a:r>
                      <a:endParaRPr lang="en-US" sz="1400" dirty="0"/>
                    </a:p>
                  </a:txBody>
                  <a:tcPr/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FG </a:t>
                      </a:r>
                      <a:r>
                        <a:rPr lang="en-US" sz="1600" dirty="0" err="1" smtClean="0"/>
                        <a:t>Nb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174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Vendor for Ingot slicing </a:t>
                      </a:r>
                      <a:endParaRPr lang="en-US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305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Surface</a:t>
                      </a:r>
                      <a:r>
                        <a:rPr lang="en-US" sz="1600" baseline="0" dirty="0" smtClean="0"/>
                        <a:t> dirtying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(FG or LG)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66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Nb3Sn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6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" y="0"/>
            <a:ext cx="9112917" cy="59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ILC 1-cell cavity test results\DSC_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2" t="8155" r="34902" b="13598"/>
          <a:stretch/>
        </p:blipFill>
        <p:spPr bwMode="auto">
          <a:xfrm>
            <a:off x="5639467" y="843516"/>
            <a:ext cx="740068" cy="17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1173" y="921487"/>
            <a:ext cx="269657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1.3 GHz, TTF shape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Tokyo-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Denkai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Large-Grain 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779438" y="5756569"/>
                <a:ext cx="313596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/>
                <a:endParaRPr lang="en-US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38" y="5756569"/>
                <a:ext cx="313596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397131" y="3735573"/>
            <a:ext cx="365425" cy="878958"/>
          </a:xfrm>
          <a:prstGeom prst="ellipse">
            <a:avLst/>
          </a:prstGeom>
          <a:noFill/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8" name="Straight Arrow Connector 7"/>
          <p:cNvCxnSpPr>
            <a:stCxn id="7" idx="4"/>
          </p:cNvCxnSpPr>
          <p:nvPr/>
        </p:nvCxnSpPr>
        <p:spPr>
          <a:xfrm flipH="1">
            <a:off x="6723736" y="4614531"/>
            <a:ext cx="856108" cy="114203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3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Minion Pro"/>
              </a:rPr>
              <a:t>Nb</a:t>
            </a:r>
            <a:r>
              <a:rPr lang="en-US" sz="4000" dirty="0" smtClean="0">
                <a:latin typeface="Minion Pro"/>
              </a:rPr>
              <a:t> material cost </a:t>
            </a:r>
            <a:r>
              <a:rPr lang="en-US" sz="4000" dirty="0"/>
              <a:t>a</a:t>
            </a:r>
            <a:r>
              <a:rPr lang="en-US" sz="4000" dirty="0" smtClean="0">
                <a:latin typeface="Minion Pro"/>
              </a:rPr>
              <a:t>nalysis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496"/>
            <a:ext cx="8344968" cy="48625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inion Pro"/>
              </a:rPr>
              <a:t>Requested </a:t>
            </a:r>
            <a:r>
              <a:rPr lang="en-US" sz="2800" b="1" dirty="0" smtClean="0">
                <a:latin typeface="Minion Pro"/>
              </a:rPr>
              <a:t>quotes</a:t>
            </a:r>
            <a:r>
              <a:rPr lang="en-US" sz="2800" dirty="0" smtClean="0">
                <a:latin typeface="Minion Pro"/>
              </a:rPr>
              <a:t> </a:t>
            </a:r>
            <a:r>
              <a:rPr lang="en-US" sz="2800" dirty="0" smtClean="0"/>
              <a:t>from</a:t>
            </a:r>
            <a:r>
              <a:rPr lang="en-US" sz="2800" dirty="0" smtClean="0">
                <a:latin typeface="Minion Pro"/>
              </a:rPr>
              <a:t> manufacturers to determine the cost to produce </a:t>
            </a:r>
            <a:r>
              <a:rPr lang="en-US" sz="2800" b="1" dirty="0" smtClean="0">
                <a:latin typeface="Minion Pro"/>
              </a:rPr>
              <a:t>88 </a:t>
            </a:r>
            <a:r>
              <a:rPr lang="en-US" sz="2800" b="1" dirty="0" err="1" smtClean="0">
                <a:latin typeface="Minion Pro"/>
              </a:rPr>
              <a:t>Nb</a:t>
            </a:r>
            <a:r>
              <a:rPr lang="en-US" sz="2800" b="1" dirty="0" smtClean="0">
                <a:latin typeface="Minion Pro"/>
              </a:rPr>
              <a:t> discs </a:t>
            </a:r>
            <a:r>
              <a:rPr lang="en-US" sz="2800" dirty="0" smtClean="0">
                <a:latin typeface="Minion Pro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latin typeface="Minion Pro"/>
                <a:sym typeface="Symbol"/>
              </a:rPr>
              <a:t></a:t>
            </a:r>
            <a:r>
              <a:rPr lang="en-US" sz="2200" dirty="0" smtClean="0">
                <a:solidFill>
                  <a:srgbClr val="0070C0"/>
                </a:solidFill>
                <a:latin typeface="Minion Pro"/>
              </a:rPr>
              <a:t>235 mm, 3.175 mm thick</a:t>
            </a:r>
            <a:r>
              <a:rPr lang="en-US" sz="2800" dirty="0" smtClean="0">
                <a:latin typeface="Minion Pro"/>
              </a:rPr>
              <a:t>) with center hole, ready for deep-drawing with these alternative specifications:</a:t>
            </a:r>
          </a:p>
          <a:p>
            <a:pPr lvl="1"/>
            <a:r>
              <a:rPr lang="en-US" sz="2400" b="1" dirty="0" smtClean="0">
                <a:latin typeface="Minion Pro"/>
              </a:rPr>
              <a:t>Fine-grain, RRR&gt;300</a:t>
            </a:r>
            <a:r>
              <a:rPr lang="en-US" sz="2400" dirty="0" smtClean="0">
                <a:latin typeface="Minion Pro"/>
              </a:rPr>
              <a:t> (XFEL specs)</a:t>
            </a:r>
          </a:p>
          <a:p>
            <a:pPr lvl="1"/>
            <a:r>
              <a:rPr lang="en-US" sz="2400" b="1" dirty="0" smtClean="0"/>
              <a:t>Ingot </a:t>
            </a:r>
            <a:r>
              <a:rPr lang="en-US" sz="2400" b="1" dirty="0" err="1" smtClean="0"/>
              <a:t>Nb</a:t>
            </a:r>
            <a:r>
              <a:rPr lang="en-US" sz="2400" b="1" dirty="0" smtClean="0"/>
              <a:t>, RRR&gt;150</a:t>
            </a:r>
          </a:p>
          <a:p>
            <a:pPr lvl="1"/>
            <a:endParaRPr lang="en-US" sz="24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The direct cost for the Ingot </a:t>
            </a:r>
            <a:r>
              <a:rPr lang="en-US" sz="2800" b="1" dirty="0" err="1" smtClean="0">
                <a:solidFill>
                  <a:srgbClr val="FF0000"/>
                </a:solidFill>
              </a:rPr>
              <a:t>Nb</a:t>
            </a:r>
            <a:r>
              <a:rPr lang="en-US" sz="2800" b="1" dirty="0" smtClean="0">
                <a:solidFill>
                  <a:srgbClr val="FF0000"/>
                </a:solidFill>
              </a:rPr>
              <a:t> option was a factor 3.7 lower than the fine-grain option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84863"/>
            <a:ext cx="5477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lowest quote from 2 </a:t>
            </a:r>
            <a:r>
              <a:rPr lang="en-US" sz="1200" dirty="0" err="1" smtClean="0"/>
              <a:t>Nb</a:t>
            </a:r>
            <a:r>
              <a:rPr lang="en-US" sz="1200" dirty="0" smtClean="0"/>
              <a:t> suppliers was used for the fine-grain </a:t>
            </a:r>
            <a:r>
              <a:rPr lang="en-US" sz="1200" dirty="0" err="1" smtClean="0"/>
              <a:t>Nb</a:t>
            </a:r>
            <a:r>
              <a:rPr lang="en-US" sz="1200" dirty="0" smtClean="0"/>
              <a:t> sheets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6634" y="5992530"/>
            <a:ext cx="2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G. </a:t>
            </a:r>
            <a:r>
              <a:rPr lang="en-US" dirty="0" err="1" smtClean="0"/>
              <a:t>Myneni</a:t>
            </a:r>
            <a:r>
              <a:rPr lang="en-US" dirty="0" smtClean="0"/>
              <a:t>, G. </a:t>
            </a:r>
            <a:r>
              <a:rPr lang="en-US" dirty="0" err="1" smtClean="0"/>
              <a:t>Ciovati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2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45" y="194726"/>
            <a:ext cx="8827805" cy="397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RRR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/>
              <a:t>120 ingot </a:t>
            </a:r>
            <a:r>
              <a:rPr lang="en-US" dirty="0" err="1" smtClean="0"/>
              <a:t>Nb</a:t>
            </a:r>
            <a:r>
              <a:rPr lang="en-US" dirty="0" smtClean="0"/>
              <a:t> at high gradient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85" y="808123"/>
            <a:ext cx="6789333" cy="49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7440" y="6170064"/>
            <a:ext cx="495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</a:t>
            </a:r>
            <a:r>
              <a:rPr lang="en-US" sz="1200" dirty="0" err="1" smtClean="0"/>
              <a:t>Ciovati</a:t>
            </a:r>
            <a:r>
              <a:rPr lang="en-US" sz="1200" dirty="0" smtClean="0"/>
              <a:t>, P. </a:t>
            </a:r>
            <a:r>
              <a:rPr lang="en-US" sz="1200" dirty="0" err="1" smtClean="0"/>
              <a:t>Dhakal</a:t>
            </a:r>
            <a:r>
              <a:rPr lang="en-US" sz="1200" dirty="0" smtClean="0"/>
              <a:t>, G. </a:t>
            </a:r>
            <a:r>
              <a:rPr lang="en-US" sz="1200" dirty="0" err="1" smtClean="0"/>
              <a:t>Myneni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Supercond</a:t>
            </a:r>
            <a:r>
              <a:rPr lang="en-US" sz="1200" i="1" dirty="0" smtClean="0"/>
              <a:t>. Sci. </a:t>
            </a:r>
            <a:r>
              <a:rPr lang="en-US" sz="1200" i="1" dirty="0"/>
              <a:t>Technol. </a:t>
            </a:r>
            <a:r>
              <a:rPr lang="en-US" sz="1200" b="1" dirty="0"/>
              <a:t>29</a:t>
            </a:r>
            <a:r>
              <a:rPr lang="en-US" sz="1200" dirty="0"/>
              <a:t> (2016) 064002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44" y="5819688"/>
            <a:ext cx="893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performance measured in 1.3 GHz single-cell cavity at KEK from similar material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6109" y="4443813"/>
            <a:ext cx="77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T=2 K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8108" y="3760150"/>
            <a:ext cx="0" cy="169206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07552" y="5452217"/>
            <a:ext cx="161515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acc</a:t>
            </a:r>
            <a:r>
              <a:rPr lang="en-US" b="1" dirty="0" smtClean="0">
                <a:solidFill>
                  <a:srgbClr val="00B050"/>
                </a:solidFill>
              </a:rPr>
              <a:t>=31 MV/m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1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srfee\Geng\ILC_high_gradient\SingleCellCavity\PJ1-2 (OSTEC-1)\PJ1-2 5may15 plot Q_Eacc 2K and 1_8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2128" r="8469" b="2706"/>
          <a:stretch/>
        </p:blipFill>
        <p:spPr bwMode="auto">
          <a:xfrm>
            <a:off x="1905000" y="726343"/>
            <a:ext cx="7062535" cy="41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014317"/>
            <a:ext cx="6386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1.5 GHz, CEBAF upgrade Low-Loss Shape</a:t>
            </a:r>
          </a:p>
          <a:p>
            <a:r>
              <a:rPr lang="en-US" sz="20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OTIC Large Grain </a:t>
            </a:r>
            <a:r>
              <a:rPr lang="en-US" sz="2000" b="1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endParaRPr lang="en-US" sz="2000" b="1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Cavity processing: Bulk BCP + 800Cx2hr</a:t>
            </a:r>
          </a:p>
          <a:p>
            <a:r>
              <a:rPr lang="en-US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Final Processing: EP 30 um + 120Cx18hr</a:t>
            </a:r>
          </a:p>
        </p:txBody>
      </p:sp>
      <p:pic>
        <p:nvPicPr>
          <p:cNvPr id="4" name="Picture 2" descr="M:\srfee\Geng\ILC_high_gradient\SingleCellCavity\PJ1-2 (OSTEC-1)\PJ1-2 on test stand 30sep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t="10985" r="22823" b="5909"/>
          <a:stretch/>
        </p:blipFill>
        <p:spPr bwMode="auto">
          <a:xfrm>
            <a:off x="457200" y="990600"/>
            <a:ext cx="1600200" cy="36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791200" y="5410200"/>
                <a:ext cx="31242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/>
                <a:endParaRPr lang="en-US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10200"/>
                <a:ext cx="3124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8245175" y="3657600"/>
            <a:ext cx="365425" cy="878958"/>
          </a:xfrm>
          <a:prstGeom prst="ellipse">
            <a:avLst/>
          </a:prstGeom>
          <a:noFill/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 flipH="1">
            <a:off x="7869491" y="4536558"/>
            <a:ext cx="558397" cy="87268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3498" y="128034"/>
            <a:ext cx="769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LG cavity PJ1-2 (</a:t>
            </a:r>
            <a:r>
              <a:rPr lang="en-US" sz="32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JLab</a:t>
            </a:r>
            <a:r>
              <a:rPr lang="en-US" sz="3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-PKU-OTIC collaboration)</a:t>
            </a:r>
            <a:endParaRPr lang="en-US" sz="3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LG </a:t>
            </a:r>
            <a:r>
              <a:rPr lang="en-US" sz="1800" dirty="0" err="1" smtClean="0"/>
              <a:t>Nb</a:t>
            </a:r>
            <a:r>
              <a:rPr lang="en-US" sz="1800" dirty="0" smtClean="0"/>
              <a:t> cavity technology has demonstrated cavity prototype,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prototype, field-trail in real world system and some beam operation experience. It is therefore a option on the table for near term application.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We continue to learn how </a:t>
            </a:r>
            <a:r>
              <a:rPr lang="en-US" sz="1800" dirty="0" err="1" smtClean="0"/>
              <a:t>Nb</a:t>
            </a:r>
            <a:r>
              <a:rPr lang="en-US" sz="1800" dirty="0" smtClean="0"/>
              <a:t> material work through LG, especially the role of grain boundaries.  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Superiority of LG </a:t>
            </a:r>
            <a:r>
              <a:rPr lang="en-US" sz="1800" dirty="0" err="1" smtClean="0"/>
              <a:t>Nb</a:t>
            </a:r>
            <a:r>
              <a:rPr lang="en-US" sz="1800" dirty="0" smtClean="0"/>
              <a:t> is demonstrated at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system level with understanding of material properties. 30% higher Q0 as compared to FG tested in “plug compatible” fashion.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JLAB continues to develop advanced cavities using LG </a:t>
            </a:r>
            <a:r>
              <a:rPr lang="en-US" sz="1800" dirty="0" err="1" smtClean="0"/>
              <a:t>Nb</a:t>
            </a:r>
            <a:r>
              <a:rPr lang="en-US" sz="1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LSF shape (20 % more efficiency)+  LG </a:t>
            </a:r>
            <a:r>
              <a:rPr lang="en-US" sz="1600" dirty="0" err="1" smtClean="0"/>
              <a:t>Nb</a:t>
            </a:r>
            <a:r>
              <a:rPr lang="en-US" sz="1600" dirty="0" smtClean="0"/>
              <a:t> (30% more efficiency) -&gt; total 50% more efficiency compared to TESLA shape + FG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Ultimately LSF shape + LG </a:t>
            </a:r>
            <a:r>
              <a:rPr lang="en-US" sz="1600" dirty="0" err="1" smtClean="0"/>
              <a:t>Nb</a:t>
            </a:r>
            <a:r>
              <a:rPr lang="en-US" sz="1600" dirty="0" smtClean="0"/>
              <a:t> + N infusion? 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JLAB continues to optimize LG material properties toward the realization of its full potential in cost saving.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78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Organizer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are the pros and cons for long term cost reduction via </a:t>
            </a:r>
            <a:r>
              <a:rPr lang="en-US" dirty="0" err="1"/>
              <a:t>Nb</a:t>
            </a:r>
            <a:r>
              <a:rPr lang="en-US" dirty="0"/>
              <a:t> materials using </a:t>
            </a:r>
            <a:r>
              <a:rPr lang="en-US" dirty="0" smtClean="0"/>
              <a:t>large grain </a:t>
            </a:r>
            <a:r>
              <a:rPr lang="en-US" dirty="0" err="1"/>
              <a:t>Nb</a:t>
            </a:r>
            <a:r>
              <a:rPr lang="en-US" dirty="0"/>
              <a:t>? What are the best case and worst case scenarios for total cost reduction. </a:t>
            </a:r>
            <a:r>
              <a:rPr lang="en-US" dirty="0" smtClean="0"/>
              <a:t>Also, single </a:t>
            </a:r>
            <a:r>
              <a:rPr lang="en-US" dirty="0"/>
              <a:t>cell cavities of explosion bonded </a:t>
            </a:r>
            <a:r>
              <a:rPr lang="en-US" dirty="0" err="1"/>
              <a:t>Nb</a:t>
            </a:r>
            <a:r>
              <a:rPr lang="en-US" dirty="0"/>
              <a:t>-Cu have been fabricated and tested to </a:t>
            </a:r>
            <a:r>
              <a:rPr lang="en-US" dirty="0" smtClean="0"/>
              <a:t>40 MV/m</a:t>
            </a:r>
            <a:r>
              <a:rPr lang="en-US" dirty="0"/>
              <a:t>. What is the anticipated material and fabrication cost saving of using </a:t>
            </a:r>
            <a:r>
              <a:rPr lang="en-US" dirty="0" smtClean="0"/>
              <a:t>explosion bonded </a:t>
            </a:r>
            <a:r>
              <a:rPr lang="en-US" dirty="0" err="1"/>
              <a:t>Nb</a:t>
            </a:r>
            <a:r>
              <a:rPr lang="en-US" dirty="0"/>
              <a:t>-Cu over </a:t>
            </a:r>
            <a:r>
              <a:rPr lang="en-US" dirty="0" err="1"/>
              <a:t>Nb</a:t>
            </a:r>
            <a:r>
              <a:rPr lang="en-US" dirty="0"/>
              <a:t>? </a:t>
            </a:r>
            <a:r>
              <a:rPr lang="en-US" b="1" dirty="0"/>
              <a:t>(Geng, C. Reece, Yamamoto)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always, a credible estimation in ownership cost reduction when large amount of money is involved requires knowledge in resources, production, and market etc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Proper constrains must be placed first. If a credible design is existing already, such as for ILC, any </a:t>
            </a:r>
            <a:r>
              <a:rPr lang="en-US" dirty="0" smtClean="0"/>
              <a:t>cost saving </a:t>
            </a:r>
            <a:r>
              <a:rPr lang="en-US" dirty="0" smtClean="0"/>
              <a:t>solution in one area must deliver without raising cost in other areas. </a:t>
            </a:r>
          </a:p>
          <a:p>
            <a:r>
              <a:rPr lang="en-US" dirty="0" smtClean="0"/>
              <a:t>When you have an existing design AND a demanding specification AND limited time such as ILC in three years, cost saving is achieved by </a:t>
            </a:r>
            <a:r>
              <a:rPr lang="en-US" u="sng" dirty="0" smtClean="0"/>
              <a:t>simplification</a:t>
            </a:r>
            <a:r>
              <a:rPr lang="en-US" dirty="0" smtClean="0"/>
              <a:t> and by  </a:t>
            </a:r>
            <a:r>
              <a:rPr lang="en-US" u="sng" dirty="0" smtClean="0"/>
              <a:t>replacement of “plug compatible” and “risk neutral” </a:t>
            </a:r>
            <a:r>
              <a:rPr lang="en-US" u="sng" dirty="0" smtClean="0"/>
              <a:t>inexpensive alternatives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Because it simplifies </a:t>
            </a:r>
            <a:r>
              <a:rPr lang="en-US" dirty="0" err="1" smtClean="0"/>
              <a:t>Nb</a:t>
            </a:r>
            <a:r>
              <a:rPr lang="en-US" dirty="0" smtClean="0"/>
              <a:t> material production by eliminating steps, Large-Grain (LG) </a:t>
            </a:r>
            <a:r>
              <a:rPr lang="en-US" dirty="0" err="1" smtClean="0"/>
              <a:t>Nb</a:t>
            </a:r>
            <a:r>
              <a:rPr lang="en-US" dirty="0" smtClean="0"/>
              <a:t> is in the right direction toward cost reduction.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Although 40 MV/m has been demonstrated in single-cell explosion bonded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-Cu cavities, there are still many steps to be fulfilled. Therefore, therefore this technology should be discussed separately and will not be discussed in this talk.          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Milestones of LG </a:t>
            </a:r>
            <a:r>
              <a:rPr lang="en-US" dirty="0" err="1" smtClean="0"/>
              <a:t>Nb</a:t>
            </a:r>
            <a:r>
              <a:rPr lang="en-US" dirty="0" smtClean="0"/>
              <a:t> since 2005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Learning of LG </a:t>
            </a:r>
            <a:r>
              <a:rPr lang="en-US" dirty="0" err="1" smtClean="0"/>
              <a:t>Nb</a:t>
            </a:r>
            <a:r>
              <a:rPr lang="en-US" dirty="0" smtClean="0"/>
              <a:t> material properties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Some recent results on LG </a:t>
            </a:r>
            <a:r>
              <a:rPr lang="en-US" dirty="0" err="1" smtClean="0"/>
              <a:t>Nb</a:t>
            </a:r>
            <a:r>
              <a:rPr lang="en-US" dirty="0" smtClean="0"/>
              <a:t> cavity at JLAB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Conclusion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since 2005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2005, introduction of LG (ingot) </a:t>
            </a:r>
            <a:r>
              <a:rPr lang="en-US" dirty="0" err="1" smtClean="0"/>
              <a:t>Nb</a:t>
            </a:r>
            <a:r>
              <a:rPr lang="en-US" dirty="0" smtClean="0"/>
              <a:t> by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Quickly proliferated </a:t>
            </a:r>
            <a:endParaRPr lang="en-US" dirty="0"/>
          </a:p>
          <a:p>
            <a:pPr lvl="1"/>
            <a:r>
              <a:rPr lang="en-US" dirty="0" smtClean="0"/>
              <a:t>2007, full-scale 9-cell cavities at DESY in 2007</a:t>
            </a:r>
          </a:p>
          <a:p>
            <a:pPr lvl="1"/>
            <a:r>
              <a:rPr lang="en-US" dirty="0" smtClean="0"/>
              <a:t>2007, 45 MV/m with Q0 2E10 at 2K in single-cell 1.3 GHz cavity by PKU-JLAB collaboration</a:t>
            </a:r>
          </a:p>
          <a:p>
            <a:pPr lvl="1"/>
            <a:r>
              <a:rPr lang="en-US" dirty="0" smtClean="0"/>
              <a:t>2010, two LG 9-cell cavities (AC112, Ac113) began beam operation at DESY  </a:t>
            </a:r>
          </a:p>
          <a:p>
            <a:pPr lvl="1"/>
            <a:r>
              <a:rPr lang="en-US" dirty="0" smtClean="0"/>
              <a:t>2011, 45 MV/m with Q0 1E10 at 2K in full-scale 1.3 GHz 9-cell cavity at DESY</a:t>
            </a:r>
          </a:p>
          <a:p>
            <a:pPr lvl="1"/>
            <a:r>
              <a:rPr lang="en-US" dirty="0" smtClean="0"/>
              <a:t>2014, full-module LG cavity (7/8) demonstration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837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First 9-Cell Large-Grain </a:t>
            </a:r>
            <a:r>
              <a:rPr lang="en-US" sz="48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r>
              <a:rPr lang="en-US" sz="4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Cavities</a:t>
            </a:r>
            <a:endParaRPr lang="en-US" sz="4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4" name="Picture 7" descr="AC112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0144"/>
            <a:ext cx="8229600" cy="31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desy logo"/>
          <p:cNvSpPr>
            <a:spLocks noChangeAspect="1" noChangeArrowheads="1"/>
          </p:cNvSpPr>
          <p:nvPr/>
        </p:nvSpPr>
        <p:spPr bwMode="auto">
          <a:xfrm>
            <a:off x="155575" y="-5715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esy logo"/>
          <p:cNvSpPr>
            <a:spLocks noChangeAspect="1" noChangeArrowheads="1"/>
          </p:cNvSpPr>
          <p:nvPr/>
        </p:nvSpPr>
        <p:spPr bwMode="auto">
          <a:xfrm>
            <a:off x="307975" y="-41910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pr.desy.de/sites2009/site_pr/content/e223/e228/infoboxContent284/DESY-Logo-cyan-RGB_g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16" y="990600"/>
            <a:ext cx="1237869" cy="12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5924120"/>
            <a:ext cx="40491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W. Singer, TTC meeting, April 23-26, 2007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991" y="14478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3 cavities: AC112, AC113, AC114</a:t>
            </a:r>
            <a:endParaRPr lang="en-US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8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en-US" sz="2400">
                <a:latin typeface="Arial" charset="0"/>
                <a:cs typeface="Arial Unicode MS" charset="0"/>
              </a:rPr>
              <a:t>Record Q0 of 1.6E10 at 43.5 MV/m at 2K by PKU 1-Cell 1300MHz Large-Grain Nb Cavity in collaboration w/ JLAB 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3041" r="8284"/>
          <a:stretch>
            <a:fillRect/>
          </a:stretch>
        </p:blipFill>
        <p:spPr bwMode="auto">
          <a:xfrm>
            <a:off x="996950" y="976313"/>
            <a:ext cx="7994650" cy="5195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587625" y="4733925"/>
            <a:ext cx="50736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2800"/>
              <a:t>Q0 1.6E10 at 43.5 MV/m at 2K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114800" y="6248400"/>
            <a:ext cx="4392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600" dirty="0"/>
              <a:t>J.E. Chen, K. Zhao, SRF2007, MO101 (2007).</a:t>
            </a:r>
          </a:p>
        </p:txBody>
      </p:sp>
    </p:spTree>
    <p:extLst>
      <p:ext uri="{BB962C8B-B14F-4D97-AF65-F5344CB8AC3E}">
        <p14:creationId xmlns:p14="http://schemas.microsoft.com/office/powerpoint/2010/main" val="46204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9-Cell Large-Grain 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Cavity Beam Operation in FLASH at DESY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4932"/>
            <a:ext cx="4038600" cy="19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30689"/>
            <a:ext cx="4038600" cy="26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821417"/>
            <a:ext cx="24427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D. 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Kostin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et al., SRF2009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8229600" y="5625083"/>
            <a:ext cx="309185" cy="381000"/>
          </a:xfrm>
          <a:prstGeom prst="up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6000767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Large-Grain</a:t>
            </a:r>
          </a:p>
          <a:p>
            <a:pPr algn="ctr"/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Cavity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10" name="Picture 2" descr="http://pr.desy.de/sites2009/site_pr/content/e223/e228/infoboxContent284/DESY-Logo-cyan-RGB_g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24331"/>
            <a:ext cx="1237869" cy="12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455003"/>
            <a:ext cx="733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2</a:t>
            </a:r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cavities, AC112 and AC113, in beam operation since 2010</a:t>
            </a:r>
          </a:p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Contribution to realization of 1.25 GeV beam and 4.1 nm laser</a:t>
            </a:r>
            <a:endParaRPr lang="en-US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" y="2528840"/>
            <a:ext cx="3048000" cy="140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3897868"/>
            <a:ext cx="21639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S. Schreiber, FEL2011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r>
              <a:rPr lang="en-US" sz="2400">
                <a:latin typeface="Arial" charset="0"/>
                <a:cs typeface="Arial Unicode MS" charset="0"/>
              </a:rPr>
              <a:t>Record High Gradient 45 MV/m at Q0 &gt; 1E10 by </a:t>
            </a:r>
            <a:br>
              <a:rPr lang="en-US" sz="2400">
                <a:latin typeface="Arial" charset="0"/>
                <a:cs typeface="Arial Unicode MS" charset="0"/>
              </a:rPr>
            </a:br>
            <a:r>
              <a:rPr lang="en-US" sz="2400">
                <a:latin typeface="Arial" charset="0"/>
                <a:cs typeface="Arial Unicode MS" charset="0"/>
              </a:rPr>
              <a:t>Full-Scale 9-Cell Large-Grain Nb Cavity at DESY</a:t>
            </a:r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9200"/>
            <a:ext cx="8078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3962400" y="6248400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D. </a:t>
            </a:r>
            <a:r>
              <a:rPr lang="en-US" sz="1600" dirty="0" err="1">
                <a:solidFill>
                  <a:srgbClr val="000000"/>
                </a:solidFill>
              </a:rPr>
              <a:t>Reschke</a:t>
            </a:r>
            <a:r>
              <a:rPr lang="en-US" sz="1600" dirty="0">
                <a:solidFill>
                  <a:srgbClr val="000000"/>
                </a:solidFill>
              </a:rPr>
              <a:t> et al., SRF2011, THPO046 (2011).</a:t>
            </a:r>
          </a:p>
        </p:txBody>
      </p:sp>
    </p:spTree>
    <p:extLst>
      <p:ext uri="{BB962C8B-B14F-4D97-AF65-F5344CB8AC3E}">
        <p14:creationId xmlns:p14="http://schemas.microsoft.com/office/powerpoint/2010/main" val="113027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1131</Words>
  <Application>Microsoft Macintosh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Large-Grain Niobium </vt:lpstr>
      <vt:lpstr>Questions from Organizer</vt:lpstr>
      <vt:lpstr>Fore Matter</vt:lpstr>
      <vt:lpstr>Outline</vt:lpstr>
      <vt:lpstr>Milestones since 2005 </vt:lpstr>
      <vt:lpstr>First 9-Cell Large-Grain Nb Cavities</vt:lpstr>
      <vt:lpstr>Record Q0 of 1.6E10 at 43.5 MV/m at 2K by PKU 1-Cell 1300MHz Large-Grain Nb Cavity in collaboration w/ JLAB  </vt:lpstr>
      <vt:lpstr>9-Cell Large-Grain Nb Cavity Beam Operation in FLASH at DESY </vt:lpstr>
      <vt:lpstr>Record High Gradient 45 MV/m at Q0 &gt; 1E10 by  Full-Scale 9-Cell Large-Grain Nb Cavity at DESY</vt:lpstr>
      <vt:lpstr>New Progresses since ILC TDR Publication</vt:lpstr>
      <vt:lpstr>Learning of LG Nb Material Properties</vt:lpstr>
      <vt:lpstr>&gt;35MV/m SRF Technology Matrix</vt:lpstr>
      <vt:lpstr>PowerPoint Presentation</vt:lpstr>
      <vt:lpstr>Nb material cost analysis</vt:lpstr>
      <vt:lpstr>RRR~120 ingot Nb at high gradient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Rongli Geng</cp:lastModifiedBy>
  <cp:revision>91</cp:revision>
  <dcterms:created xsi:type="dcterms:W3CDTF">2017-02-06T15:41:20Z</dcterms:created>
  <dcterms:modified xsi:type="dcterms:W3CDTF">2017-02-09T16:54:42Z</dcterms:modified>
</cp:coreProperties>
</file>